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106"/>
  </p:notesMasterIdLst>
  <p:handoutMasterIdLst>
    <p:handoutMasterId r:id="rId107"/>
  </p:handoutMasterIdLst>
  <p:sldIdLst>
    <p:sldId id="402" r:id="rId2"/>
    <p:sldId id="257" r:id="rId3"/>
    <p:sldId id="292" r:id="rId4"/>
    <p:sldId id="448" r:id="rId5"/>
    <p:sldId id="293" r:id="rId6"/>
    <p:sldId id="294" r:id="rId7"/>
    <p:sldId id="449" r:id="rId8"/>
    <p:sldId id="450" r:id="rId9"/>
    <p:sldId id="295" r:id="rId10"/>
    <p:sldId id="451" r:id="rId11"/>
    <p:sldId id="452" r:id="rId12"/>
    <p:sldId id="464" r:id="rId13"/>
    <p:sldId id="453" r:id="rId14"/>
    <p:sldId id="454" r:id="rId15"/>
    <p:sldId id="455" r:id="rId16"/>
    <p:sldId id="301" r:id="rId17"/>
    <p:sldId id="302" r:id="rId18"/>
    <p:sldId id="462" r:id="rId19"/>
    <p:sldId id="261" r:id="rId20"/>
    <p:sldId id="262" r:id="rId21"/>
    <p:sldId id="303" r:id="rId22"/>
    <p:sldId id="304" r:id="rId23"/>
    <p:sldId id="465" r:id="rId24"/>
    <p:sldId id="305" r:id="rId25"/>
    <p:sldId id="306" r:id="rId26"/>
    <p:sldId id="307" r:id="rId27"/>
    <p:sldId id="466" r:id="rId28"/>
    <p:sldId id="263" r:id="rId29"/>
    <p:sldId id="308" r:id="rId30"/>
    <p:sldId id="456" r:id="rId31"/>
    <p:sldId id="457" r:id="rId32"/>
    <p:sldId id="458" r:id="rId33"/>
    <p:sldId id="459" r:id="rId34"/>
    <p:sldId id="267" r:id="rId35"/>
    <p:sldId id="468" r:id="rId36"/>
    <p:sldId id="460" r:id="rId37"/>
    <p:sldId id="461" r:id="rId38"/>
    <p:sldId id="311" r:id="rId39"/>
    <p:sldId id="467" r:id="rId40"/>
    <p:sldId id="312" r:id="rId41"/>
    <p:sldId id="313" r:id="rId42"/>
    <p:sldId id="327" r:id="rId43"/>
    <p:sldId id="328" r:id="rId44"/>
    <p:sldId id="329" r:id="rId45"/>
    <p:sldId id="330" r:id="rId46"/>
    <p:sldId id="331" r:id="rId47"/>
    <p:sldId id="332" r:id="rId48"/>
    <p:sldId id="333" r:id="rId49"/>
    <p:sldId id="334" r:id="rId50"/>
    <p:sldId id="335"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469" r:id="rId69"/>
    <p:sldId id="354" r:id="rId70"/>
    <p:sldId id="355" r:id="rId71"/>
    <p:sldId id="356" r:id="rId72"/>
    <p:sldId id="357" r:id="rId73"/>
    <p:sldId id="359" r:id="rId74"/>
    <p:sldId id="360" r:id="rId75"/>
    <p:sldId id="361" r:id="rId76"/>
    <p:sldId id="362" r:id="rId77"/>
    <p:sldId id="363" r:id="rId78"/>
    <p:sldId id="470" r:id="rId79"/>
    <p:sldId id="471" r:id="rId80"/>
    <p:sldId id="472" r:id="rId81"/>
    <p:sldId id="473" r:id="rId82"/>
    <p:sldId id="474" r:id="rId83"/>
    <p:sldId id="475" r:id="rId84"/>
    <p:sldId id="476" r:id="rId85"/>
    <p:sldId id="477" r:id="rId86"/>
    <p:sldId id="478" r:id="rId87"/>
    <p:sldId id="479" r:id="rId88"/>
    <p:sldId id="480" r:id="rId89"/>
    <p:sldId id="481" r:id="rId90"/>
    <p:sldId id="482" r:id="rId91"/>
    <p:sldId id="483" r:id="rId92"/>
    <p:sldId id="484" r:id="rId93"/>
    <p:sldId id="485" r:id="rId94"/>
    <p:sldId id="486" r:id="rId95"/>
    <p:sldId id="487" r:id="rId96"/>
    <p:sldId id="488" r:id="rId97"/>
    <p:sldId id="489" r:id="rId98"/>
    <p:sldId id="490" r:id="rId99"/>
    <p:sldId id="491" r:id="rId100"/>
    <p:sldId id="492" r:id="rId101"/>
    <p:sldId id="493" r:id="rId102"/>
    <p:sldId id="494" r:id="rId103"/>
    <p:sldId id="495" r:id="rId104"/>
    <p:sldId id="496" r:id="rId105"/>
  </p:sldIdLst>
  <p:sldSz cx="9144000" cy="6858000" type="screen4x3"/>
  <p:notesSz cx="6735763" cy="98663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varScale="1">
        <p:scale>
          <a:sx n="110" d="100"/>
          <a:sy n="110" d="100"/>
        </p:scale>
        <p:origin x="1650"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5.wmf"/><Relationship Id="rId3" Type="http://schemas.openxmlformats.org/officeDocument/2006/relationships/image" Target="../media/image55.wmf"/><Relationship Id="rId7" Type="http://schemas.openxmlformats.org/officeDocument/2006/relationships/image" Target="../media/image59.wmf"/><Relationship Id="rId12" Type="http://schemas.openxmlformats.org/officeDocument/2006/relationships/image" Target="../media/image64.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 Id="rId14"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7.wmf"/><Relationship Id="rId7" Type="http://schemas.openxmlformats.org/officeDocument/2006/relationships/image" Target="../media/image80.wmf"/><Relationship Id="rId12" Type="http://schemas.openxmlformats.org/officeDocument/2006/relationships/image" Target="../media/image85.wmf"/><Relationship Id="rId2" Type="http://schemas.openxmlformats.org/officeDocument/2006/relationships/image" Target="../media/image76.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5.wmf"/><Relationship Id="rId10" Type="http://schemas.openxmlformats.org/officeDocument/2006/relationships/image" Target="../media/image83.wmf"/><Relationship Id="rId4" Type="http://schemas.openxmlformats.org/officeDocument/2006/relationships/image" Target="../media/image78.wmf"/><Relationship Id="rId9" Type="http://schemas.openxmlformats.org/officeDocument/2006/relationships/image" Target="../media/image8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20.wmf"/><Relationship Id="rId4" Type="http://schemas.openxmlformats.org/officeDocument/2006/relationships/image" Target="../media/image1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9" Type="http://schemas.openxmlformats.org/officeDocument/2006/relationships/image" Target="../media/image7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0.wmf"/><Relationship Id="rId1"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3.wmf"/><Relationship Id="rId1" Type="http://schemas.openxmlformats.org/officeDocument/2006/relationships/image" Target="../media/image12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25.wmf"/><Relationship Id="rId1" Type="http://schemas.openxmlformats.org/officeDocument/2006/relationships/image" Target="../media/image12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05.wmf"/><Relationship Id="rId1" Type="http://schemas.openxmlformats.org/officeDocument/2006/relationships/image" Target="../media/image10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5" Type="http://schemas.openxmlformats.org/officeDocument/2006/relationships/image" Target="../media/image132.wmf"/><Relationship Id="rId4" Type="http://schemas.openxmlformats.org/officeDocument/2006/relationships/image" Target="../media/image131.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image" Target="../media/image147.wmf"/><Relationship Id="rId3" Type="http://schemas.openxmlformats.org/officeDocument/2006/relationships/image" Target="../media/image137.wmf"/><Relationship Id="rId7" Type="http://schemas.openxmlformats.org/officeDocument/2006/relationships/image" Target="../media/image141.wmf"/><Relationship Id="rId12" Type="http://schemas.openxmlformats.org/officeDocument/2006/relationships/image" Target="../media/image146.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11" Type="http://schemas.openxmlformats.org/officeDocument/2006/relationships/image" Target="../media/image145.wmf"/><Relationship Id="rId5" Type="http://schemas.openxmlformats.org/officeDocument/2006/relationships/image" Target="../media/image139.wmf"/><Relationship Id="rId10" Type="http://schemas.openxmlformats.org/officeDocument/2006/relationships/image" Target="../media/image144.wmf"/><Relationship Id="rId4" Type="http://schemas.openxmlformats.org/officeDocument/2006/relationships/image" Target="../media/image138.wmf"/><Relationship Id="rId9" Type="http://schemas.openxmlformats.org/officeDocument/2006/relationships/image" Target="../media/image143.wmf"/><Relationship Id="rId14" Type="http://schemas.openxmlformats.org/officeDocument/2006/relationships/image" Target="../media/image148.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4" Type="http://schemas.openxmlformats.org/officeDocument/2006/relationships/image" Target="../media/image155.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8.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67.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24.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2.png"/></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03.wmf"/><Relationship Id="rId5" Type="http://schemas.openxmlformats.org/officeDocument/2006/relationships/image" Target="../media/image175.wmf"/><Relationship Id="rId4" Type="http://schemas.openxmlformats.org/officeDocument/2006/relationships/image" Target="../media/image17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4" Type="http://schemas.openxmlformats.org/officeDocument/2006/relationships/image" Target="../media/image179.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81.wmf"/><Relationship Id="rId1" Type="http://schemas.openxmlformats.org/officeDocument/2006/relationships/image" Target="../media/image180.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8.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5" Type="http://schemas.openxmlformats.org/officeDocument/2006/relationships/image" Target="../media/image200.emf"/><Relationship Id="rId4" Type="http://schemas.openxmlformats.org/officeDocument/2006/relationships/image" Target="../media/image199.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5" Type="http://schemas.openxmlformats.org/officeDocument/2006/relationships/image" Target="../media/image205.wmf"/><Relationship Id="rId4" Type="http://schemas.openxmlformats.org/officeDocument/2006/relationships/image" Target="../media/image204.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02.wmf"/><Relationship Id="rId5" Type="http://schemas.openxmlformats.org/officeDocument/2006/relationships/image" Target="../media/image216.wmf"/><Relationship Id="rId4" Type="http://schemas.openxmlformats.org/officeDocument/2006/relationships/image" Target="../media/image205.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 Id="rId4" Type="http://schemas.openxmlformats.org/officeDocument/2006/relationships/image" Target="../media/image220.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4" Type="http://schemas.openxmlformats.org/officeDocument/2006/relationships/image" Target="../media/image2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0.wmf"/><Relationship Id="rId1" Type="http://schemas.openxmlformats.org/officeDocument/2006/relationships/image" Target="../media/image227.wmf"/><Relationship Id="rId5" Type="http://schemas.openxmlformats.org/officeDocument/2006/relationships/image" Target="../media/image230.wmf"/><Relationship Id="rId4" Type="http://schemas.openxmlformats.org/officeDocument/2006/relationships/image" Target="../media/image22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27.wmf"/><Relationship Id="rId1" Type="http://schemas.openxmlformats.org/officeDocument/2006/relationships/image" Target="../media/image231.wmf"/><Relationship Id="rId4" Type="http://schemas.openxmlformats.org/officeDocument/2006/relationships/image" Target="../media/image203.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33.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36.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37.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40.wmf"/><Relationship Id="rId1" Type="http://schemas.openxmlformats.org/officeDocument/2006/relationships/image" Target="../media/image239.wmf"/><Relationship Id="rId4" Type="http://schemas.openxmlformats.org/officeDocument/2006/relationships/image" Target="../media/image235.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242.emf"/><Relationship Id="rId1" Type="http://schemas.openxmlformats.org/officeDocument/2006/relationships/image" Target="../media/image241.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3226395A-7145-4AE9-9983-1F72579D5393}" type="datetimeFigureOut">
              <a:rPr lang="zh-CN" altLang="en-US"/>
              <a:pPr>
                <a:defRPr/>
              </a:pPr>
              <a:t>2015/4/9</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7CFCED9-9EA6-41ED-80CA-4529FDAA105B}" type="slidenum">
              <a:rPr lang="zh-CN" altLang="en-US"/>
              <a:pPr/>
              <a:t>‹#›</a:t>
            </a:fld>
            <a:endParaRPr lang="zh-CN" altLang="en-US"/>
          </a:p>
        </p:txBody>
      </p:sp>
    </p:spTree>
    <p:extLst>
      <p:ext uri="{BB962C8B-B14F-4D97-AF65-F5344CB8AC3E}">
        <p14:creationId xmlns:p14="http://schemas.microsoft.com/office/powerpoint/2010/main" val="3424826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891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6020"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891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C1C904-8BE3-4430-8A06-3305DD2911B4}" type="slidenum">
              <a:rPr lang="en-US" altLang="zh-CN"/>
              <a:pPr/>
              <a:t>‹#›</a:t>
            </a:fld>
            <a:endParaRPr lang="en-US" altLang="zh-CN"/>
          </a:p>
        </p:txBody>
      </p:sp>
    </p:spTree>
    <p:extLst>
      <p:ext uri="{BB962C8B-B14F-4D97-AF65-F5344CB8AC3E}">
        <p14:creationId xmlns:p14="http://schemas.microsoft.com/office/powerpoint/2010/main" val="4069007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1C904-8BE3-4430-8A06-3305DD2911B4}" type="slidenum">
              <a:rPr lang="en-US" altLang="zh-CN" smtClean="0"/>
              <a:pPr/>
              <a:t>13</a:t>
            </a:fld>
            <a:endParaRPr lang="en-US" altLang="zh-CN"/>
          </a:p>
        </p:txBody>
      </p:sp>
    </p:spTree>
    <p:extLst>
      <p:ext uri="{BB962C8B-B14F-4D97-AF65-F5344CB8AC3E}">
        <p14:creationId xmlns:p14="http://schemas.microsoft.com/office/powerpoint/2010/main" val="38320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8D39AC7-349B-4CE0-8365-2E2D0B34495D}" type="slidenum">
              <a:rPr lang="en-US" altLang="zh-CN" sz="1200"/>
              <a:pPr eaLnBrk="1" hangingPunct="1"/>
              <a:t>28</a:t>
            </a:fld>
            <a:endParaRPr lang="en-US" altLang="zh-CN" sz="1200"/>
          </a:p>
        </p:txBody>
      </p:sp>
    </p:spTree>
    <p:extLst>
      <p:ext uri="{BB962C8B-B14F-4D97-AF65-F5344CB8AC3E}">
        <p14:creationId xmlns:p14="http://schemas.microsoft.com/office/powerpoint/2010/main" val="314451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E71A179C-425F-4A33-B415-762DEA6A72C0}" type="slidenum">
              <a:rPr lang="en-US" altLang="zh-CN"/>
              <a:pPr/>
              <a:t>‹#›</a:t>
            </a:fld>
            <a:endParaRPr lang="en-US" altLang="zh-CN"/>
          </a:p>
        </p:txBody>
      </p:sp>
    </p:spTree>
    <p:extLst>
      <p:ext uri="{BB962C8B-B14F-4D97-AF65-F5344CB8AC3E}">
        <p14:creationId xmlns:p14="http://schemas.microsoft.com/office/powerpoint/2010/main" val="2259179750"/>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1F3334C0-4E36-400B-8548-3C316DBE7D11}" type="slidenum">
              <a:rPr lang="en-US" altLang="zh-CN"/>
              <a:pPr/>
              <a:t>‹#›</a:t>
            </a:fld>
            <a:endParaRPr lang="en-US" altLang="zh-CN"/>
          </a:p>
        </p:txBody>
      </p:sp>
    </p:spTree>
    <p:extLst>
      <p:ext uri="{BB962C8B-B14F-4D97-AF65-F5344CB8AC3E}">
        <p14:creationId xmlns:p14="http://schemas.microsoft.com/office/powerpoint/2010/main" val="3251276142"/>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FEC7379-7706-4484-B826-22FA5BE60B18}" type="slidenum">
              <a:rPr lang="en-US" altLang="zh-CN"/>
              <a:pPr/>
              <a:t>‹#›</a:t>
            </a:fld>
            <a:endParaRPr lang="en-US" altLang="zh-CN"/>
          </a:p>
        </p:txBody>
      </p:sp>
    </p:spTree>
    <p:extLst>
      <p:ext uri="{BB962C8B-B14F-4D97-AF65-F5344CB8AC3E}">
        <p14:creationId xmlns:p14="http://schemas.microsoft.com/office/powerpoint/2010/main" val="413346314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2106C1A3-CBA4-408A-8D8F-CB00787FD521}" type="slidenum">
              <a:rPr lang="en-US" altLang="zh-CN"/>
              <a:pPr/>
              <a:t>‹#›</a:t>
            </a:fld>
            <a:endParaRPr lang="en-US" altLang="zh-CN"/>
          </a:p>
        </p:txBody>
      </p:sp>
    </p:spTree>
    <p:extLst>
      <p:ext uri="{BB962C8B-B14F-4D97-AF65-F5344CB8AC3E}">
        <p14:creationId xmlns:p14="http://schemas.microsoft.com/office/powerpoint/2010/main" val="412359429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9" name="Title 18"/>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E55CAE3-B4B2-4706-919F-088B43710DBB}" type="slidenum">
              <a:rPr lang="en-US" altLang="zh-CN"/>
              <a:pPr/>
              <a:t>‹#›</a:t>
            </a:fld>
            <a:endParaRPr lang="en-US" altLang="zh-CN"/>
          </a:p>
        </p:txBody>
      </p:sp>
    </p:spTree>
    <p:extLst>
      <p:ext uri="{BB962C8B-B14F-4D97-AF65-F5344CB8AC3E}">
        <p14:creationId xmlns:p14="http://schemas.microsoft.com/office/powerpoint/2010/main" val="900003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0821E421-BFD9-4F51-A2DE-E1466E415A1F}" type="slidenum">
              <a:rPr lang="en-US" altLang="zh-CN"/>
              <a:pPr/>
              <a:t>‹#›</a:t>
            </a:fld>
            <a:endParaRPr lang="en-US" altLang="zh-CN"/>
          </a:p>
        </p:txBody>
      </p:sp>
    </p:spTree>
    <p:extLst>
      <p:ext uri="{BB962C8B-B14F-4D97-AF65-F5344CB8AC3E}">
        <p14:creationId xmlns:p14="http://schemas.microsoft.com/office/powerpoint/2010/main" val="1476167037"/>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36D7C11C-B7BE-483C-B5E7-F2167A3B1E2E}" type="slidenum">
              <a:rPr lang="en-US" altLang="zh-CN"/>
              <a:pPr/>
              <a:t>‹#›</a:t>
            </a:fld>
            <a:endParaRPr lang="en-US" altLang="zh-CN"/>
          </a:p>
        </p:txBody>
      </p:sp>
    </p:spTree>
    <p:extLst>
      <p:ext uri="{BB962C8B-B14F-4D97-AF65-F5344CB8AC3E}">
        <p14:creationId xmlns:p14="http://schemas.microsoft.com/office/powerpoint/2010/main" val="116732372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850E88CD-7C89-4911-BCD1-D3BD7417076C}" type="slidenum">
              <a:rPr lang="en-US" altLang="zh-CN"/>
              <a:pPr/>
              <a:t>‹#›</a:t>
            </a:fld>
            <a:endParaRPr lang="en-US" altLang="zh-CN"/>
          </a:p>
        </p:txBody>
      </p:sp>
    </p:spTree>
    <p:extLst>
      <p:ext uri="{BB962C8B-B14F-4D97-AF65-F5344CB8AC3E}">
        <p14:creationId xmlns:p14="http://schemas.microsoft.com/office/powerpoint/2010/main" val="8815878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smtClean="0"/>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6B5E0766-B55A-4B36-8476-08D2CFAA0BE0}" type="slidenum">
              <a:rPr lang="en-US" altLang="zh-CN"/>
              <a:pPr/>
              <a:t>‹#›</a:t>
            </a:fld>
            <a:endParaRPr lang="en-US" altLang="zh-CN"/>
          </a:p>
        </p:txBody>
      </p:sp>
    </p:spTree>
    <p:extLst>
      <p:ext uri="{BB962C8B-B14F-4D97-AF65-F5344CB8AC3E}">
        <p14:creationId xmlns:p14="http://schemas.microsoft.com/office/powerpoint/2010/main" val="73368313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2A665BFC-6B3D-4FDD-9699-23E5543E5FC1}" type="slidenum">
              <a:rPr lang="en-US" altLang="zh-CN"/>
              <a:pPr/>
              <a:t>‹#›</a:t>
            </a:fld>
            <a:endParaRPr lang="en-US" altLang="zh-CN"/>
          </a:p>
        </p:txBody>
      </p:sp>
    </p:spTree>
    <p:extLst>
      <p:ext uri="{BB962C8B-B14F-4D97-AF65-F5344CB8AC3E}">
        <p14:creationId xmlns:p14="http://schemas.microsoft.com/office/powerpoint/2010/main" val="1211745779"/>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7F6CACE-C44C-47D7-B716-0AF9B8A8883E}" type="slidenum">
              <a:rPr lang="en-US" altLang="zh-CN"/>
              <a:pPr/>
              <a:t>‹#›</a:t>
            </a:fld>
            <a:endParaRPr lang="en-US" altLang="zh-CN"/>
          </a:p>
        </p:txBody>
      </p:sp>
    </p:spTree>
    <p:extLst>
      <p:ext uri="{BB962C8B-B14F-4D97-AF65-F5344CB8AC3E}">
        <p14:creationId xmlns:p14="http://schemas.microsoft.com/office/powerpoint/2010/main" val="89863670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smtClean="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CC6FC5F5-09E4-4B32-87B7-2CA8AFCE8F53}" type="slidenum">
              <a:rPr lang="en-US" altLang="zh-CN"/>
              <a:pPr/>
              <a:t>‹#›</a:t>
            </a:fld>
            <a:endParaRPr lang="en-US" altLang="zh-CN"/>
          </a:p>
        </p:txBody>
      </p:sp>
    </p:spTree>
    <p:extLst>
      <p:ext uri="{BB962C8B-B14F-4D97-AF65-F5344CB8AC3E}">
        <p14:creationId xmlns:p14="http://schemas.microsoft.com/office/powerpoint/2010/main" val="73243536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6451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671132F1-440E-4BED-8B6F-640C71E66338}" type="slidenum">
              <a:rPr lang="en-US" altLang="zh-CN"/>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23" r:id="rId12"/>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ea typeface="黑体" pitchFamily="49" charset="-122"/>
        </a:defRPr>
      </a:lvl2pPr>
      <a:lvl3pPr algn="l" rtl="0" eaLnBrk="0" fontAlgn="base" hangingPunct="0">
        <a:spcBef>
          <a:spcPct val="0"/>
        </a:spcBef>
        <a:spcAft>
          <a:spcPct val="0"/>
        </a:spcAft>
        <a:defRPr sz="4400">
          <a:solidFill>
            <a:srgbClr val="FFFFFF"/>
          </a:solidFill>
          <a:latin typeface="Gill Sans MT" pitchFamily="34" charset="0"/>
          <a:ea typeface="黑体" pitchFamily="49" charset="-122"/>
        </a:defRPr>
      </a:lvl3pPr>
      <a:lvl4pPr algn="l" rtl="0" eaLnBrk="0" fontAlgn="base" hangingPunct="0">
        <a:spcBef>
          <a:spcPct val="0"/>
        </a:spcBef>
        <a:spcAft>
          <a:spcPct val="0"/>
        </a:spcAft>
        <a:defRPr sz="4400">
          <a:solidFill>
            <a:srgbClr val="FFFFFF"/>
          </a:solidFill>
          <a:latin typeface="Gill Sans MT" pitchFamily="34" charset="0"/>
          <a:ea typeface="黑体" pitchFamily="49" charset="-122"/>
        </a:defRPr>
      </a:lvl4pPr>
      <a:lvl5pPr algn="l" rtl="0" eaLnBrk="0" fontAlgn="base" hangingPunct="0">
        <a:spcBef>
          <a:spcPct val="0"/>
        </a:spcBef>
        <a:spcAft>
          <a:spcPct val="0"/>
        </a:spcAft>
        <a:defRPr sz="4400">
          <a:solidFill>
            <a:srgbClr val="FFFFFF"/>
          </a:solidFill>
          <a:latin typeface="Gill Sans MT" pitchFamily="34" charset="0"/>
          <a:ea typeface="黑体"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108BB4"/>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DA7328"/>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AE589F"/>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slide" Target="slide5.xml"/><Relationship Id="rId3" Type="http://schemas.openxmlformats.org/officeDocument/2006/relationships/image" Target="../media/image12.jpeg"/><Relationship Id="rId7" Type="http://schemas.openxmlformats.org/officeDocument/2006/relationships/image" Target="../media/image9.wmf"/><Relationship Id="rId12"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0.bin"/><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89.vml"/><Relationship Id="rId4" Type="http://schemas.openxmlformats.org/officeDocument/2006/relationships/image" Target="../media/image243.wmf"/></Relationships>
</file>

<file path=ppt/slides/_rels/slide101.xml.rels><?xml version="1.0" encoding="UTF-8" standalone="yes"?>
<Relationships xmlns="http://schemas.openxmlformats.org/package/2006/relationships"><Relationship Id="rId2" Type="http://schemas.openxmlformats.org/officeDocument/2006/relationships/image" Target="../media/image24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4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8.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8.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xml"/><Relationship Id="rId7" Type="http://schemas.openxmlformats.org/officeDocument/2006/relationships/oleObject" Target="../embeddings/oleObject16.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6.wmf"/><Relationship Id="rId4" Type="http://schemas.openxmlformats.org/officeDocument/2006/relationships/image" Target="../media/image12.jpeg"/><Relationship Id="rId9"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20.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19.wmf"/><Relationship Id="rId4"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26.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8.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emf"/><Relationship Id="rId5" Type="http://schemas.openxmlformats.org/officeDocument/2006/relationships/oleObject" Target="../embeddings/oleObject32.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36.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38.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40.bin"/><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1.bin"/><Relationship Id="rId5" Type="http://schemas.openxmlformats.org/officeDocument/2006/relationships/image" Target="../media/image12.jpeg"/><Relationship Id="rId4" Type="http://schemas.openxmlformats.org/officeDocument/2006/relationships/image" Target="../media/image34.wmf"/><Relationship Id="rId9"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3.wmf"/><Relationship Id="rId5" Type="http://schemas.openxmlformats.org/officeDocument/2006/relationships/oleObject" Target="../embeddings/oleObject44.bin"/><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46.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0.wmf"/><Relationship Id="rId5" Type="http://schemas.openxmlformats.org/officeDocument/2006/relationships/oleObject" Target="../embeddings/oleObject49.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1.wmf"/><Relationship Id="rId5" Type="http://schemas.openxmlformats.org/officeDocument/2006/relationships/oleObject" Target="../embeddings/oleObject51.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2.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54.bin"/><Relationship Id="rId5" Type="http://schemas.openxmlformats.org/officeDocument/2006/relationships/image" Target="../media/image43.wmf"/><Relationship Id="rId4"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56.bin"/><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24.vml"/><Relationship Id="rId4" Type="http://schemas.openxmlformats.org/officeDocument/2006/relationships/image" Target="../media/image49.wmf"/></Relationships>
</file>

<file path=ppt/slides/_rels/slide3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1.wmf"/><Relationship Id="rId5" Type="http://schemas.openxmlformats.org/officeDocument/2006/relationships/oleObject" Target="../embeddings/oleObject60.bin"/><Relationship Id="rId4" Type="http://schemas.openxmlformats.org/officeDocument/2006/relationships/image" Target="../media/image50.wmf"/></Relationships>
</file>

<file path=ppt/slides/_rels/slide32.xml.rels><?xml version="1.0" encoding="UTF-8" standalone="yes"?>
<Relationships xmlns="http://schemas.openxmlformats.org/package/2006/relationships"><Relationship Id="rId8" Type="http://schemas.openxmlformats.org/officeDocument/2006/relationships/audio" Target="../media/audio6.wav"/><Relationship Id="rId13" Type="http://schemas.openxmlformats.org/officeDocument/2006/relationships/image" Target="../media/image54.wmf"/><Relationship Id="rId18" Type="http://schemas.openxmlformats.org/officeDocument/2006/relationships/oleObject" Target="../embeddings/oleObject66.bin"/><Relationship Id="rId26" Type="http://schemas.openxmlformats.org/officeDocument/2006/relationships/oleObject" Target="../embeddings/oleObject70.bin"/><Relationship Id="rId3" Type="http://schemas.openxmlformats.org/officeDocument/2006/relationships/audio" Target="../media/audio1.wav"/><Relationship Id="rId21" Type="http://schemas.openxmlformats.org/officeDocument/2006/relationships/image" Target="../media/image58.wmf"/><Relationship Id="rId34" Type="http://schemas.openxmlformats.org/officeDocument/2006/relationships/oleObject" Target="../embeddings/oleObject74.bin"/><Relationship Id="rId7" Type="http://schemas.openxmlformats.org/officeDocument/2006/relationships/audio" Target="../media/audio5.wav"/><Relationship Id="rId12" Type="http://schemas.openxmlformats.org/officeDocument/2006/relationships/oleObject" Target="../embeddings/oleObject63.bin"/><Relationship Id="rId17" Type="http://schemas.openxmlformats.org/officeDocument/2006/relationships/image" Target="../media/image56.wmf"/><Relationship Id="rId25" Type="http://schemas.openxmlformats.org/officeDocument/2006/relationships/image" Target="../media/image60.wmf"/><Relationship Id="rId33" Type="http://schemas.openxmlformats.org/officeDocument/2006/relationships/image" Target="../media/image64.wmf"/><Relationship Id="rId38" Type="http://schemas.openxmlformats.org/officeDocument/2006/relationships/image" Target="../media/image66.wmf"/><Relationship Id="rId2" Type="http://schemas.openxmlformats.org/officeDocument/2006/relationships/slideLayout" Target="../slideLayouts/slideLayout2.xml"/><Relationship Id="rId16" Type="http://schemas.openxmlformats.org/officeDocument/2006/relationships/oleObject" Target="../embeddings/oleObject65.bin"/><Relationship Id="rId20" Type="http://schemas.openxmlformats.org/officeDocument/2006/relationships/oleObject" Target="../embeddings/oleObject67.bin"/><Relationship Id="rId29" Type="http://schemas.openxmlformats.org/officeDocument/2006/relationships/image" Target="../media/image62.wmf"/><Relationship Id="rId1" Type="http://schemas.openxmlformats.org/officeDocument/2006/relationships/vmlDrawing" Target="../drawings/vmlDrawing26.vml"/><Relationship Id="rId6" Type="http://schemas.openxmlformats.org/officeDocument/2006/relationships/audio" Target="../media/audio4.wav"/><Relationship Id="rId11" Type="http://schemas.openxmlformats.org/officeDocument/2006/relationships/image" Target="../media/image53.wmf"/><Relationship Id="rId24" Type="http://schemas.openxmlformats.org/officeDocument/2006/relationships/oleObject" Target="../embeddings/oleObject69.bin"/><Relationship Id="rId32" Type="http://schemas.openxmlformats.org/officeDocument/2006/relationships/oleObject" Target="../embeddings/oleObject73.bin"/><Relationship Id="rId37" Type="http://schemas.openxmlformats.org/officeDocument/2006/relationships/oleObject" Target="../embeddings/oleObject75.bin"/><Relationship Id="rId5" Type="http://schemas.openxmlformats.org/officeDocument/2006/relationships/audio" Target="../media/audio3.wav"/><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71.bin"/><Relationship Id="rId36" Type="http://schemas.openxmlformats.org/officeDocument/2006/relationships/image" Target="../media/image12.jpeg"/><Relationship Id="rId10" Type="http://schemas.openxmlformats.org/officeDocument/2006/relationships/oleObject" Target="../embeddings/oleObject62.bin"/><Relationship Id="rId19" Type="http://schemas.openxmlformats.org/officeDocument/2006/relationships/image" Target="../media/image57.wmf"/><Relationship Id="rId31" Type="http://schemas.openxmlformats.org/officeDocument/2006/relationships/image" Target="../media/image63.wmf"/><Relationship Id="rId4" Type="http://schemas.openxmlformats.org/officeDocument/2006/relationships/audio" Target="../media/audio2.wav"/><Relationship Id="rId9" Type="http://schemas.openxmlformats.org/officeDocument/2006/relationships/audio" Target="../media/audio7.wav"/><Relationship Id="rId14" Type="http://schemas.openxmlformats.org/officeDocument/2006/relationships/oleObject" Target="../embeddings/oleObject64.bin"/><Relationship Id="rId22" Type="http://schemas.openxmlformats.org/officeDocument/2006/relationships/oleObject" Target="../embeddings/oleObject68.bin"/><Relationship Id="rId27" Type="http://schemas.openxmlformats.org/officeDocument/2006/relationships/image" Target="../media/image61.wmf"/><Relationship Id="rId30" Type="http://schemas.openxmlformats.org/officeDocument/2006/relationships/oleObject" Target="../embeddings/oleObject72.bin"/><Relationship Id="rId35" Type="http://schemas.openxmlformats.org/officeDocument/2006/relationships/image" Target="../media/image6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12.jpeg"/><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77.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69.wmf"/></Relationships>
</file>

<file path=ppt/slides/_rels/slide3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2.wmf"/><Relationship Id="rId5" Type="http://schemas.openxmlformats.org/officeDocument/2006/relationships/oleObject" Target="../embeddings/oleObject81.bin"/><Relationship Id="rId4" Type="http://schemas.openxmlformats.org/officeDocument/2006/relationships/image" Target="../media/image7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5.wmf"/><Relationship Id="rId5" Type="http://schemas.openxmlformats.org/officeDocument/2006/relationships/oleObject" Target="../embeddings/oleObject84.bin"/><Relationship Id="rId4" Type="http://schemas.openxmlformats.org/officeDocument/2006/relationships/image" Target="../media/image74.wmf"/></Relationships>
</file>

<file path=ppt/slides/_rels/slide36.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image" Target="../media/image12.jpeg"/><Relationship Id="rId18" Type="http://schemas.openxmlformats.org/officeDocument/2006/relationships/oleObject" Target="../embeddings/oleObject92.bin"/><Relationship Id="rId26" Type="http://schemas.openxmlformats.org/officeDocument/2006/relationships/oleObject" Target="../embeddings/oleObject96.bin"/><Relationship Id="rId3" Type="http://schemas.openxmlformats.org/officeDocument/2006/relationships/oleObject" Target="../embeddings/oleObject85.bin"/><Relationship Id="rId21" Type="http://schemas.openxmlformats.org/officeDocument/2006/relationships/image" Target="../media/image82.wmf"/><Relationship Id="rId7" Type="http://schemas.openxmlformats.org/officeDocument/2006/relationships/oleObject" Target="../embeddings/oleObject87.bin"/><Relationship Id="rId12" Type="http://schemas.openxmlformats.org/officeDocument/2006/relationships/image" Target="../media/image75.wmf"/><Relationship Id="rId17" Type="http://schemas.openxmlformats.org/officeDocument/2006/relationships/image" Target="../media/image80.wmf"/><Relationship Id="rId25" Type="http://schemas.openxmlformats.org/officeDocument/2006/relationships/image" Target="../media/image84.wmf"/><Relationship Id="rId2" Type="http://schemas.openxmlformats.org/officeDocument/2006/relationships/slideLayout" Target="../slideLayouts/slideLayout7.xml"/><Relationship Id="rId16" Type="http://schemas.openxmlformats.org/officeDocument/2006/relationships/oleObject" Target="../embeddings/oleObject91.bin"/><Relationship Id="rId20" Type="http://schemas.openxmlformats.org/officeDocument/2006/relationships/oleObject" Target="../embeddings/oleObject93.bin"/><Relationship Id="rId1" Type="http://schemas.openxmlformats.org/officeDocument/2006/relationships/vmlDrawing" Target="../drawings/vmlDrawing30.vml"/><Relationship Id="rId6" Type="http://schemas.openxmlformats.org/officeDocument/2006/relationships/image" Target="../media/image76.wmf"/><Relationship Id="rId11" Type="http://schemas.openxmlformats.org/officeDocument/2006/relationships/oleObject" Target="../embeddings/oleObject89.bin"/><Relationship Id="rId24" Type="http://schemas.openxmlformats.org/officeDocument/2006/relationships/oleObject" Target="../embeddings/oleObject95.bin"/><Relationship Id="rId5" Type="http://schemas.openxmlformats.org/officeDocument/2006/relationships/oleObject" Target="../embeddings/oleObject86.bin"/><Relationship Id="rId15" Type="http://schemas.openxmlformats.org/officeDocument/2006/relationships/image" Target="../media/image79.wmf"/><Relationship Id="rId23" Type="http://schemas.openxmlformats.org/officeDocument/2006/relationships/image" Target="../media/image83.wmf"/><Relationship Id="rId10" Type="http://schemas.openxmlformats.org/officeDocument/2006/relationships/image" Target="../media/image78.wmf"/><Relationship Id="rId19" Type="http://schemas.openxmlformats.org/officeDocument/2006/relationships/image" Target="../media/image81.wmf"/><Relationship Id="rId4" Type="http://schemas.openxmlformats.org/officeDocument/2006/relationships/image" Target="../media/image74.wmf"/><Relationship Id="rId9" Type="http://schemas.openxmlformats.org/officeDocument/2006/relationships/oleObject" Target="../embeddings/oleObject88.bin"/><Relationship Id="rId14" Type="http://schemas.openxmlformats.org/officeDocument/2006/relationships/oleObject" Target="../embeddings/oleObject90.bin"/><Relationship Id="rId22" Type="http://schemas.openxmlformats.org/officeDocument/2006/relationships/oleObject" Target="../embeddings/oleObject94.bin"/><Relationship Id="rId27" Type="http://schemas.openxmlformats.org/officeDocument/2006/relationships/image" Target="../media/image85.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20.wmf"/><Relationship Id="rId3" Type="http://schemas.openxmlformats.org/officeDocument/2006/relationships/image" Target="../media/image12.jpeg"/><Relationship Id="rId7" Type="http://schemas.openxmlformats.org/officeDocument/2006/relationships/image" Target="../media/image87.wmf"/><Relationship Id="rId12"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98.bin"/><Relationship Id="rId11" Type="http://schemas.openxmlformats.org/officeDocument/2006/relationships/image" Target="../media/image19.wmf"/><Relationship Id="rId5" Type="http://schemas.openxmlformats.org/officeDocument/2006/relationships/image" Target="../media/image86.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88.wmf"/></Relationships>
</file>

<file path=ppt/slides/_rels/slide38.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90.wmf"/><Relationship Id="rId5" Type="http://schemas.openxmlformats.org/officeDocument/2006/relationships/oleObject" Target="../embeddings/oleObject103.bin"/><Relationship Id="rId4" Type="http://schemas.openxmlformats.org/officeDocument/2006/relationships/image" Target="../media/image8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92.wmf"/></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3.wmf"/><Relationship Id="rId5" Type="http://schemas.openxmlformats.org/officeDocument/2006/relationships/oleObject" Target="../embeddings/oleObject10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9.bin"/></Relationships>
</file>

<file path=ppt/slides/_rels/slide41.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15.bin"/><Relationship Id="rId18" Type="http://schemas.openxmlformats.org/officeDocument/2006/relationships/image" Target="../media/image72.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00.wmf"/><Relationship Id="rId17" Type="http://schemas.openxmlformats.org/officeDocument/2006/relationships/oleObject" Target="../embeddings/oleObject117.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73.wmf"/><Relationship Id="rId1" Type="http://schemas.openxmlformats.org/officeDocument/2006/relationships/vmlDrawing" Target="../drawings/vmlDrawing35.vml"/><Relationship Id="rId6" Type="http://schemas.openxmlformats.org/officeDocument/2006/relationships/image" Target="../media/image97.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99.wmf"/><Relationship Id="rId19" Type="http://schemas.openxmlformats.org/officeDocument/2006/relationships/oleObject" Target="../embeddings/oleObject118.bin"/><Relationship Id="rId4" Type="http://schemas.openxmlformats.org/officeDocument/2006/relationships/image" Target="../media/image96.wmf"/><Relationship Id="rId9" Type="http://schemas.openxmlformats.org/officeDocument/2006/relationships/oleObject" Target="../embeddings/oleObject113.bin"/><Relationship Id="rId14" Type="http://schemas.openxmlformats.org/officeDocument/2006/relationships/image" Target="../media/image10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9.bin"/><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20.bin"/><Relationship Id="rId5" Type="http://schemas.openxmlformats.org/officeDocument/2006/relationships/image" Target="../media/image105.wmf"/><Relationship Id="rId4" Type="http://schemas.openxmlformats.org/officeDocument/2006/relationships/image" Target="../media/image103.wmf"/></Relationships>
</file>

<file path=ppt/slides/_rels/slide4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7.wmf"/><Relationship Id="rId5" Type="http://schemas.openxmlformats.org/officeDocument/2006/relationships/oleObject" Target="../embeddings/oleObject122.bin"/><Relationship Id="rId4" Type="http://schemas.openxmlformats.org/officeDocument/2006/relationships/image" Target="../media/image106.wmf"/></Relationships>
</file>

<file path=ppt/slides/_rels/slide44.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08.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09.wmf"/><Relationship Id="rId4" Type="http://schemas.openxmlformats.org/officeDocument/2006/relationships/image" Target="../media/image107.wmf"/><Relationship Id="rId9" Type="http://schemas.openxmlformats.org/officeDocument/2006/relationships/oleObject" Target="../embeddings/oleObject127.bin"/></Relationships>
</file>

<file path=ppt/slides/_rels/slide45.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10.wmf"/><Relationship Id="rId5" Type="http://schemas.openxmlformats.org/officeDocument/2006/relationships/oleObject" Target="../embeddings/oleObject130.bin"/><Relationship Id="rId4" Type="http://schemas.openxmlformats.org/officeDocument/2006/relationships/image" Target="../media/image111.wmf"/></Relationships>
</file>

<file path=ppt/slides/_rels/slide4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14.wmf"/><Relationship Id="rId5" Type="http://schemas.openxmlformats.org/officeDocument/2006/relationships/oleObject" Target="../embeddings/oleObject133.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35.bin"/></Relationships>
</file>

<file path=ppt/slides/_rels/slide4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13.wmf"/><Relationship Id="rId5" Type="http://schemas.openxmlformats.org/officeDocument/2006/relationships/oleObject" Target="../embeddings/oleObject137.bin"/><Relationship Id="rId4" Type="http://schemas.openxmlformats.org/officeDocument/2006/relationships/image" Target="../media/image11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1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20.wmf"/><Relationship Id="rId5" Type="http://schemas.openxmlformats.org/officeDocument/2006/relationships/oleObject" Target="../embeddings/oleObject141.bin"/><Relationship Id="rId4" Type="http://schemas.openxmlformats.org/officeDocument/2006/relationships/image" Target="../media/image119.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22.wmf"/><Relationship Id="rId5" Type="http://schemas.openxmlformats.org/officeDocument/2006/relationships/oleObject" Target="../embeddings/oleObject143.bin"/><Relationship Id="rId4" Type="http://schemas.openxmlformats.org/officeDocument/2006/relationships/image" Target="../media/image121.wmf"/></Relationships>
</file>

<file path=ppt/slides/_rels/slide51.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23.wmf"/><Relationship Id="rId5" Type="http://schemas.openxmlformats.org/officeDocument/2006/relationships/oleObject" Target="../embeddings/oleObject146.bin"/><Relationship Id="rId4" Type="http://schemas.openxmlformats.org/officeDocument/2006/relationships/image" Target="../media/image12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11.wmf"/><Relationship Id="rId5" Type="http://schemas.openxmlformats.org/officeDocument/2006/relationships/oleObject" Target="../embeddings/oleObject149.bin"/><Relationship Id="rId4" Type="http://schemas.openxmlformats.org/officeDocument/2006/relationships/image" Target="../media/image110.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oleObject" Target="../embeddings/oleObject150.bin"/><Relationship Id="rId7" Type="http://schemas.openxmlformats.org/officeDocument/2006/relationships/slide" Target="slide48.xml"/><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25.wmf"/><Relationship Id="rId5" Type="http://schemas.openxmlformats.org/officeDocument/2006/relationships/oleObject" Target="../embeddings/oleObject151.bin"/><Relationship Id="rId4" Type="http://schemas.openxmlformats.org/officeDocument/2006/relationships/image" Target="../media/image124.wmf"/><Relationship Id="rId9" Type="http://schemas.openxmlformats.org/officeDocument/2006/relationships/image" Target="../media/image11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2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26.wmf"/><Relationship Id="rId5" Type="http://schemas.openxmlformats.org/officeDocument/2006/relationships/oleObject" Target="../embeddings/oleObject155.bin"/><Relationship Id="rId4" Type="http://schemas.openxmlformats.org/officeDocument/2006/relationships/image" Target="../media/image124.wmf"/></Relationships>
</file>

<file path=ppt/slides/_rels/slide56.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05.wmf"/><Relationship Id="rId5" Type="http://schemas.openxmlformats.org/officeDocument/2006/relationships/oleObject" Target="../embeddings/oleObject157.bin"/><Relationship Id="rId4" Type="http://schemas.openxmlformats.org/officeDocument/2006/relationships/image" Target="../media/image104.wmf"/><Relationship Id="rId9" Type="http://schemas.openxmlformats.org/officeDocument/2006/relationships/oleObject" Target="../embeddings/oleObject159.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127.wmf"/></Relationships>
</file>

<file path=ppt/slides/_rels/slide58.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29.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6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34.wmf"/><Relationship Id="rId5" Type="http://schemas.openxmlformats.org/officeDocument/2006/relationships/oleObject" Target="../embeddings/oleObject167.bin"/><Relationship Id="rId4" Type="http://schemas.openxmlformats.org/officeDocument/2006/relationships/image" Target="../media/image13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73.bin"/><Relationship Id="rId18" Type="http://schemas.openxmlformats.org/officeDocument/2006/relationships/image" Target="../media/image142.wmf"/><Relationship Id="rId26" Type="http://schemas.openxmlformats.org/officeDocument/2006/relationships/image" Target="../media/image146.wmf"/><Relationship Id="rId3" Type="http://schemas.openxmlformats.org/officeDocument/2006/relationships/oleObject" Target="../embeddings/oleObject168.bin"/><Relationship Id="rId21" Type="http://schemas.openxmlformats.org/officeDocument/2006/relationships/oleObject" Target="../embeddings/oleObject177.bin"/><Relationship Id="rId7" Type="http://schemas.openxmlformats.org/officeDocument/2006/relationships/oleObject" Target="../embeddings/oleObject170.bin"/><Relationship Id="rId12" Type="http://schemas.openxmlformats.org/officeDocument/2006/relationships/image" Target="../media/image139.wmf"/><Relationship Id="rId17" Type="http://schemas.openxmlformats.org/officeDocument/2006/relationships/oleObject" Target="../embeddings/oleObject175.bin"/><Relationship Id="rId25" Type="http://schemas.openxmlformats.org/officeDocument/2006/relationships/oleObject" Target="../embeddings/oleObject179.bin"/><Relationship Id="rId2" Type="http://schemas.openxmlformats.org/officeDocument/2006/relationships/slideLayout" Target="../slideLayouts/slideLayout7.xml"/><Relationship Id="rId16" Type="http://schemas.openxmlformats.org/officeDocument/2006/relationships/image" Target="../media/image141.wmf"/><Relationship Id="rId20" Type="http://schemas.openxmlformats.org/officeDocument/2006/relationships/image" Target="../media/image143.wmf"/><Relationship Id="rId29" Type="http://schemas.openxmlformats.org/officeDocument/2006/relationships/oleObject" Target="../embeddings/oleObject181.bin"/><Relationship Id="rId1" Type="http://schemas.openxmlformats.org/officeDocument/2006/relationships/vmlDrawing" Target="../drawings/vmlDrawing54.vml"/><Relationship Id="rId6" Type="http://schemas.openxmlformats.org/officeDocument/2006/relationships/image" Target="../media/image136.wmf"/><Relationship Id="rId11" Type="http://schemas.openxmlformats.org/officeDocument/2006/relationships/oleObject" Target="../embeddings/oleObject172.bin"/><Relationship Id="rId24" Type="http://schemas.openxmlformats.org/officeDocument/2006/relationships/image" Target="../media/image145.wmf"/><Relationship Id="rId5" Type="http://schemas.openxmlformats.org/officeDocument/2006/relationships/oleObject" Target="../embeddings/oleObject169.bin"/><Relationship Id="rId15" Type="http://schemas.openxmlformats.org/officeDocument/2006/relationships/oleObject" Target="../embeddings/oleObject174.bin"/><Relationship Id="rId23" Type="http://schemas.openxmlformats.org/officeDocument/2006/relationships/oleObject" Target="../embeddings/oleObject178.bin"/><Relationship Id="rId28" Type="http://schemas.openxmlformats.org/officeDocument/2006/relationships/image" Target="../media/image147.wmf"/><Relationship Id="rId10" Type="http://schemas.openxmlformats.org/officeDocument/2006/relationships/image" Target="../media/image138.wmf"/><Relationship Id="rId19" Type="http://schemas.openxmlformats.org/officeDocument/2006/relationships/oleObject" Target="../embeddings/oleObject176.bin"/><Relationship Id="rId4" Type="http://schemas.openxmlformats.org/officeDocument/2006/relationships/image" Target="../media/image135.wmf"/><Relationship Id="rId9" Type="http://schemas.openxmlformats.org/officeDocument/2006/relationships/oleObject" Target="../embeddings/oleObject171.bin"/><Relationship Id="rId14" Type="http://schemas.openxmlformats.org/officeDocument/2006/relationships/image" Target="../media/image140.wmf"/><Relationship Id="rId22" Type="http://schemas.openxmlformats.org/officeDocument/2006/relationships/image" Target="../media/image144.wmf"/><Relationship Id="rId27" Type="http://schemas.openxmlformats.org/officeDocument/2006/relationships/oleObject" Target="../embeddings/oleObject180.bin"/><Relationship Id="rId30" Type="http://schemas.openxmlformats.org/officeDocument/2006/relationships/image" Target="../media/image148.wmf"/></Relationships>
</file>

<file path=ppt/slides/_rels/slide61.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82.bin"/><Relationship Id="rId7"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50.wmf"/><Relationship Id="rId5" Type="http://schemas.openxmlformats.org/officeDocument/2006/relationships/oleObject" Target="../embeddings/oleObject183.bin"/><Relationship Id="rId4" Type="http://schemas.openxmlformats.org/officeDocument/2006/relationships/image" Target="../media/image149.wmf"/></Relationships>
</file>

<file path=ppt/slides/_rels/slide62.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53.wmf"/><Relationship Id="rId5" Type="http://schemas.openxmlformats.org/officeDocument/2006/relationships/oleObject" Target="../embeddings/oleObject186.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88.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55.wmf"/><Relationship Id="rId5" Type="http://schemas.openxmlformats.org/officeDocument/2006/relationships/oleObject" Target="../embeddings/oleObject190.bin"/><Relationship Id="rId4" Type="http://schemas.openxmlformats.org/officeDocument/2006/relationships/image" Target="../media/image156.wmf"/></Relationships>
</file>

<file path=ppt/slides/_rels/slide64.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58.wmf"/><Relationship Id="rId5" Type="http://schemas.openxmlformats.org/officeDocument/2006/relationships/oleObject" Target="../embeddings/oleObject192.bin"/><Relationship Id="rId4" Type="http://schemas.openxmlformats.org/officeDocument/2006/relationships/image" Target="../media/image157.wmf"/></Relationships>
</file>

<file path=ppt/slides/_rels/slide65.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61.wmf"/><Relationship Id="rId5" Type="http://schemas.openxmlformats.org/officeDocument/2006/relationships/oleObject" Target="../embeddings/oleObject195.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97.bin"/></Relationships>
</file>

<file path=ppt/slides/_rels/slide66.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65.wmf"/><Relationship Id="rId5" Type="http://schemas.openxmlformats.org/officeDocument/2006/relationships/oleObject" Target="../embeddings/oleObject199.bin"/><Relationship Id="rId4" Type="http://schemas.openxmlformats.org/officeDocument/2006/relationships/image" Target="../media/image164.wmf"/></Relationships>
</file>

<file path=ppt/slides/_rels/slide67.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202.bin"/><Relationship Id="rId5" Type="http://schemas.openxmlformats.org/officeDocument/2006/relationships/image" Target="../media/image167.wmf"/><Relationship Id="rId4" Type="http://schemas.openxmlformats.org/officeDocument/2006/relationships/oleObject" Target="../embeddings/oleObject201.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156.wmf"/><Relationship Id="rId5" Type="http://schemas.openxmlformats.org/officeDocument/2006/relationships/oleObject" Target="../embeddings/oleObject204.bin"/><Relationship Id="rId4" Type="http://schemas.openxmlformats.org/officeDocument/2006/relationships/image" Target="../media/image124.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168.wmf"/><Relationship Id="rId5" Type="http://schemas.openxmlformats.org/officeDocument/2006/relationships/oleObject" Target="../embeddings/oleObject206.bin"/><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image" Target="../media/image170.wmf"/><Relationship Id="rId5" Type="http://schemas.openxmlformats.org/officeDocument/2006/relationships/oleObject" Target="../embeddings/oleObject208.bin"/><Relationship Id="rId4" Type="http://schemas.openxmlformats.org/officeDocument/2006/relationships/image" Target="../media/image169.wmf"/></Relationships>
</file>

<file path=ppt/slides/_rels/slide71.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oleObject" Target="../embeddings/oleObject214.bin"/><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175.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72.wmf"/><Relationship Id="rId11" Type="http://schemas.openxmlformats.org/officeDocument/2006/relationships/oleObject" Target="../embeddings/oleObject213.bin"/><Relationship Id="rId5" Type="http://schemas.openxmlformats.org/officeDocument/2006/relationships/oleObject" Target="../embeddings/oleObject210.bin"/><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212.bin"/><Relationship Id="rId14" Type="http://schemas.openxmlformats.org/officeDocument/2006/relationships/image" Target="../media/image103.wmf"/></Relationships>
</file>

<file path=ppt/slides/_rels/slide72.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77.wmf"/><Relationship Id="rId5" Type="http://schemas.openxmlformats.org/officeDocument/2006/relationships/oleObject" Target="../embeddings/oleObject216.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218.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81.wmf"/><Relationship Id="rId5" Type="http://schemas.openxmlformats.org/officeDocument/2006/relationships/oleObject" Target="../embeddings/oleObject220.bin"/><Relationship Id="rId4" Type="http://schemas.openxmlformats.org/officeDocument/2006/relationships/image" Target="../media/image180.wmf"/></Relationships>
</file>

<file path=ppt/slides/_rels/slide75.xml.rels><?xml version="1.0" encoding="UTF-8" standalone="yes"?>
<Relationships xmlns="http://schemas.openxmlformats.org/package/2006/relationships"><Relationship Id="rId2" Type="http://schemas.openxmlformats.org/officeDocument/2006/relationships/image" Target="../media/image182.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84.wmf"/><Relationship Id="rId5" Type="http://schemas.openxmlformats.org/officeDocument/2006/relationships/oleObject" Target="../embeddings/oleObject223.bin"/><Relationship Id="rId10" Type="http://schemas.openxmlformats.org/officeDocument/2006/relationships/image" Target="../media/image185.wmf"/><Relationship Id="rId4" Type="http://schemas.openxmlformats.org/officeDocument/2006/relationships/image" Target="../media/image183.wmf"/><Relationship Id="rId9" Type="http://schemas.openxmlformats.org/officeDocument/2006/relationships/oleObject" Target="../embeddings/oleObject225.bin"/></Relationships>
</file>

<file path=ppt/slides/_rels/slide77.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187.wmf"/><Relationship Id="rId5" Type="http://schemas.openxmlformats.org/officeDocument/2006/relationships/oleObject" Target="../embeddings/oleObject227.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229.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7.xml"/><Relationship Id="rId1" Type="http://schemas.openxmlformats.org/officeDocument/2006/relationships/vmlDrawing" Target="../drawings/vmlDrawing70.vml"/><Relationship Id="rId4" Type="http://schemas.openxmlformats.org/officeDocument/2006/relationships/image" Target="../media/image190.emf"/></Relationships>
</file>

<file path=ppt/slides/_rels/slide82.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192.wmf"/><Relationship Id="rId5" Type="http://schemas.openxmlformats.org/officeDocument/2006/relationships/oleObject" Target="../embeddings/oleObject232.bin"/><Relationship Id="rId4" Type="http://schemas.openxmlformats.org/officeDocument/2006/relationships/image" Target="../media/image191.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95.wmf"/><Relationship Id="rId5" Type="http://schemas.openxmlformats.org/officeDocument/2006/relationships/oleObject" Target="../embeddings/oleObject235.bin"/><Relationship Id="rId4" Type="http://schemas.openxmlformats.org/officeDocument/2006/relationships/image" Target="../media/image194.wmf"/></Relationships>
</file>

<file path=ppt/slides/_rels/slide84.x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image" Target="../media/image200.e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97.wmf"/><Relationship Id="rId11" Type="http://schemas.openxmlformats.org/officeDocument/2006/relationships/oleObject" Target="../embeddings/oleObject240.bin"/><Relationship Id="rId5" Type="http://schemas.openxmlformats.org/officeDocument/2006/relationships/oleObject" Target="../embeddings/oleObject237.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239.bin"/></Relationships>
</file>

<file path=ppt/slides/_rels/slide85.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05.w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02.wmf"/><Relationship Id="rId11" Type="http://schemas.openxmlformats.org/officeDocument/2006/relationships/oleObject" Target="../embeddings/oleObject245.bin"/><Relationship Id="rId5" Type="http://schemas.openxmlformats.org/officeDocument/2006/relationships/oleObject" Target="../embeddings/oleObject242.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44.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207.wmf"/><Relationship Id="rId5" Type="http://schemas.openxmlformats.org/officeDocument/2006/relationships/oleObject" Target="../embeddings/oleObject247.bin"/><Relationship Id="rId4" Type="http://schemas.openxmlformats.org/officeDocument/2006/relationships/image" Target="../media/image206.wmf"/></Relationships>
</file>

<file path=ppt/slides/_rels/slide87.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image" Target="../media/image212.wmf"/><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209.wmf"/><Relationship Id="rId11" Type="http://schemas.openxmlformats.org/officeDocument/2006/relationships/oleObject" Target="../embeddings/oleObject252.bin"/><Relationship Id="rId5" Type="http://schemas.openxmlformats.org/officeDocument/2006/relationships/oleObject" Target="../embeddings/oleObject249.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51.bin"/></Relationships>
</file>

<file path=ppt/slides/_rels/slide88.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58.bin"/><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16.w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214.wmf"/><Relationship Id="rId11" Type="http://schemas.openxmlformats.org/officeDocument/2006/relationships/oleObject" Target="../embeddings/oleObject257.bin"/><Relationship Id="rId5" Type="http://schemas.openxmlformats.org/officeDocument/2006/relationships/oleObject" Target="../embeddings/oleObject254.bin"/><Relationship Id="rId15" Type="http://schemas.openxmlformats.org/officeDocument/2006/relationships/oleObject" Target="../embeddings/oleObject259.bin"/><Relationship Id="rId10" Type="http://schemas.openxmlformats.org/officeDocument/2006/relationships/image" Target="../media/image205.wmf"/><Relationship Id="rId4" Type="http://schemas.openxmlformats.org/officeDocument/2006/relationships/image" Target="../media/image213.wmf"/><Relationship Id="rId9" Type="http://schemas.openxmlformats.org/officeDocument/2006/relationships/oleObject" Target="../embeddings/oleObject256.bin"/><Relationship Id="rId14" Type="http://schemas.openxmlformats.org/officeDocument/2006/relationships/image" Target="../media/image202.wmf"/></Relationships>
</file>

<file path=ppt/slides/_rels/slide89.x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oleObject" Target="../embeddings/oleObject260.bin"/><Relationship Id="rId7"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218.wmf"/><Relationship Id="rId5" Type="http://schemas.openxmlformats.org/officeDocument/2006/relationships/oleObject" Target="../embeddings/oleObject261.bin"/><Relationship Id="rId10" Type="http://schemas.openxmlformats.org/officeDocument/2006/relationships/image" Target="../media/image220.wmf"/><Relationship Id="rId4" Type="http://schemas.openxmlformats.org/officeDocument/2006/relationships/image" Target="../media/image217.wmf"/><Relationship Id="rId9" Type="http://schemas.openxmlformats.org/officeDocument/2006/relationships/oleObject" Target="../embeddings/oleObject26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221.wmf"/><Relationship Id="rId5" Type="http://schemas.openxmlformats.org/officeDocument/2006/relationships/oleObject" Target="../embeddings/oleObject265.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67.bin"/></Relationships>
</file>

<file path=ppt/slides/_rels/slide91.x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oleObject" Target="../embeddings/oleObject268.bin"/><Relationship Id="rId7" Type="http://schemas.openxmlformats.org/officeDocument/2006/relationships/oleObject" Target="../embeddings/oleObject270.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image" Target="../media/image225.wmf"/><Relationship Id="rId5" Type="http://schemas.openxmlformats.org/officeDocument/2006/relationships/oleObject" Target="../embeddings/oleObject269.bin"/><Relationship Id="rId4" Type="http://schemas.openxmlformats.org/officeDocument/2006/relationships/image" Target="../media/image224.wmf"/></Relationships>
</file>

<file path=ppt/slides/_rels/slide92.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30.wmf"/><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image" Target="../media/image220.wmf"/><Relationship Id="rId11" Type="http://schemas.openxmlformats.org/officeDocument/2006/relationships/oleObject" Target="../embeddings/oleObject275.bin"/><Relationship Id="rId5" Type="http://schemas.openxmlformats.org/officeDocument/2006/relationships/oleObject" Target="../embeddings/oleObject272.bin"/><Relationship Id="rId10" Type="http://schemas.openxmlformats.org/officeDocument/2006/relationships/image" Target="../media/image229.wmf"/><Relationship Id="rId4" Type="http://schemas.openxmlformats.org/officeDocument/2006/relationships/image" Target="../media/image227.wmf"/><Relationship Id="rId9" Type="http://schemas.openxmlformats.org/officeDocument/2006/relationships/oleObject" Target="../embeddings/oleObject274.bin"/></Relationships>
</file>

<file path=ppt/slides/_rels/slide93.x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oleObject" Target="../embeddings/oleObject276.bin"/><Relationship Id="rId7" Type="http://schemas.openxmlformats.org/officeDocument/2006/relationships/oleObject" Target="../embeddings/oleObject278.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227.wmf"/><Relationship Id="rId5" Type="http://schemas.openxmlformats.org/officeDocument/2006/relationships/oleObject" Target="../embeddings/oleObject277.bin"/><Relationship Id="rId10" Type="http://schemas.openxmlformats.org/officeDocument/2006/relationships/image" Target="../media/image203.wmf"/><Relationship Id="rId4" Type="http://schemas.openxmlformats.org/officeDocument/2006/relationships/image" Target="../media/image231.wmf"/><Relationship Id="rId9" Type="http://schemas.openxmlformats.org/officeDocument/2006/relationships/oleObject" Target="../embeddings/oleObject279.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83.vml"/><Relationship Id="rId4" Type="http://schemas.openxmlformats.org/officeDocument/2006/relationships/image" Target="../media/image233.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80.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235.wmf"/><Relationship Id="rId5" Type="http://schemas.openxmlformats.org/officeDocument/2006/relationships/oleObject" Target="../embeddings/oleObject281.bin"/><Relationship Id="rId4" Type="http://schemas.openxmlformats.org/officeDocument/2006/relationships/image" Target="../media/image234.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85.vml"/><Relationship Id="rId4" Type="http://schemas.openxmlformats.org/officeDocument/2006/relationships/image" Target="../media/image236.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83.bin"/><Relationship Id="rId2" Type="http://schemas.openxmlformats.org/officeDocument/2006/relationships/slideLayout" Target="../slideLayouts/slideLayout7.xml"/><Relationship Id="rId1" Type="http://schemas.openxmlformats.org/officeDocument/2006/relationships/vmlDrawing" Target="../drawings/vmlDrawing86.vml"/><Relationship Id="rId5" Type="http://schemas.openxmlformats.org/officeDocument/2006/relationships/image" Target="../media/image238.png"/><Relationship Id="rId4" Type="http://schemas.openxmlformats.org/officeDocument/2006/relationships/image" Target="../media/image237.wmf"/></Relationships>
</file>

<file path=ppt/slides/_rels/slide98.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84.bin"/><Relationship Id="rId7"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image" Target="../media/image240.wmf"/><Relationship Id="rId5" Type="http://schemas.openxmlformats.org/officeDocument/2006/relationships/oleObject" Target="../embeddings/oleObject285.bin"/><Relationship Id="rId10" Type="http://schemas.openxmlformats.org/officeDocument/2006/relationships/image" Target="../media/image235.wmf"/><Relationship Id="rId4" Type="http://schemas.openxmlformats.org/officeDocument/2006/relationships/image" Target="../media/image239.wmf"/><Relationship Id="rId9" Type="http://schemas.openxmlformats.org/officeDocument/2006/relationships/oleObject" Target="../embeddings/oleObject287.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242.emf"/><Relationship Id="rId5" Type="http://schemas.openxmlformats.org/officeDocument/2006/relationships/oleObject" Target="../embeddings/oleObject289.bin"/><Relationship Id="rId4" Type="http://schemas.openxmlformats.org/officeDocument/2006/relationships/image" Target="../media/image24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5C92FD3-B355-4CB3-9821-6D961B8836D3}" type="slidenum">
              <a:rPr lang="en-US" altLang="zh-CN" sz="1200">
                <a:solidFill>
                  <a:srgbClr val="000000"/>
                </a:solidFill>
              </a:rPr>
              <a:pPr eaLnBrk="1" hangingPunct="1"/>
              <a:t>1</a:t>
            </a:fld>
            <a:endParaRPr lang="en-US" altLang="zh-CN" sz="1200">
              <a:solidFill>
                <a:srgbClr val="000000"/>
              </a:solidFill>
            </a:endParaRPr>
          </a:p>
        </p:txBody>
      </p:sp>
      <p:graphicFrame>
        <p:nvGraphicFramePr>
          <p:cNvPr id="1026" name="Object 2"/>
          <p:cNvGraphicFramePr>
            <a:graphicFrameLocks noChangeAspect="1"/>
          </p:cNvGraphicFramePr>
          <p:nvPr/>
        </p:nvGraphicFramePr>
        <p:xfrm>
          <a:off x="0" y="5105400"/>
          <a:ext cx="1752600" cy="1752600"/>
        </p:xfrm>
        <a:graphic>
          <a:graphicData uri="http://schemas.openxmlformats.org/presentationml/2006/ole">
            <mc:AlternateContent xmlns:mc="http://schemas.openxmlformats.org/markup-compatibility/2006">
              <mc:Choice xmlns:v="urn:schemas-microsoft-com:vml" Requires="v">
                <p:oleObj spid="_x0000_s1051" name="Photo Editor 照片" r:id="rId3" imgW="1190476" imgH="1190476" progId="MSPhotoEd.3">
                  <p:embed/>
                </p:oleObj>
              </mc:Choice>
              <mc:Fallback>
                <p:oleObj name="Photo Editor 照片" r:id="rId3" imgW="1190476" imgH="1190476"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05400"/>
                        <a:ext cx="1752600" cy="17526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WordArt 3"/>
          <p:cNvSpPr>
            <a:spLocks noChangeArrowheads="1" noChangeShapeType="1" noTextEdit="1"/>
          </p:cNvSpPr>
          <p:nvPr/>
        </p:nvSpPr>
        <p:spPr bwMode="auto">
          <a:xfrm rot="-403568">
            <a:off x="831850" y="1289050"/>
            <a:ext cx="6740525" cy="2209800"/>
          </a:xfrm>
          <a:prstGeom prst="rect">
            <a:avLst/>
          </a:prstGeom>
        </p:spPr>
        <p:txBody>
          <a:bodyPr wrap="none" fromWordArt="1">
            <a:prstTxWarp prst="textDeflateBottom">
              <a:avLst>
                <a:gd name="adj" fmla="val 86815"/>
              </a:avLst>
            </a:prstTxWarp>
            <a:scene3d>
              <a:camera prst="legacyPerspectiveLeft">
                <a:rot lat="300000" lon="1139994" rev="0"/>
              </a:camera>
              <a:lightRig rig="legacyNormal1" dir="t"/>
            </a:scene3d>
            <a:sp3d extrusionH="887400" prstMaterial="legacyPlastic">
              <a:extrusionClr>
                <a:schemeClr val="accent2"/>
              </a:extrusionClr>
              <a:contourClr>
                <a:schemeClr val="accent2"/>
              </a:contourClr>
            </a:sp3d>
          </a:bodyPr>
          <a:lstStyle/>
          <a:p>
            <a:pPr algn="ctr"/>
            <a:r>
              <a:rPr lang="zh-CN" altLang="en-US" sz="8000" kern="10">
                <a:ln w="9525">
                  <a:round/>
                  <a:headEnd/>
                  <a:tailEnd/>
                </a:ln>
                <a:solidFill>
                  <a:schemeClr val="accent2"/>
                </a:solidFill>
                <a:latin typeface="宋体" panose="02010600030101010101" pitchFamily="2" charset="-122"/>
              </a:rPr>
              <a:t>数值计算</a:t>
            </a:r>
          </a:p>
        </p:txBody>
      </p:sp>
      <p:sp>
        <p:nvSpPr>
          <p:cNvPr id="1029" name="Text Box 4"/>
          <p:cNvSpPr txBox="1">
            <a:spLocks noChangeArrowheads="1"/>
          </p:cNvSpPr>
          <p:nvPr/>
        </p:nvSpPr>
        <p:spPr bwMode="auto">
          <a:xfrm>
            <a:off x="2124075" y="3500438"/>
            <a:ext cx="4933950" cy="762000"/>
          </a:xfrm>
          <a:prstGeom prst="rect">
            <a:avLst/>
          </a:prstGeom>
          <a:solidFill>
            <a:srgbClr val="FF6699"/>
          </a:solidFill>
          <a:ln w="9525">
            <a:miter lim="800000"/>
            <a:headEnd/>
            <a:tailEnd/>
          </a:ln>
          <a:scene3d>
            <a:camera prst="legacyObliqueFront"/>
            <a:lightRig rig="legacyFlat1" dir="t"/>
          </a:scene3d>
          <a:sp3d extrusionH="201600" prstMaterial="legacyMatte">
            <a:bevelT w="13500" h="13500" prst="angle"/>
            <a:bevelB w="13500" h="13500" prst="angle"/>
            <a:extrusionClr>
              <a:srgbClr val="FF6699"/>
            </a:extrusionClr>
            <a:contourClr>
              <a:srgbClr val="FF6699"/>
            </a:contourClr>
          </a:sp3d>
        </p:spPr>
        <p:txBody>
          <a:bodyPr wrap="none">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400">
                <a:latin typeface="楷体_GB2312" pitchFamily="49" charset="-122"/>
                <a:ea typeface="楷体_GB2312" pitchFamily="49" charset="-122"/>
              </a:rPr>
              <a:t>第四章 插值与拟合</a:t>
            </a:r>
            <a:endParaRPr lang="zh-CN" alt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81" name="AutoShape 153" descr="再生纸"/>
          <p:cNvSpPr>
            <a:spLocks noChangeArrowheads="1"/>
          </p:cNvSpPr>
          <p:nvPr/>
        </p:nvSpPr>
        <p:spPr bwMode="auto">
          <a:xfrm>
            <a:off x="1619250" y="1628775"/>
            <a:ext cx="1223963"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FF0000"/>
                </a:solidFill>
              </a:rPr>
              <a:t>线性插值</a:t>
            </a:r>
          </a:p>
        </p:txBody>
      </p:sp>
      <p:sp>
        <p:nvSpPr>
          <p:cNvPr id="48160" name="AutoShape 32" descr="再生纸"/>
          <p:cNvSpPr>
            <a:spLocks noChangeArrowheads="1"/>
          </p:cNvSpPr>
          <p:nvPr/>
        </p:nvSpPr>
        <p:spPr bwMode="auto">
          <a:xfrm>
            <a:off x="468313" y="1628775"/>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n</a:t>
            </a:r>
            <a:r>
              <a:rPr lang="en-US" altLang="zh-CN" b="1">
                <a:solidFill>
                  <a:srgbClr val="FF0000"/>
                </a:solidFill>
              </a:rPr>
              <a:t> = 1</a:t>
            </a:r>
            <a:endParaRPr lang="en-US" altLang="zh-CN" b="1" i="1">
              <a:solidFill>
                <a:srgbClr val="FF0000"/>
              </a:solidFill>
            </a:endParaRPr>
          </a:p>
        </p:txBody>
      </p:sp>
      <p:grpSp>
        <p:nvGrpSpPr>
          <p:cNvPr id="2" name="Group 73"/>
          <p:cNvGrpSpPr>
            <a:grpSpLocks/>
          </p:cNvGrpSpPr>
          <p:nvPr/>
        </p:nvGrpSpPr>
        <p:grpSpPr bwMode="auto">
          <a:xfrm>
            <a:off x="1619250" y="2133600"/>
            <a:ext cx="6400800" cy="863600"/>
            <a:chOff x="1056" y="1584"/>
            <a:chExt cx="4032" cy="544"/>
          </a:xfrm>
        </p:grpSpPr>
        <p:sp>
          <p:nvSpPr>
            <p:cNvPr id="5148" name="Text Box 34"/>
            <p:cNvSpPr txBox="1">
              <a:spLocks noChangeArrowheads="1"/>
            </p:cNvSpPr>
            <p:nvPr/>
          </p:nvSpPr>
          <p:spPr bwMode="auto">
            <a:xfrm>
              <a:off x="1056" y="15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a:t>，求</a:t>
              </a:r>
            </a:p>
          </p:txBody>
        </p:sp>
        <p:graphicFrame>
          <p:nvGraphicFramePr>
            <p:cNvPr id="5126" name="Object 6"/>
            <p:cNvGraphicFramePr>
              <a:graphicFrameLocks noChangeAspect="1"/>
            </p:cNvGraphicFramePr>
            <p:nvPr/>
          </p:nvGraphicFramePr>
          <p:xfrm>
            <a:off x="3120" y="1632"/>
            <a:ext cx="1344" cy="250"/>
          </p:xfrm>
          <a:graphic>
            <a:graphicData uri="http://schemas.openxmlformats.org/presentationml/2006/ole">
              <mc:AlternateContent xmlns:mc="http://schemas.openxmlformats.org/markup-compatibility/2006">
                <mc:Choice xmlns:v="urn:schemas-microsoft-com:vml" Requires="v">
                  <p:oleObj spid="_x0000_s5284" name="Equation" r:id="rId4" imgW="1041120" imgH="228600" progId="Equation.3">
                    <p:embed/>
                  </p:oleObj>
                </mc:Choice>
                <mc:Fallback>
                  <p:oleObj name="Equation" r:id="rId4" imgW="104112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632"/>
                          <a:ext cx="134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9" name="Text Box 50"/>
            <p:cNvSpPr txBox="1">
              <a:spLocks noChangeArrowheads="1"/>
            </p:cNvSpPr>
            <p:nvPr/>
          </p:nvSpPr>
          <p:spPr bwMode="auto">
            <a:xfrm>
              <a:off x="4464" y="15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sp>
          <p:nvSpPr>
            <p:cNvPr id="5150" name="Rectangle 52"/>
            <p:cNvSpPr>
              <a:spLocks noChangeArrowheads="1"/>
            </p:cNvSpPr>
            <p:nvPr/>
          </p:nvSpPr>
          <p:spPr bwMode="auto">
            <a:xfrm>
              <a:off x="2898"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1" name="Rectangle 53"/>
            <p:cNvSpPr>
              <a:spLocks noChangeArrowheads="1"/>
            </p:cNvSpPr>
            <p:nvPr/>
          </p:nvSpPr>
          <p:spPr bwMode="auto">
            <a:xfrm>
              <a:off x="2486"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2" name="Rectangle 54"/>
            <p:cNvSpPr>
              <a:spLocks noChangeArrowheads="1"/>
            </p:cNvSpPr>
            <p:nvPr/>
          </p:nvSpPr>
          <p:spPr bwMode="auto">
            <a:xfrm>
              <a:off x="2250"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3" name="Rectangle 55"/>
            <p:cNvSpPr>
              <a:spLocks noChangeArrowheads="1"/>
            </p:cNvSpPr>
            <p:nvPr/>
          </p:nvSpPr>
          <p:spPr bwMode="auto">
            <a:xfrm>
              <a:off x="191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5154" name="Rectangle 56"/>
            <p:cNvSpPr>
              <a:spLocks noChangeArrowheads="1"/>
            </p:cNvSpPr>
            <p:nvPr/>
          </p:nvSpPr>
          <p:spPr bwMode="auto">
            <a:xfrm>
              <a:off x="149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5155" name="Rectangle 57"/>
            <p:cNvSpPr>
              <a:spLocks noChangeArrowheads="1"/>
            </p:cNvSpPr>
            <p:nvPr/>
          </p:nvSpPr>
          <p:spPr bwMode="auto">
            <a:xfrm>
              <a:off x="1252"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5156" name="Rectangle 58"/>
            <p:cNvSpPr>
              <a:spLocks noChangeArrowheads="1"/>
            </p:cNvSpPr>
            <p:nvPr/>
          </p:nvSpPr>
          <p:spPr bwMode="auto">
            <a:xfrm>
              <a:off x="255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57" name="Rectangle 59"/>
            <p:cNvSpPr>
              <a:spLocks noChangeArrowheads="1"/>
            </p:cNvSpPr>
            <p:nvPr/>
          </p:nvSpPr>
          <p:spPr bwMode="auto">
            <a:xfrm>
              <a:off x="2316"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58" name="Rectangle 60"/>
            <p:cNvSpPr>
              <a:spLocks noChangeArrowheads="1"/>
            </p:cNvSpPr>
            <p:nvPr/>
          </p:nvSpPr>
          <p:spPr bwMode="auto">
            <a:xfrm>
              <a:off x="2021" y="1895"/>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59" name="Rectangle 61"/>
            <p:cNvSpPr>
              <a:spLocks noChangeArrowheads="1"/>
            </p:cNvSpPr>
            <p:nvPr/>
          </p:nvSpPr>
          <p:spPr bwMode="auto">
            <a:xfrm>
              <a:off x="156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60" name="Rectangle 62"/>
            <p:cNvSpPr>
              <a:spLocks noChangeArrowheads="1"/>
            </p:cNvSpPr>
            <p:nvPr/>
          </p:nvSpPr>
          <p:spPr bwMode="auto">
            <a:xfrm>
              <a:off x="131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5161" name="Rectangle 63"/>
            <p:cNvSpPr>
              <a:spLocks noChangeArrowheads="1"/>
            </p:cNvSpPr>
            <p:nvPr/>
          </p:nvSpPr>
          <p:spPr bwMode="auto">
            <a:xfrm>
              <a:off x="282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5162" name="Rectangle 64"/>
            <p:cNvSpPr>
              <a:spLocks noChangeArrowheads="1"/>
            </p:cNvSpPr>
            <p:nvPr/>
          </p:nvSpPr>
          <p:spPr bwMode="auto">
            <a:xfrm>
              <a:off x="2397"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5163" name="Rectangle 65"/>
            <p:cNvSpPr>
              <a:spLocks noChangeArrowheads="1"/>
            </p:cNvSpPr>
            <p:nvPr/>
          </p:nvSpPr>
          <p:spPr bwMode="auto">
            <a:xfrm>
              <a:off x="2163"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5164" name="Rectangle 66"/>
            <p:cNvSpPr>
              <a:spLocks noChangeArrowheads="1"/>
            </p:cNvSpPr>
            <p:nvPr/>
          </p:nvSpPr>
          <p:spPr bwMode="auto">
            <a:xfrm>
              <a:off x="183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5165" name="Rectangle 67"/>
            <p:cNvSpPr>
              <a:spLocks noChangeArrowheads="1"/>
            </p:cNvSpPr>
            <p:nvPr/>
          </p:nvSpPr>
          <p:spPr bwMode="auto">
            <a:xfrm>
              <a:off x="1399"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5166" name="Rectangle 68"/>
            <p:cNvSpPr>
              <a:spLocks noChangeArrowheads="1"/>
            </p:cNvSpPr>
            <p:nvPr/>
          </p:nvSpPr>
          <p:spPr bwMode="auto">
            <a:xfrm>
              <a:off x="1165"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5167" name="Rectangle 69"/>
            <p:cNvSpPr>
              <a:spLocks noChangeArrowheads="1"/>
            </p:cNvSpPr>
            <p:nvPr/>
          </p:nvSpPr>
          <p:spPr bwMode="auto">
            <a:xfrm>
              <a:off x="265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5168" name="Rectangle 70"/>
            <p:cNvSpPr>
              <a:spLocks noChangeArrowheads="1"/>
            </p:cNvSpPr>
            <p:nvPr/>
          </p:nvSpPr>
          <p:spPr bwMode="auto">
            <a:xfrm>
              <a:off x="166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sp>
        <p:nvSpPr>
          <p:cNvPr id="48200" name="Text Box 72"/>
          <p:cNvSpPr txBox="1">
            <a:spLocks noChangeArrowheads="1"/>
          </p:cNvSpPr>
          <p:nvPr/>
        </p:nvSpPr>
        <p:spPr bwMode="auto">
          <a:xfrm>
            <a:off x="1692275" y="29972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1</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和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 </a:t>
            </a:r>
            <a:r>
              <a:rPr lang="zh-CN" altLang="en-US" b="1"/>
              <a:t>两点的直线。</a:t>
            </a:r>
          </a:p>
        </p:txBody>
      </p:sp>
      <p:grpSp>
        <p:nvGrpSpPr>
          <p:cNvPr id="3" name="Group 193"/>
          <p:cNvGrpSpPr>
            <a:grpSpLocks/>
          </p:cNvGrpSpPr>
          <p:nvPr/>
        </p:nvGrpSpPr>
        <p:grpSpPr bwMode="auto">
          <a:xfrm>
            <a:off x="3492500" y="3141663"/>
            <a:ext cx="4365625" cy="3603625"/>
            <a:chOff x="624" y="2812"/>
            <a:chExt cx="2977" cy="2497"/>
          </a:xfrm>
        </p:grpSpPr>
        <p:graphicFrame>
          <p:nvGraphicFramePr>
            <p:cNvPr id="5122" name="Object 2"/>
            <p:cNvGraphicFramePr>
              <a:graphicFrameLocks noChangeAspect="1"/>
            </p:cNvGraphicFramePr>
            <p:nvPr/>
          </p:nvGraphicFramePr>
          <p:xfrm>
            <a:off x="2124" y="2812"/>
            <a:ext cx="71" cy="135"/>
          </p:xfrm>
          <a:graphic>
            <a:graphicData uri="http://schemas.openxmlformats.org/presentationml/2006/ole">
              <mc:AlternateContent xmlns:mc="http://schemas.openxmlformats.org/markup-compatibility/2006">
                <mc:Choice xmlns:v="urn:schemas-microsoft-com:vml" Requires="v">
                  <p:oleObj spid="_x0000_s5285" name="公式" r:id="rId6" imgW="114120" imgH="215640" progId="Equation.3">
                    <p:embed/>
                  </p:oleObj>
                </mc:Choice>
                <mc:Fallback>
                  <p:oleObj name="公式" r:id="rId6" imgW="114120" imgH="215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 y="281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Rectangle 195"/>
            <p:cNvSpPr>
              <a:spLocks noChangeArrowheads="1"/>
            </p:cNvSpPr>
            <p:nvPr/>
          </p:nvSpPr>
          <p:spPr bwMode="auto">
            <a:xfrm>
              <a:off x="865" y="3072"/>
              <a:ext cx="2736" cy="15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35" name="Line 196"/>
            <p:cNvSpPr>
              <a:spLocks noChangeShapeType="1"/>
            </p:cNvSpPr>
            <p:nvPr/>
          </p:nvSpPr>
          <p:spPr bwMode="auto">
            <a:xfrm flipV="1">
              <a:off x="1249" y="3456"/>
              <a:ext cx="2064" cy="6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Freeform 197"/>
            <p:cNvSpPr>
              <a:spLocks/>
            </p:cNvSpPr>
            <p:nvPr/>
          </p:nvSpPr>
          <p:spPr bwMode="auto">
            <a:xfrm>
              <a:off x="1057" y="3504"/>
              <a:ext cx="2304" cy="624"/>
            </a:xfrm>
            <a:custGeom>
              <a:avLst/>
              <a:gdLst>
                <a:gd name="T0" fmla="*/ 0 w 2304"/>
                <a:gd name="T1" fmla="*/ 624 h 624"/>
                <a:gd name="T2" fmla="*/ 576 w 2304"/>
                <a:gd name="T3" fmla="*/ 480 h 624"/>
                <a:gd name="T4" fmla="*/ 1008 w 2304"/>
                <a:gd name="T5" fmla="*/ 384 h 624"/>
                <a:gd name="T6" fmla="*/ 1248 w 2304"/>
                <a:gd name="T7" fmla="*/ 288 h 624"/>
                <a:gd name="T8" fmla="*/ 1584 w 2304"/>
                <a:gd name="T9" fmla="*/ 96 h 624"/>
                <a:gd name="T10" fmla="*/ 2304 w 2304"/>
                <a:gd name="T11" fmla="*/ 0 h 624"/>
                <a:gd name="T12" fmla="*/ 0 60000 65536"/>
                <a:gd name="T13" fmla="*/ 0 60000 65536"/>
                <a:gd name="T14" fmla="*/ 0 60000 65536"/>
                <a:gd name="T15" fmla="*/ 0 60000 65536"/>
                <a:gd name="T16" fmla="*/ 0 60000 65536"/>
                <a:gd name="T17" fmla="*/ 0 60000 65536"/>
                <a:gd name="T18" fmla="*/ 0 w 2304"/>
                <a:gd name="T19" fmla="*/ 0 h 624"/>
                <a:gd name="T20" fmla="*/ 2304 w 230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304" h="624">
                  <a:moveTo>
                    <a:pt x="0" y="624"/>
                  </a:moveTo>
                  <a:cubicBezTo>
                    <a:pt x="204" y="572"/>
                    <a:pt x="408" y="520"/>
                    <a:pt x="576" y="480"/>
                  </a:cubicBezTo>
                  <a:cubicBezTo>
                    <a:pt x="744" y="440"/>
                    <a:pt x="896" y="416"/>
                    <a:pt x="1008" y="384"/>
                  </a:cubicBezTo>
                  <a:cubicBezTo>
                    <a:pt x="1120" y="352"/>
                    <a:pt x="1152" y="336"/>
                    <a:pt x="1248" y="288"/>
                  </a:cubicBezTo>
                  <a:cubicBezTo>
                    <a:pt x="1344" y="240"/>
                    <a:pt x="1408" y="144"/>
                    <a:pt x="1584" y="96"/>
                  </a:cubicBezTo>
                  <a:cubicBezTo>
                    <a:pt x="1760" y="48"/>
                    <a:pt x="2032" y="24"/>
                    <a:pt x="2304" y="0"/>
                  </a:cubicBezTo>
                </a:path>
              </a:pathLst>
            </a:custGeom>
            <a:noFill/>
            <a:ln w="25400" cap="flat" cmpd="sng">
              <a:solidFill>
                <a:srgbClr val="FF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7" name="Line 198"/>
            <p:cNvSpPr>
              <a:spLocks noChangeShapeType="1"/>
            </p:cNvSpPr>
            <p:nvPr/>
          </p:nvSpPr>
          <p:spPr bwMode="auto">
            <a:xfrm>
              <a:off x="1824" y="3936"/>
              <a:ext cx="0" cy="671"/>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199"/>
            <p:cNvSpPr>
              <a:spLocks noChangeShapeType="1"/>
            </p:cNvSpPr>
            <p:nvPr/>
          </p:nvSpPr>
          <p:spPr bwMode="auto">
            <a:xfrm flipH="1">
              <a:off x="865" y="3936"/>
              <a:ext cx="960"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200"/>
            <p:cNvSpPr>
              <a:spLocks noChangeShapeType="1"/>
            </p:cNvSpPr>
            <p:nvPr/>
          </p:nvSpPr>
          <p:spPr bwMode="auto">
            <a:xfrm>
              <a:off x="3073" y="3504"/>
              <a:ext cx="0" cy="1104"/>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201"/>
            <p:cNvSpPr>
              <a:spLocks noChangeShapeType="1"/>
            </p:cNvSpPr>
            <p:nvPr/>
          </p:nvSpPr>
          <p:spPr bwMode="auto">
            <a:xfrm flipH="1">
              <a:off x="865" y="3504"/>
              <a:ext cx="2208" cy="0"/>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3" name="Object 3"/>
            <p:cNvGraphicFramePr>
              <a:graphicFrameLocks noChangeAspect="1"/>
            </p:cNvGraphicFramePr>
            <p:nvPr/>
          </p:nvGraphicFramePr>
          <p:xfrm>
            <a:off x="3025" y="3456"/>
            <a:ext cx="143" cy="143"/>
          </p:xfrm>
          <a:graphic>
            <a:graphicData uri="http://schemas.openxmlformats.org/presentationml/2006/ole">
              <mc:AlternateContent xmlns:mc="http://schemas.openxmlformats.org/markup-compatibility/2006">
                <mc:Choice xmlns:v="urn:schemas-microsoft-com:vml" Requires="v">
                  <p:oleObj spid="_x0000_s5286" name="公式" r:id="rId8" imgW="114120" imgH="114120" progId="Equation.3">
                    <p:embed/>
                  </p:oleObj>
                </mc:Choice>
                <mc:Fallback>
                  <p:oleObj name="公式" r:id="rId8" imgW="114120" imgH="11412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5" y="3456"/>
                          <a:ext cx="143"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1777" y="3888"/>
            <a:ext cx="95" cy="95"/>
          </p:xfrm>
          <a:graphic>
            <a:graphicData uri="http://schemas.openxmlformats.org/presentationml/2006/ole">
              <mc:AlternateContent xmlns:mc="http://schemas.openxmlformats.org/markup-compatibility/2006">
                <mc:Choice xmlns:v="urn:schemas-microsoft-com:vml" Requires="v">
                  <p:oleObj spid="_x0000_s5287" name="公式" r:id="rId10" imgW="114120" imgH="114120" progId="Equation.3">
                    <p:embed/>
                  </p:oleObj>
                </mc:Choice>
                <mc:Fallback>
                  <p:oleObj name="公式" r:id="rId10" imgW="114120" imgH="1141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7" y="3888"/>
                          <a:ext cx="95"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2983" y="4615"/>
            <a:ext cx="149" cy="212"/>
          </p:xfrm>
          <a:graphic>
            <a:graphicData uri="http://schemas.openxmlformats.org/presentationml/2006/ole">
              <mc:AlternateContent xmlns:mc="http://schemas.openxmlformats.org/markup-compatibility/2006">
                <mc:Choice xmlns:v="urn:schemas-microsoft-com:vml" Requires="v">
                  <p:oleObj spid="_x0000_s5288" name="公式" r:id="rId11" imgW="152280" imgH="215640" progId="Equation.3">
                    <p:embed/>
                  </p:oleObj>
                </mc:Choice>
                <mc:Fallback>
                  <p:oleObj name="公式" r:id="rId11" imgW="152280" imgH="21564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3" y="4615"/>
                          <a:ext cx="14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1" name="Text Box 205"/>
            <p:cNvSpPr txBox="1">
              <a:spLocks noChangeArrowheads="1"/>
            </p:cNvSpPr>
            <p:nvPr/>
          </p:nvSpPr>
          <p:spPr bwMode="auto">
            <a:xfrm>
              <a:off x="1200" y="4944"/>
              <a:ext cx="21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800080"/>
                  </a:solidFill>
                </a:rPr>
                <a:t>线性插值示意图</a:t>
              </a:r>
              <a:endParaRPr lang="zh-CN" altLang="en-US" sz="3200"/>
            </a:p>
          </p:txBody>
        </p:sp>
        <p:sp>
          <p:nvSpPr>
            <p:cNvPr id="5142" name="Text Box 206"/>
            <p:cNvSpPr txBox="1">
              <a:spLocks noChangeArrowheads="1"/>
            </p:cNvSpPr>
            <p:nvPr/>
          </p:nvSpPr>
          <p:spPr bwMode="auto">
            <a:xfrm>
              <a:off x="3024" y="3120"/>
              <a:ext cx="5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P</a:t>
              </a:r>
              <a:r>
                <a:rPr lang="en-US" altLang="zh-CN" sz="3200" baseline="-25000">
                  <a:solidFill>
                    <a:srgbClr val="000000"/>
                  </a:solidFill>
                  <a:cs typeface="Times New Roman" panose="02020603050405020304" pitchFamily="18" charset="0"/>
                </a:rPr>
                <a:t>1</a:t>
              </a:r>
              <a:r>
                <a:rPr lang="en-US" altLang="zh-CN" sz="3200">
                  <a:solidFill>
                    <a:srgbClr val="000000"/>
                  </a:solidFill>
                </a:rPr>
                <a:t>(</a:t>
              </a:r>
              <a:r>
                <a:rPr lang="en-US" altLang="zh-CN" sz="3200" i="1">
                  <a:solidFill>
                    <a:srgbClr val="000000"/>
                  </a:solidFill>
                </a:rPr>
                <a:t>x</a:t>
              </a:r>
              <a:r>
                <a:rPr lang="en-US" altLang="zh-CN" sz="3200">
                  <a:solidFill>
                    <a:srgbClr val="000000"/>
                  </a:solidFill>
                </a:rPr>
                <a:t>)</a:t>
              </a:r>
            </a:p>
          </p:txBody>
        </p:sp>
        <p:sp>
          <p:nvSpPr>
            <p:cNvPr id="5143" name="Text Box 207"/>
            <p:cNvSpPr txBox="1">
              <a:spLocks noChangeArrowheads="1"/>
            </p:cNvSpPr>
            <p:nvPr/>
          </p:nvSpPr>
          <p:spPr bwMode="auto">
            <a:xfrm>
              <a:off x="3168" y="3552"/>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FF0000"/>
                  </a:solidFill>
                  <a:cs typeface="Times New Roman" panose="02020603050405020304" pitchFamily="18" charset="0"/>
                </a:rPr>
                <a:t>f</a:t>
              </a:r>
              <a:r>
                <a:rPr lang="en-US" altLang="zh-CN" sz="3200">
                  <a:solidFill>
                    <a:srgbClr val="FF0000"/>
                  </a:solidFill>
                </a:rPr>
                <a:t>(</a:t>
              </a:r>
              <a:r>
                <a:rPr lang="en-US" altLang="zh-CN" sz="3200" i="1">
                  <a:solidFill>
                    <a:srgbClr val="FF0000"/>
                  </a:solidFill>
                </a:rPr>
                <a:t>x</a:t>
              </a:r>
              <a:r>
                <a:rPr lang="en-US" altLang="zh-CN" sz="3200">
                  <a:solidFill>
                    <a:srgbClr val="FF0000"/>
                  </a:solidFill>
                </a:rPr>
                <a:t>)</a:t>
              </a:r>
            </a:p>
          </p:txBody>
        </p:sp>
        <p:sp>
          <p:nvSpPr>
            <p:cNvPr id="5144" name="Text Box 208"/>
            <p:cNvSpPr txBox="1">
              <a:spLocks noChangeArrowheads="1"/>
            </p:cNvSpPr>
            <p:nvPr/>
          </p:nvSpPr>
          <p:spPr bwMode="auto">
            <a:xfrm>
              <a:off x="1728" y="456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x</a:t>
              </a:r>
              <a:r>
                <a:rPr lang="en-US" altLang="zh-CN" sz="3200" baseline="-25000">
                  <a:solidFill>
                    <a:srgbClr val="000000"/>
                  </a:solidFill>
                  <a:cs typeface="Times New Roman" panose="02020603050405020304" pitchFamily="18" charset="0"/>
                </a:rPr>
                <a:t>0</a:t>
              </a:r>
              <a:endParaRPr lang="en-US" altLang="zh-CN" sz="3200">
                <a:solidFill>
                  <a:srgbClr val="000000"/>
                </a:solidFill>
              </a:endParaRPr>
            </a:p>
          </p:txBody>
        </p:sp>
        <p:sp>
          <p:nvSpPr>
            <p:cNvPr id="5145" name="Text Box 209"/>
            <p:cNvSpPr txBox="1">
              <a:spLocks noChangeArrowheads="1"/>
            </p:cNvSpPr>
            <p:nvPr/>
          </p:nvSpPr>
          <p:spPr bwMode="auto">
            <a:xfrm>
              <a:off x="3024" y="4560"/>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x</a:t>
              </a:r>
              <a:r>
                <a:rPr lang="en-US" altLang="zh-CN" sz="3200" baseline="-25000">
                  <a:solidFill>
                    <a:srgbClr val="000000"/>
                  </a:solidFill>
                  <a:cs typeface="Times New Roman" panose="02020603050405020304" pitchFamily="18" charset="0"/>
                </a:rPr>
                <a:t>1</a:t>
              </a:r>
              <a:endParaRPr lang="en-US" altLang="zh-CN" sz="3200">
                <a:solidFill>
                  <a:srgbClr val="000000"/>
                </a:solidFill>
              </a:endParaRPr>
            </a:p>
          </p:txBody>
        </p:sp>
        <p:sp>
          <p:nvSpPr>
            <p:cNvPr id="5146" name="Text Box 210"/>
            <p:cNvSpPr txBox="1">
              <a:spLocks noChangeArrowheads="1"/>
            </p:cNvSpPr>
            <p:nvPr/>
          </p:nvSpPr>
          <p:spPr bwMode="auto">
            <a:xfrm>
              <a:off x="624" y="3792"/>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y</a:t>
              </a:r>
              <a:r>
                <a:rPr lang="en-US" altLang="zh-CN" sz="3200" baseline="-25000">
                  <a:solidFill>
                    <a:srgbClr val="000000"/>
                  </a:solidFill>
                  <a:cs typeface="Times New Roman" panose="02020603050405020304" pitchFamily="18" charset="0"/>
                </a:rPr>
                <a:t>0</a:t>
              </a:r>
              <a:endParaRPr lang="en-US" altLang="zh-CN" sz="3200">
                <a:solidFill>
                  <a:srgbClr val="000000"/>
                </a:solidFill>
              </a:endParaRPr>
            </a:p>
          </p:txBody>
        </p:sp>
        <p:sp>
          <p:nvSpPr>
            <p:cNvPr id="5147" name="Text Box 211"/>
            <p:cNvSpPr txBox="1">
              <a:spLocks noChangeArrowheads="1"/>
            </p:cNvSpPr>
            <p:nvPr/>
          </p:nvSpPr>
          <p:spPr bwMode="auto">
            <a:xfrm>
              <a:off x="624" y="3312"/>
              <a:ext cx="2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i="1">
                  <a:solidFill>
                    <a:srgbClr val="000000"/>
                  </a:solidFill>
                  <a:cs typeface="Times New Roman" panose="02020603050405020304" pitchFamily="18" charset="0"/>
                </a:rPr>
                <a:t>y</a:t>
              </a:r>
              <a:r>
                <a:rPr lang="en-US" altLang="zh-CN" sz="3200" baseline="-25000">
                  <a:solidFill>
                    <a:srgbClr val="000000"/>
                  </a:solidFill>
                  <a:cs typeface="Times New Roman" panose="02020603050405020304" pitchFamily="18" charset="0"/>
                </a:rPr>
                <a:t>1</a:t>
              </a:r>
              <a:endParaRPr lang="en-US" altLang="zh-CN" sz="3200">
                <a:solidFill>
                  <a:srgbClr val="000000"/>
                </a:solidFill>
              </a:endParaRPr>
            </a:p>
          </p:txBody>
        </p:sp>
      </p:grpSp>
      <p:sp>
        <p:nvSpPr>
          <p:cNvPr id="73" name="Rectangle 3"/>
          <p:cNvSpPr txBox="1">
            <a:spLocks noChangeArrowheads="1"/>
          </p:cNvSpPr>
          <p:nvPr/>
        </p:nvSpPr>
        <p:spPr bwMode="auto">
          <a:xfrm>
            <a:off x="0" y="836613"/>
            <a:ext cx="3816350" cy="503237"/>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70000"/>
              <a:defRPr/>
            </a:pPr>
            <a:r>
              <a:rPr kumimoji="0" lang="en-US" altLang="zh-CN" dirty="0">
                <a:latin typeface="+mn-lt"/>
                <a:ea typeface="+mn-ea"/>
              </a:rPr>
              <a:t>4</a:t>
            </a:r>
            <a:r>
              <a:rPr kumimoji="0" lang="zh-CN" altLang="en-GB" dirty="0">
                <a:latin typeface="+mn-lt"/>
                <a:ea typeface="+mn-ea"/>
              </a:rPr>
              <a:t>.</a:t>
            </a:r>
            <a:r>
              <a:rPr kumimoji="0" lang="en-GB" altLang="zh-CN" dirty="0">
                <a:latin typeface="+mn-lt"/>
                <a:ea typeface="+mn-ea"/>
              </a:rPr>
              <a:t>2.</a:t>
            </a:r>
            <a:r>
              <a:rPr kumimoji="0" lang="en-US" altLang="zh-CN" dirty="0">
                <a:latin typeface="+mn-lt"/>
                <a:ea typeface="+mn-ea"/>
              </a:rPr>
              <a:t>1 </a:t>
            </a:r>
            <a:r>
              <a:rPr kumimoji="0" lang="zh-CN" altLang="en-US" dirty="0">
                <a:latin typeface="+mn-lt"/>
                <a:ea typeface="+mn-ea"/>
              </a:rPr>
              <a:t>线性插值与抛物插值</a:t>
            </a:r>
          </a:p>
        </p:txBody>
      </p:sp>
      <p:sp>
        <p:nvSpPr>
          <p:cNvPr id="74" name="矩形 73"/>
          <p:cNvSpPr/>
          <p:nvPr/>
        </p:nvSpPr>
        <p:spPr>
          <a:xfrm>
            <a:off x="250825" y="260350"/>
            <a:ext cx="2570163" cy="461963"/>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altLang="zh-CN" dirty="0"/>
              <a:t>4.2  </a:t>
            </a:r>
            <a:r>
              <a:rPr lang="zh-CN" altLang="en-GB" dirty="0">
                <a:hlinkClick r:id="rId13" action="ppaction://hlinksldjump"/>
              </a:rPr>
              <a:t>拉格朗日</a:t>
            </a:r>
            <a:r>
              <a:rPr lang="zh-CN" altLang="en-GB" dirty="0"/>
              <a:t>插值</a:t>
            </a:r>
            <a:endParaRPr lang="zh-CN" altLang="en-US" dirty="0"/>
          </a:p>
        </p:txBody>
      </p:sp>
      <p:sp>
        <p:nvSpPr>
          <p:cNvPr id="4" name="椭圆 3"/>
          <p:cNvSpPr/>
          <p:nvPr/>
        </p:nvSpPr>
        <p:spPr>
          <a:xfrm>
            <a:off x="5917527" y="2065757"/>
            <a:ext cx="359881" cy="665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429183" y="2065757"/>
            <a:ext cx="359881" cy="665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79110" y="1628775"/>
            <a:ext cx="436982" cy="461665"/>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B7BB41-69AF-4902-9348-FEE847BE511A}" type="slidenum">
              <a:rPr lang="en-US" altLang="zh-CN" sz="1200">
                <a:solidFill>
                  <a:srgbClr val="000000"/>
                </a:solidFill>
              </a:rPr>
              <a:pPr eaLnBrk="1" hangingPunct="1"/>
              <a:t>100</a:t>
            </a:fld>
            <a:endParaRPr lang="en-US" altLang="zh-CN" sz="1200">
              <a:solidFill>
                <a:srgbClr val="000000"/>
              </a:solidFill>
            </a:endParaRPr>
          </a:p>
        </p:txBody>
      </p:sp>
      <p:graphicFrame>
        <p:nvGraphicFramePr>
          <p:cNvPr id="58370" name="Object 2"/>
          <p:cNvGraphicFramePr>
            <a:graphicFrameLocks noChangeAspect="1"/>
          </p:cNvGraphicFramePr>
          <p:nvPr/>
        </p:nvGraphicFramePr>
        <p:xfrm>
          <a:off x="304800" y="533400"/>
          <a:ext cx="8450263" cy="6116638"/>
        </p:xfrm>
        <a:graphic>
          <a:graphicData uri="http://schemas.openxmlformats.org/presentationml/2006/ole">
            <mc:AlternateContent xmlns:mc="http://schemas.openxmlformats.org/markup-compatibility/2006">
              <mc:Choice xmlns:v="urn:schemas-microsoft-com:vml" Requires="v">
                <p:oleObj spid="_x0000_s91143" name="Document" r:id="rId3" imgW="4237200" imgH="3061800" progId="Word.Document.8">
                  <p:embed/>
                </p:oleObj>
              </mc:Choice>
              <mc:Fallback>
                <p:oleObj name="Document" r:id="rId3" imgW="4237200" imgH="3061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
                        <a:ext cx="845026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1258712"/>
      </p:ext>
    </p:extLst>
  </p:cSld>
  <p:clrMapOvr>
    <a:masterClrMapping/>
  </p:clrMapOvr>
  <p:transition>
    <p:spli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D44B9DB-2706-4332-AA36-69E48BE582C0}" type="slidenum">
              <a:rPr lang="en-US" altLang="zh-CN" sz="1200">
                <a:solidFill>
                  <a:srgbClr val="000000"/>
                </a:solidFill>
              </a:rPr>
              <a:pPr eaLnBrk="1" hangingPunct="1"/>
              <a:t>101</a:t>
            </a:fld>
            <a:endParaRPr lang="en-US" altLang="zh-CN" sz="1200">
              <a:solidFill>
                <a:srgbClr val="000000"/>
              </a:solidFill>
            </a:endParaRP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2875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667879"/>
      </p:ext>
    </p:extLst>
  </p:cSld>
  <p:clrMapOvr>
    <a:masterClrMapping/>
  </p:clrMapOvr>
  <p:transition>
    <p:spli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65125" y="685800"/>
            <a:ext cx="8275638"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dirty="0">
                <a:solidFill>
                  <a:srgbClr val="000099"/>
                </a:solidFill>
              </a:rPr>
              <a:t>在作数据拟合时，选择合适的拟合数学公式是很重要的。通常最好是选用所给数据预先作出列表函数的曲线图，再根据曲线的大致形状，选择和确定合适的拟合数学公式形状，一味采用</a:t>
            </a:r>
            <a:r>
              <a:rPr lang="zh-CN" altLang="en-US" sz="2000" dirty="0">
                <a:solidFill>
                  <a:srgbClr val="FF6600"/>
                </a:solidFill>
              </a:rPr>
              <a:t>多项式拟合并不一定可取</a:t>
            </a:r>
            <a:r>
              <a:rPr lang="zh-CN" altLang="en-US" sz="2000" dirty="0">
                <a:solidFill>
                  <a:srgbClr val="000099"/>
                </a:solidFill>
              </a:rPr>
              <a:t>。 </a:t>
            </a:r>
          </a:p>
        </p:txBody>
      </p:sp>
      <p:grpSp>
        <p:nvGrpSpPr>
          <p:cNvPr id="2" name="Group 3"/>
          <p:cNvGrpSpPr>
            <a:grpSpLocks/>
          </p:cNvGrpSpPr>
          <p:nvPr/>
        </p:nvGrpSpPr>
        <p:grpSpPr bwMode="auto">
          <a:xfrm>
            <a:off x="593725" y="1519238"/>
            <a:ext cx="3429000" cy="2478087"/>
            <a:chOff x="624" y="1488"/>
            <a:chExt cx="3600" cy="2429"/>
          </a:xfrm>
        </p:grpSpPr>
        <p:grpSp>
          <p:nvGrpSpPr>
            <p:cNvPr id="94272" name="Group 4"/>
            <p:cNvGrpSpPr>
              <a:grpSpLocks/>
            </p:cNvGrpSpPr>
            <p:nvPr/>
          </p:nvGrpSpPr>
          <p:grpSpPr bwMode="auto">
            <a:xfrm>
              <a:off x="624" y="1488"/>
              <a:ext cx="2448" cy="2407"/>
              <a:chOff x="1824" y="363"/>
              <a:chExt cx="2448" cy="2407"/>
            </a:xfrm>
          </p:grpSpPr>
          <p:sp>
            <p:nvSpPr>
              <p:cNvPr id="94274" name="Line 5"/>
              <p:cNvSpPr>
                <a:spLocks noChangeShapeType="1"/>
              </p:cNvSpPr>
              <p:nvPr/>
            </p:nvSpPr>
            <p:spPr bwMode="auto">
              <a:xfrm>
                <a:off x="1824" y="2208"/>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75" name="Line 6"/>
              <p:cNvSpPr>
                <a:spLocks noChangeShapeType="1"/>
              </p:cNvSpPr>
              <p:nvPr/>
            </p:nvSpPr>
            <p:spPr bwMode="auto">
              <a:xfrm rot="16200000" flipV="1">
                <a:off x="1105" y="163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76" name="Line 7"/>
              <p:cNvSpPr>
                <a:spLocks noChangeShapeType="1"/>
              </p:cNvSpPr>
              <p:nvPr/>
            </p:nvSpPr>
            <p:spPr bwMode="auto">
              <a:xfrm rot="-3122040">
                <a:off x="1896" y="1069"/>
                <a:ext cx="2407" cy="996"/>
              </a:xfrm>
              <a:prstGeom prst="line">
                <a:avLst/>
              </a:prstGeom>
              <a:noFill/>
              <a:ln w="28575">
                <a:solidFill>
                  <a:srgbClr val="FF33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77" name="Text Box 8"/>
              <p:cNvSpPr txBox="1">
                <a:spLocks noChangeArrowheads="1"/>
              </p:cNvSpPr>
              <p:nvPr/>
            </p:nvSpPr>
            <p:spPr bwMode="auto">
              <a:xfrm>
                <a:off x="2928" y="24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(a)</a:t>
                </a:r>
              </a:p>
            </p:txBody>
          </p:sp>
          <p:sp>
            <p:nvSpPr>
              <p:cNvPr id="94278" name="Oval 9"/>
              <p:cNvSpPr>
                <a:spLocks noChangeArrowheads="1"/>
              </p:cNvSpPr>
              <p:nvPr/>
            </p:nvSpPr>
            <p:spPr bwMode="auto">
              <a:xfrm>
                <a:off x="2208"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9" name="Oval 10"/>
              <p:cNvSpPr>
                <a:spLocks noChangeArrowheads="1"/>
              </p:cNvSpPr>
              <p:nvPr/>
            </p:nvSpPr>
            <p:spPr bwMode="auto">
              <a:xfrm>
                <a:off x="2448"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0" name="Oval 11"/>
              <p:cNvSpPr>
                <a:spLocks noChangeArrowheads="1"/>
              </p:cNvSpPr>
              <p:nvPr/>
            </p:nvSpPr>
            <p:spPr bwMode="auto">
              <a:xfrm>
                <a:off x="2544" y="17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1" name="Oval 12"/>
              <p:cNvSpPr>
                <a:spLocks noChangeArrowheads="1"/>
              </p:cNvSpPr>
              <p:nvPr/>
            </p:nvSpPr>
            <p:spPr bwMode="auto">
              <a:xfrm>
                <a:off x="273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2" name="Oval 13"/>
              <p:cNvSpPr>
                <a:spLocks noChangeArrowheads="1"/>
              </p:cNvSpPr>
              <p:nvPr/>
            </p:nvSpPr>
            <p:spPr bwMode="auto">
              <a:xfrm>
                <a:off x="297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3" name="Oval 14"/>
              <p:cNvSpPr>
                <a:spLocks noChangeArrowheads="1"/>
              </p:cNvSpPr>
              <p:nvPr/>
            </p:nvSpPr>
            <p:spPr bwMode="auto">
              <a:xfrm>
                <a:off x="3168"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4" name="Oval 15"/>
              <p:cNvSpPr>
                <a:spLocks noChangeArrowheads="1"/>
              </p:cNvSpPr>
              <p:nvPr/>
            </p:nvSpPr>
            <p:spPr bwMode="auto">
              <a:xfrm>
                <a:off x="3312"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5" name="Oval 16"/>
              <p:cNvSpPr>
                <a:spLocks noChangeArrowheads="1"/>
              </p:cNvSpPr>
              <p:nvPr/>
            </p:nvSpPr>
            <p:spPr bwMode="auto">
              <a:xfrm>
                <a:off x="3456" y="12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6" name="Oval 17"/>
              <p:cNvSpPr>
                <a:spLocks noChangeArrowheads="1"/>
              </p:cNvSpPr>
              <p:nvPr/>
            </p:nvSpPr>
            <p:spPr bwMode="auto">
              <a:xfrm>
                <a:off x="3648" y="124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87" name="Oval 18"/>
              <p:cNvSpPr>
                <a:spLocks noChangeArrowheads="1"/>
              </p:cNvSpPr>
              <p:nvPr/>
            </p:nvSpPr>
            <p:spPr bwMode="auto">
              <a:xfrm>
                <a:off x="3888" y="105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273" name="Text Box 19"/>
            <p:cNvSpPr txBox="1">
              <a:spLocks noChangeArrowheads="1"/>
            </p:cNvSpPr>
            <p:nvPr/>
          </p:nvSpPr>
          <p:spPr bwMode="auto">
            <a:xfrm>
              <a:off x="2256" y="3552"/>
              <a:ext cx="19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99"/>
                  </a:solidFill>
                </a:rPr>
                <a:t>宜采用线性拟合 </a:t>
              </a:r>
            </a:p>
          </p:txBody>
        </p:sp>
      </p:grpSp>
      <p:grpSp>
        <p:nvGrpSpPr>
          <p:cNvPr id="4" name="Group 20"/>
          <p:cNvGrpSpPr>
            <a:grpSpLocks/>
          </p:cNvGrpSpPr>
          <p:nvPr/>
        </p:nvGrpSpPr>
        <p:grpSpPr bwMode="auto">
          <a:xfrm>
            <a:off x="549275" y="4065588"/>
            <a:ext cx="4572000" cy="2233612"/>
            <a:chOff x="576" y="3984"/>
            <a:chExt cx="4800" cy="2189"/>
          </a:xfrm>
        </p:grpSpPr>
        <p:grpSp>
          <p:nvGrpSpPr>
            <p:cNvPr id="94249" name="Group 21"/>
            <p:cNvGrpSpPr>
              <a:grpSpLocks/>
            </p:cNvGrpSpPr>
            <p:nvPr/>
          </p:nvGrpSpPr>
          <p:grpSpPr bwMode="auto">
            <a:xfrm>
              <a:off x="576" y="3984"/>
              <a:ext cx="2160" cy="2131"/>
              <a:chOff x="1824" y="2928"/>
              <a:chExt cx="2160" cy="2131"/>
            </a:xfrm>
          </p:grpSpPr>
          <p:sp>
            <p:nvSpPr>
              <p:cNvPr id="94251" name="Line 22"/>
              <p:cNvSpPr>
                <a:spLocks noChangeShapeType="1"/>
              </p:cNvSpPr>
              <p:nvPr/>
            </p:nvSpPr>
            <p:spPr bwMode="auto">
              <a:xfrm>
                <a:off x="1824" y="4608"/>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52" name="Line 23"/>
              <p:cNvSpPr>
                <a:spLocks noChangeShapeType="1"/>
              </p:cNvSpPr>
              <p:nvPr/>
            </p:nvSpPr>
            <p:spPr bwMode="auto">
              <a:xfrm rot="16200000" flipV="1">
                <a:off x="1153" y="379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53" name="Text Box 24"/>
              <p:cNvSpPr txBox="1">
                <a:spLocks noChangeArrowheads="1"/>
              </p:cNvSpPr>
              <p:nvPr/>
            </p:nvSpPr>
            <p:spPr bwMode="auto">
              <a:xfrm>
                <a:off x="3792" y="4608"/>
                <a:ext cx="19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x</a:t>
                </a:r>
              </a:p>
            </p:txBody>
          </p:sp>
          <p:sp>
            <p:nvSpPr>
              <p:cNvPr id="94254" name="Text Box 25"/>
              <p:cNvSpPr txBox="1">
                <a:spLocks noChangeArrowheads="1"/>
              </p:cNvSpPr>
              <p:nvPr/>
            </p:nvSpPr>
            <p:spPr bwMode="auto">
              <a:xfrm>
                <a:off x="2448" y="2928"/>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y=g(x)</a:t>
                </a:r>
              </a:p>
            </p:txBody>
          </p:sp>
          <p:sp>
            <p:nvSpPr>
              <p:cNvPr id="94255" name="Freeform 26"/>
              <p:cNvSpPr>
                <a:spLocks/>
              </p:cNvSpPr>
              <p:nvPr/>
            </p:nvSpPr>
            <p:spPr bwMode="auto">
              <a:xfrm>
                <a:off x="2160" y="3160"/>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6" name="Oval 27"/>
              <p:cNvSpPr>
                <a:spLocks noChangeArrowheads="1"/>
              </p:cNvSpPr>
              <p:nvPr/>
            </p:nvSpPr>
            <p:spPr bwMode="auto">
              <a:xfrm>
                <a:off x="2112"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7" name="Oval 28"/>
              <p:cNvSpPr>
                <a:spLocks noChangeArrowheads="1"/>
              </p:cNvSpPr>
              <p:nvPr/>
            </p:nvSpPr>
            <p:spPr bwMode="auto">
              <a:xfrm>
                <a:off x="2208"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8" name="Oval 29"/>
              <p:cNvSpPr>
                <a:spLocks noChangeArrowheads="1"/>
              </p:cNvSpPr>
              <p:nvPr/>
            </p:nvSpPr>
            <p:spPr bwMode="auto">
              <a:xfrm>
                <a:off x="2208" y="388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59" name="Oval 30"/>
              <p:cNvSpPr>
                <a:spLocks noChangeArrowheads="1"/>
              </p:cNvSpPr>
              <p:nvPr/>
            </p:nvSpPr>
            <p:spPr bwMode="auto">
              <a:xfrm>
                <a:off x="2304" y="36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0" name="Oval 31"/>
              <p:cNvSpPr>
                <a:spLocks noChangeArrowheads="1"/>
              </p:cNvSpPr>
              <p:nvPr/>
            </p:nvSpPr>
            <p:spPr bwMode="auto">
              <a:xfrm>
                <a:off x="2352"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1" name="Oval 32"/>
              <p:cNvSpPr>
                <a:spLocks noChangeArrowheads="1"/>
              </p:cNvSpPr>
              <p:nvPr/>
            </p:nvSpPr>
            <p:spPr bwMode="auto">
              <a:xfrm>
                <a:off x="2592" y="33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2" name="Oval 33"/>
              <p:cNvSpPr>
                <a:spLocks noChangeArrowheads="1"/>
              </p:cNvSpPr>
              <p:nvPr/>
            </p:nvSpPr>
            <p:spPr bwMode="auto">
              <a:xfrm>
                <a:off x="2736"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3" name="Freeform 34"/>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4" name="Freeform 35"/>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5" name="Oval 36"/>
              <p:cNvSpPr>
                <a:spLocks noChangeArrowheads="1"/>
              </p:cNvSpPr>
              <p:nvPr/>
            </p:nvSpPr>
            <p:spPr bwMode="auto">
              <a:xfrm>
                <a:off x="297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6" name="Oval 37"/>
              <p:cNvSpPr>
                <a:spLocks noChangeArrowheads="1"/>
              </p:cNvSpPr>
              <p:nvPr/>
            </p:nvSpPr>
            <p:spPr bwMode="auto">
              <a:xfrm>
                <a:off x="321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7" name="Oval 38"/>
              <p:cNvSpPr>
                <a:spLocks noChangeArrowheads="1"/>
              </p:cNvSpPr>
              <p:nvPr/>
            </p:nvSpPr>
            <p:spPr bwMode="auto">
              <a:xfrm>
                <a:off x="3360"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8" name="Oval 39"/>
              <p:cNvSpPr>
                <a:spLocks noChangeArrowheads="1"/>
              </p:cNvSpPr>
              <p:nvPr/>
            </p:nvSpPr>
            <p:spPr bwMode="auto">
              <a:xfrm>
                <a:off x="3552"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69" name="Oval 40"/>
              <p:cNvSpPr>
                <a:spLocks noChangeArrowheads="1"/>
              </p:cNvSpPr>
              <p:nvPr/>
            </p:nvSpPr>
            <p:spPr bwMode="auto">
              <a:xfrm>
                <a:off x="3648"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0" name="Oval 41"/>
              <p:cNvSpPr>
                <a:spLocks noChangeArrowheads="1"/>
              </p:cNvSpPr>
              <p:nvPr/>
            </p:nvSpPr>
            <p:spPr bwMode="auto">
              <a:xfrm>
                <a:off x="3792" y="398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71" name="Text Box 42"/>
              <p:cNvSpPr txBox="1">
                <a:spLocks noChangeArrowheads="1"/>
              </p:cNvSpPr>
              <p:nvPr/>
            </p:nvSpPr>
            <p:spPr bwMode="auto">
              <a:xfrm>
                <a:off x="2880" y="4752"/>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t>
                </a:r>
              </a:p>
            </p:txBody>
          </p:sp>
        </p:grpSp>
        <p:sp>
          <p:nvSpPr>
            <p:cNvPr id="94250" name="Text Box 43"/>
            <p:cNvSpPr txBox="1">
              <a:spLocks noChangeArrowheads="1"/>
            </p:cNvSpPr>
            <p:nvPr/>
          </p:nvSpPr>
          <p:spPr bwMode="auto">
            <a:xfrm>
              <a:off x="2064" y="5808"/>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99"/>
                  </a:solidFill>
                </a:rPr>
                <a:t>宜采用</a:t>
              </a:r>
              <a:r>
                <a:rPr lang="zh-CN" altLang="en-US" sz="2000">
                  <a:solidFill>
                    <a:srgbClr val="000000"/>
                  </a:solidFill>
                  <a:sym typeface="Symbol" panose="05050102010706020507" pitchFamily="18" charset="2"/>
                </a:rPr>
                <a:t></a:t>
              </a:r>
              <a:r>
                <a:rPr lang="en-US" altLang="zh-CN" sz="2000">
                  <a:solidFill>
                    <a:srgbClr val="000000"/>
                  </a:solidFill>
                </a:rPr>
                <a:t>(x)=a</a:t>
              </a:r>
              <a:r>
                <a:rPr lang="en-US" altLang="zh-CN" sz="2000" baseline="-30000">
                  <a:solidFill>
                    <a:srgbClr val="000000"/>
                  </a:solidFill>
                </a:rPr>
                <a:t>0</a:t>
              </a:r>
              <a:r>
                <a:rPr lang="en-US" altLang="zh-CN" sz="2000">
                  <a:solidFill>
                    <a:srgbClr val="000000"/>
                  </a:solidFill>
                </a:rPr>
                <a:t>+a</a:t>
              </a:r>
              <a:r>
                <a:rPr lang="en-US" altLang="zh-CN" sz="2000" baseline="-30000">
                  <a:solidFill>
                    <a:srgbClr val="000000"/>
                  </a:solidFill>
                </a:rPr>
                <a:t>1</a:t>
              </a:r>
              <a:r>
                <a:rPr lang="en-US" altLang="zh-CN" sz="2000">
                  <a:solidFill>
                    <a:srgbClr val="000000"/>
                  </a:solidFill>
                </a:rPr>
                <a:t>x+a</a:t>
              </a:r>
              <a:r>
                <a:rPr lang="en-US" altLang="zh-CN" sz="2000" baseline="-30000">
                  <a:solidFill>
                    <a:srgbClr val="000000"/>
                  </a:solidFill>
                </a:rPr>
                <a:t>2</a:t>
              </a:r>
              <a:r>
                <a:rPr lang="en-US" altLang="zh-CN" sz="2000">
                  <a:solidFill>
                    <a:srgbClr val="000000"/>
                  </a:solidFill>
                </a:rPr>
                <a:t>x</a:t>
              </a:r>
              <a:r>
                <a:rPr lang="en-US" altLang="zh-CN" sz="2000" baseline="30000">
                  <a:solidFill>
                    <a:srgbClr val="000000"/>
                  </a:solidFill>
                </a:rPr>
                <a:t>2</a:t>
              </a:r>
              <a:r>
                <a:rPr lang="zh-CN" altLang="en-US" sz="2000">
                  <a:solidFill>
                    <a:srgbClr val="000099"/>
                  </a:solidFill>
                </a:rPr>
                <a:t>拟合 </a:t>
              </a:r>
            </a:p>
          </p:txBody>
        </p:sp>
      </p:grpSp>
      <p:grpSp>
        <p:nvGrpSpPr>
          <p:cNvPr id="6" name="Group 44"/>
          <p:cNvGrpSpPr>
            <a:grpSpLocks/>
          </p:cNvGrpSpPr>
          <p:nvPr/>
        </p:nvGrpSpPr>
        <p:grpSpPr bwMode="auto">
          <a:xfrm>
            <a:off x="4572000" y="1812925"/>
            <a:ext cx="4251325" cy="2174875"/>
            <a:chOff x="4800" y="1776"/>
            <a:chExt cx="4464" cy="2131"/>
          </a:xfrm>
        </p:grpSpPr>
        <p:sp>
          <p:nvSpPr>
            <p:cNvPr id="94230" name="Line 45"/>
            <p:cNvSpPr>
              <a:spLocks noChangeShapeType="1"/>
            </p:cNvSpPr>
            <p:nvPr/>
          </p:nvSpPr>
          <p:spPr bwMode="auto">
            <a:xfrm>
              <a:off x="4800" y="3456"/>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1" name="Line 46"/>
            <p:cNvSpPr>
              <a:spLocks noChangeShapeType="1"/>
            </p:cNvSpPr>
            <p:nvPr/>
          </p:nvSpPr>
          <p:spPr bwMode="auto">
            <a:xfrm rot="16200000" flipV="1">
              <a:off x="4129" y="2639"/>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32" name="Text Box 47"/>
            <p:cNvSpPr txBox="1">
              <a:spLocks noChangeArrowheads="1"/>
            </p:cNvSpPr>
            <p:nvPr/>
          </p:nvSpPr>
          <p:spPr bwMode="auto">
            <a:xfrm>
              <a:off x="6768" y="3456"/>
              <a:ext cx="19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x</a:t>
              </a:r>
            </a:p>
          </p:txBody>
        </p:sp>
        <p:sp>
          <p:nvSpPr>
            <p:cNvPr id="94233" name="Text Box 48"/>
            <p:cNvSpPr txBox="1">
              <a:spLocks noChangeArrowheads="1"/>
            </p:cNvSpPr>
            <p:nvPr/>
          </p:nvSpPr>
          <p:spPr bwMode="auto">
            <a:xfrm>
              <a:off x="5424" y="1776"/>
              <a:ext cx="67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bg1"/>
                  </a:solidFill>
                </a:rPr>
                <a:t>y=g(x)</a:t>
              </a:r>
            </a:p>
          </p:txBody>
        </p:sp>
        <p:sp>
          <p:nvSpPr>
            <p:cNvPr id="94234" name="Oval 49"/>
            <p:cNvSpPr>
              <a:spLocks noChangeArrowheads="1"/>
            </p:cNvSpPr>
            <p:nvPr/>
          </p:nvSpPr>
          <p:spPr bwMode="auto">
            <a:xfrm>
              <a:off x="5088"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5" name="Oval 50"/>
            <p:cNvSpPr>
              <a:spLocks noChangeArrowheads="1"/>
            </p:cNvSpPr>
            <p:nvPr/>
          </p:nvSpPr>
          <p:spPr bwMode="auto">
            <a:xfrm>
              <a:off x="5184" y="29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6" name="Oval 51"/>
            <p:cNvSpPr>
              <a:spLocks noChangeArrowheads="1"/>
            </p:cNvSpPr>
            <p:nvPr/>
          </p:nvSpPr>
          <p:spPr bwMode="auto">
            <a:xfrm>
              <a:off x="5184" y="273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7" name="Oval 52"/>
            <p:cNvSpPr>
              <a:spLocks noChangeArrowheads="1"/>
            </p:cNvSpPr>
            <p:nvPr/>
          </p:nvSpPr>
          <p:spPr bwMode="auto">
            <a:xfrm>
              <a:off x="5280" y="25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8" name="Oval 53"/>
            <p:cNvSpPr>
              <a:spLocks noChangeArrowheads="1"/>
            </p:cNvSpPr>
            <p:nvPr/>
          </p:nvSpPr>
          <p:spPr bwMode="auto">
            <a:xfrm>
              <a:off x="5424" y="240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39" name="Oval 54"/>
            <p:cNvSpPr>
              <a:spLocks noChangeArrowheads="1"/>
            </p:cNvSpPr>
            <p:nvPr/>
          </p:nvSpPr>
          <p:spPr bwMode="auto">
            <a:xfrm>
              <a:off x="5568" y="216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0" name="Oval 55"/>
            <p:cNvSpPr>
              <a:spLocks noChangeArrowheads="1"/>
            </p:cNvSpPr>
            <p:nvPr/>
          </p:nvSpPr>
          <p:spPr bwMode="auto">
            <a:xfrm>
              <a:off x="5808" y="21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1" name="Oval 56"/>
            <p:cNvSpPr>
              <a:spLocks noChangeArrowheads="1"/>
            </p:cNvSpPr>
            <p:nvPr/>
          </p:nvSpPr>
          <p:spPr bwMode="auto">
            <a:xfrm>
              <a:off x="595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2" name="Oval 57"/>
            <p:cNvSpPr>
              <a:spLocks noChangeArrowheads="1"/>
            </p:cNvSpPr>
            <p:nvPr/>
          </p:nvSpPr>
          <p:spPr bwMode="auto">
            <a:xfrm>
              <a:off x="619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3" name="Oval 58"/>
            <p:cNvSpPr>
              <a:spLocks noChangeArrowheads="1"/>
            </p:cNvSpPr>
            <p:nvPr/>
          </p:nvSpPr>
          <p:spPr bwMode="auto">
            <a:xfrm>
              <a:off x="6432"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4" name="Oval 59"/>
            <p:cNvSpPr>
              <a:spLocks noChangeArrowheads="1"/>
            </p:cNvSpPr>
            <p:nvPr/>
          </p:nvSpPr>
          <p:spPr bwMode="auto">
            <a:xfrm>
              <a:off x="6672" y="20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5" name="Oval 60"/>
            <p:cNvSpPr>
              <a:spLocks noChangeArrowheads="1"/>
            </p:cNvSpPr>
            <p:nvPr/>
          </p:nvSpPr>
          <p:spPr bwMode="auto">
            <a:xfrm>
              <a:off x="6864"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6" name="Freeform 61"/>
            <p:cNvSpPr>
              <a:spLocks/>
            </p:cNvSpPr>
            <p:nvPr/>
          </p:nvSpPr>
          <p:spPr bwMode="auto">
            <a:xfrm>
              <a:off x="5136" y="1968"/>
              <a:ext cx="1776" cy="1344"/>
            </a:xfrm>
            <a:custGeom>
              <a:avLst/>
              <a:gdLst>
                <a:gd name="T0" fmla="*/ 0 w 1776"/>
                <a:gd name="T1" fmla="*/ 1344 h 1344"/>
                <a:gd name="T2" fmla="*/ 96 w 1776"/>
                <a:gd name="T3" fmla="*/ 816 h 1344"/>
                <a:gd name="T4" fmla="*/ 384 w 1776"/>
                <a:gd name="T5" fmla="*/ 336 h 1344"/>
                <a:gd name="T6" fmla="*/ 1008 w 1776"/>
                <a:gd name="T7" fmla="*/ 96 h 1344"/>
                <a:gd name="T8" fmla="*/ 1776 w 1776"/>
                <a:gd name="T9" fmla="*/ 0 h 1344"/>
                <a:gd name="T10" fmla="*/ 0 60000 65536"/>
                <a:gd name="T11" fmla="*/ 0 60000 65536"/>
                <a:gd name="T12" fmla="*/ 0 60000 65536"/>
                <a:gd name="T13" fmla="*/ 0 60000 65536"/>
                <a:gd name="T14" fmla="*/ 0 60000 65536"/>
                <a:gd name="T15" fmla="*/ 0 w 1776"/>
                <a:gd name="T16" fmla="*/ 0 h 1344"/>
                <a:gd name="T17" fmla="*/ 1776 w 1776"/>
                <a:gd name="T18" fmla="*/ 1344 h 1344"/>
              </a:gdLst>
              <a:ahLst/>
              <a:cxnLst>
                <a:cxn ang="T10">
                  <a:pos x="T0" y="T1"/>
                </a:cxn>
                <a:cxn ang="T11">
                  <a:pos x="T2" y="T3"/>
                </a:cxn>
                <a:cxn ang="T12">
                  <a:pos x="T4" y="T5"/>
                </a:cxn>
                <a:cxn ang="T13">
                  <a:pos x="T6" y="T7"/>
                </a:cxn>
                <a:cxn ang="T14">
                  <a:pos x="T8" y="T9"/>
                </a:cxn>
              </a:cxnLst>
              <a:rect l="T15" t="T16" r="T17" b="T18"/>
              <a:pathLst>
                <a:path w="1776" h="1344">
                  <a:moveTo>
                    <a:pt x="0" y="1344"/>
                  </a:moveTo>
                  <a:cubicBezTo>
                    <a:pt x="16" y="1164"/>
                    <a:pt x="32" y="984"/>
                    <a:pt x="96" y="816"/>
                  </a:cubicBezTo>
                  <a:cubicBezTo>
                    <a:pt x="160" y="648"/>
                    <a:pt x="232" y="456"/>
                    <a:pt x="384" y="336"/>
                  </a:cubicBezTo>
                  <a:cubicBezTo>
                    <a:pt x="536" y="216"/>
                    <a:pt x="776" y="152"/>
                    <a:pt x="1008" y="96"/>
                  </a:cubicBezTo>
                  <a:cubicBezTo>
                    <a:pt x="1240" y="40"/>
                    <a:pt x="1648" y="16"/>
                    <a:pt x="1776" y="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47" name="Text Box 62"/>
            <p:cNvSpPr txBox="1">
              <a:spLocks noChangeArrowheads="1"/>
            </p:cNvSpPr>
            <p:nvPr/>
          </p:nvSpPr>
          <p:spPr bwMode="auto">
            <a:xfrm>
              <a:off x="5760" y="36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a:t>
              </a:r>
            </a:p>
          </p:txBody>
        </p:sp>
        <p:sp>
          <p:nvSpPr>
            <p:cNvPr id="94248" name="Text Box 63"/>
            <p:cNvSpPr txBox="1">
              <a:spLocks noChangeArrowheads="1"/>
            </p:cNvSpPr>
            <p:nvPr/>
          </p:nvSpPr>
          <p:spPr bwMode="auto">
            <a:xfrm>
              <a:off x="7056" y="1920"/>
              <a:ext cx="2208"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000099"/>
                  </a:solidFill>
                </a:rPr>
                <a:t>采用双曲线型函数</a:t>
              </a:r>
              <a:r>
                <a:rPr lang="zh-CN" altLang="en-US" sz="2000">
                  <a:solidFill>
                    <a:srgbClr val="000000"/>
                  </a:solidFill>
                  <a:sym typeface="Symbol" panose="05050102010706020507" pitchFamily="18" charset="2"/>
                </a:rPr>
                <a:t></a:t>
              </a:r>
              <a:r>
                <a:rPr lang="en-US" altLang="zh-CN" sz="2000">
                  <a:solidFill>
                    <a:srgbClr val="000000"/>
                  </a:solidFill>
                </a:rPr>
                <a:t>(x)=x/(ax+b)</a:t>
              </a:r>
            </a:p>
            <a:p>
              <a:pPr eaLnBrk="1" hangingPunct="1">
                <a:spcBef>
                  <a:spcPct val="50000"/>
                </a:spcBef>
              </a:pPr>
              <a:r>
                <a:rPr lang="zh-CN" altLang="en-US" sz="2000">
                  <a:solidFill>
                    <a:srgbClr val="000099"/>
                  </a:solidFill>
                </a:rPr>
                <a:t>或指数型函数</a:t>
              </a:r>
              <a:r>
                <a:rPr lang="zh-CN" altLang="en-US" sz="2000">
                  <a:solidFill>
                    <a:srgbClr val="000000"/>
                  </a:solidFill>
                  <a:sym typeface="Symbol" panose="05050102010706020507" pitchFamily="18" charset="2"/>
                </a:rPr>
                <a:t></a:t>
              </a:r>
              <a:r>
                <a:rPr lang="en-US" altLang="zh-CN" sz="2000">
                  <a:solidFill>
                    <a:srgbClr val="000000"/>
                  </a:solidFill>
                </a:rPr>
                <a:t>(x)=ae</a:t>
              </a:r>
              <a:r>
                <a:rPr lang="en-US" altLang="zh-CN" sz="2000" baseline="30000">
                  <a:solidFill>
                    <a:srgbClr val="000000"/>
                  </a:solidFill>
                  <a:sym typeface="Symbol" panose="05050102010706020507" pitchFamily="18" charset="2"/>
                </a:rPr>
                <a:t></a:t>
              </a:r>
              <a:r>
                <a:rPr lang="en-US" altLang="zh-CN" sz="2000" baseline="30000">
                  <a:solidFill>
                    <a:srgbClr val="000000"/>
                  </a:solidFill>
                </a:rPr>
                <a:t>b/x</a:t>
              </a:r>
              <a:r>
                <a:rPr lang="en-US" altLang="zh-CN" sz="2000">
                  <a:solidFill>
                    <a:srgbClr val="000099"/>
                  </a:solidFill>
                </a:rPr>
                <a:t> </a:t>
              </a:r>
            </a:p>
          </p:txBody>
        </p:sp>
      </p:grpSp>
      <p:grpSp>
        <p:nvGrpSpPr>
          <p:cNvPr id="7" name="Group 64"/>
          <p:cNvGrpSpPr>
            <a:grpSpLocks/>
          </p:cNvGrpSpPr>
          <p:nvPr/>
        </p:nvGrpSpPr>
        <p:grpSpPr bwMode="auto">
          <a:xfrm>
            <a:off x="4572000" y="3919538"/>
            <a:ext cx="4160838" cy="1978025"/>
            <a:chOff x="4800" y="3840"/>
            <a:chExt cx="4368" cy="1939"/>
          </a:xfrm>
        </p:grpSpPr>
        <p:grpSp>
          <p:nvGrpSpPr>
            <p:cNvPr id="94215" name="Group 65"/>
            <p:cNvGrpSpPr>
              <a:grpSpLocks/>
            </p:cNvGrpSpPr>
            <p:nvPr/>
          </p:nvGrpSpPr>
          <p:grpSpPr bwMode="auto">
            <a:xfrm>
              <a:off x="4800" y="3840"/>
              <a:ext cx="2448" cy="1939"/>
              <a:chOff x="6288" y="3024"/>
              <a:chExt cx="2448" cy="1939"/>
            </a:xfrm>
          </p:grpSpPr>
          <p:sp>
            <p:nvSpPr>
              <p:cNvPr id="94217" name="Line 66"/>
              <p:cNvSpPr>
                <a:spLocks noChangeShapeType="1"/>
              </p:cNvSpPr>
              <p:nvPr/>
            </p:nvSpPr>
            <p:spPr bwMode="auto">
              <a:xfrm>
                <a:off x="6288" y="4464"/>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18" name="Line 67"/>
              <p:cNvSpPr>
                <a:spLocks noChangeShapeType="1"/>
              </p:cNvSpPr>
              <p:nvPr/>
            </p:nvSpPr>
            <p:spPr bwMode="auto">
              <a:xfrm rot="16200000" flipV="1">
                <a:off x="5569" y="3887"/>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219" name="Text Box 68"/>
              <p:cNvSpPr txBox="1">
                <a:spLocks noChangeArrowheads="1"/>
              </p:cNvSpPr>
              <p:nvPr/>
            </p:nvSpPr>
            <p:spPr bwMode="auto">
              <a:xfrm>
                <a:off x="7392" y="4656"/>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a:t>
                </a:r>
              </a:p>
            </p:txBody>
          </p:sp>
          <p:sp>
            <p:nvSpPr>
              <p:cNvPr id="94220" name="Oval 69"/>
              <p:cNvSpPr>
                <a:spLocks noChangeArrowheads="1"/>
              </p:cNvSpPr>
              <p:nvPr/>
            </p:nvSpPr>
            <p:spPr bwMode="auto">
              <a:xfrm>
                <a:off x="6624"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1" name="Oval 70"/>
              <p:cNvSpPr>
                <a:spLocks noChangeArrowheads="1"/>
              </p:cNvSpPr>
              <p:nvPr/>
            </p:nvSpPr>
            <p:spPr bwMode="auto">
              <a:xfrm>
                <a:off x="7008" y="403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2" name="Oval 71"/>
              <p:cNvSpPr>
                <a:spLocks noChangeArrowheads="1"/>
              </p:cNvSpPr>
              <p:nvPr/>
            </p:nvSpPr>
            <p:spPr bwMode="auto">
              <a:xfrm>
                <a:off x="6672" y="37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3" name="Oval 72"/>
              <p:cNvSpPr>
                <a:spLocks noChangeArrowheads="1"/>
              </p:cNvSpPr>
              <p:nvPr/>
            </p:nvSpPr>
            <p:spPr bwMode="auto">
              <a:xfrm>
                <a:off x="6864"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4" name="Oval 73"/>
              <p:cNvSpPr>
                <a:spLocks noChangeArrowheads="1"/>
              </p:cNvSpPr>
              <p:nvPr/>
            </p:nvSpPr>
            <p:spPr bwMode="auto">
              <a:xfrm>
                <a:off x="7200"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5" name="Oval 74"/>
              <p:cNvSpPr>
                <a:spLocks noChangeArrowheads="1"/>
              </p:cNvSpPr>
              <p:nvPr/>
            </p:nvSpPr>
            <p:spPr bwMode="auto">
              <a:xfrm>
                <a:off x="7488" y="41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6" name="Oval 75"/>
              <p:cNvSpPr>
                <a:spLocks noChangeArrowheads="1"/>
              </p:cNvSpPr>
              <p:nvPr/>
            </p:nvSpPr>
            <p:spPr bwMode="auto">
              <a:xfrm>
                <a:off x="7776"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7" name="Oval 76"/>
              <p:cNvSpPr>
                <a:spLocks noChangeArrowheads="1"/>
              </p:cNvSpPr>
              <p:nvPr/>
            </p:nvSpPr>
            <p:spPr bwMode="auto">
              <a:xfrm>
                <a:off x="8016"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8" name="Oval 77"/>
              <p:cNvSpPr>
                <a:spLocks noChangeArrowheads="1"/>
              </p:cNvSpPr>
              <p:nvPr/>
            </p:nvSpPr>
            <p:spPr bwMode="auto">
              <a:xfrm>
                <a:off x="8400"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29" name="Freeform 78"/>
              <p:cNvSpPr>
                <a:spLocks/>
              </p:cNvSpPr>
              <p:nvPr/>
            </p:nvSpPr>
            <p:spPr bwMode="auto">
              <a:xfrm>
                <a:off x="6528" y="3312"/>
                <a:ext cx="2064" cy="1008"/>
              </a:xfrm>
              <a:custGeom>
                <a:avLst/>
                <a:gdLst>
                  <a:gd name="T0" fmla="*/ 0 w 2064"/>
                  <a:gd name="T1" fmla="*/ 0 h 1008"/>
                  <a:gd name="T2" fmla="*/ 192 w 2064"/>
                  <a:gd name="T3" fmla="*/ 432 h 1008"/>
                  <a:gd name="T4" fmla="*/ 480 w 2064"/>
                  <a:gd name="T5" fmla="*/ 720 h 1008"/>
                  <a:gd name="T6" fmla="*/ 912 w 2064"/>
                  <a:gd name="T7" fmla="*/ 864 h 1008"/>
                  <a:gd name="T8" fmla="*/ 1536 w 2064"/>
                  <a:gd name="T9" fmla="*/ 960 h 1008"/>
                  <a:gd name="T10" fmla="*/ 2064 w 2064"/>
                  <a:gd name="T11" fmla="*/ 1008 h 1008"/>
                  <a:gd name="T12" fmla="*/ 0 60000 65536"/>
                  <a:gd name="T13" fmla="*/ 0 60000 65536"/>
                  <a:gd name="T14" fmla="*/ 0 60000 65536"/>
                  <a:gd name="T15" fmla="*/ 0 60000 65536"/>
                  <a:gd name="T16" fmla="*/ 0 60000 65536"/>
                  <a:gd name="T17" fmla="*/ 0 60000 65536"/>
                  <a:gd name="T18" fmla="*/ 0 w 2064"/>
                  <a:gd name="T19" fmla="*/ 0 h 1008"/>
                  <a:gd name="T20" fmla="*/ 2064 w 2064"/>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2064" h="1008">
                    <a:moveTo>
                      <a:pt x="0" y="0"/>
                    </a:moveTo>
                    <a:cubicBezTo>
                      <a:pt x="56" y="156"/>
                      <a:pt x="112" y="312"/>
                      <a:pt x="192" y="432"/>
                    </a:cubicBezTo>
                    <a:cubicBezTo>
                      <a:pt x="272" y="552"/>
                      <a:pt x="360" y="648"/>
                      <a:pt x="480" y="720"/>
                    </a:cubicBezTo>
                    <a:cubicBezTo>
                      <a:pt x="600" y="792"/>
                      <a:pt x="736" y="824"/>
                      <a:pt x="912" y="864"/>
                    </a:cubicBezTo>
                    <a:cubicBezTo>
                      <a:pt x="1088" y="904"/>
                      <a:pt x="1344" y="936"/>
                      <a:pt x="1536" y="960"/>
                    </a:cubicBezTo>
                    <a:cubicBezTo>
                      <a:pt x="1728" y="984"/>
                      <a:pt x="1968" y="1000"/>
                      <a:pt x="2064" y="1008"/>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216" name="Text Box 79"/>
            <p:cNvSpPr txBox="1">
              <a:spLocks noChangeArrowheads="1"/>
            </p:cNvSpPr>
            <p:nvPr/>
          </p:nvSpPr>
          <p:spPr bwMode="auto">
            <a:xfrm>
              <a:off x="7488" y="3840"/>
              <a:ext cx="168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solidFill>
                    <a:srgbClr val="000099"/>
                  </a:solidFill>
                </a:rPr>
                <a:t>采用</a:t>
              </a:r>
            </a:p>
            <a:p>
              <a:pPr eaLnBrk="1" hangingPunct="1">
                <a:lnSpc>
                  <a:spcPct val="120000"/>
                </a:lnSpc>
              </a:pPr>
              <a:r>
                <a:rPr lang="zh-CN" altLang="en-US" sz="2000">
                  <a:solidFill>
                    <a:srgbClr val="000000"/>
                  </a:solidFill>
                  <a:sym typeface="Symbol" panose="05050102010706020507" pitchFamily="18" charset="2"/>
                </a:rPr>
                <a:t></a:t>
              </a:r>
              <a:r>
                <a:rPr lang="en-US" altLang="zh-CN" sz="2000">
                  <a:solidFill>
                    <a:srgbClr val="000000"/>
                  </a:solidFill>
                </a:rPr>
                <a:t>(x)=1/(ax+b)</a:t>
              </a:r>
            </a:p>
            <a:p>
              <a:pPr eaLnBrk="1" hangingPunct="1">
                <a:lnSpc>
                  <a:spcPct val="120000"/>
                </a:lnSpc>
              </a:pPr>
              <a:r>
                <a:rPr lang="en-US" altLang="zh-CN" sz="2000">
                  <a:solidFill>
                    <a:srgbClr val="000000"/>
                  </a:solidFill>
                  <a:sym typeface="Symbol" panose="05050102010706020507" pitchFamily="18" charset="2"/>
                </a:rPr>
                <a:t></a:t>
              </a:r>
              <a:r>
                <a:rPr lang="en-US" altLang="zh-CN" sz="2000">
                  <a:solidFill>
                    <a:srgbClr val="000000"/>
                  </a:solidFill>
                </a:rPr>
                <a:t>(x)=1/(a+bx</a:t>
              </a:r>
              <a:r>
                <a:rPr lang="en-US" altLang="zh-CN" sz="2000" baseline="30000">
                  <a:solidFill>
                    <a:srgbClr val="000000"/>
                  </a:solidFill>
                </a:rPr>
                <a:t>2</a:t>
              </a:r>
              <a:r>
                <a:rPr lang="en-US" altLang="zh-CN" sz="2000">
                  <a:solidFill>
                    <a:srgbClr val="000000"/>
                  </a:solidFill>
                </a:rPr>
                <a:t>)</a:t>
              </a:r>
            </a:p>
            <a:p>
              <a:pPr eaLnBrk="1" hangingPunct="1">
                <a:lnSpc>
                  <a:spcPct val="120000"/>
                </a:lnSpc>
              </a:pPr>
              <a:r>
                <a:rPr lang="en-US" altLang="zh-CN" sz="2000">
                  <a:solidFill>
                    <a:srgbClr val="000000"/>
                  </a:solidFill>
                  <a:sym typeface="Symbol" panose="05050102010706020507" pitchFamily="18" charset="2"/>
                </a:rPr>
                <a:t></a:t>
              </a:r>
              <a:r>
                <a:rPr lang="en-US" altLang="zh-CN" sz="2000">
                  <a:solidFill>
                    <a:srgbClr val="000000"/>
                  </a:solidFill>
                </a:rPr>
                <a:t>(x)=ae</a:t>
              </a:r>
              <a:r>
                <a:rPr lang="en-US" altLang="zh-CN" sz="2000" baseline="30000">
                  <a:solidFill>
                    <a:srgbClr val="000000"/>
                  </a:solidFill>
                  <a:sym typeface="Symbol" panose="05050102010706020507" pitchFamily="18" charset="2"/>
                </a:rPr>
                <a:t></a:t>
              </a:r>
              <a:r>
                <a:rPr lang="en-US" altLang="zh-CN" sz="2000" baseline="30000">
                  <a:solidFill>
                    <a:srgbClr val="000000"/>
                  </a:solidFill>
                </a:rPr>
                <a:t>bx</a:t>
              </a:r>
            </a:p>
            <a:p>
              <a:pPr eaLnBrk="1" hangingPunct="1">
                <a:lnSpc>
                  <a:spcPct val="120000"/>
                </a:lnSpc>
              </a:pPr>
              <a:r>
                <a:rPr lang="zh-CN" altLang="en-US" sz="2000">
                  <a:solidFill>
                    <a:srgbClr val="000099"/>
                  </a:solidFill>
                </a:rPr>
                <a:t>等函数拟合 </a:t>
              </a:r>
            </a:p>
          </p:txBody>
        </p:sp>
      </p:grpSp>
    </p:spTree>
    <p:extLst>
      <p:ext uri="{BB962C8B-B14F-4D97-AF65-F5344CB8AC3E}">
        <p14:creationId xmlns:p14="http://schemas.microsoft.com/office/powerpoint/2010/main" val="304081923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60438" y="636588"/>
            <a:ext cx="7223125" cy="445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6473" tIns="28237" rIns="56473" bIns="28237">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000099"/>
                </a:solidFill>
              </a:rPr>
              <a:t>从函数角度看，插值法与最小二乘法都是一种根据函数表求函数的近似表达式的问题，属于</a:t>
            </a:r>
            <a:r>
              <a:rPr lang="zh-CN" altLang="en-US" dirty="0">
                <a:solidFill>
                  <a:srgbClr val="FF0000"/>
                </a:solidFill>
              </a:rPr>
              <a:t>函数逼近问题</a:t>
            </a:r>
            <a:r>
              <a:rPr lang="zh-CN" altLang="en-US" dirty="0">
                <a:solidFill>
                  <a:srgbClr val="000099"/>
                </a:solidFill>
              </a:rPr>
              <a:t>。</a:t>
            </a:r>
          </a:p>
          <a:p>
            <a:pPr eaLnBrk="1" hangingPunct="1">
              <a:lnSpc>
                <a:spcPct val="150000"/>
              </a:lnSpc>
            </a:pPr>
            <a:r>
              <a:rPr lang="zh-CN" altLang="en-US" dirty="0">
                <a:solidFill>
                  <a:srgbClr val="000099"/>
                </a:solidFill>
              </a:rPr>
              <a:t>从几何上看，二者都是根据一列数据点求曲线的近似曲线问题，是</a:t>
            </a:r>
            <a:r>
              <a:rPr lang="zh-CN" altLang="en-US" dirty="0">
                <a:solidFill>
                  <a:srgbClr val="FF0000"/>
                </a:solidFill>
              </a:rPr>
              <a:t>曲线拟合问题</a:t>
            </a:r>
            <a:r>
              <a:rPr lang="zh-CN" altLang="en-US" dirty="0">
                <a:solidFill>
                  <a:srgbClr val="000099"/>
                </a:solidFill>
              </a:rPr>
              <a:t>。</a:t>
            </a:r>
          </a:p>
          <a:p>
            <a:pPr eaLnBrk="1" hangingPunct="1">
              <a:lnSpc>
                <a:spcPct val="150000"/>
              </a:lnSpc>
            </a:pPr>
            <a:r>
              <a:rPr lang="zh-CN" altLang="en-US" dirty="0">
                <a:solidFill>
                  <a:srgbClr val="000099"/>
                </a:solidFill>
              </a:rPr>
              <a:t>插值法根据</a:t>
            </a:r>
            <a:r>
              <a:rPr lang="zh-CN" altLang="en-US" dirty="0">
                <a:solidFill>
                  <a:srgbClr val="C204BD"/>
                </a:solidFill>
              </a:rPr>
              <a:t>插值条件</a:t>
            </a:r>
            <a:r>
              <a:rPr lang="zh-CN" altLang="en-US" dirty="0">
                <a:solidFill>
                  <a:srgbClr val="000099"/>
                </a:solidFill>
              </a:rPr>
              <a:t>来选择近似函数</a:t>
            </a:r>
          </a:p>
          <a:p>
            <a:pPr eaLnBrk="1" hangingPunct="1">
              <a:lnSpc>
                <a:spcPct val="150000"/>
              </a:lnSpc>
            </a:pPr>
            <a:r>
              <a:rPr lang="zh-CN" altLang="en-US" dirty="0">
                <a:solidFill>
                  <a:srgbClr val="000099"/>
                </a:solidFill>
              </a:rPr>
              <a:t>最小二乘法根据“</a:t>
            </a:r>
            <a:r>
              <a:rPr lang="zh-CN" altLang="en-US" dirty="0">
                <a:solidFill>
                  <a:srgbClr val="C204BD"/>
                </a:solidFill>
              </a:rPr>
              <a:t>偏差平方和最小</a:t>
            </a:r>
            <a:r>
              <a:rPr lang="zh-CN" altLang="en-US" dirty="0">
                <a:solidFill>
                  <a:srgbClr val="000099"/>
                </a:solidFill>
              </a:rPr>
              <a:t>”原则选择近似函数</a:t>
            </a:r>
          </a:p>
          <a:p>
            <a:pPr eaLnBrk="1" hangingPunct="1">
              <a:lnSpc>
                <a:spcPct val="120000"/>
              </a:lnSpc>
              <a:spcBef>
                <a:spcPct val="50000"/>
              </a:spcBef>
            </a:pPr>
            <a:endParaRPr lang="zh-CN" altLang="en-US" sz="2000" dirty="0">
              <a:solidFill>
                <a:srgbClr val="000099"/>
              </a:solidFill>
            </a:endParaRPr>
          </a:p>
        </p:txBody>
      </p:sp>
    </p:spTree>
    <p:extLst>
      <p:ext uri="{BB962C8B-B14F-4D97-AF65-F5344CB8AC3E}">
        <p14:creationId xmlns:p14="http://schemas.microsoft.com/office/powerpoint/2010/main" val="2553752212"/>
      </p:ext>
    </p:extLst>
  </p:cSld>
  <p:clrMapOvr>
    <a:masterClrMapping/>
  </p:clrMapOvr>
  <p:transition>
    <p:zo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A665BFC-6B3D-4FDD-9699-23E5543E5FC1}" type="slidenum">
              <a:rPr lang="en-US" altLang="zh-CN" smtClean="0"/>
              <a:pPr/>
              <a:t>104</a:t>
            </a:fld>
            <a:endParaRPr lang="en-US" altLang="zh-CN"/>
          </a:p>
        </p:txBody>
      </p:sp>
      <p:sp>
        <p:nvSpPr>
          <p:cNvPr id="3" name="文本框 2"/>
          <p:cNvSpPr txBox="1"/>
          <p:nvPr/>
        </p:nvSpPr>
        <p:spPr>
          <a:xfrm>
            <a:off x="251724" y="404664"/>
            <a:ext cx="2520280" cy="5632311"/>
          </a:xfrm>
          <a:prstGeom prst="rect">
            <a:avLst/>
          </a:prstGeom>
          <a:noFill/>
        </p:spPr>
        <p:txBody>
          <a:bodyPr wrap="square" rtlCol="0">
            <a:spAutoFit/>
          </a:bodyPr>
          <a:lstStyle/>
          <a:p>
            <a:r>
              <a:rPr lang="zh-CN" altLang="en-US" dirty="0" smtClean="0">
                <a:solidFill>
                  <a:srgbClr val="FF0000"/>
                </a:solidFill>
              </a:rPr>
              <a:t>上机作业要求：</a:t>
            </a:r>
            <a:endParaRPr lang="en-US" altLang="zh-CN" dirty="0" smtClean="0">
              <a:solidFill>
                <a:srgbClr val="FF0000"/>
              </a:solidFill>
            </a:endParaRPr>
          </a:p>
          <a:p>
            <a:endParaRPr lang="en-US" altLang="zh-CN" dirty="0" smtClean="0">
              <a:solidFill>
                <a:srgbClr val="FF0000"/>
              </a:solidFill>
            </a:endParaRPr>
          </a:p>
          <a:p>
            <a:pPr marL="457200" indent="-457200">
              <a:buAutoNum type="arabicPeriod"/>
            </a:pPr>
            <a:r>
              <a:rPr lang="en-US" altLang="zh-CN" dirty="0" smtClean="0"/>
              <a:t>MATLAB</a:t>
            </a:r>
            <a:r>
              <a:rPr lang="zh-CN" altLang="en-US" dirty="0" smtClean="0"/>
              <a:t>程序（有注释）</a:t>
            </a:r>
            <a:endParaRPr lang="en-US" altLang="zh-CN" dirty="0" smtClean="0"/>
          </a:p>
          <a:p>
            <a:pPr marL="457200" indent="-457200">
              <a:buAutoNum type="arabicPeriod"/>
            </a:pPr>
            <a:endParaRPr lang="en-US" altLang="zh-CN" dirty="0" smtClean="0"/>
          </a:p>
          <a:p>
            <a:pPr marL="457200" indent="-457200">
              <a:buAutoNum type="arabicPeriod"/>
            </a:pPr>
            <a:r>
              <a:rPr lang="zh-CN" altLang="en-US" dirty="0" smtClean="0"/>
              <a:t>程序流程图</a:t>
            </a:r>
            <a:endParaRPr lang="en-US" altLang="zh-CN" dirty="0" smtClean="0"/>
          </a:p>
          <a:p>
            <a:pPr marL="457200" indent="-457200">
              <a:buAutoNum type="arabicPeriod"/>
            </a:pPr>
            <a:endParaRPr lang="en-US" altLang="zh-CN" dirty="0" smtClean="0"/>
          </a:p>
          <a:p>
            <a:pPr marL="457200" indent="-457200">
              <a:buAutoNum type="arabicPeriod"/>
            </a:pPr>
            <a:r>
              <a:rPr lang="zh-CN" altLang="en-US" dirty="0" smtClean="0"/>
              <a:t>详细的结果分析</a:t>
            </a:r>
            <a:endParaRPr lang="en-US" altLang="zh-CN" dirty="0" smtClean="0"/>
          </a:p>
          <a:p>
            <a:pPr marL="457200" indent="-457200">
              <a:buAutoNum type="arabicPeriod"/>
            </a:pPr>
            <a:endParaRPr lang="en-US" altLang="zh-CN" dirty="0" smtClean="0"/>
          </a:p>
          <a:p>
            <a:pPr marL="457200" indent="-457200">
              <a:buAutoNum type="arabicPeriod"/>
            </a:pPr>
            <a:r>
              <a:rPr lang="zh-CN" altLang="en-US" dirty="0" smtClean="0"/>
              <a:t>作业模板如下：</a:t>
            </a:r>
            <a:endParaRPr lang="en-US" altLang="zh-CN" dirty="0" smtClean="0"/>
          </a:p>
          <a:p>
            <a:pPr marL="457200" indent="-457200">
              <a:buAutoNum type="arabicPeriod"/>
            </a:pPr>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950032" y="64381"/>
            <a:ext cx="6076852" cy="6657094"/>
          </a:xfrm>
          <a:prstGeom prst="rect">
            <a:avLst/>
          </a:prstGeom>
        </p:spPr>
      </p:pic>
    </p:spTree>
    <p:extLst>
      <p:ext uri="{BB962C8B-B14F-4D97-AF65-F5344CB8AC3E}">
        <p14:creationId xmlns:p14="http://schemas.microsoft.com/office/powerpoint/2010/main" val="286015183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descr="再生纸"/>
          <p:cNvSpPr>
            <a:spLocks noChangeArrowheads="1"/>
          </p:cNvSpPr>
          <p:nvPr/>
        </p:nvSpPr>
        <p:spPr bwMode="auto">
          <a:xfrm>
            <a:off x="1546225" y="784572"/>
            <a:ext cx="1223963"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线性插值</a:t>
            </a:r>
          </a:p>
        </p:txBody>
      </p:sp>
      <p:sp>
        <p:nvSpPr>
          <p:cNvPr id="118813" name="AutoShape 29" descr="再生纸"/>
          <p:cNvSpPr>
            <a:spLocks noChangeArrowheads="1"/>
          </p:cNvSpPr>
          <p:nvPr/>
        </p:nvSpPr>
        <p:spPr bwMode="auto">
          <a:xfrm>
            <a:off x="395288" y="784572"/>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t>n</a:t>
            </a:r>
            <a:r>
              <a:rPr lang="en-US" altLang="zh-CN" b="1"/>
              <a:t> = 1</a:t>
            </a:r>
            <a:endParaRPr lang="en-US" altLang="zh-CN" b="1" i="1"/>
          </a:p>
        </p:txBody>
      </p:sp>
      <p:grpSp>
        <p:nvGrpSpPr>
          <p:cNvPr id="2" name="Group 30"/>
          <p:cNvGrpSpPr>
            <a:grpSpLocks/>
          </p:cNvGrpSpPr>
          <p:nvPr/>
        </p:nvGrpSpPr>
        <p:grpSpPr bwMode="auto">
          <a:xfrm>
            <a:off x="1546225" y="1289397"/>
            <a:ext cx="6400800" cy="863600"/>
            <a:chOff x="1056" y="1584"/>
            <a:chExt cx="4032" cy="544"/>
          </a:xfrm>
        </p:grpSpPr>
        <p:sp>
          <p:nvSpPr>
            <p:cNvPr id="6228" name="Text Box 31"/>
            <p:cNvSpPr txBox="1">
              <a:spLocks noChangeArrowheads="1"/>
            </p:cNvSpPr>
            <p:nvPr/>
          </p:nvSpPr>
          <p:spPr bwMode="auto">
            <a:xfrm>
              <a:off x="1056" y="15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a:t>，求</a:t>
              </a:r>
            </a:p>
          </p:txBody>
        </p:sp>
        <p:graphicFrame>
          <p:nvGraphicFramePr>
            <p:cNvPr id="6147" name="Object 3"/>
            <p:cNvGraphicFramePr>
              <a:graphicFrameLocks noChangeAspect="1"/>
            </p:cNvGraphicFramePr>
            <p:nvPr/>
          </p:nvGraphicFramePr>
          <p:xfrm>
            <a:off x="3120" y="1632"/>
            <a:ext cx="1344" cy="250"/>
          </p:xfrm>
          <a:graphic>
            <a:graphicData uri="http://schemas.openxmlformats.org/presentationml/2006/ole">
              <mc:AlternateContent xmlns:mc="http://schemas.openxmlformats.org/markup-compatibility/2006">
                <mc:Choice xmlns:v="urn:schemas-microsoft-com:vml" Requires="v">
                  <p:oleObj spid="_x0000_s6295" name="Equation" r:id="rId4" imgW="1041120" imgH="228600" progId="Equation.3">
                    <p:embed/>
                  </p:oleObj>
                </mc:Choice>
                <mc:Fallback>
                  <p:oleObj name="Equation" r:id="rId4" imgW="104112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632"/>
                          <a:ext cx="134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29" name="Text Box 33"/>
            <p:cNvSpPr txBox="1">
              <a:spLocks noChangeArrowheads="1"/>
            </p:cNvSpPr>
            <p:nvPr/>
          </p:nvSpPr>
          <p:spPr bwMode="auto">
            <a:xfrm>
              <a:off x="4464" y="15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sp>
          <p:nvSpPr>
            <p:cNvPr id="6230" name="Rectangle 34"/>
            <p:cNvSpPr>
              <a:spLocks noChangeArrowheads="1"/>
            </p:cNvSpPr>
            <p:nvPr/>
          </p:nvSpPr>
          <p:spPr bwMode="auto">
            <a:xfrm>
              <a:off x="2898"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1" name="Rectangle 35"/>
            <p:cNvSpPr>
              <a:spLocks noChangeArrowheads="1"/>
            </p:cNvSpPr>
            <p:nvPr/>
          </p:nvSpPr>
          <p:spPr bwMode="auto">
            <a:xfrm>
              <a:off x="2486"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2" name="Rectangle 36"/>
            <p:cNvSpPr>
              <a:spLocks noChangeArrowheads="1"/>
            </p:cNvSpPr>
            <p:nvPr/>
          </p:nvSpPr>
          <p:spPr bwMode="auto">
            <a:xfrm>
              <a:off x="2250"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3" name="Rectangle 37"/>
            <p:cNvSpPr>
              <a:spLocks noChangeArrowheads="1"/>
            </p:cNvSpPr>
            <p:nvPr/>
          </p:nvSpPr>
          <p:spPr bwMode="auto">
            <a:xfrm>
              <a:off x="191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34" name="Rectangle 38"/>
            <p:cNvSpPr>
              <a:spLocks noChangeArrowheads="1"/>
            </p:cNvSpPr>
            <p:nvPr/>
          </p:nvSpPr>
          <p:spPr bwMode="auto">
            <a:xfrm>
              <a:off x="149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35" name="Rectangle 39"/>
            <p:cNvSpPr>
              <a:spLocks noChangeArrowheads="1"/>
            </p:cNvSpPr>
            <p:nvPr/>
          </p:nvSpPr>
          <p:spPr bwMode="auto">
            <a:xfrm>
              <a:off x="1252"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6" name="Rectangle 40"/>
            <p:cNvSpPr>
              <a:spLocks noChangeArrowheads="1"/>
            </p:cNvSpPr>
            <p:nvPr/>
          </p:nvSpPr>
          <p:spPr bwMode="auto">
            <a:xfrm>
              <a:off x="255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7" name="Rectangle 41"/>
            <p:cNvSpPr>
              <a:spLocks noChangeArrowheads="1"/>
            </p:cNvSpPr>
            <p:nvPr/>
          </p:nvSpPr>
          <p:spPr bwMode="auto">
            <a:xfrm>
              <a:off x="2316"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8" name="Rectangle 42"/>
            <p:cNvSpPr>
              <a:spLocks noChangeArrowheads="1"/>
            </p:cNvSpPr>
            <p:nvPr/>
          </p:nvSpPr>
          <p:spPr bwMode="auto">
            <a:xfrm>
              <a:off x="2021" y="1895"/>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9" name="Rectangle 43"/>
            <p:cNvSpPr>
              <a:spLocks noChangeArrowheads="1"/>
            </p:cNvSpPr>
            <p:nvPr/>
          </p:nvSpPr>
          <p:spPr bwMode="auto">
            <a:xfrm>
              <a:off x="156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40" name="Rectangle 44"/>
            <p:cNvSpPr>
              <a:spLocks noChangeArrowheads="1"/>
            </p:cNvSpPr>
            <p:nvPr/>
          </p:nvSpPr>
          <p:spPr bwMode="auto">
            <a:xfrm>
              <a:off x="131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41" name="Rectangle 45"/>
            <p:cNvSpPr>
              <a:spLocks noChangeArrowheads="1"/>
            </p:cNvSpPr>
            <p:nvPr/>
          </p:nvSpPr>
          <p:spPr bwMode="auto">
            <a:xfrm>
              <a:off x="282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6242" name="Rectangle 46"/>
            <p:cNvSpPr>
              <a:spLocks noChangeArrowheads="1"/>
            </p:cNvSpPr>
            <p:nvPr/>
          </p:nvSpPr>
          <p:spPr bwMode="auto">
            <a:xfrm>
              <a:off x="2397"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6243" name="Rectangle 47"/>
            <p:cNvSpPr>
              <a:spLocks noChangeArrowheads="1"/>
            </p:cNvSpPr>
            <p:nvPr/>
          </p:nvSpPr>
          <p:spPr bwMode="auto">
            <a:xfrm>
              <a:off x="2163"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6244" name="Rectangle 48"/>
            <p:cNvSpPr>
              <a:spLocks noChangeArrowheads="1"/>
            </p:cNvSpPr>
            <p:nvPr/>
          </p:nvSpPr>
          <p:spPr bwMode="auto">
            <a:xfrm>
              <a:off x="183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6245" name="Rectangle 49"/>
            <p:cNvSpPr>
              <a:spLocks noChangeArrowheads="1"/>
            </p:cNvSpPr>
            <p:nvPr/>
          </p:nvSpPr>
          <p:spPr bwMode="auto">
            <a:xfrm>
              <a:off x="1399"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6246" name="Rectangle 50"/>
            <p:cNvSpPr>
              <a:spLocks noChangeArrowheads="1"/>
            </p:cNvSpPr>
            <p:nvPr/>
          </p:nvSpPr>
          <p:spPr bwMode="auto">
            <a:xfrm>
              <a:off x="1165"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6247" name="Rectangle 51"/>
            <p:cNvSpPr>
              <a:spLocks noChangeArrowheads="1"/>
            </p:cNvSpPr>
            <p:nvPr/>
          </p:nvSpPr>
          <p:spPr bwMode="auto">
            <a:xfrm>
              <a:off x="265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6248" name="Rectangle 52"/>
            <p:cNvSpPr>
              <a:spLocks noChangeArrowheads="1"/>
            </p:cNvSpPr>
            <p:nvPr/>
          </p:nvSpPr>
          <p:spPr bwMode="auto">
            <a:xfrm>
              <a:off x="166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sp>
        <p:nvSpPr>
          <p:cNvPr id="118837" name="Text Box 53"/>
          <p:cNvSpPr txBox="1">
            <a:spLocks noChangeArrowheads="1"/>
          </p:cNvSpPr>
          <p:nvPr/>
        </p:nvSpPr>
        <p:spPr bwMode="auto">
          <a:xfrm>
            <a:off x="1619250" y="2152997"/>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1</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和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 </a:t>
            </a:r>
            <a:r>
              <a:rPr lang="zh-CN" altLang="en-US" b="1"/>
              <a:t>两点的直线。</a:t>
            </a:r>
          </a:p>
        </p:txBody>
      </p:sp>
      <p:grpSp>
        <p:nvGrpSpPr>
          <p:cNvPr id="3" name="Group 54"/>
          <p:cNvGrpSpPr>
            <a:grpSpLocks/>
          </p:cNvGrpSpPr>
          <p:nvPr/>
        </p:nvGrpSpPr>
        <p:grpSpPr bwMode="auto">
          <a:xfrm>
            <a:off x="1069975" y="2530822"/>
            <a:ext cx="4149725" cy="785813"/>
            <a:chOff x="720" y="2534"/>
            <a:chExt cx="2614" cy="495"/>
          </a:xfrm>
        </p:grpSpPr>
        <p:sp>
          <p:nvSpPr>
            <p:cNvPr id="6201" name="Line 55"/>
            <p:cNvSpPr>
              <a:spLocks noChangeShapeType="1"/>
            </p:cNvSpPr>
            <p:nvPr/>
          </p:nvSpPr>
          <p:spPr bwMode="auto">
            <a:xfrm>
              <a:off x="2148" y="2789"/>
              <a:ext cx="55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2" name="Rectangle 56"/>
            <p:cNvSpPr>
              <a:spLocks noChangeArrowheads="1"/>
            </p:cNvSpPr>
            <p:nvPr/>
          </p:nvSpPr>
          <p:spPr bwMode="auto">
            <a:xfrm>
              <a:off x="3273"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3" name="Rectangle 57"/>
            <p:cNvSpPr>
              <a:spLocks noChangeArrowheads="1"/>
            </p:cNvSpPr>
            <p:nvPr/>
          </p:nvSpPr>
          <p:spPr bwMode="auto">
            <a:xfrm>
              <a:off x="272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4" name="Rectangle 58"/>
            <p:cNvSpPr>
              <a:spLocks noChangeArrowheads="1"/>
            </p:cNvSpPr>
            <p:nvPr/>
          </p:nvSpPr>
          <p:spPr bwMode="auto">
            <a:xfrm>
              <a:off x="153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5" name="Rectangle 59"/>
            <p:cNvSpPr>
              <a:spLocks noChangeArrowheads="1"/>
            </p:cNvSpPr>
            <p:nvPr/>
          </p:nvSpPr>
          <p:spPr bwMode="auto">
            <a:xfrm>
              <a:off x="134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6" name="Rectangle 60"/>
            <p:cNvSpPr>
              <a:spLocks noChangeArrowheads="1"/>
            </p:cNvSpPr>
            <p:nvPr/>
          </p:nvSpPr>
          <p:spPr bwMode="auto">
            <a:xfrm>
              <a:off x="3195"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07" name="Rectangle 61"/>
            <p:cNvSpPr>
              <a:spLocks noChangeArrowheads="1"/>
            </p:cNvSpPr>
            <p:nvPr/>
          </p:nvSpPr>
          <p:spPr bwMode="auto">
            <a:xfrm>
              <a:off x="2620" y="290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08" name="Rectangle 62"/>
            <p:cNvSpPr>
              <a:spLocks noChangeArrowheads="1"/>
            </p:cNvSpPr>
            <p:nvPr/>
          </p:nvSpPr>
          <p:spPr bwMode="auto">
            <a:xfrm>
              <a:off x="2269" y="290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09" name="Rectangle 63"/>
            <p:cNvSpPr>
              <a:spLocks noChangeArrowheads="1"/>
            </p:cNvSpPr>
            <p:nvPr/>
          </p:nvSpPr>
          <p:spPr bwMode="auto">
            <a:xfrm>
              <a:off x="2617" y="266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10" name="Rectangle 64"/>
            <p:cNvSpPr>
              <a:spLocks noChangeArrowheads="1"/>
            </p:cNvSpPr>
            <p:nvPr/>
          </p:nvSpPr>
          <p:spPr bwMode="auto">
            <a:xfrm>
              <a:off x="2269" y="266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11" name="Rectangle 65"/>
            <p:cNvSpPr>
              <a:spLocks noChangeArrowheads="1"/>
            </p:cNvSpPr>
            <p:nvPr/>
          </p:nvSpPr>
          <p:spPr bwMode="auto">
            <a:xfrm>
              <a:off x="1900"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12" name="Rectangle 66"/>
            <p:cNvSpPr>
              <a:spLocks noChangeArrowheads="1"/>
            </p:cNvSpPr>
            <p:nvPr/>
          </p:nvSpPr>
          <p:spPr bwMode="auto">
            <a:xfrm>
              <a:off x="1280"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13" name="Rectangle 67"/>
            <p:cNvSpPr>
              <a:spLocks noChangeArrowheads="1"/>
            </p:cNvSpPr>
            <p:nvPr/>
          </p:nvSpPr>
          <p:spPr bwMode="auto">
            <a:xfrm>
              <a:off x="3097"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4" name="Rectangle 68"/>
            <p:cNvSpPr>
              <a:spLocks noChangeArrowheads="1"/>
            </p:cNvSpPr>
            <p:nvPr/>
          </p:nvSpPr>
          <p:spPr bwMode="auto">
            <a:xfrm>
              <a:off x="2813"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5" name="Rectangle 69"/>
            <p:cNvSpPr>
              <a:spLocks noChangeArrowheads="1"/>
            </p:cNvSpPr>
            <p:nvPr/>
          </p:nvSpPr>
          <p:spPr bwMode="auto">
            <a:xfrm>
              <a:off x="2522" y="279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6" name="Rectangle 70"/>
            <p:cNvSpPr>
              <a:spLocks noChangeArrowheads="1"/>
            </p:cNvSpPr>
            <p:nvPr/>
          </p:nvSpPr>
          <p:spPr bwMode="auto">
            <a:xfrm>
              <a:off x="2176" y="279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7" name="Rectangle 71"/>
            <p:cNvSpPr>
              <a:spLocks noChangeArrowheads="1"/>
            </p:cNvSpPr>
            <p:nvPr/>
          </p:nvSpPr>
          <p:spPr bwMode="auto">
            <a:xfrm>
              <a:off x="2531" y="255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18" name="Rectangle 72"/>
            <p:cNvSpPr>
              <a:spLocks noChangeArrowheads="1"/>
            </p:cNvSpPr>
            <p:nvPr/>
          </p:nvSpPr>
          <p:spPr bwMode="auto">
            <a:xfrm>
              <a:off x="2187" y="255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19" name="Rectangle 73"/>
            <p:cNvSpPr>
              <a:spLocks noChangeArrowheads="1"/>
            </p:cNvSpPr>
            <p:nvPr/>
          </p:nvSpPr>
          <p:spPr bwMode="auto">
            <a:xfrm>
              <a:off x="1814" y="2671"/>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20" name="Rectangle 74"/>
            <p:cNvSpPr>
              <a:spLocks noChangeArrowheads="1"/>
            </p:cNvSpPr>
            <p:nvPr/>
          </p:nvSpPr>
          <p:spPr bwMode="auto">
            <a:xfrm>
              <a:off x="1434"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21" name="Rectangle 75"/>
            <p:cNvSpPr>
              <a:spLocks noChangeArrowheads="1"/>
            </p:cNvSpPr>
            <p:nvPr/>
          </p:nvSpPr>
          <p:spPr bwMode="auto">
            <a:xfrm>
              <a:off x="1189" y="2671"/>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P</a:t>
              </a:r>
              <a:endParaRPr lang="en-US" altLang="zh-CN"/>
            </a:p>
          </p:txBody>
        </p:sp>
        <p:sp>
          <p:nvSpPr>
            <p:cNvPr id="6222" name="Rectangle 76"/>
            <p:cNvSpPr>
              <a:spLocks noChangeArrowheads="1"/>
            </p:cNvSpPr>
            <p:nvPr/>
          </p:nvSpPr>
          <p:spPr bwMode="auto">
            <a:xfrm>
              <a:off x="2945"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3" name="Rectangle 77"/>
            <p:cNvSpPr>
              <a:spLocks noChangeArrowheads="1"/>
            </p:cNvSpPr>
            <p:nvPr/>
          </p:nvSpPr>
          <p:spPr bwMode="auto">
            <a:xfrm>
              <a:off x="2370" y="277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4" name="Rectangle 78"/>
            <p:cNvSpPr>
              <a:spLocks noChangeArrowheads="1"/>
            </p:cNvSpPr>
            <p:nvPr/>
          </p:nvSpPr>
          <p:spPr bwMode="auto">
            <a:xfrm>
              <a:off x="2370" y="2534"/>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5" name="Rectangle 79"/>
            <p:cNvSpPr>
              <a:spLocks noChangeArrowheads="1"/>
            </p:cNvSpPr>
            <p:nvPr/>
          </p:nvSpPr>
          <p:spPr bwMode="auto">
            <a:xfrm>
              <a:off x="2005"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6" name="Rectangle 80"/>
            <p:cNvSpPr>
              <a:spLocks noChangeArrowheads="1"/>
            </p:cNvSpPr>
            <p:nvPr/>
          </p:nvSpPr>
          <p:spPr bwMode="auto">
            <a:xfrm>
              <a:off x="1642"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7" name="AutoShape 81"/>
            <p:cNvSpPr>
              <a:spLocks noChangeArrowheads="1"/>
            </p:cNvSpPr>
            <p:nvPr/>
          </p:nvSpPr>
          <p:spPr bwMode="auto">
            <a:xfrm>
              <a:off x="720" y="2688"/>
              <a:ext cx="336" cy="144"/>
            </a:xfrm>
            <a:prstGeom prst="rightArrow">
              <a:avLst>
                <a:gd name="adj1" fmla="val 50000"/>
                <a:gd name="adj2" fmla="val 58333"/>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82"/>
          <p:cNvGrpSpPr>
            <a:grpSpLocks/>
          </p:cNvGrpSpPr>
          <p:nvPr/>
        </p:nvGrpSpPr>
        <p:grpSpPr bwMode="auto">
          <a:xfrm>
            <a:off x="2898775" y="3384897"/>
            <a:ext cx="2454275" cy="703263"/>
            <a:chOff x="1852" y="3687"/>
            <a:chExt cx="1546" cy="443"/>
          </a:xfrm>
        </p:grpSpPr>
        <p:sp>
          <p:nvSpPr>
            <p:cNvPr id="6181" name="Line 83"/>
            <p:cNvSpPr>
              <a:spLocks noChangeShapeType="1"/>
            </p:cNvSpPr>
            <p:nvPr/>
          </p:nvSpPr>
          <p:spPr bwMode="auto">
            <a:xfrm>
              <a:off x="1852" y="3913"/>
              <a:ext cx="4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2" name="Rectangle 84"/>
            <p:cNvSpPr>
              <a:spLocks noChangeArrowheads="1"/>
            </p:cNvSpPr>
            <p:nvPr/>
          </p:nvSpPr>
          <p:spPr bwMode="auto">
            <a:xfrm>
              <a:off x="2272"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83" name="Rectangle 85"/>
            <p:cNvSpPr>
              <a:spLocks noChangeArrowheads="1"/>
            </p:cNvSpPr>
            <p:nvPr/>
          </p:nvSpPr>
          <p:spPr bwMode="auto">
            <a:xfrm>
              <a:off x="1962"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84" name="Rectangle 86"/>
            <p:cNvSpPr>
              <a:spLocks noChangeArrowheads="1"/>
            </p:cNvSpPr>
            <p:nvPr/>
          </p:nvSpPr>
          <p:spPr bwMode="auto">
            <a:xfrm>
              <a:off x="2241" y="380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85" name="Rectangle 87"/>
            <p:cNvSpPr>
              <a:spLocks noChangeArrowheads="1"/>
            </p:cNvSpPr>
            <p:nvPr/>
          </p:nvSpPr>
          <p:spPr bwMode="auto">
            <a:xfrm>
              <a:off x="2190"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6" name="Rectangle 88"/>
            <p:cNvSpPr>
              <a:spLocks noChangeArrowheads="1"/>
            </p:cNvSpPr>
            <p:nvPr/>
          </p:nvSpPr>
          <p:spPr bwMode="auto">
            <a:xfrm>
              <a:off x="1876"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7" name="Rectangle 89"/>
            <p:cNvSpPr>
              <a:spLocks noChangeArrowheads="1"/>
            </p:cNvSpPr>
            <p:nvPr/>
          </p:nvSpPr>
          <p:spPr bwMode="auto">
            <a:xfrm>
              <a:off x="2158" y="370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8" name="Rectangle 90"/>
            <p:cNvSpPr>
              <a:spLocks noChangeArrowheads="1"/>
            </p:cNvSpPr>
            <p:nvPr/>
          </p:nvSpPr>
          <p:spPr bwMode="auto">
            <a:xfrm>
              <a:off x="1907" y="370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9" name="Rectangle 91"/>
            <p:cNvSpPr>
              <a:spLocks noChangeArrowheads="1"/>
            </p:cNvSpPr>
            <p:nvPr/>
          </p:nvSpPr>
          <p:spPr bwMode="auto">
            <a:xfrm>
              <a:off x="2055" y="389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190" name="Rectangle 92"/>
            <p:cNvSpPr>
              <a:spLocks noChangeArrowheads="1"/>
            </p:cNvSpPr>
            <p:nvPr/>
          </p:nvSpPr>
          <p:spPr bwMode="auto">
            <a:xfrm>
              <a:off x="2024" y="3689"/>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191" name="Line 93"/>
            <p:cNvSpPr>
              <a:spLocks noChangeShapeType="1"/>
            </p:cNvSpPr>
            <p:nvPr/>
          </p:nvSpPr>
          <p:spPr bwMode="auto">
            <a:xfrm>
              <a:off x="2908" y="3913"/>
              <a:ext cx="4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2" name="Rectangle 94"/>
            <p:cNvSpPr>
              <a:spLocks noChangeArrowheads="1"/>
            </p:cNvSpPr>
            <p:nvPr/>
          </p:nvSpPr>
          <p:spPr bwMode="auto">
            <a:xfrm>
              <a:off x="3325"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93" name="Rectangle 95"/>
            <p:cNvSpPr>
              <a:spLocks noChangeArrowheads="1"/>
            </p:cNvSpPr>
            <p:nvPr/>
          </p:nvSpPr>
          <p:spPr bwMode="auto">
            <a:xfrm>
              <a:off x="3014"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94" name="Rectangle 96"/>
            <p:cNvSpPr>
              <a:spLocks noChangeArrowheads="1"/>
            </p:cNvSpPr>
            <p:nvPr/>
          </p:nvSpPr>
          <p:spPr bwMode="auto">
            <a:xfrm>
              <a:off x="3297" y="38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95" name="Rectangle 97"/>
            <p:cNvSpPr>
              <a:spLocks noChangeArrowheads="1"/>
            </p:cNvSpPr>
            <p:nvPr/>
          </p:nvSpPr>
          <p:spPr bwMode="auto">
            <a:xfrm>
              <a:off x="3238"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6" name="Rectangle 98"/>
            <p:cNvSpPr>
              <a:spLocks noChangeArrowheads="1"/>
            </p:cNvSpPr>
            <p:nvPr/>
          </p:nvSpPr>
          <p:spPr bwMode="auto">
            <a:xfrm>
              <a:off x="2932"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7" name="Rectangle 99"/>
            <p:cNvSpPr>
              <a:spLocks noChangeArrowheads="1"/>
            </p:cNvSpPr>
            <p:nvPr/>
          </p:nvSpPr>
          <p:spPr bwMode="auto">
            <a:xfrm>
              <a:off x="3210" y="37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8" name="Rectangle 100"/>
            <p:cNvSpPr>
              <a:spLocks noChangeArrowheads="1"/>
            </p:cNvSpPr>
            <p:nvPr/>
          </p:nvSpPr>
          <p:spPr bwMode="auto">
            <a:xfrm>
              <a:off x="2959" y="37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9" name="Rectangle 101"/>
            <p:cNvSpPr>
              <a:spLocks noChangeArrowheads="1"/>
            </p:cNvSpPr>
            <p:nvPr/>
          </p:nvSpPr>
          <p:spPr bwMode="auto">
            <a:xfrm>
              <a:off x="3104" y="389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200" name="Rectangle 102"/>
            <p:cNvSpPr>
              <a:spLocks noChangeArrowheads="1"/>
            </p:cNvSpPr>
            <p:nvPr/>
          </p:nvSpPr>
          <p:spPr bwMode="auto">
            <a:xfrm>
              <a:off x="3076" y="368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grpSp>
      <p:grpSp>
        <p:nvGrpSpPr>
          <p:cNvPr id="5" name="Group 103"/>
          <p:cNvGrpSpPr>
            <a:grpSpLocks/>
          </p:cNvGrpSpPr>
          <p:nvPr/>
        </p:nvGrpSpPr>
        <p:grpSpPr bwMode="auto">
          <a:xfrm>
            <a:off x="2411413" y="3461097"/>
            <a:ext cx="3733800" cy="609600"/>
            <a:chOff x="1536" y="3120"/>
            <a:chExt cx="2352" cy="384"/>
          </a:xfrm>
        </p:grpSpPr>
        <p:sp>
          <p:nvSpPr>
            <p:cNvPr id="6178" name="Text Box 104"/>
            <p:cNvSpPr txBox="1">
              <a:spLocks noChangeArrowheads="1"/>
            </p:cNvSpPr>
            <p:nvPr/>
          </p:nvSpPr>
          <p:spPr bwMode="auto">
            <a:xfrm>
              <a:off x="1536" y="3120"/>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a:t>
              </a:r>
              <a:r>
                <a:rPr lang="en-US" altLang="zh-CN" b="1" i="1"/>
                <a:t>y</a:t>
              </a:r>
              <a:r>
                <a:rPr lang="en-US" altLang="zh-CN" b="1" baseline="-25000"/>
                <a:t>0</a:t>
              </a:r>
              <a:r>
                <a:rPr lang="en-US" altLang="zh-CN" b="1"/>
                <a:t> +                </a:t>
              </a:r>
              <a:r>
                <a:rPr lang="en-US" altLang="zh-CN" b="1" i="1"/>
                <a:t>y</a:t>
              </a:r>
              <a:r>
                <a:rPr lang="en-US" altLang="zh-CN" b="1" baseline="-25000"/>
                <a:t>1</a:t>
              </a:r>
            </a:p>
          </p:txBody>
        </p:sp>
        <p:sp>
          <p:nvSpPr>
            <p:cNvPr id="6179" name="AutoShape 105"/>
            <p:cNvSpPr>
              <a:spLocks noChangeArrowheads="1"/>
            </p:cNvSpPr>
            <p:nvPr/>
          </p:nvSpPr>
          <p:spPr bwMode="auto">
            <a:xfrm>
              <a:off x="1776" y="3120"/>
              <a:ext cx="624" cy="38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80" name="AutoShape 106"/>
            <p:cNvSpPr>
              <a:spLocks noChangeArrowheads="1"/>
            </p:cNvSpPr>
            <p:nvPr/>
          </p:nvSpPr>
          <p:spPr bwMode="auto">
            <a:xfrm>
              <a:off x="2832" y="3120"/>
              <a:ext cx="624" cy="38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 name="Group 107"/>
          <p:cNvGrpSpPr>
            <a:grpSpLocks/>
          </p:cNvGrpSpPr>
          <p:nvPr/>
        </p:nvGrpSpPr>
        <p:grpSpPr bwMode="auto">
          <a:xfrm>
            <a:off x="2822575" y="4070697"/>
            <a:ext cx="2590800" cy="609600"/>
            <a:chOff x="1824" y="3504"/>
            <a:chExt cx="1632" cy="384"/>
          </a:xfrm>
        </p:grpSpPr>
        <p:sp>
          <p:nvSpPr>
            <p:cNvPr id="6174" name="AutoShape 108"/>
            <p:cNvSpPr>
              <a:spLocks/>
            </p:cNvSpPr>
            <p:nvPr/>
          </p:nvSpPr>
          <p:spPr bwMode="auto">
            <a:xfrm rot="-5400000">
              <a:off x="2040" y="328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75" name="AutoShape 109"/>
            <p:cNvSpPr>
              <a:spLocks/>
            </p:cNvSpPr>
            <p:nvPr/>
          </p:nvSpPr>
          <p:spPr bwMode="auto">
            <a:xfrm rot="-5400000">
              <a:off x="3096" y="328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76" name="Text Box 110"/>
            <p:cNvSpPr txBox="1">
              <a:spLocks noChangeArrowheads="1"/>
            </p:cNvSpPr>
            <p:nvPr/>
          </p:nvSpPr>
          <p:spPr bwMode="auto">
            <a:xfrm>
              <a:off x="192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baseline="-25000"/>
                <a:t>0</a:t>
              </a:r>
              <a:r>
                <a:rPr lang="en-US" altLang="zh-CN" b="1"/>
                <a:t>(</a:t>
              </a:r>
              <a:r>
                <a:rPr lang="en-US" altLang="zh-CN" b="1" i="1"/>
                <a:t>x</a:t>
              </a:r>
              <a:r>
                <a:rPr lang="en-US" altLang="zh-CN" b="1"/>
                <a:t>)</a:t>
              </a:r>
              <a:endParaRPr lang="en-US" altLang="zh-CN" b="1" i="1"/>
            </a:p>
          </p:txBody>
        </p:sp>
        <p:sp>
          <p:nvSpPr>
            <p:cNvPr id="6177" name="Text Box 111"/>
            <p:cNvSpPr txBox="1">
              <a:spLocks noChangeArrowheads="1"/>
            </p:cNvSpPr>
            <p:nvPr/>
          </p:nvSpPr>
          <p:spPr bwMode="auto">
            <a:xfrm>
              <a:off x="2976"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baseline="-25000"/>
                <a:t>1</a:t>
              </a:r>
              <a:r>
                <a:rPr lang="en-US" altLang="zh-CN" b="1"/>
                <a:t>(</a:t>
              </a:r>
              <a:r>
                <a:rPr lang="en-US" altLang="zh-CN" b="1" i="1"/>
                <a:t>x</a:t>
              </a:r>
              <a:r>
                <a:rPr lang="en-US" altLang="zh-CN" b="1"/>
                <a:t>)</a:t>
              </a:r>
              <a:endParaRPr lang="en-US" altLang="zh-CN" b="1" i="1"/>
            </a:p>
          </p:txBody>
        </p:sp>
      </p:grpSp>
      <p:grpSp>
        <p:nvGrpSpPr>
          <p:cNvPr id="7" name="Group 112"/>
          <p:cNvGrpSpPr>
            <a:grpSpLocks/>
          </p:cNvGrpSpPr>
          <p:nvPr/>
        </p:nvGrpSpPr>
        <p:grpSpPr bwMode="auto">
          <a:xfrm>
            <a:off x="5991225" y="3418235"/>
            <a:ext cx="1409700" cy="698500"/>
            <a:chOff x="3820" y="3093"/>
            <a:chExt cx="888" cy="440"/>
          </a:xfrm>
        </p:grpSpPr>
        <p:sp>
          <p:nvSpPr>
            <p:cNvPr id="6161" name="Rectangle 113"/>
            <p:cNvSpPr>
              <a:spLocks noChangeArrowheads="1"/>
            </p:cNvSpPr>
            <p:nvPr/>
          </p:nvSpPr>
          <p:spPr bwMode="auto">
            <a:xfrm>
              <a:off x="3968" y="3143"/>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endParaRPr lang="en-US" altLang="zh-CN"/>
            </a:p>
          </p:txBody>
        </p:sp>
        <p:sp>
          <p:nvSpPr>
            <p:cNvPr id="6162" name="Rectangle 114"/>
            <p:cNvSpPr>
              <a:spLocks noChangeArrowheads="1"/>
            </p:cNvSpPr>
            <p:nvPr/>
          </p:nvSpPr>
          <p:spPr bwMode="auto">
            <a:xfrm>
              <a:off x="4027" y="339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latin typeface="Symbol" panose="05050102010706020507" pitchFamily="18" charset="2"/>
                </a:rPr>
                <a:t>=</a:t>
              </a:r>
              <a:endParaRPr lang="en-US" altLang="zh-CN"/>
            </a:p>
          </p:txBody>
        </p:sp>
        <p:sp>
          <p:nvSpPr>
            <p:cNvPr id="6163" name="Rectangle 115"/>
            <p:cNvSpPr>
              <a:spLocks noChangeArrowheads="1"/>
            </p:cNvSpPr>
            <p:nvPr/>
          </p:nvSpPr>
          <p:spPr bwMode="auto">
            <a:xfrm>
              <a:off x="3820" y="3194"/>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164" name="Rectangle 116"/>
            <p:cNvSpPr>
              <a:spLocks noChangeArrowheads="1"/>
            </p:cNvSpPr>
            <p:nvPr/>
          </p:nvSpPr>
          <p:spPr bwMode="auto">
            <a:xfrm>
              <a:off x="4042" y="309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165" name="Rectangle 117"/>
            <p:cNvSpPr>
              <a:spLocks noChangeArrowheads="1"/>
            </p:cNvSpPr>
            <p:nvPr/>
          </p:nvSpPr>
          <p:spPr bwMode="auto">
            <a:xfrm>
              <a:off x="4093" y="340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166" name="Rectangle 118"/>
            <p:cNvSpPr>
              <a:spLocks noChangeArrowheads="1"/>
            </p:cNvSpPr>
            <p:nvPr/>
          </p:nvSpPr>
          <p:spPr bwMode="auto">
            <a:xfrm>
              <a:off x="4503" y="3215"/>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167" name="Rectangle 119"/>
            <p:cNvSpPr>
              <a:spLocks noChangeArrowheads="1"/>
            </p:cNvSpPr>
            <p:nvPr/>
          </p:nvSpPr>
          <p:spPr bwMode="auto">
            <a:xfrm>
              <a:off x="4313" y="3215"/>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168" name="Rectangle 120"/>
            <p:cNvSpPr>
              <a:spLocks noChangeArrowheads="1"/>
            </p:cNvSpPr>
            <p:nvPr/>
          </p:nvSpPr>
          <p:spPr bwMode="auto">
            <a:xfrm>
              <a:off x="3984" y="340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69" name="Rectangle 121"/>
            <p:cNvSpPr>
              <a:spLocks noChangeArrowheads="1"/>
            </p:cNvSpPr>
            <p:nvPr/>
          </p:nvSpPr>
          <p:spPr bwMode="auto">
            <a:xfrm>
              <a:off x="4679" y="332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70" name="Rectangle 122"/>
            <p:cNvSpPr>
              <a:spLocks noChangeArrowheads="1"/>
            </p:cNvSpPr>
            <p:nvPr/>
          </p:nvSpPr>
          <p:spPr bwMode="auto">
            <a:xfrm>
              <a:off x="4257" y="332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71" name="Rectangle 123"/>
            <p:cNvSpPr>
              <a:spLocks noChangeArrowheads="1"/>
            </p:cNvSpPr>
            <p:nvPr/>
          </p:nvSpPr>
          <p:spPr bwMode="auto">
            <a:xfrm>
              <a:off x="4590" y="321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172" name="Rectangle 124"/>
            <p:cNvSpPr>
              <a:spLocks noChangeArrowheads="1"/>
            </p:cNvSpPr>
            <p:nvPr/>
          </p:nvSpPr>
          <p:spPr bwMode="auto">
            <a:xfrm>
              <a:off x="4397" y="3215"/>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173" name="Rectangle 125"/>
            <p:cNvSpPr>
              <a:spLocks noChangeArrowheads="1"/>
            </p:cNvSpPr>
            <p:nvPr/>
          </p:nvSpPr>
          <p:spPr bwMode="auto">
            <a:xfrm>
              <a:off x="4197" y="3215"/>
              <a:ext cx="5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grpSp>
      <p:grpSp>
        <p:nvGrpSpPr>
          <p:cNvPr id="8" name="Group 130"/>
          <p:cNvGrpSpPr>
            <a:grpSpLocks/>
          </p:cNvGrpSpPr>
          <p:nvPr/>
        </p:nvGrpSpPr>
        <p:grpSpPr bwMode="auto">
          <a:xfrm>
            <a:off x="1835150" y="4824760"/>
            <a:ext cx="4968875" cy="1052512"/>
            <a:chOff x="793" y="3657"/>
            <a:chExt cx="3130" cy="663"/>
          </a:xfrm>
        </p:grpSpPr>
        <p:graphicFrame>
          <p:nvGraphicFramePr>
            <p:cNvPr id="6146" name="Object 2"/>
            <p:cNvGraphicFramePr>
              <a:graphicFrameLocks noChangeAspect="1"/>
            </p:cNvGraphicFramePr>
            <p:nvPr/>
          </p:nvGraphicFramePr>
          <p:xfrm>
            <a:off x="2109" y="3657"/>
            <a:ext cx="1814" cy="663"/>
          </p:xfrm>
          <a:graphic>
            <a:graphicData uri="http://schemas.openxmlformats.org/presentationml/2006/ole">
              <mc:AlternateContent xmlns:mc="http://schemas.openxmlformats.org/markup-compatibility/2006">
                <mc:Choice xmlns:v="urn:schemas-microsoft-com:vml" Requires="v">
                  <p:oleObj spid="_x0000_s6296" name="Equation" r:id="rId6" imgW="1320480" imgH="482400" progId="Equation.DSMT4">
                    <p:embed/>
                  </p:oleObj>
                </mc:Choice>
                <mc:Fallback>
                  <p:oleObj name="Equation" r:id="rId6" imgW="1320480" imgH="4824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3657"/>
                          <a:ext cx="181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AutoShape 129" descr="再生纸"/>
            <p:cNvSpPr>
              <a:spLocks noChangeArrowheads="1"/>
            </p:cNvSpPr>
            <p:nvPr/>
          </p:nvSpPr>
          <p:spPr bwMode="auto">
            <a:xfrm>
              <a:off x="793" y="3793"/>
              <a:ext cx="1180" cy="317"/>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在节点上满足</a:t>
              </a:r>
            </a:p>
          </p:txBody>
        </p:sp>
      </p:gr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descr="再生纸"/>
          <p:cNvSpPr>
            <a:spLocks noChangeArrowheads="1"/>
          </p:cNvSpPr>
          <p:nvPr/>
        </p:nvSpPr>
        <p:spPr bwMode="auto">
          <a:xfrm>
            <a:off x="1546225" y="784572"/>
            <a:ext cx="1223963"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线性插值</a:t>
            </a:r>
          </a:p>
        </p:txBody>
      </p:sp>
      <p:sp>
        <p:nvSpPr>
          <p:cNvPr id="118813" name="AutoShape 29" descr="再生纸"/>
          <p:cNvSpPr>
            <a:spLocks noChangeArrowheads="1"/>
          </p:cNvSpPr>
          <p:nvPr/>
        </p:nvSpPr>
        <p:spPr bwMode="auto">
          <a:xfrm>
            <a:off x="395288" y="784572"/>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t>n</a:t>
            </a:r>
            <a:r>
              <a:rPr lang="en-US" altLang="zh-CN" b="1"/>
              <a:t> = 1</a:t>
            </a:r>
            <a:endParaRPr lang="en-US" altLang="zh-CN" b="1" i="1"/>
          </a:p>
        </p:txBody>
      </p:sp>
      <p:grpSp>
        <p:nvGrpSpPr>
          <p:cNvPr id="2" name="Group 30"/>
          <p:cNvGrpSpPr>
            <a:grpSpLocks/>
          </p:cNvGrpSpPr>
          <p:nvPr/>
        </p:nvGrpSpPr>
        <p:grpSpPr bwMode="auto">
          <a:xfrm>
            <a:off x="1546225" y="1289397"/>
            <a:ext cx="6400800" cy="863600"/>
            <a:chOff x="1056" y="1584"/>
            <a:chExt cx="4032" cy="544"/>
          </a:xfrm>
        </p:grpSpPr>
        <p:sp>
          <p:nvSpPr>
            <p:cNvPr id="6228" name="Text Box 31"/>
            <p:cNvSpPr txBox="1">
              <a:spLocks noChangeArrowheads="1"/>
            </p:cNvSpPr>
            <p:nvPr/>
          </p:nvSpPr>
          <p:spPr bwMode="auto">
            <a:xfrm>
              <a:off x="1056" y="15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a:t>，求</a:t>
              </a:r>
            </a:p>
          </p:txBody>
        </p:sp>
        <p:graphicFrame>
          <p:nvGraphicFramePr>
            <p:cNvPr id="6147" name="Object 3"/>
            <p:cNvGraphicFramePr>
              <a:graphicFrameLocks noChangeAspect="1"/>
            </p:cNvGraphicFramePr>
            <p:nvPr/>
          </p:nvGraphicFramePr>
          <p:xfrm>
            <a:off x="3120" y="1632"/>
            <a:ext cx="1344" cy="250"/>
          </p:xfrm>
          <a:graphic>
            <a:graphicData uri="http://schemas.openxmlformats.org/presentationml/2006/ole">
              <mc:AlternateContent xmlns:mc="http://schemas.openxmlformats.org/markup-compatibility/2006">
                <mc:Choice xmlns:v="urn:schemas-microsoft-com:vml" Requires="v">
                  <p:oleObj spid="_x0000_s65578" name="Equation" r:id="rId4" imgW="1041120" imgH="228600" progId="Equation.3">
                    <p:embed/>
                  </p:oleObj>
                </mc:Choice>
                <mc:Fallback>
                  <p:oleObj name="Equation" r:id="rId4" imgW="10411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1632"/>
                          <a:ext cx="134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29" name="Text Box 33"/>
            <p:cNvSpPr txBox="1">
              <a:spLocks noChangeArrowheads="1"/>
            </p:cNvSpPr>
            <p:nvPr/>
          </p:nvSpPr>
          <p:spPr bwMode="auto">
            <a:xfrm>
              <a:off x="4464" y="15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sp>
          <p:nvSpPr>
            <p:cNvPr id="6230" name="Rectangle 34"/>
            <p:cNvSpPr>
              <a:spLocks noChangeArrowheads="1"/>
            </p:cNvSpPr>
            <p:nvPr/>
          </p:nvSpPr>
          <p:spPr bwMode="auto">
            <a:xfrm>
              <a:off x="2898"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1" name="Rectangle 35"/>
            <p:cNvSpPr>
              <a:spLocks noChangeArrowheads="1"/>
            </p:cNvSpPr>
            <p:nvPr/>
          </p:nvSpPr>
          <p:spPr bwMode="auto">
            <a:xfrm>
              <a:off x="2486"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2" name="Rectangle 36"/>
            <p:cNvSpPr>
              <a:spLocks noChangeArrowheads="1"/>
            </p:cNvSpPr>
            <p:nvPr/>
          </p:nvSpPr>
          <p:spPr bwMode="auto">
            <a:xfrm>
              <a:off x="2250"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3" name="Rectangle 37"/>
            <p:cNvSpPr>
              <a:spLocks noChangeArrowheads="1"/>
            </p:cNvSpPr>
            <p:nvPr/>
          </p:nvSpPr>
          <p:spPr bwMode="auto">
            <a:xfrm>
              <a:off x="191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34" name="Rectangle 38"/>
            <p:cNvSpPr>
              <a:spLocks noChangeArrowheads="1"/>
            </p:cNvSpPr>
            <p:nvPr/>
          </p:nvSpPr>
          <p:spPr bwMode="auto">
            <a:xfrm>
              <a:off x="1493"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35" name="Rectangle 39"/>
            <p:cNvSpPr>
              <a:spLocks noChangeArrowheads="1"/>
            </p:cNvSpPr>
            <p:nvPr/>
          </p:nvSpPr>
          <p:spPr bwMode="auto">
            <a:xfrm>
              <a:off x="1252" y="200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36" name="Rectangle 40"/>
            <p:cNvSpPr>
              <a:spLocks noChangeArrowheads="1"/>
            </p:cNvSpPr>
            <p:nvPr/>
          </p:nvSpPr>
          <p:spPr bwMode="auto">
            <a:xfrm>
              <a:off x="255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7" name="Rectangle 41"/>
            <p:cNvSpPr>
              <a:spLocks noChangeArrowheads="1"/>
            </p:cNvSpPr>
            <p:nvPr/>
          </p:nvSpPr>
          <p:spPr bwMode="auto">
            <a:xfrm>
              <a:off x="2316"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8" name="Rectangle 42"/>
            <p:cNvSpPr>
              <a:spLocks noChangeArrowheads="1"/>
            </p:cNvSpPr>
            <p:nvPr/>
          </p:nvSpPr>
          <p:spPr bwMode="auto">
            <a:xfrm>
              <a:off x="2021" y="1895"/>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39" name="Rectangle 43"/>
            <p:cNvSpPr>
              <a:spLocks noChangeArrowheads="1"/>
            </p:cNvSpPr>
            <p:nvPr/>
          </p:nvSpPr>
          <p:spPr bwMode="auto">
            <a:xfrm>
              <a:off x="156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40" name="Rectangle 44"/>
            <p:cNvSpPr>
              <a:spLocks noChangeArrowheads="1"/>
            </p:cNvSpPr>
            <p:nvPr/>
          </p:nvSpPr>
          <p:spPr bwMode="auto">
            <a:xfrm>
              <a:off x="1318" y="1895"/>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6241" name="Rectangle 45"/>
            <p:cNvSpPr>
              <a:spLocks noChangeArrowheads="1"/>
            </p:cNvSpPr>
            <p:nvPr/>
          </p:nvSpPr>
          <p:spPr bwMode="auto">
            <a:xfrm>
              <a:off x="282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6242" name="Rectangle 46"/>
            <p:cNvSpPr>
              <a:spLocks noChangeArrowheads="1"/>
            </p:cNvSpPr>
            <p:nvPr/>
          </p:nvSpPr>
          <p:spPr bwMode="auto">
            <a:xfrm>
              <a:off x="2397"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6243" name="Rectangle 47"/>
            <p:cNvSpPr>
              <a:spLocks noChangeArrowheads="1"/>
            </p:cNvSpPr>
            <p:nvPr/>
          </p:nvSpPr>
          <p:spPr bwMode="auto">
            <a:xfrm>
              <a:off x="2163"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6244" name="Rectangle 48"/>
            <p:cNvSpPr>
              <a:spLocks noChangeArrowheads="1"/>
            </p:cNvSpPr>
            <p:nvPr/>
          </p:nvSpPr>
          <p:spPr bwMode="auto">
            <a:xfrm>
              <a:off x="1830" y="1895"/>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6245" name="Rectangle 49"/>
            <p:cNvSpPr>
              <a:spLocks noChangeArrowheads="1"/>
            </p:cNvSpPr>
            <p:nvPr/>
          </p:nvSpPr>
          <p:spPr bwMode="auto">
            <a:xfrm>
              <a:off x="1399" y="189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6246" name="Rectangle 50"/>
            <p:cNvSpPr>
              <a:spLocks noChangeArrowheads="1"/>
            </p:cNvSpPr>
            <p:nvPr/>
          </p:nvSpPr>
          <p:spPr bwMode="auto">
            <a:xfrm>
              <a:off x="1165" y="1895"/>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6247" name="Rectangle 51"/>
            <p:cNvSpPr>
              <a:spLocks noChangeArrowheads="1"/>
            </p:cNvSpPr>
            <p:nvPr/>
          </p:nvSpPr>
          <p:spPr bwMode="auto">
            <a:xfrm>
              <a:off x="265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6248" name="Rectangle 52"/>
            <p:cNvSpPr>
              <a:spLocks noChangeArrowheads="1"/>
            </p:cNvSpPr>
            <p:nvPr/>
          </p:nvSpPr>
          <p:spPr bwMode="auto">
            <a:xfrm>
              <a:off x="1665" y="1874"/>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sp>
        <p:nvSpPr>
          <p:cNvPr id="118837" name="Text Box 53"/>
          <p:cNvSpPr txBox="1">
            <a:spLocks noChangeArrowheads="1"/>
          </p:cNvSpPr>
          <p:nvPr/>
        </p:nvSpPr>
        <p:spPr bwMode="auto">
          <a:xfrm>
            <a:off x="1619250" y="2152997"/>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1</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和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 </a:t>
            </a:r>
            <a:r>
              <a:rPr lang="zh-CN" altLang="en-US" b="1"/>
              <a:t>两点的直线。</a:t>
            </a:r>
          </a:p>
        </p:txBody>
      </p:sp>
      <p:grpSp>
        <p:nvGrpSpPr>
          <p:cNvPr id="3" name="Group 54"/>
          <p:cNvGrpSpPr>
            <a:grpSpLocks/>
          </p:cNvGrpSpPr>
          <p:nvPr/>
        </p:nvGrpSpPr>
        <p:grpSpPr bwMode="auto">
          <a:xfrm>
            <a:off x="1069975" y="2530822"/>
            <a:ext cx="4149725" cy="785813"/>
            <a:chOff x="720" y="2534"/>
            <a:chExt cx="2614" cy="495"/>
          </a:xfrm>
        </p:grpSpPr>
        <p:sp>
          <p:nvSpPr>
            <p:cNvPr id="6201" name="Line 55"/>
            <p:cNvSpPr>
              <a:spLocks noChangeShapeType="1"/>
            </p:cNvSpPr>
            <p:nvPr/>
          </p:nvSpPr>
          <p:spPr bwMode="auto">
            <a:xfrm>
              <a:off x="2148" y="2789"/>
              <a:ext cx="55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2" name="Rectangle 56"/>
            <p:cNvSpPr>
              <a:spLocks noChangeArrowheads="1"/>
            </p:cNvSpPr>
            <p:nvPr/>
          </p:nvSpPr>
          <p:spPr bwMode="auto">
            <a:xfrm>
              <a:off x="3273"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3" name="Rectangle 57"/>
            <p:cNvSpPr>
              <a:spLocks noChangeArrowheads="1"/>
            </p:cNvSpPr>
            <p:nvPr/>
          </p:nvSpPr>
          <p:spPr bwMode="auto">
            <a:xfrm>
              <a:off x="272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4" name="Rectangle 58"/>
            <p:cNvSpPr>
              <a:spLocks noChangeArrowheads="1"/>
            </p:cNvSpPr>
            <p:nvPr/>
          </p:nvSpPr>
          <p:spPr bwMode="auto">
            <a:xfrm>
              <a:off x="153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5" name="Rectangle 59"/>
            <p:cNvSpPr>
              <a:spLocks noChangeArrowheads="1"/>
            </p:cNvSpPr>
            <p:nvPr/>
          </p:nvSpPr>
          <p:spPr bwMode="auto">
            <a:xfrm>
              <a:off x="1349" y="267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206" name="Rectangle 60"/>
            <p:cNvSpPr>
              <a:spLocks noChangeArrowheads="1"/>
            </p:cNvSpPr>
            <p:nvPr/>
          </p:nvSpPr>
          <p:spPr bwMode="auto">
            <a:xfrm>
              <a:off x="3195"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07" name="Rectangle 61"/>
            <p:cNvSpPr>
              <a:spLocks noChangeArrowheads="1"/>
            </p:cNvSpPr>
            <p:nvPr/>
          </p:nvSpPr>
          <p:spPr bwMode="auto">
            <a:xfrm>
              <a:off x="2620" y="290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08" name="Rectangle 62"/>
            <p:cNvSpPr>
              <a:spLocks noChangeArrowheads="1"/>
            </p:cNvSpPr>
            <p:nvPr/>
          </p:nvSpPr>
          <p:spPr bwMode="auto">
            <a:xfrm>
              <a:off x="2269" y="2904"/>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09" name="Rectangle 63"/>
            <p:cNvSpPr>
              <a:spLocks noChangeArrowheads="1"/>
            </p:cNvSpPr>
            <p:nvPr/>
          </p:nvSpPr>
          <p:spPr bwMode="auto">
            <a:xfrm>
              <a:off x="2617" y="266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10" name="Rectangle 64"/>
            <p:cNvSpPr>
              <a:spLocks noChangeArrowheads="1"/>
            </p:cNvSpPr>
            <p:nvPr/>
          </p:nvSpPr>
          <p:spPr bwMode="auto">
            <a:xfrm>
              <a:off x="2269" y="2667"/>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11" name="Rectangle 65"/>
            <p:cNvSpPr>
              <a:spLocks noChangeArrowheads="1"/>
            </p:cNvSpPr>
            <p:nvPr/>
          </p:nvSpPr>
          <p:spPr bwMode="auto">
            <a:xfrm>
              <a:off x="1900"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212" name="Rectangle 66"/>
            <p:cNvSpPr>
              <a:spLocks noChangeArrowheads="1"/>
            </p:cNvSpPr>
            <p:nvPr/>
          </p:nvSpPr>
          <p:spPr bwMode="auto">
            <a:xfrm>
              <a:off x="1280" y="278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213" name="Rectangle 67"/>
            <p:cNvSpPr>
              <a:spLocks noChangeArrowheads="1"/>
            </p:cNvSpPr>
            <p:nvPr/>
          </p:nvSpPr>
          <p:spPr bwMode="auto">
            <a:xfrm>
              <a:off x="3097"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4" name="Rectangle 68"/>
            <p:cNvSpPr>
              <a:spLocks noChangeArrowheads="1"/>
            </p:cNvSpPr>
            <p:nvPr/>
          </p:nvSpPr>
          <p:spPr bwMode="auto">
            <a:xfrm>
              <a:off x="2813"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5" name="Rectangle 69"/>
            <p:cNvSpPr>
              <a:spLocks noChangeArrowheads="1"/>
            </p:cNvSpPr>
            <p:nvPr/>
          </p:nvSpPr>
          <p:spPr bwMode="auto">
            <a:xfrm>
              <a:off x="2522" y="279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6" name="Rectangle 70"/>
            <p:cNvSpPr>
              <a:spLocks noChangeArrowheads="1"/>
            </p:cNvSpPr>
            <p:nvPr/>
          </p:nvSpPr>
          <p:spPr bwMode="auto">
            <a:xfrm>
              <a:off x="2176" y="2792"/>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17" name="Rectangle 71"/>
            <p:cNvSpPr>
              <a:spLocks noChangeArrowheads="1"/>
            </p:cNvSpPr>
            <p:nvPr/>
          </p:nvSpPr>
          <p:spPr bwMode="auto">
            <a:xfrm>
              <a:off x="2531" y="255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18" name="Rectangle 72"/>
            <p:cNvSpPr>
              <a:spLocks noChangeArrowheads="1"/>
            </p:cNvSpPr>
            <p:nvPr/>
          </p:nvSpPr>
          <p:spPr bwMode="auto">
            <a:xfrm>
              <a:off x="2187" y="255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19" name="Rectangle 73"/>
            <p:cNvSpPr>
              <a:spLocks noChangeArrowheads="1"/>
            </p:cNvSpPr>
            <p:nvPr/>
          </p:nvSpPr>
          <p:spPr bwMode="auto">
            <a:xfrm>
              <a:off x="1814" y="2671"/>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220" name="Rectangle 74"/>
            <p:cNvSpPr>
              <a:spLocks noChangeArrowheads="1"/>
            </p:cNvSpPr>
            <p:nvPr/>
          </p:nvSpPr>
          <p:spPr bwMode="auto">
            <a:xfrm>
              <a:off x="1434" y="26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221" name="Rectangle 75"/>
            <p:cNvSpPr>
              <a:spLocks noChangeArrowheads="1"/>
            </p:cNvSpPr>
            <p:nvPr/>
          </p:nvSpPr>
          <p:spPr bwMode="auto">
            <a:xfrm>
              <a:off x="1189" y="2671"/>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P</a:t>
              </a:r>
              <a:endParaRPr lang="en-US" altLang="zh-CN"/>
            </a:p>
          </p:txBody>
        </p:sp>
        <p:sp>
          <p:nvSpPr>
            <p:cNvPr id="6222" name="Rectangle 76"/>
            <p:cNvSpPr>
              <a:spLocks noChangeArrowheads="1"/>
            </p:cNvSpPr>
            <p:nvPr/>
          </p:nvSpPr>
          <p:spPr bwMode="auto">
            <a:xfrm>
              <a:off x="2945"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3" name="Rectangle 77"/>
            <p:cNvSpPr>
              <a:spLocks noChangeArrowheads="1"/>
            </p:cNvSpPr>
            <p:nvPr/>
          </p:nvSpPr>
          <p:spPr bwMode="auto">
            <a:xfrm>
              <a:off x="2370" y="2771"/>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4" name="Rectangle 78"/>
            <p:cNvSpPr>
              <a:spLocks noChangeArrowheads="1"/>
            </p:cNvSpPr>
            <p:nvPr/>
          </p:nvSpPr>
          <p:spPr bwMode="auto">
            <a:xfrm>
              <a:off x="2370" y="2534"/>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5" name="Rectangle 79"/>
            <p:cNvSpPr>
              <a:spLocks noChangeArrowheads="1"/>
            </p:cNvSpPr>
            <p:nvPr/>
          </p:nvSpPr>
          <p:spPr bwMode="auto">
            <a:xfrm>
              <a:off x="2005"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6" name="Rectangle 80"/>
            <p:cNvSpPr>
              <a:spLocks noChangeArrowheads="1"/>
            </p:cNvSpPr>
            <p:nvPr/>
          </p:nvSpPr>
          <p:spPr bwMode="auto">
            <a:xfrm>
              <a:off x="1642" y="2650"/>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227" name="AutoShape 81"/>
            <p:cNvSpPr>
              <a:spLocks noChangeArrowheads="1"/>
            </p:cNvSpPr>
            <p:nvPr/>
          </p:nvSpPr>
          <p:spPr bwMode="auto">
            <a:xfrm>
              <a:off x="720" y="2688"/>
              <a:ext cx="336" cy="144"/>
            </a:xfrm>
            <a:prstGeom prst="rightArrow">
              <a:avLst>
                <a:gd name="adj1" fmla="val 50000"/>
                <a:gd name="adj2" fmla="val 58333"/>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 name="Group 82"/>
          <p:cNvGrpSpPr>
            <a:grpSpLocks/>
          </p:cNvGrpSpPr>
          <p:nvPr/>
        </p:nvGrpSpPr>
        <p:grpSpPr bwMode="auto">
          <a:xfrm>
            <a:off x="2898775" y="3384897"/>
            <a:ext cx="2454275" cy="703263"/>
            <a:chOff x="1852" y="3687"/>
            <a:chExt cx="1546" cy="443"/>
          </a:xfrm>
        </p:grpSpPr>
        <p:sp>
          <p:nvSpPr>
            <p:cNvPr id="6181" name="Line 83"/>
            <p:cNvSpPr>
              <a:spLocks noChangeShapeType="1"/>
            </p:cNvSpPr>
            <p:nvPr/>
          </p:nvSpPr>
          <p:spPr bwMode="auto">
            <a:xfrm>
              <a:off x="1852" y="3913"/>
              <a:ext cx="4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2" name="Rectangle 84"/>
            <p:cNvSpPr>
              <a:spLocks noChangeArrowheads="1"/>
            </p:cNvSpPr>
            <p:nvPr/>
          </p:nvSpPr>
          <p:spPr bwMode="auto">
            <a:xfrm>
              <a:off x="2272"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83" name="Rectangle 85"/>
            <p:cNvSpPr>
              <a:spLocks noChangeArrowheads="1"/>
            </p:cNvSpPr>
            <p:nvPr/>
          </p:nvSpPr>
          <p:spPr bwMode="auto">
            <a:xfrm>
              <a:off x="1962"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84" name="Rectangle 86"/>
            <p:cNvSpPr>
              <a:spLocks noChangeArrowheads="1"/>
            </p:cNvSpPr>
            <p:nvPr/>
          </p:nvSpPr>
          <p:spPr bwMode="auto">
            <a:xfrm>
              <a:off x="2241" y="380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85" name="Rectangle 87"/>
            <p:cNvSpPr>
              <a:spLocks noChangeArrowheads="1"/>
            </p:cNvSpPr>
            <p:nvPr/>
          </p:nvSpPr>
          <p:spPr bwMode="auto">
            <a:xfrm>
              <a:off x="2190"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6" name="Rectangle 88"/>
            <p:cNvSpPr>
              <a:spLocks noChangeArrowheads="1"/>
            </p:cNvSpPr>
            <p:nvPr/>
          </p:nvSpPr>
          <p:spPr bwMode="auto">
            <a:xfrm>
              <a:off x="1876"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7" name="Rectangle 89"/>
            <p:cNvSpPr>
              <a:spLocks noChangeArrowheads="1"/>
            </p:cNvSpPr>
            <p:nvPr/>
          </p:nvSpPr>
          <p:spPr bwMode="auto">
            <a:xfrm>
              <a:off x="2158" y="370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8" name="Rectangle 90"/>
            <p:cNvSpPr>
              <a:spLocks noChangeArrowheads="1"/>
            </p:cNvSpPr>
            <p:nvPr/>
          </p:nvSpPr>
          <p:spPr bwMode="auto">
            <a:xfrm>
              <a:off x="1907" y="370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89" name="Rectangle 91"/>
            <p:cNvSpPr>
              <a:spLocks noChangeArrowheads="1"/>
            </p:cNvSpPr>
            <p:nvPr/>
          </p:nvSpPr>
          <p:spPr bwMode="auto">
            <a:xfrm>
              <a:off x="2055" y="389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190" name="Rectangle 92"/>
            <p:cNvSpPr>
              <a:spLocks noChangeArrowheads="1"/>
            </p:cNvSpPr>
            <p:nvPr/>
          </p:nvSpPr>
          <p:spPr bwMode="auto">
            <a:xfrm>
              <a:off x="2024" y="3689"/>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191" name="Line 93"/>
            <p:cNvSpPr>
              <a:spLocks noChangeShapeType="1"/>
            </p:cNvSpPr>
            <p:nvPr/>
          </p:nvSpPr>
          <p:spPr bwMode="auto">
            <a:xfrm>
              <a:off x="2908" y="3913"/>
              <a:ext cx="49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2" name="Rectangle 94"/>
            <p:cNvSpPr>
              <a:spLocks noChangeArrowheads="1"/>
            </p:cNvSpPr>
            <p:nvPr/>
          </p:nvSpPr>
          <p:spPr bwMode="auto">
            <a:xfrm>
              <a:off x="3325"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93" name="Rectangle 95"/>
            <p:cNvSpPr>
              <a:spLocks noChangeArrowheads="1"/>
            </p:cNvSpPr>
            <p:nvPr/>
          </p:nvSpPr>
          <p:spPr bwMode="auto">
            <a:xfrm>
              <a:off x="3014" y="401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1</a:t>
              </a:r>
              <a:endParaRPr lang="en-US" altLang="zh-CN"/>
            </a:p>
          </p:txBody>
        </p:sp>
        <p:sp>
          <p:nvSpPr>
            <p:cNvPr id="6194" name="Rectangle 96"/>
            <p:cNvSpPr>
              <a:spLocks noChangeArrowheads="1"/>
            </p:cNvSpPr>
            <p:nvPr/>
          </p:nvSpPr>
          <p:spPr bwMode="auto">
            <a:xfrm>
              <a:off x="3297" y="38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6195" name="Rectangle 97"/>
            <p:cNvSpPr>
              <a:spLocks noChangeArrowheads="1"/>
            </p:cNvSpPr>
            <p:nvPr/>
          </p:nvSpPr>
          <p:spPr bwMode="auto">
            <a:xfrm>
              <a:off x="3238"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6" name="Rectangle 98"/>
            <p:cNvSpPr>
              <a:spLocks noChangeArrowheads="1"/>
            </p:cNvSpPr>
            <p:nvPr/>
          </p:nvSpPr>
          <p:spPr bwMode="auto">
            <a:xfrm>
              <a:off x="2932" y="391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7" name="Rectangle 99"/>
            <p:cNvSpPr>
              <a:spLocks noChangeArrowheads="1"/>
            </p:cNvSpPr>
            <p:nvPr/>
          </p:nvSpPr>
          <p:spPr bwMode="auto">
            <a:xfrm>
              <a:off x="3210" y="37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8" name="Rectangle 100"/>
            <p:cNvSpPr>
              <a:spLocks noChangeArrowheads="1"/>
            </p:cNvSpPr>
            <p:nvPr/>
          </p:nvSpPr>
          <p:spPr bwMode="auto">
            <a:xfrm>
              <a:off x="2959" y="37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1"/>
                <a:t>x</a:t>
              </a:r>
              <a:endParaRPr lang="en-US" altLang="zh-CN"/>
            </a:p>
          </p:txBody>
        </p:sp>
        <p:sp>
          <p:nvSpPr>
            <p:cNvPr id="6199" name="Rectangle 101"/>
            <p:cNvSpPr>
              <a:spLocks noChangeArrowheads="1"/>
            </p:cNvSpPr>
            <p:nvPr/>
          </p:nvSpPr>
          <p:spPr bwMode="auto">
            <a:xfrm>
              <a:off x="3104" y="389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sp>
          <p:nvSpPr>
            <p:cNvPr id="6200" name="Rectangle 102"/>
            <p:cNvSpPr>
              <a:spLocks noChangeArrowheads="1"/>
            </p:cNvSpPr>
            <p:nvPr/>
          </p:nvSpPr>
          <p:spPr bwMode="auto">
            <a:xfrm>
              <a:off x="3076" y="3687"/>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Symbol" panose="05050102010706020507" pitchFamily="18" charset="2"/>
                </a:rPr>
                <a:t>-</a:t>
              </a:r>
              <a:endParaRPr lang="en-US" altLang="zh-CN"/>
            </a:p>
          </p:txBody>
        </p:sp>
      </p:grpSp>
      <p:grpSp>
        <p:nvGrpSpPr>
          <p:cNvPr id="5" name="Group 103"/>
          <p:cNvGrpSpPr>
            <a:grpSpLocks/>
          </p:cNvGrpSpPr>
          <p:nvPr/>
        </p:nvGrpSpPr>
        <p:grpSpPr bwMode="auto">
          <a:xfrm>
            <a:off x="2411413" y="3461097"/>
            <a:ext cx="3733800" cy="609600"/>
            <a:chOff x="1536" y="3120"/>
            <a:chExt cx="2352" cy="384"/>
          </a:xfrm>
        </p:grpSpPr>
        <p:sp>
          <p:nvSpPr>
            <p:cNvPr id="6178" name="Text Box 104"/>
            <p:cNvSpPr txBox="1">
              <a:spLocks noChangeArrowheads="1"/>
            </p:cNvSpPr>
            <p:nvPr/>
          </p:nvSpPr>
          <p:spPr bwMode="auto">
            <a:xfrm>
              <a:off x="1536" y="3120"/>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a:t>
              </a:r>
              <a:r>
                <a:rPr lang="en-US" altLang="zh-CN" b="1" i="1"/>
                <a:t>y</a:t>
              </a:r>
              <a:r>
                <a:rPr lang="en-US" altLang="zh-CN" b="1" baseline="-25000"/>
                <a:t>0</a:t>
              </a:r>
              <a:r>
                <a:rPr lang="en-US" altLang="zh-CN" b="1"/>
                <a:t> +                </a:t>
              </a:r>
              <a:r>
                <a:rPr lang="en-US" altLang="zh-CN" b="1" i="1"/>
                <a:t>y</a:t>
              </a:r>
              <a:r>
                <a:rPr lang="en-US" altLang="zh-CN" b="1" baseline="-25000"/>
                <a:t>1</a:t>
              </a:r>
            </a:p>
          </p:txBody>
        </p:sp>
        <p:sp>
          <p:nvSpPr>
            <p:cNvPr id="6179" name="AutoShape 105"/>
            <p:cNvSpPr>
              <a:spLocks noChangeArrowheads="1"/>
            </p:cNvSpPr>
            <p:nvPr/>
          </p:nvSpPr>
          <p:spPr bwMode="auto">
            <a:xfrm>
              <a:off x="1776" y="3120"/>
              <a:ext cx="624" cy="38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80" name="AutoShape 106"/>
            <p:cNvSpPr>
              <a:spLocks noChangeArrowheads="1"/>
            </p:cNvSpPr>
            <p:nvPr/>
          </p:nvSpPr>
          <p:spPr bwMode="auto">
            <a:xfrm>
              <a:off x="2832" y="3120"/>
              <a:ext cx="624" cy="384"/>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 name="Group 107"/>
          <p:cNvGrpSpPr>
            <a:grpSpLocks/>
          </p:cNvGrpSpPr>
          <p:nvPr/>
        </p:nvGrpSpPr>
        <p:grpSpPr bwMode="auto">
          <a:xfrm>
            <a:off x="2822575" y="4070697"/>
            <a:ext cx="2590800" cy="609600"/>
            <a:chOff x="1824" y="3504"/>
            <a:chExt cx="1632" cy="384"/>
          </a:xfrm>
        </p:grpSpPr>
        <p:sp>
          <p:nvSpPr>
            <p:cNvPr id="6174" name="AutoShape 108"/>
            <p:cNvSpPr>
              <a:spLocks/>
            </p:cNvSpPr>
            <p:nvPr/>
          </p:nvSpPr>
          <p:spPr bwMode="auto">
            <a:xfrm rot="-5400000">
              <a:off x="2040" y="328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75" name="AutoShape 109"/>
            <p:cNvSpPr>
              <a:spLocks/>
            </p:cNvSpPr>
            <p:nvPr/>
          </p:nvSpPr>
          <p:spPr bwMode="auto">
            <a:xfrm rot="-5400000">
              <a:off x="3096" y="328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76" name="Text Box 110"/>
            <p:cNvSpPr txBox="1">
              <a:spLocks noChangeArrowheads="1"/>
            </p:cNvSpPr>
            <p:nvPr/>
          </p:nvSpPr>
          <p:spPr bwMode="auto">
            <a:xfrm>
              <a:off x="1920"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baseline="-25000"/>
                <a:t>0</a:t>
              </a:r>
              <a:r>
                <a:rPr lang="en-US" altLang="zh-CN" b="1"/>
                <a:t>(</a:t>
              </a:r>
              <a:r>
                <a:rPr lang="en-US" altLang="zh-CN" b="1" i="1"/>
                <a:t>x</a:t>
              </a:r>
              <a:r>
                <a:rPr lang="en-US" altLang="zh-CN" b="1"/>
                <a:t>)</a:t>
              </a:r>
              <a:endParaRPr lang="en-US" altLang="zh-CN" b="1" i="1"/>
            </a:p>
          </p:txBody>
        </p:sp>
        <p:sp>
          <p:nvSpPr>
            <p:cNvPr id="6177" name="Text Box 111"/>
            <p:cNvSpPr txBox="1">
              <a:spLocks noChangeArrowheads="1"/>
            </p:cNvSpPr>
            <p:nvPr/>
          </p:nvSpPr>
          <p:spPr bwMode="auto">
            <a:xfrm>
              <a:off x="2976"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baseline="-25000"/>
                <a:t>1</a:t>
              </a:r>
              <a:r>
                <a:rPr lang="en-US" altLang="zh-CN" b="1"/>
                <a:t>(</a:t>
              </a:r>
              <a:r>
                <a:rPr lang="en-US" altLang="zh-CN" b="1" i="1"/>
                <a:t>x</a:t>
              </a:r>
              <a:r>
                <a:rPr lang="en-US" altLang="zh-CN" b="1"/>
                <a:t>)</a:t>
              </a:r>
              <a:endParaRPr lang="en-US" altLang="zh-CN" b="1" i="1"/>
            </a:p>
          </p:txBody>
        </p:sp>
      </p:grpSp>
      <p:grpSp>
        <p:nvGrpSpPr>
          <p:cNvPr id="7" name="Group 112"/>
          <p:cNvGrpSpPr>
            <a:grpSpLocks/>
          </p:cNvGrpSpPr>
          <p:nvPr/>
        </p:nvGrpSpPr>
        <p:grpSpPr bwMode="auto">
          <a:xfrm>
            <a:off x="5991225" y="3418235"/>
            <a:ext cx="1409700" cy="698500"/>
            <a:chOff x="3820" y="3093"/>
            <a:chExt cx="888" cy="440"/>
          </a:xfrm>
        </p:grpSpPr>
        <p:sp>
          <p:nvSpPr>
            <p:cNvPr id="6161" name="Rectangle 113"/>
            <p:cNvSpPr>
              <a:spLocks noChangeArrowheads="1"/>
            </p:cNvSpPr>
            <p:nvPr/>
          </p:nvSpPr>
          <p:spPr bwMode="auto">
            <a:xfrm>
              <a:off x="3968" y="3143"/>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endParaRPr lang="en-US" altLang="zh-CN"/>
            </a:p>
          </p:txBody>
        </p:sp>
        <p:sp>
          <p:nvSpPr>
            <p:cNvPr id="6162" name="Rectangle 114"/>
            <p:cNvSpPr>
              <a:spLocks noChangeArrowheads="1"/>
            </p:cNvSpPr>
            <p:nvPr/>
          </p:nvSpPr>
          <p:spPr bwMode="auto">
            <a:xfrm>
              <a:off x="4027" y="339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latin typeface="Symbol" panose="05050102010706020507" pitchFamily="18" charset="2"/>
                </a:rPr>
                <a:t>=</a:t>
              </a:r>
              <a:endParaRPr lang="en-US" altLang="zh-CN"/>
            </a:p>
          </p:txBody>
        </p:sp>
        <p:sp>
          <p:nvSpPr>
            <p:cNvPr id="6163" name="Rectangle 115"/>
            <p:cNvSpPr>
              <a:spLocks noChangeArrowheads="1"/>
            </p:cNvSpPr>
            <p:nvPr/>
          </p:nvSpPr>
          <p:spPr bwMode="auto">
            <a:xfrm>
              <a:off x="3820" y="3194"/>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6164" name="Rectangle 116"/>
            <p:cNvSpPr>
              <a:spLocks noChangeArrowheads="1"/>
            </p:cNvSpPr>
            <p:nvPr/>
          </p:nvSpPr>
          <p:spPr bwMode="auto">
            <a:xfrm>
              <a:off x="4042" y="309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6165" name="Rectangle 117"/>
            <p:cNvSpPr>
              <a:spLocks noChangeArrowheads="1"/>
            </p:cNvSpPr>
            <p:nvPr/>
          </p:nvSpPr>
          <p:spPr bwMode="auto">
            <a:xfrm>
              <a:off x="4093" y="340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6166" name="Rectangle 118"/>
            <p:cNvSpPr>
              <a:spLocks noChangeArrowheads="1"/>
            </p:cNvSpPr>
            <p:nvPr/>
          </p:nvSpPr>
          <p:spPr bwMode="auto">
            <a:xfrm>
              <a:off x="4503" y="3215"/>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167" name="Rectangle 119"/>
            <p:cNvSpPr>
              <a:spLocks noChangeArrowheads="1"/>
            </p:cNvSpPr>
            <p:nvPr/>
          </p:nvSpPr>
          <p:spPr bwMode="auto">
            <a:xfrm>
              <a:off x="4313" y="3215"/>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6168" name="Rectangle 120"/>
            <p:cNvSpPr>
              <a:spLocks noChangeArrowheads="1"/>
            </p:cNvSpPr>
            <p:nvPr/>
          </p:nvSpPr>
          <p:spPr bwMode="auto">
            <a:xfrm>
              <a:off x="3984" y="340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69" name="Rectangle 121"/>
            <p:cNvSpPr>
              <a:spLocks noChangeArrowheads="1"/>
            </p:cNvSpPr>
            <p:nvPr/>
          </p:nvSpPr>
          <p:spPr bwMode="auto">
            <a:xfrm>
              <a:off x="4679" y="332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70" name="Rectangle 122"/>
            <p:cNvSpPr>
              <a:spLocks noChangeArrowheads="1"/>
            </p:cNvSpPr>
            <p:nvPr/>
          </p:nvSpPr>
          <p:spPr bwMode="auto">
            <a:xfrm>
              <a:off x="4257" y="3328"/>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6171" name="Rectangle 123"/>
            <p:cNvSpPr>
              <a:spLocks noChangeArrowheads="1"/>
            </p:cNvSpPr>
            <p:nvPr/>
          </p:nvSpPr>
          <p:spPr bwMode="auto">
            <a:xfrm>
              <a:off x="4590" y="3215"/>
              <a:ext cx="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y</a:t>
              </a:r>
              <a:endParaRPr lang="en-US" altLang="zh-CN"/>
            </a:p>
          </p:txBody>
        </p:sp>
        <p:sp>
          <p:nvSpPr>
            <p:cNvPr id="6172" name="Rectangle 124"/>
            <p:cNvSpPr>
              <a:spLocks noChangeArrowheads="1"/>
            </p:cNvSpPr>
            <p:nvPr/>
          </p:nvSpPr>
          <p:spPr bwMode="auto">
            <a:xfrm>
              <a:off x="4397" y="3215"/>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6173" name="Rectangle 125"/>
            <p:cNvSpPr>
              <a:spLocks noChangeArrowheads="1"/>
            </p:cNvSpPr>
            <p:nvPr/>
          </p:nvSpPr>
          <p:spPr bwMode="auto">
            <a:xfrm>
              <a:off x="4197" y="3215"/>
              <a:ext cx="5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grpSp>
      <p:grpSp>
        <p:nvGrpSpPr>
          <p:cNvPr id="8" name="Group 130"/>
          <p:cNvGrpSpPr>
            <a:grpSpLocks/>
          </p:cNvGrpSpPr>
          <p:nvPr/>
        </p:nvGrpSpPr>
        <p:grpSpPr bwMode="auto">
          <a:xfrm>
            <a:off x="1835150" y="4824760"/>
            <a:ext cx="4968875" cy="1052512"/>
            <a:chOff x="793" y="3657"/>
            <a:chExt cx="3130" cy="663"/>
          </a:xfrm>
        </p:grpSpPr>
        <p:graphicFrame>
          <p:nvGraphicFramePr>
            <p:cNvPr id="6146" name="Object 2"/>
            <p:cNvGraphicFramePr>
              <a:graphicFrameLocks noChangeAspect="1"/>
            </p:cNvGraphicFramePr>
            <p:nvPr/>
          </p:nvGraphicFramePr>
          <p:xfrm>
            <a:off x="2109" y="3657"/>
            <a:ext cx="1814" cy="663"/>
          </p:xfrm>
          <a:graphic>
            <a:graphicData uri="http://schemas.openxmlformats.org/presentationml/2006/ole">
              <mc:AlternateContent xmlns:mc="http://schemas.openxmlformats.org/markup-compatibility/2006">
                <mc:Choice xmlns:v="urn:schemas-microsoft-com:vml" Requires="v">
                  <p:oleObj spid="_x0000_s65579" name="Equation" r:id="rId6" imgW="1320480" imgH="482400" progId="Equation.DSMT4">
                    <p:embed/>
                  </p:oleObj>
                </mc:Choice>
                <mc:Fallback>
                  <p:oleObj name="Equation" r:id="rId6" imgW="132048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 y="3657"/>
                          <a:ext cx="1814"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AutoShape 129" descr="再生纸"/>
            <p:cNvSpPr>
              <a:spLocks noChangeArrowheads="1"/>
            </p:cNvSpPr>
            <p:nvPr/>
          </p:nvSpPr>
          <p:spPr bwMode="auto">
            <a:xfrm>
              <a:off x="793" y="3793"/>
              <a:ext cx="1180" cy="317"/>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在节点上满足</a:t>
              </a:r>
            </a:p>
          </p:txBody>
        </p:sp>
      </p:grpSp>
      <p:sp>
        <p:nvSpPr>
          <p:cNvPr id="103" name="AutoShape 126"/>
          <p:cNvSpPr>
            <a:spLocks noChangeArrowheads="1"/>
          </p:cNvSpPr>
          <p:nvPr/>
        </p:nvSpPr>
        <p:spPr bwMode="auto">
          <a:xfrm>
            <a:off x="969963" y="980554"/>
            <a:ext cx="7010400" cy="1152525"/>
          </a:xfrm>
          <a:prstGeom prst="wedgeEllipseCallout">
            <a:avLst>
              <a:gd name="adj1" fmla="val 31546"/>
              <a:gd name="adj2" fmla="val 181819"/>
            </a:avLst>
          </a:prstGeom>
          <a:gradFill rotWithShape="0">
            <a:gsLst>
              <a:gs pos="0">
                <a:schemeClr val="bg1"/>
              </a:gs>
              <a:gs pos="100000">
                <a:srgbClr val="C0C0C0"/>
              </a:gs>
            </a:gsLst>
            <a:lin ang="2700000" scaled="1"/>
          </a:gradFill>
          <a:ln w="9525">
            <a:solidFill>
              <a:schemeClr val="tx1"/>
            </a:solidFill>
            <a:miter lim="800000"/>
            <a:headEnd/>
            <a:tailEnd/>
          </a:ln>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30000"/>
              </a:spcBef>
            </a:pPr>
            <a:r>
              <a:rPr lang="zh-CN" altLang="en-US" sz="1800" b="1" dirty="0"/>
              <a:t>称为拉氏基函数（线性插值基函数）  </a:t>
            </a:r>
            <a:r>
              <a:rPr lang="en-US" altLang="zh-CN" sz="1600" b="1" dirty="0">
                <a:latin typeface="Arial" panose="020B0604020202020204" pitchFamily="34" charset="0"/>
              </a:rPr>
              <a:t>/* Lagrange Basis */</a:t>
            </a:r>
            <a:r>
              <a:rPr lang="zh-CN" altLang="en-US" sz="1800" b="1" dirty="0"/>
              <a:t>，</a:t>
            </a:r>
          </a:p>
          <a:p>
            <a:pPr algn="ctr" eaLnBrk="1" hangingPunct="1">
              <a:spcBef>
                <a:spcPct val="30000"/>
              </a:spcBef>
            </a:pPr>
            <a:r>
              <a:rPr lang="zh-CN" altLang="en-US" sz="1800" b="1" dirty="0"/>
              <a:t>满足条件 </a:t>
            </a:r>
            <a:r>
              <a:rPr lang="en-US" altLang="zh-CN" sz="1800" b="1" i="1" dirty="0"/>
              <a:t>l</a:t>
            </a:r>
            <a:r>
              <a:rPr lang="en-US" altLang="zh-CN" sz="1800" b="1" i="1" baseline="-25000" dirty="0"/>
              <a:t>i</a:t>
            </a:r>
            <a:r>
              <a:rPr lang="en-US" altLang="zh-CN" sz="1800" b="1" dirty="0"/>
              <a:t>(</a:t>
            </a:r>
            <a:r>
              <a:rPr lang="en-US" altLang="zh-CN" sz="1800" b="1" i="1" dirty="0" err="1"/>
              <a:t>x</a:t>
            </a:r>
            <a:r>
              <a:rPr lang="en-US" altLang="zh-CN" sz="1800" b="1" i="1" baseline="-25000" dirty="0" err="1"/>
              <a:t>j</a:t>
            </a:r>
            <a:r>
              <a:rPr lang="en-US" altLang="zh-CN" sz="1800" b="1" dirty="0"/>
              <a:t>)=</a:t>
            </a:r>
            <a:r>
              <a:rPr lang="en-US" altLang="zh-CN" sz="1800" b="1" i="1" dirty="0">
                <a:sym typeface="Symbol" panose="05050102010706020507" pitchFamily="18" charset="2"/>
              </a:rPr>
              <a:t></a:t>
            </a:r>
            <a:r>
              <a:rPr lang="en-US" altLang="zh-CN" sz="1800" b="1" i="1" baseline="-25000" dirty="0" err="1">
                <a:sym typeface="Symbol" panose="05050102010706020507" pitchFamily="18" charset="2"/>
              </a:rPr>
              <a:t>ij</a:t>
            </a:r>
            <a:r>
              <a:rPr lang="en-US" altLang="zh-CN" sz="1800" b="1" dirty="0">
                <a:sym typeface="Symbol" panose="05050102010706020507" pitchFamily="18" charset="2"/>
              </a:rPr>
              <a:t>  </a:t>
            </a:r>
            <a:r>
              <a:rPr lang="en-US" altLang="zh-CN" sz="1600" b="1" dirty="0">
                <a:latin typeface="Arial" panose="020B0604020202020204" pitchFamily="34" charset="0"/>
                <a:sym typeface="Symbol" panose="05050102010706020507" pitchFamily="18" charset="2"/>
              </a:rPr>
              <a:t>/* </a:t>
            </a:r>
            <a:r>
              <a:rPr lang="en-US" altLang="zh-CN" sz="1600" b="1" dirty="0" err="1">
                <a:latin typeface="Arial" panose="020B0604020202020204" pitchFamily="34" charset="0"/>
                <a:sym typeface="Symbol" panose="05050102010706020507" pitchFamily="18" charset="2"/>
              </a:rPr>
              <a:t>Kronecker</a:t>
            </a:r>
            <a:r>
              <a:rPr lang="en-US" altLang="zh-CN" sz="1600" b="1" dirty="0">
                <a:latin typeface="Arial" panose="020B0604020202020204" pitchFamily="34" charset="0"/>
                <a:sym typeface="Symbol" panose="05050102010706020507" pitchFamily="18" charset="2"/>
              </a:rPr>
              <a:t> Delta */</a:t>
            </a:r>
          </a:p>
        </p:txBody>
      </p:sp>
      <p:sp>
        <p:nvSpPr>
          <p:cNvPr id="104" name="AutoShape 127"/>
          <p:cNvSpPr>
            <a:spLocks noChangeArrowheads="1"/>
          </p:cNvSpPr>
          <p:nvPr/>
        </p:nvSpPr>
        <p:spPr bwMode="auto">
          <a:xfrm>
            <a:off x="3336925" y="273"/>
            <a:ext cx="5699572" cy="1152525"/>
          </a:xfrm>
          <a:prstGeom prst="wedgeEllipseCallout">
            <a:avLst>
              <a:gd name="adj1" fmla="val -34043"/>
              <a:gd name="adj2" fmla="val 88598"/>
            </a:avLst>
          </a:prstGeom>
          <a:gradFill rotWithShape="0">
            <a:gsLst>
              <a:gs pos="0">
                <a:schemeClr val="bg1"/>
              </a:gs>
              <a:gs pos="100000">
                <a:srgbClr val="C0C0C0"/>
              </a:gs>
            </a:gsLst>
            <a:lin ang="2700000" scaled="1"/>
          </a:gradFill>
          <a:ln w="9525">
            <a:solidFill>
              <a:schemeClr val="tx1"/>
            </a:solidFill>
            <a:miter lim="800000"/>
            <a:headEnd/>
            <a:tailEnd/>
          </a:ln>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30000"/>
              </a:spcBef>
            </a:pPr>
            <a:r>
              <a:rPr lang="zh-CN" altLang="en-US" b="1" dirty="0">
                <a:latin typeface="Arial" panose="020B0604020202020204" pitchFamily="34" charset="0"/>
                <a:sym typeface="Symbol" panose="05050102010706020507" pitchFamily="18" charset="2"/>
              </a:rPr>
              <a:t>当</a:t>
            </a:r>
            <a:r>
              <a:rPr lang="en-US" altLang="zh-CN" sz="3200" b="1" i="1" dirty="0" err="1">
                <a:sym typeface="Symbol" panose="05050102010706020507" pitchFamily="18" charset="2"/>
              </a:rPr>
              <a:t>i</a:t>
            </a:r>
            <a:r>
              <a:rPr lang="en-US" altLang="zh-CN" sz="3200" b="1" i="1" dirty="0">
                <a:sym typeface="Symbol" panose="05050102010706020507" pitchFamily="18" charset="2"/>
              </a:rPr>
              <a:t>=j</a:t>
            </a:r>
            <a:r>
              <a:rPr lang="zh-CN" altLang="en-US" sz="3200" b="1" dirty="0">
                <a:sym typeface="Symbol" panose="05050102010706020507" pitchFamily="18" charset="2"/>
              </a:rPr>
              <a:t>时</a:t>
            </a:r>
            <a:r>
              <a:rPr lang="zh-CN" altLang="en-US" sz="3200" b="1" i="1" dirty="0">
                <a:sym typeface="Symbol" panose="05050102010706020507" pitchFamily="18" charset="2"/>
              </a:rPr>
              <a:t></a:t>
            </a:r>
            <a:r>
              <a:rPr lang="en-US" altLang="zh-CN" sz="3200" b="1" i="1" baseline="-25000" dirty="0" err="1">
                <a:sym typeface="Symbol" panose="05050102010706020507" pitchFamily="18" charset="2"/>
              </a:rPr>
              <a:t>ij</a:t>
            </a:r>
            <a:r>
              <a:rPr lang="en-US" altLang="zh-CN" sz="3200" b="1" i="1" dirty="0">
                <a:sym typeface="Symbol" panose="05050102010706020507" pitchFamily="18" charset="2"/>
              </a:rPr>
              <a:t>=</a:t>
            </a:r>
            <a:r>
              <a:rPr lang="en-US" altLang="zh-CN" sz="3200" b="1" dirty="0">
                <a:sym typeface="Symbol" panose="05050102010706020507" pitchFamily="18" charset="2"/>
              </a:rPr>
              <a:t>1</a:t>
            </a:r>
            <a:r>
              <a:rPr lang="zh-CN" altLang="en-US" sz="3200" b="1" dirty="0">
                <a:sym typeface="Symbol" panose="05050102010706020507" pitchFamily="18" charset="2"/>
              </a:rPr>
              <a:t>；</a:t>
            </a:r>
            <a:r>
              <a:rPr lang="zh-CN" altLang="en-US" b="1" dirty="0">
                <a:sym typeface="Symbol" panose="05050102010706020507" pitchFamily="18" charset="2"/>
              </a:rPr>
              <a:t>当</a:t>
            </a:r>
            <a:r>
              <a:rPr lang="en-US" altLang="zh-CN" b="1" i="1" dirty="0" err="1">
                <a:sym typeface="Symbol" panose="05050102010706020507" pitchFamily="18" charset="2"/>
              </a:rPr>
              <a:t>i</a:t>
            </a:r>
            <a:r>
              <a:rPr lang="en-US" altLang="zh-CN" b="1" i="1" dirty="0" err="1">
                <a:cs typeface="Times New Roman" panose="02020603050405020304" pitchFamily="18" charset="0"/>
                <a:sym typeface="Symbol" panose="05050102010706020507" pitchFamily="18" charset="2"/>
              </a:rPr>
              <a:t>≠</a:t>
            </a:r>
            <a:r>
              <a:rPr lang="en-US" altLang="zh-CN" b="1" i="1" dirty="0" err="1">
                <a:sym typeface="Symbol" panose="05050102010706020507" pitchFamily="18" charset="2"/>
              </a:rPr>
              <a:t>j</a:t>
            </a:r>
            <a:r>
              <a:rPr lang="zh-CN" altLang="en-US" b="1" dirty="0">
                <a:sym typeface="Symbol" panose="05050102010706020507" pitchFamily="18" charset="2"/>
              </a:rPr>
              <a:t>时</a:t>
            </a:r>
            <a:r>
              <a:rPr lang="zh-CN" altLang="en-US" b="1" i="1" dirty="0">
                <a:sym typeface="Symbol" panose="05050102010706020507" pitchFamily="18" charset="2"/>
              </a:rPr>
              <a:t></a:t>
            </a:r>
            <a:r>
              <a:rPr lang="en-US" altLang="zh-CN" b="1" i="1" baseline="-25000" dirty="0" err="1">
                <a:sym typeface="Symbol" panose="05050102010706020507" pitchFamily="18" charset="2"/>
              </a:rPr>
              <a:t>ij</a:t>
            </a:r>
            <a:r>
              <a:rPr lang="en-US" altLang="zh-CN" b="1" i="1" dirty="0">
                <a:sym typeface="Symbol" panose="05050102010706020507" pitchFamily="18" charset="2"/>
              </a:rPr>
              <a:t>=</a:t>
            </a:r>
            <a:r>
              <a:rPr lang="en-US" altLang="zh-CN" b="1" dirty="0">
                <a:sym typeface="Symbol" panose="05050102010706020507" pitchFamily="18" charset="2"/>
              </a:rPr>
              <a:t>0</a:t>
            </a:r>
            <a:r>
              <a:rPr lang="en-US" altLang="zh-CN" sz="4000" b="1" dirty="0">
                <a:sym typeface="Symbol" panose="05050102010706020507" pitchFamily="18" charset="2"/>
              </a:rPr>
              <a:t> </a:t>
            </a:r>
          </a:p>
        </p:txBody>
      </p:sp>
    </p:spTree>
    <p:extLst>
      <p:ext uri="{BB962C8B-B14F-4D97-AF65-F5344CB8AC3E}">
        <p14:creationId xmlns:p14="http://schemas.microsoft.com/office/powerpoint/2010/main" val="2711602183"/>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descr="再生纸"/>
          <p:cNvSpPr>
            <a:spLocks noChangeArrowheads="1"/>
          </p:cNvSpPr>
          <p:nvPr/>
        </p:nvSpPr>
        <p:spPr bwMode="auto">
          <a:xfrm>
            <a:off x="1476375" y="260350"/>
            <a:ext cx="1585913" cy="511175"/>
          </a:xfrm>
          <a:prstGeom prst="bevel">
            <a:avLst>
              <a:gd name="adj" fmla="val 6944"/>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FF0000"/>
                </a:solidFill>
              </a:rPr>
              <a:t>抛物线插值</a:t>
            </a:r>
          </a:p>
        </p:txBody>
      </p:sp>
      <p:sp>
        <p:nvSpPr>
          <p:cNvPr id="121859" name="AutoShape 3" descr="再生纸"/>
          <p:cNvSpPr>
            <a:spLocks noChangeArrowheads="1"/>
          </p:cNvSpPr>
          <p:nvPr/>
        </p:nvSpPr>
        <p:spPr bwMode="auto">
          <a:xfrm>
            <a:off x="323850" y="260350"/>
            <a:ext cx="990600" cy="533400"/>
          </a:xfrm>
          <a:prstGeom prst="bevel">
            <a:avLst>
              <a:gd name="adj" fmla="val 6944"/>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00"/>
                </a:solidFill>
              </a:rPr>
              <a:t>n</a:t>
            </a:r>
            <a:r>
              <a:rPr lang="en-US" altLang="zh-CN" b="1">
                <a:solidFill>
                  <a:srgbClr val="FF0000"/>
                </a:solidFill>
              </a:rPr>
              <a:t> = 2</a:t>
            </a:r>
            <a:endParaRPr lang="en-US" altLang="zh-CN" b="1" i="1">
              <a:solidFill>
                <a:srgbClr val="FF0000"/>
              </a:solidFill>
            </a:endParaRPr>
          </a:p>
        </p:txBody>
      </p:sp>
      <p:sp>
        <p:nvSpPr>
          <p:cNvPr id="121883" name="Text Box 27"/>
          <p:cNvSpPr txBox="1">
            <a:spLocks noChangeArrowheads="1"/>
          </p:cNvSpPr>
          <p:nvPr/>
        </p:nvSpPr>
        <p:spPr bwMode="auto">
          <a:xfrm>
            <a:off x="539750" y="1989138"/>
            <a:ext cx="828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可见 </a:t>
            </a:r>
            <a:r>
              <a:rPr lang="en-US" altLang="zh-CN" b="1" i="1"/>
              <a:t>P</a:t>
            </a:r>
            <a:r>
              <a:rPr lang="en-US" altLang="zh-CN" b="1" baseline="-25000"/>
              <a:t>2</a:t>
            </a:r>
            <a:r>
              <a:rPr lang="en-US" altLang="zh-CN" b="1"/>
              <a:t>(</a:t>
            </a:r>
            <a:r>
              <a:rPr lang="en-US" altLang="zh-CN" b="1" i="1"/>
              <a:t>x</a:t>
            </a:r>
            <a:r>
              <a:rPr lang="en-US" altLang="zh-CN" b="1"/>
              <a:t>) </a:t>
            </a:r>
            <a:r>
              <a:rPr lang="zh-CN" altLang="en-US" b="1"/>
              <a:t>是过 </a:t>
            </a:r>
            <a:r>
              <a:rPr lang="en-US" altLang="zh-CN" b="1"/>
              <a:t>( </a:t>
            </a:r>
            <a:r>
              <a:rPr lang="en-US" altLang="zh-CN" b="1" i="1"/>
              <a:t>x</a:t>
            </a:r>
            <a:r>
              <a:rPr lang="en-US" altLang="zh-CN" b="1" baseline="-25000"/>
              <a:t>0 </a:t>
            </a:r>
            <a:r>
              <a:rPr lang="en-US" altLang="zh-CN" b="1"/>
              <a:t>, </a:t>
            </a:r>
            <a:r>
              <a:rPr lang="en-US" altLang="zh-CN" b="1" i="1"/>
              <a:t>y</a:t>
            </a:r>
            <a:r>
              <a:rPr lang="en-US" altLang="zh-CN" b="1" baseline="-25000"/>
              <a:t>0 </a:t>
            </a:r>
            <a:r>
              <a:rPr lang="en-US" altLang="zh-CN" b="1"/>
              <a:t>) </a:t>
            </a:r>
            <a:r>
              <a:rPr lang="zh-CN" altLang="en-US" b="1"/>
              <a:t>、 </a:t>
            </a:r>
            <a:r>
              <a:rPr lang="en-US" altLang="zh-CN" b="1"/>
              <a:t>( </a:t>
            </a:r>
            <a:r>
              <a:rPr lang="en-US" altLang="zh-CN" b="1" i="1"/>
              <a:t>x</a:t>
            </a:r>
            <a:r>
              <a:rPr lang="en-US" altLang="zh-CN" b="1" baseline="-25000"/>
              <a:t>1</a:t>
            </a:r>
            <a:r>
              <a:rPr lang="en-US" altLang="zh-CN" b="1"/>
              <a:t>, </a:t>
            </a:r>
            <a:r>
              <a:rPr lang="en-US" altLang="zh-CN" b="1" i="1"/>
              <a:t>y</a:t>
            </a:r>
            <a:r>
              <a:rPr lang="en-US" altLang="zh-CN" b="1" baseline="-25000"/>
              <a:t>1 </a:t>
            </a:r>
            <a:r>
              <a:rPr lang="en-US" altLang="zh-CN" b="1"/>
              <a:t>)</a:t>
            </a:r>
            <a:r>
              <a:rPr lang="zh-CN" altLang="en-US" b="1"/>
              <a:t>、 </a:t>
            </a:r>
            <a:r>
              <a:rPr lang="en-US" altLang="zh-CN" b="1"/>
              <a:t>( </a:t>
            </a:r>
            <a:r>
              <a:rPr lang="en-US" altLang="zh-CN" b="1" i="1"/>
              <a:t>x</a:t>
            </a:r>
            <a:r>
              <a:rPr lang="en-US" altLang="zh-CN" b="1" baseline="-25000"/>
              <a:t>2</a:t>
            </a:r>
            <a:r>
              <a:rPr lang="en-US" altLang="zh-CN" b="1"/>
              <a:t>, </a:t>
            </a:r>
            <a:r>
              <a:rPr lang="en-US" altLang="zh-CN" b="1" i="1"/>
              <a:t>y</a:t>
            </a:r>
            <a:r>
              <a:rPr lang="en-US" altLang="zh-CN" b="1" baseline="-25000"/>
              <a:t>2</a:t>
            </a:r>
            <a:r>
              <a:rPr lang="en-US" altLang="zh-CN" b="1"/>
              <a:t> )</a:t>
            </a:r>
            <a:r>
              <a:rPr lang="zh-CN" altLang="en-US" b="1"/>
              <a:t>的抛物线</a:t>
            </a:r>
            <a:r>
              <a:rPr lang="zh-CN" altLang="en-US"/>
              <a:t> </a:t>
            </a:r>
            <a:r>
              <a:rPr lang="zh-CN" altLang="en-US" b="1"/>
              <a:t>。</a:t>
            </a:r>
          </a:p>
        </p:txBody>
      </p:sp>
      <p:grpSp>
        <p:nvGrpSpPr>
          <p:cNvPr id="2" name="Group 113"/>
          <p:cNvGrpSpPr>
            <a:grpSpLocks/>
          </p:cNvGrpSpPr>
          <p:nvPr/>
        </p:nvGrpSpPr>
        <p:grpSpPr bwMode="auto">
          <a:xfrm>
            <a:off x="611188" y="1052513"/>
            <a:ext cx="8532812" cy="863600"/>
            <a:chOff x="385" y="663"/>
            <a:chExt cx="5375" cy="544"/>
          </a:xfrm>
        </p:grpSpPr>
        <p:sp>
          <p:nvSpPr>
            <p:cNvPr id="7189" name="Text Box 7"/>
            <p:cNvSpPr txBox="1">
              <a:spLocks noChangeArrowheads="1"/>
            </p:cNvSpPr>
            <p:nvPr/>
          </p:nvSpPr>
          <p:spPr bwMode="auto">
            <a:xfrm>
              <a:off x="5079" y="663"/>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pSp>
          <p:nvGrpSpPr>
            <p:cNvPr id="7190" name="Group 112"/>
            <p:cNvGrpSpPr>
              <a:grpSpLocks/>
            </p:cNvGrpSpPr>
            <p:nvPr/>
          </p:nvGrpSpPr>
          <p:grpSpPr bwMode="auto">
            <a:xfrm>
              <a:off x="385" y="663"/>
              <a:ext cx="4653" cy="544"/>
              <a:chOff x="385" y="663"/>
              <a:chExt cx="4653" cy="544"/>
            </a:xfrm>
          </p:grpSpPr>
          <p:sp>
            <p:nvSpPr>
              <p:cNvPr id="7191" name="Text Box 5"/>
              <p:cNvSpPr txBox="1">
                <a:spLocks noChangeArrowheads="1"/>
              </p:cNvSpPr>
              <p:nvPr/>
            </p:nvSpPr>
            <p:spPr bwMode="auto">
              <a:xfrm>
                <a:off x="385" y="663"/>
                <a:ext cx="28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已知 </a:t>
                </a:r>
                <a:r>
                  <a:rPr lang="en-US" altLang="zh-CN" b="1" i="1"/>
                  <a:t>x</a:t>
                </a:r>
                <a:r>
                  <a:rPr lang="en-US" altLang="zh-CN" b="1" baseline="-25000"/>
                  <a:t>0</a:t>
                </a:r>
                <a:r>
                  <a:rPr lang="en-US" altLang="zh-CN" b="1"/>
                  <a:t> , </a:t>
                </a:r>
                <a:r>
                  <a:rPr lang="en-US" altLang="zh-CN" b="1" i="1"/>
                  <a:t>x</a:t>
                </a:r>
                <a:r>
                  <a:rPr lang="en-US" altLang="zh-CN" b="1" baseline="-25000"/>
                  <a:t>1</a:t>
                </a:r>
                <a:r>
                  <a:rPr lang="en-US" altLang="zh-CN" b="1"/>
                  <a:t> , </a:t>
                </a:r>
                <a:r>
                  <a:rPr lang="en-US" altLang="zh-CN" b="1" i="1"/>
                  <a:t>x</a:t>
                </a:r>
                <a:r>
                  <a:rPr lang="en-US" altLang="zh-CN" b="1" baseline="-25000"/>
                  <a:t>2</a:t>
                </a:r>
                <a:r>
                  <a:rPr lang="en-US" altLang="zh-CN" b="1"/>
                  <a:t> ; </a:t>
                </a:r>
                <a:r>
                  <a:rPr lang="en-US" altLang="zh-CN" b="1" baseline="-25000"/>
                  <a:t> </a:t>
                </a:r>
                <a:r>
                  <a:rPr lang="en-US" altLang="zh-CN" b="1" i="1"/>
                  <a:t>y</a:t>
                </a:r>
                <a:r>
                  <a:rPr lang="en-US" altLang="zh-CN" b="1" baseline="-25000"/>
                  <a:t>0 </a:t>
                </a:r>
                <a:r>
                  <a:rPr lang="en-US" altLang="zh-CN" b="1"/>
                  <a:t>,</a:t>
                </a:r>
                <a:r>
                  <a:rPr lang="en-US" altLang="zh-CN" b="1" baseline="-25000"/>
                  <a:t>  </a:t>
                </a:r>
                <a:r>
                  <a:rPr lang="en-US" altLang="zh-CN" b="1" i="1"/>
                  <a:t>y</a:t>
                </a:r>
                <a:r>
                  <a:rPr lang="en-US" altLang="zh-CN" b="1" baseline="-25000"/>
                  <a:t>1 </a:t>
                </a:r>
                <a:r>
                  <a:rPr lang="zh-CN" altLang="en-US" b="1" baseline="-25000"/>
                  <a:t>，</a:t>
                </a:r>
                <a:r>
                  <a:rPr lang="en-US" altLang="zh-CN" b="1" i="1"/>
                  <a:t>y</a:t>
                </a:r>
                <a:r>
                  <a:rPr lang="en-US" altLang="zh-CN" b="1" baseline="-25000"/>
                  <a:t>2 </a:t>
                </a:r>
                <a:r>
                  <a:rPr lang="zh-CN" altLang="en-US" b="1"/>
                  <a:t>，求</a:t>
                </a:r>
              </a:p>
            </p:txBody>
          </p:sp>
          <p:graphicFrame>
            <p:nvGraphicFramePr>
              <p:cNvPr id="7173" name="Object 5"/>
              <p:cNvGraphicFramePr>
                <a:graphicFrameLocks noChangeAspect="1"/>
              </p:cNvGraphicFramePr>
              <p:nvPr/>
            </p:nvGraphicFramePr>
            <p:xfrm>
              <a:off x="2998" y="663"/>
              <a:ext cx="2040" cy="264"/>
            </p:xfrm>
            <a:graphic>
              <a:graphicData uri="http://schemas.openxmlformats.org/presentationml/2006/ole">
                <mc:AlternateContent xmlns:mc="http://schemas.openxmlformats.org/markup-compatibility/2006">
                  <mc:Choice xmlns:v="urn:schemas-microsoft-com:vml" Requires="v">
                    <p:oleObj spid="_x0000_s7312" name="Equation" r:id="rId5" imgW="1447560" imgH="241200" progId="Equation.DSMT4">
                      <p:embed/>
                    </p:oleObj>
                  </mc:Choice>
                  <mc:Fallback>
                    <p:oleObj name="Equation" r:id="rId5" imgW="144756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8" y="663"/>
                            <a:ext cx="204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Rectangle 8"/>
              <p:cNvSpPr>
                <a:spLocks noChangeArrowheads="1"/>
              </p:cNvSpPr>
              <p:nvPr/>
            </p:nvSpPr>
            <p:spPr bwMode="auto">
              <a:xfrm>
                <a:off x="2622" y="1082"/>
                <a:ext cx="5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7193" name="Rectangle 9"/>
              <p:cNvSpPr>
                <a:spLocks noChangeArrowheads="1"/>
              </p:cNvSpPr>
              <p:nvPr/>
            </p:nvSpPr>
            <p:spPr bwMode="auto">
              <a:xfrm>
                <a:off x="2173"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7194" name="Rectangle 10"/>
              <p:cNvSpPr>
                <a:spLocks noChangeArrowheads="1"/>
              </p:cNvSpPr>
              <p:nvPr/>
            </p:nvSpPr>
            <p:spPr bwMode="auto">
              <a:xfrm>
                <a:off x="1915"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7195" name="Rectangle 11"/>
              <p:cNvSpPr>
                <a:spLocks noChangeArrowheads="1"/>
              </p:cNvSpPr>
              <p:nvPr/>
            </p:nvSpPr>
            <p:spPr bwMode="auto">
              <a:xfrm>
                <a:off x="1547"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7196" name="Rectangle 12"/>
              <p:cNvSpPr>
                <a:spLocks noChangeArrowheads="1"/>
              </p:cNvSpPr>
              <p:nvPr/>
            </p:nvSpPr>
            <p:spPr bwMode="auto">
              <a:xfrm>
                <a:off x="1089"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7197" name="Rectangle 13"/>
              <p:cNvSpPr>
                <a:spLocks noChangeArrowheads="1"/>
              </p:cNvSpPr>
              <p:nvPr/>
            </p:nvSpPr>
            <p:spPr bwMode="auto">
              <a:xfrm>
                <a:off x="826"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1</a:t>
                </a:r>
                <a:endParaRPr lang="en-US" altLang="zh-CN"/>
              </a:p>
            </p:txBody>
          </p:sp>
          <p:sp>
            <p:nvSpPr>
              <p:cNvPr id="7198" name="Rectangle 14"/>
              <p:cNvSpPr>
                <a:spLocks noChangeArrowheads="1"/>
              </p:cNvSpPr>
              <p:nvPr/>
            </p:nvSpPr>
            <p:spPr bwMode="auto">
              <a:xfrm>
                <a:off x="2251"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199" name="Rectangle 15"/>
              <p:cNvSpPr>
                <a:spLocks noChangeArrowheads="1"/>
              </p:cNvSpPr>
              <p:nvPr/>
            </p:nvSpPr>
            <p:spPr bwMode="auto">
              <a:xfrm>
                <a:off x="1987"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0" name="Rectangle 16"/>
              <p:cNvSpPr>
                <a:spLocks noChangeArrowheads="1"/>
              </p:cNvSpPr>
              <p:nvPr/>
            </p:nvSpPr>
            <p:spPr bwMode="auto">
              <a:xfrm>
                <a:off x="1665" y="974"/>
                <a:ext cx="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1" name="Rectangle 17"/>
              <p:cNvSpPr>
                <a:spLocks noChangeArrowheads="1"/>
              </p:cNvSpPr>
              <p:nvPr/>
            </p:nvSpPr>
            <p:spPr bwMode="auto">
              <a:xfrm>
                <a:off x="1171"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2" name="Rectangle 18"/>
              <p:cNvSpPr>
                <a:spLocks noChangeArrowheads="1"/>
              </p:cNvSpPr>
              <p:nvPr/>
            </p:nvSpPr>
            <p:spPr bwMode="auto">
              <a:xfrm>
                <a:off x="898" y="974"/>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03" name="Rectangle 19"/>
              <p:cNvSpPr>
                <a:spLocks noChangeArrowheads="1"/>
              </p:cNvSpPr>
              <p:nvPr/>
            </p:nvSpPr>
            <p:spPr bwMode="auto">
              <a:xfrm>
                <a:off x="2537" y="974"/>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7204" name="Rectangle 20"/>
              <p:cNvSpPr>
                <a:spLocks noChangeArrowheads="1"/>
              </p:cNvSpPr>
              <p:nvPr/>
            </p:nvSpPr>
            <p:spPr bwMode="auto">
              <a:xfrm>
                <a:off x="2075" y="97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7205" name="Rectangle 21"/>
              <p:cNvSpPr>
                <a:spLocks noChangeArrowheads="1"/>
              </p:cNvSpPr>
              <p:nvPr/>
            </p:nvSpPr>
            <p:spPr bwMode="auto">
              <a:xfrm>
                <a:off x="1820" y="974"/>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7206" name="Rectangle 22"/>
              <p:cNvSpPr>
                <a:spLocks noChangeArrowheads="1"/>
              </p:cNvSpPr>
              <p:nvPr/>
            </p:nvSpPr>
            <p:spPr bwMode="auto">
              <a:xfrm>
                <a:off x="1457" y="974"/>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7207" name="Rectangle 23"/>
              <p:cNvSpPr>
                <a:spLocks noChangeArrowheads="1"/>
              </p:cNvSpPr>
              <p:nvPr/>
            </p:nvSpPr>
            <p:spPr bwMode="auto">
              <a:xfrm>
                <a:off x="986" y="97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7208" name="Rectangle 24"/>
              <p:cNvSpPr>
                <a:spLocks noChangeArrowheads="1"/>
              </p:cNvSpPr>
              <p:nvPr/>
            </p:nvSpPr>
            <p:spPr bwMode="auto">
              <a:xfrm>
                <a:off x="731" y="974"/>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7209" name="Rectangle 25"/>
              <p:cNvSpPr>
                <a:spLocks noChangeArrowheads="1"/>
              </p:cNvSpPr>
              <p:nvPr/>
            </p:nvSpPr>
            <p:spPr bwMode="auto">
              <a:xfrm>
                <a:off x="2357" y="95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7210" name="Rectangle 26"/>
              <p:cNvSpPr>
                <a:spLocks noChangeArrowheads="1"/>
              </p:cNvSpPr>
              <p:nvPr/>
            </p:nvSpPr>
            <p:spPr bwMode="auto">
              <a:xfrm>
                <a:off x="1277" y="95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sp>
            <p:nvSpPr>
              <p:cNvPr id="7211" name="Rectangle 103"/>
              <p:cNvSpPr>
                <a:spLocks noChangeArrowheads="1"/>
              </p:cNvSpPr>
              <p:nvPr/>
            </p:nvSpPr>
            <p:spPr bwMode="auto">
              <a:xfrm>
                <a:off x="3647" y="1082"/>
                <a:ext cx="5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2</a:t>
                </a:r>
                <a:endParaRPr lang="en-US" altLang="zh-CN"/>
              </a:p>
            </p:txBody>
          </p:sp>
          <p:sp>
            <p:nvSpPr>
              <p:cNvPr id="7212" name="Rectangle 104"/>
              <p:cNvSpPr>
                <a:spLocks noChangeArrowheads="1"/>
              </p:cNvSpPr>
              <p:nvPr/>
            </p:nvSpPr>
            <p:spPr bwMode="auto">
              <a:xfrm>
                <a:off x="3198"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2</a:t>
                </a:r>
                <a:endParaRPr lang="en-US" altLang="zh-CN"/>
              </a:p>
            </p:txBody>
          </p:sp>
          <p:sp>
            <p:nvSpPr>
              <p:cNvPr id="7213" name="Rectangle 105"/>
              <p:cNvSpPr>
                <a:spLocks noChangeArrowheads="1"/>
              </p:cNvSpPr>
              <p:nvPr/>
            </p:nvSpPr>
            <p:spPr bwMode="auto">
              <a:xfrm>
                <a:off x="2940" y="10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2</a:t>
                </a:r>
                <a:endParaRPr lang="en-US" altLang="zh-CN"/>
              </a:p>
            </p:txBody>
          </p:sp>
          <p:sp>
            <p:nvSpPr>
              <p:cNvPr id="7214" name="Rectangle 106"/>
              <p:cNvSpPr>
                <a:spLocks noChangeArrowheads="1"/>
              </p:cNvSpPr>
              <p:nvPr/>
            </p:nvSpPr>
            <p:spPr bwMode="auto">
              <a:xfrm>
                <a:off x="3273" y="956"/>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15" name="Rectangle 107"/>
              <p:cNvSpPr>
                <a:spLocks noChangeArrowheads="1"/>
              </p:cNvSpPr>
              <p:nvPr/>
            </p:nvSpPr>
            <p:spPr bwMode="auto">
              <a:xfrm>
                <a:off x="3009" y="956"/>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t>(</a:t>
                </a:r>
                <a:endParaRPr lang="en-US" altLang="zh-CN"/>
              </a:p>
            </p:txBody>
          </p:sp>
          <p:sp>
            <p:nvSpPr>
              <p:cNvPr id="7216" name="Rectangle 108"/>
              <p:cNvSpPr>
                <a:spLocks noChangeArrowheads="1"/>
              </p:cNvSpPr>
              <p:nvPr/>
            </p:nvSpPr>
            <p:spPr bwMode="auto">
              <a:xfrm>
                <a:off x="3559" y="956"/>
                <a:ext cx="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y</a:t>
                </a:r>
                <a:endParaRPr lang="en-US" altLang="zh-CN"/>
              </a:p>
            </p:txBody>
          </p:sp>
          <p:sp>
            <p:nvSpPr>
              <p:cNvPr id="7217" name="Rectangle 109"/>
              <p:cNvSpPr>
                <a:spLocks noChangeArrowheads="1"/>
              </p:cNvSpPr>
              <p:nvPr/>
            </p:nvSpPr>
            <p:spPr bwMode="auto">
              <a:xfrm>
                <a:off x="3097" y="956"/>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x</a:t>
                </a:r>
                <a:endParaRPr lang="en-US" altLang="zh-CN"/>
              </a:p>
            </p:txBody>
          </p:sp>
          <p:sp>
            <p:nvSpPr>
              <p:cNvPr id="7218" name="Rectangle 110"/>
              <p:cNvSpPr>
                <a:spLocks noChangeArrowheads="1"/>
              </p:cNvSpPr>
              <p:nvPr/>
            </p:nvSpPr>
            <p:spPr bwMode="auto">
              <a:xfrm>
                <a:off x="2842" y="956"/>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t>P</a:t>
                </a:r>
                <a:endParaRPr lang="en-US" altLang="zh-CN"/>
              </a:p>
            </p:txBody>
          </p:sp>
          <p:sp>
            <p:nvSpPr>
              <p:cNvPr id="7219" name="Rectangle 111"/>
              <p:cNvSpPr>
                <a:spLocks noChangeArrowheads="1"/>
              </p:cNvSpPr>
              <p:nvPr/>
            </p:nvSpPr>
            <p:spPr bwMode="auto">
              <a:xfrm>
                <a:off x="3379" y="935"/>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latin typeface="Symbol" panose="05050102010706020507" pitchFamily="18" charset="2"/>
                  </a:rPr>
                  <a:t>=</a:t>
                </a:r>
                <a:endParaRPr lang="en-US" altLang="zh-CN"/>
              </a:p>
            </p:txBody>
          </p:sp>
        </p:grpSp>
      </p:grpSp>
      <p:grpSp>
        <p:nvGrpSpPr>
          <p:cNvPr id="4" name="Group 121"/>
          <p:cNvGrpSpPr>
            <a:grpSpLocks/>
          </p:cNvGrpSpPr>
          <p:nvPr/>
        </p:nvGrpSpPr>
        <p:grpSpPr bwMode="auto">
          <a:xfrm>
            <a:off x="395288" y="3716338"/>
            <a:ext cx="8450262" cy="1550987"/>
            <a:chOff x="249" y="1706"/>
            <a:chExt cx="5323" cy="977"/>
          </a:xfrm>
        </p:grpSpPr>
        <p:grpSp>
          <p:nvGrpSpPr>
            <p:cNvPr id="7186" name="Group 119"/>
            <p:cNvGrpSpPr>
              <a:grpSpLocks/>
            </p:cNvGrpSpPr>
            <p:nvPr/>
          </p:nvGrpSpPr>
          <p:grpSpPr bwMode="auto">
            <a:xfrm>
              <a:off x="249" y="1706"/>
              <a:ext cx="3928" cy="977"/>
              <a:chOff x="249" y="1706"/>
              <a:chExt cx="3928" cy="977"/>
            </a:xfrm>
          </p:grpSpPr>
          <p:graphicFrame>
            <p:nvGraphicFramePr>
              <p:cNvPr id="7172" name="Object 4"/>
              <p:cNvGraphicFramePr>
                <a:graphicFrameLocks noChangeAspect="1"/>
              </p:cNvGraphicFramePr>
              <p:nvPr/>
            </p:nvGraphicFramePr>
            <p:xfrm>
              <a:off x="1474" y="1706"/>
              <a:ext cx="2703" cy="977"/>
            </p:xfrm>
            <a:graphic>
              <a:graphicData uri="http://schemas.openxmlformats.org/presentationml/2006/ole">
                <mc:AlternateContent xmlns:mc="http://schemas.openxmlformats.org/markup-compatibility/2006">
                  <mc:Choice xmlns:v="urn:schemas-microsoft-com:vml" Requires="v">
                    <p:oleObj spid="_x0000_s7313" name="Equation" r:id="rId7" imgW="1968480" imgH="711000" progId="Equation.DSMT4">
                      <p:embed/>
                    </p:oleObj>
                  </mc:Choice>
                  <mc:Fallback>
                    <p:oleObj name="Equation" r:id="rId7" imgW="1968480" imgH="711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 y="1706"/>
                            <a:ext cx="2703"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Rectangle 114"/>
              <p:cNvSpPr>
                <a:spLocks noChangeArrowheads="1"/>
              </p:cNvSpPr>
              <p:nvPr/>
            </p:nvSpPr>
            <p:spPr bwMode="auto">
              <a:xfrm>
                <a:off x="249" y="2024"/>
                <a:ext cx="1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b="1"/>
              </a:p>
            </p:txBody>
          </p:sp>
        </p:grpSp>
        <p:sp>
          <p:nvSpPr>
            <p:cNvPr id="7187" name="Rectangle 120"/>
            <p:cNvSpPr>
              <a:spLocks noChangeArrowheads="1"/>
            </p:cNvSpPr>
            <p:nvPr/>
          </p:nvSpPr>
          <p:spPr bwMode="auto">
            <a:xfrm>
              <a:off x="4238" y="2024"/>
              <a:ext cx="13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r>
                <a:rPr lang="zh-CN" altLang="en-US" b="1"/>
                <a:t>在节点上满足</a:t>
              </a:r>
            </a:p>
          </p:txBody>
        </p:sp>
      </p:grpSp>
      <p:grpSp>
        <p:nvGrpSpPr>
          <p:cNvPr id="6" name="Group 126"/>
          <p:cNvGrpSpPr>
            <a:grpSpLocks/>
          </p:cNvGrpSpPr>
          <p:nvPr/>
        </p:nvGrpSpPr>
        <p:grpSpPr bwMode="auto">
          <a:xfrm>
            <a:off x="468313" y="2708275"/>
            <a:ext cx="8431212" cy="550863"/>
            <a:chOff x="295" y="1706"/>
            <a:chExt cx="5311" cy="347"/>
          </a:xfrm>
        </p:grpSpPr>
        <p:sp>
          <p:nvSpPr>
            <p:cNvPr id="7183" name="Rectangle 122"/>
            <p:cNvSpPr>
              <a:spLocks noChangeArrowheads="1"/>
            </p:cNvSpPr>
            <p:nvPr/>
          </p:nvSpPr>
          <p:spPr bwMode="auto">
            <a:xfrm>
              <a:off x="3560" y="1752"/>
              <a:ext cx="2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基函数都是二次的函数</a:t>
              </a:r>
            </a:p>
          </p:txBody>
        </p:sp>
        <p:grpSp>
          <p:nvGrpSpPr>
            <p:cNvPr id="7184" name="Group 124"/>
            <p:cNvGrpSpPr>
              <a:grpSpLocks/>
            </p:cNvGrpSpPr>
            <p:nvPr/>
          </p:nvGrpSpPr>
          <p:grpSpPr bwMode="auto">
            <a:xfrm>
              <a:off x="295" y="1706"/>
              <a:ext cx="3287" cy="347"/>
              <a:chOff x="476" y="1752"/>
              <a:chExt cx="3287" cy="347"/>
            </a:xfrm>
          </p:grpSpPr>
          <p:graphicFrame>
            <p:nvGraphicFramePr>
              <p:cNvPr id="7171" name="Object 3"/>
              <p:cNvGraphicFramePr>
                <a:graphicFrameLocks noChangeAspect="1"/>
              </p:cNvGraphicFramePr>
              <p:nvPr/>
            </p:nvGraphicFramePr>
            <p:xfrm>
              <a:off x="1837" y="1752"/>
              <a:ext cx="1926" cy="347"/>
            </p:xfrm>
            <a:graphic>
              <a:graphicData uri="http://schemas.openxmlformats.org/presentationml/2006/ole">
                <mc:AlternateContent xmlns:mc="http://schemas.openxmlformats.org/markup-compatibility/2006">
                  <mc:Choice xmlns:v="urn:schemas-microsoft-com:vml" Requires="v">
                    <p:oleObj spid="_x0000_s7314" name="Equation" r:id="rId9" imgW="1409400" imgH="253800" progId="Equation.DSMT4">
                      <p:embed/>
                    </p:oleObj>
                  </mc:Choice>
                  <mc:Fallback>
                    <p:oleObj name="Equation" r:id="rId9" imgW="1409400" imgH="2538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1752"/>
                            <a:ext cx="192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Rectangle 123"/>
              <p:cNvSpPr>
                <a:spLocks noChangeArrowheads="1"/>
              </p:cNvSpPr>
              <p:nvPr/>
            </p:nvSpPr>
            <p:spPr bwMode="auto">
              <a:xfrm>
                <a:off x="476" y="1797"/>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基函数方法</a:t>
                </a:r>
              </a:p>
            </p:txBody>
          </p:sp>
        </p:grpSp>
      </p:grpSp>
      <p:sp>
        <p:nvSpPr>
          <p:cNvPr id="121981" name="Rectangle 125"/>
          <p:cNvSpPr>
            <a:spLocks noChangeArrowheads="1"/>
          </p:cNvSpPr>
          <p:nvPr/>
        </p:nvSpPr>
        <p:spPr bwMode="auto">
          <a:xfrm>
            <a:off x="900113" y="3284538"/>
            <a:ext cx="451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为了满足插值条件在节点上有：</a:t>
            </a:r>
          </a:p>
        </p:txBody>
      </p:sp>
      <p:graphicFrame>
        <p:nvGraphicFramePr>
          <p:cNvPr id="7170" name="Object 2"/>
          <p:cNvGraphicFramePr>
            <a:graphicFrameLocks noChangeAspect="1"/>
          </p:cNvGraphicFramePr>
          <p:nvPr>
            <p:extLst>
              <p:ext uri="{D42A27DB-BD31-4B8C-83A1-F6EECF244321}">
                <p14:modId xmlns:p14="http://schemas.microsoft.com/office/powerpoint/2010/main" val="3158933703"/>
              </p:ext>
            </p:extLst>
          </p:nvPr>
        </p:nvGraphicFramePr>
        <p:xfrm>
          <a:off x="2452688" y="5267326"/>
          <a:ext cx="3709988" cy="1550987"/>
        </p:xfrm>
        <a:graphic>
          <a:graphicData uri="http://schemas.openxmlformats.org/presentationml/2006/ole">
            <mc:AlternateContent xmlns:mc="http://schemas.openxmlformats.org/markup-compatibility/2006">
              <mc:Choice xmlns:v="urn:schemas-microsoft-com:vml" Requires="v">
                <p:oleObj spid="_x0000_s7315" name="Equation" r:id="rId11" imgW="1701720" imgH="711000" progId="Equation.DSMT4">
                  <p:embed/>
                </p:oleObj>
              </mc:Choice>
              <mc:Fallback>
                <p:oleObj name="Equation" r:id="rId11" imgW="1701720" imgH="711000" progId="Equation.DSMT4">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2688" y="5267326"/>
                        <a:ext cx="3709988" cy="155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2" name="Rectangle 130"/>
          <p:cNvSpPr>
            <a:spLocks noChangeArrowheads="1"/>
          </p:cNvSpPr>
          <p:nvPr/>
        </p:nvSpPr>
        <p:spPr bwMode="auto">
          <a:xfrm>
            <a:off x="6637974" y="5252993"/>
            <a:ext cx="2003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每个基函数有两个零点</a:t>
            </a:r>
          </a:p>
        </p:txBody>
      </p:sp>
      <p:sp>
        <p:nvSpPr>
          <p:cNvPr id="53" name="椭圆 52"/>
          <p:cNvSpPr/>
          <p:nvPr/>
        </p:nvSpPr>
        <p:spPr>
          <a:xfrm>
            <a:off x="5868144" y="913654"/>
            <a:ext cx="359881" cy="665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444367" y="913654"/>
            <a:ext cx="359881" cy="665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6129727" y="476672"/>
            <a:ext cx="436982" cy="461665"/>
          </a:xfrm>
          <a:prstGeom prst="rect">
            <a:avLst/>
          </a:prstGeom>
          <a:noFill/>
        </p:spPr>
        <p:txBody>
          <a:bodyPr wrap="square" rtlCol="0">
            <a:spAutoFit/>
          </a:bodyPr>
          <a:lstStyle/>
          <a:p>
            <a:r>
              <a:rPr lang="en-US" altLang="zh-CN" b="1" dirty="0" smtClean="0">
                <a:solidFill>
                  <a:srgbClr val="FF0000"/>
                </a:solidFill>
              </a:rPr>
              <a:t>?</a:t>
            </a:r>
            <a:endParaRPr lang="zh-CN" altLang="en-US" b="1" dirty="0">
              <a:solidFill>
                <a:srgbClr val="FF0000"/>
              </a:solidFill>
            </a:endParaRPr>
          </a:p>
        </p:txBody>
      </p:sp>
      <p:sp>
        <p:nvSpPr>
          <p:cNvPr id="56" name="椭圆 55"/>
          <p:cNvSpPr/>
          <p:nvPr/>
        </p:nvSpPr>
        <p:spPr>
          <a:xfrm>
            <a:off x="7253640" y="913654"/>
            <a:ext cx="359881" cy="665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4027488" y="4221163"/>
            <a:ext cx="25392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027488" y="5802994"/>
            <a:ext cx="18406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916488" y="4221163"/>
            <a:ext cx="374650" cy="1581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291138" y="4221163"/>
            <a:ext cx="1333169" cy="1046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538413" y="4221163"/>
            <a:ext cx="1281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3160622" y="4221163"/>
            <a:ext cx="631123" cy="1224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95288" y="692150"/>
            <a:ext cx="6594475" cy="1550988"/>
            <a:chOff x="249" y="1706"/>
            <a:chExt cx="4154" cy="977"/>
          </a:xfrm>
        </p:grpSpPr>
        <p:grpSp>
          <p:nvGrpSpPr>
            <p:cNvPr id="8204" name="Group 9"/>
            <p:cNvGrpSpPr>
              <a:grpSpLocks/>
            </p:cNvGrpSpPr>
            <p:nvPr/>
          </p:nvGrpSpPr>
          <p:grpSpPr bwMode="auto">
            <a:xfrm>
              <a:off x="249" y="1706"/>
              <a:ext cx="3928" cy="977"/>
              <a:chOff x="249" y="1706"/>
              <a:chExt cx="3928" cy="977"/>
            </a:xfrm>
          </p:grpSpPr>
          <p:graphicFrame>
            <p:nvGraphicFramePr>
              <p:cNvPr id="8196" name="Object 4"/>
              <p:cNvGraphicFramePr>
                <a:graphicFrameLocks noChangeAspect="1"/>
              </p:cNvGraphicFramePr>
              <p:nvPr/>
            </p:nvGraphicFramePr>
            <p:xfrm>
              <a:off x="1474" y="1706"/>
              <a:ext cx="2703" cy="977"/>
            </p:xfrm>
            <a:graphic>
              <a:graphicData uri="http://schemas.openxmlformats.org/presentationml/2006/ole">
                <mc:AlternateContent xmlns:mc="http://schemas.openxmlformats.org/markup-compatibility/2006">
                  <mc:Choice xmlns:v="urn:schemas-microsoft-com:vml" Requires="v">
                    <p:oleObj spid="_x0000_s8296" name="Equation" r:id="rId3" imgW="1968480" imgH="711000" progId="Equation.DSMT4">
                      <p:embed/>
                    </p:oleObj>
                  </mc:Choice>
                  <mc:Fallback>
                    <p:oleObj name="Equation" r:id="rId3" imgW="1968480" imgH="71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1706"/>
                            <a:ext cx="2703" cy="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Rectangle 11"/>
              <p:cNvSpPr>
                <a:spLocks noChangeArrowheads="1"/>
              </p:cNvSpPr>
              <p:nvPr/>
            </p:nvSpPr>
            <p:spPr bwMode="auto">
              <a:xfrm>
                <a:off x="249" y="2024"/>
                <a:ext cx="1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b="1"/>
              </a:p>
            </p:txBody>
          </p:sp>
        </p:grpSp>
        <p:sp>
          <p:nvSpPr>
            <p:cNvPr id="8205" name="Rectangle 12"/>
            <p:cNvSpPr>
              <a:spLocks noChangeArrowheads="1"/>
            </p:cNvSpPr>
            <p:nvPr/>
          </p:nvSpPr>
          <p:spPr bwMode="auto">
            <a:xfrm>
              <a:off x="4238" y="2024"/>
              <a:ext cx="1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 </a:t>
              </a:r>
            </a:p>
          </p:txBody>
        </p:sp>
      </p:grpSp>
      <p:sp>
        <p:nvSpPr>
          <p:cNvPr id="119821" name="Rectangle 13"/>
          <p:cNvSpPr>
            <a:spLocks noChangeArrowheads="1"/>
          </p:cNvSpPr>
          <p:nvPr/>
        </p:nvSpPr>
        <p:spPr bwMode="auto">
          <a:xfrm>
            <a:off x="900113" y="26035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在节点上条件</a:t>
            </a:r>
          </a:p>
        </p:txBody>
      </p:sp>
      <p:sp>
        <p:nvSpPr>
          <p:cNvPr id="119825" name="Rectangle 17"/>
          <p:cNvSpPr>
            <a:spLocks noChangeArrowheads="1"/>
          </p:cNvSpPr>
          <p:nvPr/>
        </p:nvSpPr>
        <p:spPr bwMode="auto">
          <a:xfrm>
            <a:off x="323850" y="1916113"/>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求系数</a:t>
            </a:r>
          </a:p>
        </p:txBody>
      </p:sp>
      <p:grpSp>
        <p:nvGrpSpPr>
          <p:cNvPr id="4" name="Group 18"/>
          <p:cNvGrpSpPr>
            <a:grpSpLocks/>
          </p:cNvGrpSpPr>
          <p:nvPr/>
        </p:nvGrpSpPr>
        <p:grpSpPr bwMode="auto">
          <a:xfrm>
            <a:off x="712788" y="5734050"/>
            <a:ext cx="5367337" cy="550863"/>
            <a:chOff x="295" y="1706"/>
            <a:chExt cx="3381" cy="347"/>
          </a:xfrm>
        </p:grpSpPr>
        <p:sp>
          <p:nvSpPr>
            <p:cNvPr id="8201" name="Rectangle 19"/>
            <p:cNvSpPr>
              <a:spLocks noChangeArrowheads="1"/>
            </p:cNvSpPr>
            <p:nvPr/>
          </p:nvSpPr>
          <p:spPr bwMode="auto">
            <a:xfrm>
              <a:off x="3560" y="175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b="1"/>
            </a:p>
          </p:txBody>
        </p:sp>
        <p:grpSp>
          <p:nvGrpSpPr>
            <p:cNvPr id="8202" name="Group 20"/>
            <p:cNvGrpSpPr>
              <a:grpSpLocks/>
            </p:cNvGrpSpPr>
            <p:nvPr/>
          </p:nvGrpSpPr>
          <p:grpSpPr bwMode="auto">
            <a:xfrm>
              <a:off x="295" y="1706"/>
              <a:ext cx="3287" cy="347"/>
              <a:chOff x="476" y="1752"/>
              <a:chExt cx="3287" cy="347"/>
            </a:xfrm>
          </p:grpSpPr>
          <p:graphicFrame>
            <p:nvGraphicFramePr>
              <p:cNvPr id="8195" name="Object 3"/>
              <p:cNvGraphicFramePr>
                <a:graphicFrameLocks noChangeAspect="1"/>
              </p:cNvGraphicFramePr>
              <p:nvPr/>
            </p:nvGraphicFramePr>
            <p:xfrm>
              <a:off x="1837" y="1752"/>
              <a:ext cx="1926" cy="347"/>
            </p:xfrm>
            <a:graphic>
              <a:graphicData uri="http://schemas.openxmlformats.org/presentationml/2006/ole">
                <mc:AlternateContent xmlns:mc="http://schemas.openxmlformats.org/markup-compatibility/2006">
                  <mc:Choice xmlns:v="urn:schemas-microsoft-com:vml" Requires="v">
                    <p:oleObj spid="_x0000_s8297" name="Equation" r:id="rId5" imgW="1409400" imgH="253800" progId="Equation.DSMT4">
                      <p:embed/>
                    </p:oleObj>
                  </mc:Choice>
                  <mc:Fallback>
                    <p:oleObj name="Equation" r:id="rId5" imgW="1409400" imgH="253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1752"/>
                            <a:ext cx="1926"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Rectangle 22"/>
              <p:cNvSpPr>
                <a:spLocks noChangeArrowheads="1"/>
              </p:cNvSpPr>
              <p:nvPr/>
            </p:nvSpPr>
            <p:spPr bwMode="auto">
              <a:xfrm>
                <a:off x="476" y="1797"/>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基函数方法</a:t>
                </a:r>
              </a:p>
            </p:txBody>
          </p:sp>
        </p:grpSp>
      </p:grpSp>
      <p:grpSp>
        <p:nvGrpSpPr>
          <p:cNvPr id="5" name="组合 4"/>
          <p:cNvGrpSpPr/>
          <p:nvPr/>
        </p:nvGrpSpPr>
        <p:grpSpPr>
          <a:xfrm>
            <a:off x="755650" y="2347913"/>
            <a:ext cx="7253288" cy="2992437"/>
            <a:chOff x="755650" y="2347913"/>
            <a:chExt cx="7253288" cy="2992437"/>
          </a:xfrm>
        </p:grpSpPr>
        <p:graphicFrame>
          <p:nvGraphicFramePr>
            <p:cNvPr id="119823" name="Object 2"/>
            <p:cNvGraphicFramePr>
              <a:graphicFrameLocks noChangeAspect="1"/>
            </p:cNvGraphicFramePr>
            <p:nvPr>
              <p:extLst>
                <p:ext uri="{D42A27DB-BD31-4B8C-83A1-F6EECF244321}">
                  <p14:modId xmlns:p14="http://schemas.microsoft.com/office/powerpoint/2010/main" val="2365742469"/>
                </p:ext>
              </p:extLst>
            </p:nvPr>
          </p:nvGraphicFramePr>
          <p:xfrm>
            <a:off x="755650" y="2347913"/>
            <a:ext cx="7253288" cy="2992437"/>
          </p:xfrm>
          <a:graphic>
            <a:graphicData uri="http://schemas.openxmlformats.org/presentationml/2006/ole">
              <mc:AlternateContent xmlns:mc="http://schemas.openxmlformats.org/markup-compatibility/2006">
                <mc:Choice xmlns:v="urn:schemas-microsoft-com:vml" Requires="v">
                  <p:oleObj spid="_x0000_s8298" name="Equation" r:id="rId7" imgW="3327120" imgH="1371600" progId="Equation.DSMT4">
                    <p:embed/>
                  </p:oleObj>
                </mc:Choice>
                <mc:Fallback>
                  <p:oleObj name="Equation" r:id="rId7" imgW="3327120" imgH="13716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347913"/>
                          <a:ext cx="7253288" cy="299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p:cNvSpPr txBox="1"/>
            <p:nvPr/>
          </p:nvSpPr>
          <p:spPr>
            <a:xfrm>
              <a:off x="5767842" y="2879374"/>
              <a:ext cx="258084" cy="400110"/>
            </a:xfrm>
            <a:prstGeom prst="rect">
              <a:avLst/>
            </a:prstGeom>
            <a:noFill/>
          </p:spPr>
          <p:txBody>
            <a:bodyPr wrap="none" lIns="0" tIns="0" rIns="0" bIns="0" rtlCol="0">
              <a:spAutoFit/>
            </a:bodyPr>
            <a:lstStyle/>
            <a:p>
              <a:r>
                <a:rPr lang="en-US" altLang="zh-CN" sz="2600" i="1" dirty="0" smtClean="0"/>
                <a:t>x</a:t>
              </a:r>
              <a:r>
                <a:rPr lang="en-US" altLang="zh-CN" sz="2600" baseline="-25000" dirty="0" smtClean="0"/>
                <a:t>0</a:t>
              </a:r>
              <a:endParaRPr lang="zh-CN" altLang="en-US" sz="2600" baseline="-25000" dirty="0"/>
            </a:p>
          </p:txBody>
        </p:sp>
        <p:sp>
          <p:nvSpPr>
            <p:cNvPr id="16" name="文本框 15"/>
            <p:cNvSpPr txBox="1"/>
            <p:nvPr/>
          </p:nvSpPr>
          <p:spPr>
            <a:xfrm>
              <a:off x="6771641" y="2879374"/>
              <a:ext cx="258084" cy="400110"/>
            </a:xfrm>
            <a:prstGeom prst="rect">
              <a:avLst/>
            </a:prstGeom>
            <a:noFill/>
          </p:spPr>
          <p:txBody>
            <a:bodyPr wrap="none" lIns="0" tIns="0" rIns="0" bIns="0" rtlCol="0">
              <a:spAutoFit/>
            </a:bodyPr>
            <a:lstStyle/>
            <a:p>
              <a:r>
                <a:rPr lang="en-US" altLang="zh-CN" sz="2600" i="1" dirty="0" smtClean="0"/>
                <a:t>x</a:t>
              </a:r>
              <a:r>
                <a:rPr lang="en-US" altLang="zh-CN" sz="2600" baseline="-25000" dirty="0" smtClean="0"/>
                <a:t>0</a:t>
              </a:r>
              <a:endParaRPr lang="zh-CN" altLang="en-US" sz="2600" baseline="-25000" dirty="0"/>
            </a:p>
          </p:txBody>
        </p:sp>
      </p:grpSp>
      <p:graphicFrame>
        <p:nvGraphicFramePr>
          <p:cNvPr id="18" name="Object 2"/>
          <p:cNvGraphicFramePr>
            <a:graphicFrameLocks noChangeAspect="1"/>
          </p:cNvGraphicFramePr>
          <p:nvPr>
            <p:extLst>
              <p:ext uri="{D42A27DB-BD31-4B8C-83A1-F6EECF244321}">
                <p14:modId xmlns:p14="http://schemas.microsoft.com/office/powerpoint/2010/main" val="1934589820"/>
              </p:ext>
            </p:extLst>
          </p:nvPr>
        </p:nvGraphicFramePr>
        <p:xfrm>
          <a:off x="6925568" y="25423"/>
          <a:ext cx="2166740" cy="905821"/>
        </p:xfrm>
        <a:graphic>
          <a:graphicData uri="http://schemas.openxmlformats.org/presentationml/2006/ole">
            <mc:AlternateContent xmlns:mc="http://schemas.openxmlformats.org/markup-compatibility/2006">
              <mc:Choice xmlns:v="urn:schemas-microsoft-com:vml" Requires="v">
                <p:oleObj spid="_x0000_s8299" name="Equation" r:id="rId9" imgW="1701720" imgH="711000" progId="Equation.DSMT4">
                  <p:embed/>
                </p:oleObj>
              </mc:Choice>
              <mc:Fallback>
                <p:oleObj name="Equation" r:id="rId9" imgW="1701720" imgH="711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5568" y="25423"/>
                        <a:ext cx="2166740" cy="905821"/>
                      </a:xfrm>
                      <a:prstGeom prst="rect">
                        <a:avLst/>
                      </a:prstGeom>
                      <a:noFill/>
                      <a:ln>
                        <a:noFill/>
                      </a:ln>
                      <a:effectLs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9" name="AutoShape 55" descr="再生纸"/>
          <p:cNvSpPr>
            <a:spLocks noChangeArrowheads="1"/>
          </p:cNvSpPr>
          <p:nvPr/>
        </p:nvSpPr>
        <p:spPr bwMode="auto">
          <a:xfrm>
            <a:off x="457200" y="1306513"/>
            <a:ext cx="990600" cy="533400"/>
          </a:xfrm>
          <a:prstGeom prst="bevel">
            <a:avLst>
              <a:gd name="adj" fmla="val 6944"/>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t>n</a:t>
            </a:r>
            <a:r>
              <a:rPr lang="en-US" altLang="zh-CN" b="1"/>
              <a:t> </a:t>
            </a:r>
            <a:r>
              <a:rPr lang="en-US" altLang="zh-CN" b="1">
                <a:sym typeface="Symbol" panose="05050102010706020507" pitchFamily="18" charset="2"/>
              </a:rPr>
              <a:t></a:t>
            </a:r>
            <a:r>
              <a:rPr lang="en-US" altLang="zh-CN" b="1"/>
              <a:t> 1</a:t>
            </a:r>
            <a:endParaRPr lang="en-US" altLang="zh-CN" b="1" i="1"/>
          </a:p>
        </p:txBody>
      </p:sp>
      <p:grpSp>
        <p:nvGrpSpPr>
          <p:cNvPr id="2" name="Group 79"/>
          <p:cNvGrpSpPr>
            <a:grpSpLocks/>
          </p:cNvGrpSpPr>
          <p:nvPr/>
        </p:nvGrpSpPr>
        <p:grpSpPr bwMode="auto">
          <a:xfrm>
            <a:off x="1524000" y="1230313"/>
            <a:ext cx="6781800" cy="1173162"/>
            <a:chOff x="960" y="1968"/>
            <a:chExt cx="4272" cy="739"/>
          </a:xfrm>
        </p:grpSpPr>
        <p:sp>
          <p:nvSpPr>
            <p:cNvPr id="9358" name="Text Box 56"/>
            <p:cNvSpPr txBox="1">
              <a:spLocks noChangeArrowheads="1"/>
            </p:cNvSpPr>
            <p:nvPr/>
          </p:nvSpPr>
          <p:spPr bwMode="auto">
            <a:xfrm>
              <a:off x="960" y="1968"/>
              <a:ext cx="4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希望找到</a:t>
              </a:r>
              <a:r>
                <a:rPr lang="en-US" altLang="zh-CN" b="1" i="1"/>
                <a:t>l</a:t>
              </a:r>
              <a:r>
                <a:rPr lang="en-US" altLang="zh-CN" b="1" i="1" baseline="-25000"/>
                <a:t>i</a:t>
              </a:r>
              <a:r>
                <a:rPr lang="en-US" altLang="zh-CN" b="1"/>
                <a:t>(</a:t>
              </a:r>
              <a:r>
                <a:rPr lang="en-US" altLang="zh-CN" b="1" i="1"/>
                <a:t>x</a:t>
              </a:r>
              <a:r>
                <a:rPr lang="en-US" altLang="zh-CN" b="1"/>
                <a:t>)</a:t>
              </a:r>
              <a:r>
                <a:rPr lang="zh-CN" altLang="en-US" b="1"/>
                <a:t>，</a:t>
              </a:r>
              <a:r>
                <a:rPr lang="en-US" altLang="zh-CN" b="1" i="1"/>
                <a:t>i = </a:t>
              </a:r>
              <a:r>
                <a:rPr lang="en-US" altLang="zh-CN" b="1"/>
                <a:t>0, …, </a:t>
              </a:r>
              <a:r>
                <a:rPr lang="en-US" altLang="zh-CN" b="1" i="1"/>
                <a:t>n</a:t>
              </a:r>
              <a:r>
                <a:rPr lang="en-US" altLang="zh-CN" b="1"/>
                <a:t> </a:t>
              </a:r>
              <a:r>
                <a:rPr lang="zh-CN" altLang="en-US" b="1"/>
                <a:t>使得</a:t>
              </a:r>
              <a:r>
                <a:rPr lang="zh-CN" altLang="en-US" b="1" i="1"/>
                <a:t> </a:t>
              </a:r>
              <a:r>
                <a:rPr lang="en-US" altLang="zh-CN" b="1" i="1"/>
                <a:t>l</a:t>
              </a:r>
              <a:r>
                <a:rPr lang="en-US" altLang="zh-CN" b="1" i="1" baseline="-25000"/>
                <a:t>i</a:t>
              </a:r>
              <a:r>
                <a:rPr lang="en-US" altLang="zh-CN" b="1"/>
                <a:t>(</a:t>
              </a:r>
              <a:r>
                <a:rPr lang="en-US" altLang="zh-CN" b="1" i="1"/>
                <a:t>x</a:t>
              </a:r>
              <a:r>
                <a:rPr lang="en-US" altLang="zh-CN" b="1" i="1" baseline="-25000"/>
                <a:t>j</a:t>
              </a:r>
              <a:r>
                <a:rPr lang="en-US" altLang="zh-CN" b="1"/>
                <a:t>)=</a:t>
              </a:r>
              <a:r>
                <a:rPr lang="en-US" altLang="zh-CN" b="1" i="1">
                  <a:sym typeface="Symbol" panose="05050102010706020507" pitchFamily="18" charset="2"/>
                </a:rPr>
                <a:t></a:t>
              </a:r>
              <a:r>
                <a:rPr lang="en-US" altLang="zh-CN" b="1" i="1" baseline="-25000">
                  <a:sym typeface="Symbol" panose="05050102010706020507" pitchFamily="18" charset="2"/>
                </a:rPr>
                <a:t>ij</a:t>
              </a:r>
              <a:r>
                <a:rPr lang="en-US" altLang="zh-CN" b="1">
                  <a:sym typeface="Symbol" panose="05050102010706020507" pitchFamily="18" charset="2"/>
                </a:rPr>
                <a:t> </a:t>
              </a:r>
              <a:r>
                <a:rPr lang="zh-CN" altLang="en-US" b="1">
                  <a:sym typeface="Symbol" panose="05050102010706020507" pitchFamily="18" charset="2"/>
                </a:rPr>
                <a:t>；然后令</a:t>
              </a:r>
            </a:p>
          </p:txBody>
        </p:sp>
        <p:grpSp>
          <p:nvGrpSpPr>
            <p:cNvPr id="9359" name="Group 77"/>
            <p:cNvGrpSpPr>
              <a:grpSpLocks/>
            </p:cNvGrpSpPr>
            <p:nvPr/>
          </p:nvGrpSpPr>
          <p:grpSpPr bwMode="auto">
            <a:xfrm>
              <a:off x="1056" y="2256"/>
              <a:ext cx="1356" cy="451"/>
              <a:chOff x="1044" y="2278"/>
              <a:chExt cx="1356" cy="451"/>
            </a:xfrm>
          </p:grpSpPr>
          <p:sp>
            <p:nvSpPr>
              <p:cNvPr id="9361" name="Rectangle 58"/>
              <p:cNvSpPr>
                <a:spLocks noChangeArrowheads="1"/>
              </p:cNvSpPr>
              <p:nvPr/>
            </p:nvSpPr>
            <p:spPr bwMode="auto">
              <a:xfrm>
                <a:off x="1639" y="2344"/>
                <a:ext cx="1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latin typeface="Symbol" panose="05050102010706020507" pitchFamily="18" charset="2"/>
                    <a:sym typeface="Symbol" panose="05050102010706020507" pitchFamily="18" charset="2"/>
                  </a:rPr>
                  <a:t></a:t>
                </a:r>
                <a:endParaRPr lang="en-US" altLang="zh-CN"/>
              </a:p>
            </p:txBody>
          </p:sp>
          <p:sp>
            <p:nvSpPr>
              <p:cNvPr id="9362" name="Rectangle 59"/>
              <p:cNvSpPr>
                <a:spLocks noChangeArrowheads="1"/>
              </p:cNvSpPr>
              <p:nvPr/>
            </p:nvSpPr>
            <p:spPr bwMode="auto">
              <a:xfrm>
                <a:off x="1700" y="260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latin typeface="Symbol" panose="05050102010706020507" pitchFamily="18" charset="2"/>
                  </a:rPr>
                  <a:t>=</a:t>
                </a:r>
                <a:endParaRPr lang="en-US" altLang="zh-CN"/>
              </a:p>
            </p:txBody>
          </p:sp>
          <p:sp>
            <p:nvSpPr>
              <p:cNvPr id="9363" name="Rectangle 61"/>
              <p:cNvSpPr>
                <a:spLocks noChangeArrowheads="1"/>
              </p:cNvSpPr>
              <p:nvPr/>
            </p:nvSpPr>
            <p:spPr bwMode="auto">
              <a:xfrm>
                <a:off x="1496" y="2369"/>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latin typeface="Symbol" panose="05050102010706020507" pitchFamily="18" charset="2"/>
                  </a:rPr>
                  <a:t>=</a:t>
                </a:r>
                <a:endParaRPr lang="en-US" altLang="zh-CN"/>
              </a:p>
            </p:txBody>
          </p:sp>
          <p:sp>
            <p:nvSpPr>
              <p:cNvPr id="9364" name="Rectangle 62"/>
              <p:cNvSpPr>
                <a:spLocks noChangeArrowheads="1"/>
              </p:cNvSpPr>
              <p:nvPr/>
            </p:nvSpPr>
            <p:spPr bwMode="auto">
              <a:xfrm>
                <a:off x="1708" y="2278"/>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n</a:t>
                </a:r>
                <a:endParaRPr lang="en-US" altLang="zh-CN"/>
              </a:p>
            </p:txBody>
          </p:sp>
          <p:sp>
            <p:nvSpPr>
              <p:cNvPr id="9365" name="Rectangle 63"/>
              <p:cNvSpPr>
                <a:spLocks noChangeArrowheads="1"/>
              </p:cNvSpPr>
              <p:nvPr/>
            </p:nvSpPr>
            <p:spPr bwMode="auto">
              <a:xfrm>
                <a:off x="1659" y="2613"/>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i</a:t>
                </a:r>
                <a:endParaRPr lang="en-US" altLang="zh-CN"/>
              </a:p>
            </p:txBody>
          </p:sp>
          <p:sp>
            <p:nvSpPr>
              <p:cNvPr id="9366" name="Rectangle 64"/>
              <p:cNvSpPr>
                <a:spLocks noChangeArrowheads="1"/>
              </p:cNvSpPr>
              <p:nvPr/>
            </p:nvSpPr>
            <p:spPr bwMode="auto">
              <a:xfrm>
                <a:off x="2341" y="2505"/>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i</a:t>
                </a:r>
                <a:endParaRPr lang="en-US" altLang="zh-CN"/>
              </a:p>
            </p:txBody>
          </p:sp>
          <p:sp>
            <p:nvSpPr>
              <p:cNvPr id="9367" name="Rectangle 65"/>
              <p:cNvSpPr>
                <a:spLocks noChangeArrowheads="1"/>
              </p:cNvSpPr>
              <p:nvPr/>
            </p:nvSpPr>
            <p:spPr bwMode="auto">
              <a:xfrm>
                <a:off x="1918" y="2493"/>
                <a:ext cx="2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i</a:t>
                </a:r>
                <a:endParaRPr lang="en-US" altLang="zh-CN" b="1"/>
              </a:p>
            </p:txBody>
          </p:sp>
          <p:sp>
            <p:nvSpPr>
              <p:cNvPr id="9368" name="Rectangle 66"/>
              <p:cNvSpPr>
                <a:spLocks noChangeArrowheads="1"/>
              </p:cNvSpPr>
              <p:nvPr/>
            </p:nvSpPr>
            <p:spPr bwMode="auto">
              <a:xfrm>
                <a:off x="1138" y="249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t>n</a:t>
                </a:r>
                <a:endParaRPr lang="en-US" altLang="zh-CN"/>
              </a:p>
            </p:txBody>
          </p:sp>
          <p:sp>
            <p:nvSpPr>
              <p:cNvPr id="9369" name="Rectangle 67"/>
              <p:cNvSpPr>
                <a:spLocks noChangeArrowheads="1"/>
              </p:cNvSpPr>
              <p:nvPr/>
            </p:nvSpPr>
            <p:spPr bwMode="auto">
              <a:xfrm>
                <a:off x="2256" y="2352"/>
                <a:ext cx="14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y</a:t>
                </a:r>
                <a:endParaRPr lang="en-US" altLang="zh-CN"/>
              </a:p>
            </p:txBody>
          </p:sp>
          <p:sp>
            <p:nvSpPr>
              <p:cNvPr id="9370" name="Rectangle 68"/>
              <p:cNvSpPr>
                <a:spLocks noChangeArrowheads="1"/>
              </p:cNvSpPr>
              <p:nvPr/>
            </p:nvSpPr>
            <p:spPr bwMode="auto">
              <a:xfrm>
                <a:off x="2053" y="23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x</a:t>
                </a:r>
                <a:endParaRPr lang="en-US" altLang="zh-CN"/>
              </a:p>
            </p:txBody>
          </p:sp>
          <p:sp>
            <p:nvSpPr>
              <p:cNvPr id="9371" name="Rectangle 69"/>
              <p:cNvSpPr>
                <a:spLocks noChangeArrowheads="1"/>
              </p:cNvSpPr>
              <p:nvPr/>
            </p:nvSpPr>
            <p:spPr bwMode="auto">
              <a:xfrm>
                <a:off x="1860" y="2388"/>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l</a:t>
                </a:r>
                <a:endParaRPr lang="en-US" altLang="zh-CN"/>
              </a:p>
            </p:txBody>
          </p:sp>
          <p:sp>
            <p:nvSpPr>
              <p:cNvPr id="9372" name="Rectangle 70"/>
              <p:cNvSpPr>
                <a:spLocks noChangeArrowheads="1"/>
              </p:cNvSpPr>
              <p:nvPr/>
            </p:nvSpPr>
            <p:spPr bwMode="auto">
              <a:xfrm>
                <a:off x="1296" y="2388"/>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x</a:t>
                </a:r>
                <a:endParaRPr lang="en-US" altLang="zh-CN"/>
              </a:p>
            </p:txBody>
          </p:sp>
          <p:sp>
            <p:nvSpPr>
              <p:cNvPr id="9373" name="Rectangle 71"/>
              <p:cNvSpPr>
                <a:spLocks noChangeArrowheads="1"/>
              </p:cNvSpPr>
              <p:nvPr/>
            </p:nvSpPr>
            <p:spPr bwMode="auto">
              <a:xfrm>
                <a:off x="1044" y="2388"/>
                <a:ext cx="10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t>P</a:t>
                </a:r>
                <a:endParaRPr lang="en-US" altLang="zh-CN"/>
              </a:p>
            </p:txBody>
          </p:sp>
          <p:sp>
            <p:nvSpPr>
              <p:cNvPr id="9374" name="Rectangle 72"/>
              <p:cNvSpPr>
                <a:spLocks noChangeArrowheads="1"/>
              </p:cNvSpPr>
              <p:nvPr/>
            </p:nvSpPr>
            <p:spPr bwMode="auto">
              <a:xfrm>
                <a:off x="1764" y="261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0</a:t>
                </a:r>
                <a:endParaRPr lang="en-US" altLang="zh-CN"/>
              </a:p>
            </p:txBody>
          </p:sp>
          <p:sp>
            <p:nvSpPr>
              <p:cNvPr id="9375" name="Rectangle 73"/>
              <p:cNvSpPr>
                <a:spLocks noChangeArrowheads="1"/>
              </p:cNvSpPr>
              <p:nvPr/>
            </p:nvSpPr>
            <p:spPr bwMode="auto">
              <a:xfrm>
                <a:off x="2160" y="240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sp>
            <p:nvSpPr>
              <p:cNvPr id="9376" name="Rectangle 74"/>
              <p:cNvSpPr>
                <a:spLocks noChangeArrowheads="1"/>
              </p:cNvSpPr>
              <p:nvPr/>
            </p:nvSpPr>
            <p:spPr bwMode="auto">
              <a:xfrm>
                <a:off x="1971" y="238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sp>
            <p:nvSpPr>
              <p:cNvPr id="9377" name="Rectangle 75"/>
              <p:cNvSpPr>
                <a:spLocks noChangeArrowheads="1"/>
              </p:cNvSpPr>
              <p:nvPr/>
            </p:nvSpPr>
            <p:spPr bwMode="auto">
              <a:xfrm>
                <a:off x="1398" y="238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sp>
            <p:nvSpPr>
              <p:cNvPr id="9378" name="Rectangle 76"/>
              <p:cNvSpPr>
                <a:spLocks noChangeArrowheads="1"/>
              </p:cNvSpPr>
              <p:nvPr/>
            </p:nvSpPr>
            <p:spPr bwMode="auto">
              <a:xfrm>
                <a:off x="1215" y="2388"/>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t>(</a:t>
                </a:r>
                <a:endParaRPr lang="en-US" altLang="zh-CN"/>
              </a:p>
            </p:txBody>
          </p:sp>
        </p:grpSp>
        <p:sp>
          <p:nvSpPr>
            <p:cNvPr id="9360" name="Text Box 78"/>
            <p:cNvSpPr txBox="1">
              <a:spLocks noChangeArrowheads="1"/>
            </p:cNvSpPr>
            <p:nvPr/>
          </p:nvSpPr>
          <p:spPr bwMode="auto">
            <a:xfrm>
              <a:off x="2400" y="2352"/>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，则显然有</a:t>
              </a:r>
              <a:r>
                <a:rPr lang="en-US" altLang="zh-CN" b="1" i="1"/>
                <a:t>P</a:t>
              </a:r>
              <a:r>
                <a:rPr lang="en-US" altLang="zh-CN" b="1" i="1" baseline="-25000"/>
                <a:t>n</a:t>
              </a:r>
              <a:r>
                <a:rPr lang="en-US" altLang="zh-CN" b="1"/>
                <a:t>(</a:t>
              </a:r>
              <a:r>
                <a:rPr lang="en-US" altLang="zh-CN" b="1" i="1"/>
                <a:t>x</a:t>
              </a:r>
              <a:r>
                <a:rPr lang="en-US" altLang="zh-CN" b="1" i="1" baseline="-25000"/>
                <a:t>i</a:t>
              </a:r>
              <a:r>
                <a:rPr lang="en-US" altLang="zh-CN" b="1"/>
                <a:t>) = </a:t>
              </a:r>
              <a:r>
                <a:rPr lang="en-US" altLang="zh-CN" b="1" i="1"/>
                <a:t>y</a:t>
              </a:r>
              <a:r>
                <a:rPr lang="en-US" altLang="zh-CN" b="1" i="1" baseline="-25000"/>
                <a:t>i</a:t>
              </a:r>
              <a:r>
                <a:rPr lang="en-US" altLang="zh-CN" b="1"/>
                <a:t> </a:t>
              </a:r>
              <a:r>
                <a:rPr lang="zh-CN" altLang="en-US" b="1"/>
                <a:t>。</a:t>
              </a:r>
            </a:p>
          </p:txBody>
        </p:sp>
      </p:grpSp>
      <p:grpSp>
        <p:nvGrpSpPr>
          <p:cNvPr id="4" name="Group 134"/>
          <p:cNvGrpSpPr>
            <a:grpSpLocks/>
          </p:cNvGrpSpPr>
          <p:nvPr/>
        </p:nvGrpSpPr>
        <p:grpSpPr bwMode="auto">
          <a:xfrm>
            <a:off x="533400" y="2297113"/>
            <a:ext cx="931863" cy="1262062"/>
            <a:chOff x="1307" y="2889"/>
            <a:chExt cx="587" cy="795"/>
          </a:xfrm>
        </p:grpSpPr>
        <p:grpSp>
          <p:nvGrpSpPr>
            <p:cNvPr id="9305" name="Group 133"/>
            <p:cNvGrpSpPr>
              <a:grpSpLocks/>
            </p:cNvGrpSpPr>
            <p:nvPr/>
          </p:nvGrpSpPr>
          <p:grpSpPr bwMode="auto">
            <a:xfrm flipH="1">
              <a:off x="1307" y="2889"/>
              <a:ext cx="574" cy="795"/>
              <a:chOff x="1307" y="2889"/>
              <a:chExt cx="574" cy="795"/>
            </a:xfrm>
          </p:grpSpPr>
          <p:grpSp>
            <p:nvGrpSpPr>
              <p:cNvPr id="9307" name="Group 96"/>
              <p:cNvGrpSpPr>
                <a:grpSpLocks/>
              </p:cNvGrpSpPr>
              <p:nvPr/>
            </p:nvGrpSpPr>
            <p:grpSpPr bwMode="auto">
              <a:xfrm>
                <a:off x="1307" y="2889"/>
                <a:ext cx="486" cy="483"/>
                <a:chOff x="1307" y="2889"/>
                <a:chExt cx="486" cy="483"/>
              </a:xfrm>
            </p:grpSpPr>
            <p:grpSp>
              <p:nvGrpSpPr>
                <p:cNvPr id="9344" name="Group 90"/>
                <p:cNvGrpSpPr>
                  <a:grpSpLocks/>
                </p:cNvGrpSpPr>
                <p:nvPr/>
              </p:nvGrpSpPr>
              <p:grpSpPr bwMode="auto">
                <a:xfrm>
                  <a:off x="1317" y="2895"/>
                  <a:ext cx="476" cy="477"/>
                  <a:chOff x="1317" y="2895"/>
                  <a:chExt cx="476" cy="477"/>
                </a:xfrm>
              </p:grpSpPr>
              <p:grpSp>
                <p:nvGrpSpPr>
                  <p:cNvPr id="9350" name="Group 84"/>
                  <p:cNvGrpSpPr>
                    <a:grpSpLocks/>
                  </p:cNvGrpSpPr>
                  <p:nvPr/>
                </p:nvGrpSpPr>
                <p:grpSpPr bwMode="auto">
                  <a:xfrm>
                    <a:off x="1317" y="2895"/>
                    <a:ext cx="476" cy="477"/>
                    <a:chOff x="1317" y="2895"/>
                    <a:chExt cx="476" cy="477"/>
                  </a:xfrm>
                </p:grpSpPr>
                <p:sp>
                  <p:nvSpPr>
                    <p:cNvPr id="9356" name="Freeform 82"/>
                    <p:cNvSpPr>
                      <a:spLocks/>
                    </p:cNvSpPr>
                    <p:nvPr/>
                  </p:nvSpPr>
                  <p:spPr bwMode="auto">
                    <a:xfrm>
                      <a:off x="1317" y="2895"/>
                      <a:ext cx="404" cy="277"/>
                    </a:xfrm>
                    <a:custGeom>
                      <a:avLst/>
                      <a:gdLst>
                        <a:gd name="T0" fmla="*/ 25 w 1214"/>
                        <a:gd name="T1" fmla="*/ 830 h 830"/>
                        <a:gd name="T2" fmla="*/ 7 w 1214"/>
                        <a:gd name="T3" fmla="*/ 732 h 830"/>
                        <a:gd name="T4" fmla="*/ 0 w 1214"/>
                        <a:gd name="T5" fmla="*/ 637 h 830"/>
                        <a:gd name="T6" fmla="*/ 3 w 1214"/>
                        <a:gd name="T7" fmla="*/ 572 h 830"/>
                        <a:gd name="T8" fmla="*/ 14 w 1214"/>
                        <a:gd name="T9" fmla="*/ 512 h 830"/>
                        <a:gd name="T10" fmla="*/ 32 w 1214"/>
                        <a:gd name="T11" fmla="*/ 447 h 830"/>
                        <a:gd name="T12" fmla="*/ 61 w 1214"/>
                        <a:gd name="T13" fmla="*/ 382 h 830"/>
                        <a:gd name="T14" fmla="*/ 98 w 1214"/>
                        <a:gd name="T15" fmla="*/ 313 h 830"/>
                        <a:gd name="T16" fmla="*/ 134 w 1214"/>
                        <a:gd name="T17" fmla="*/ 258 h 830"/>
                        <a:gd name="T18" fmla="*/ 178 w 1214"/>
                        <a:gd name="T19" fmla="*/ 204 h 830"/>
                        <a:gd name="T20" fmla="*/ 228 w 1214"/>
                        <a:gd name="T21" fmla="*/ 156 h 830"/>
                        <a:gd name="T22" fmla="*/ 279 w 1214"/>
                        <a:gd name="T23" fmla="*/ 116 h 830"/>
                        <a:gd name="T24" fmla="*/ 334 w 1214"/>
                        <a:gd name="T25" fmla="*/ 84 h 830"/>
                        <a:gd name="T26" fmla="*/ 400 w 1214"/>
                        <a:gd name="T27" fmla="*/ 55 h 830"/>
                        <a:gd name="T28" fmla="*/ 477 w 1214"/>
                        <a:gd name="T29" fmla="*/ 29 h 830"/>
                        <a:gd name="T30" fmla="*/ 542 w 1214"/>
                        <a:gd name="T31" fmla="*/ 11 h 830"/>
                        <a:gd name="T32" fmla="*/ 622 w 1214"/>
                        <a:gd name="T33" fmla="*/ 0 h 830"/>
                        <a:gd name="T34" fmla="*/ 723 w 1214"/>
                        <a:gd name="T35" fmla="*/ 0 h 830"/>
                        <a:gd name="T36" fmla="*/ 800 w 1214"/>
                        <a:gd name="T37" fmla="*/ 15 h 830"/>
                        <a:gd name="T38" fmla="*/ 891 w 1214"/>
                        <a:gd name="T39" fmla="*/ 36 h 830"/>
                        <a:gd name="T40" fmla="*/ 981 w 1214"/>
                        <a:gd name="T41" fmla="*/ 76 h 830"/>
                        <a:gd name="T42" fmla="*/ 1061 w 1214"/>
                        <a:gd name="T43" fmla="*/ 124 h 830"/>
                        <a:gd name="T44" fmla="*/ 1116 w 1214"/>
                        <a:gd name="T45" fmla="*/ 171 h 830"/>
                        <a:gd name="T46" fmla="*/ 1170 w 1214"/>
                        <a:gd name="T47" fmla="*/ 225 h 830"/>
                        <a:gd name="T48" fmla="*/ 1214 w 1214"/>
                        <a:gd name="T49" fmla="*/ 280 h 830"/>
                        <a:gd name="T50" fmla="*/ 1097 w 1214"/>
                        <a:gd name="T51" fmla="*/ 193 h 830"/>
                        <a:gd name="T52" fmla="*/ 1036 w 1214"/>
                        <a:gd name="T53" fmla="*/ 156 h 830"/>
                        <a:gd name="T54" fmla="*/ 970 w 1214"/>
                        <a:gd name="T55" fmla="*/ 131 h 830"/>
                        <a:gd name="T56" fmla="*/ 887 w 1214"/>
                        <a:gd name="T57" fmla="*/ 105 h 830"/>
                        <a:gd name="T58" fmla="*/ 807 w 1214"/>
                        <a:gd name="T59" fmla="*/ 95 h 830"/>
                        <a:gd name="T60" fmla="*/ 720 w 1214"/>
                        <a:gd name="T61" fmla="*/ 91 h 830"/>
                        <a:gd name="T62" fmla="*/ 655 w 1214"/>
                        <a:gd name="T63" fmla="*/ 95 h 830"/>
                        <a:gd name="T64" fmla="*/ 586 w 1214"/>
                        <a:gd name="T65" fmla="*/ 105 h 830"/>
                        <a:gd name="T66" fmla="*/ 517 w 1214"/>
                        <a:gd name="T67" fmla="*/ 124 h 830"/>
                        <a:gd name="T68" fmla="*/ 451 w 1214"/>
                        <a:gd name="T69" fmla="*/ 145 h 830"/>
                        <a:gd name="T70" fmla="*/ 379 w 1214"/>
                        <a:gd name="T71" fmla="*/ 182 h 830"/>
                        <a:gd name="T72" fmla="*/ 323 w 1214"/>
                        <a:gd name="T73" fmla="*/ 214 h 830"/>
                        <a:gd name="T74" fmla="*/ 276 w 1214"/>
                        <a:gd name="T75" fmla="*/ 254 h 830"/>
                        <a:gd name="T76" fmla="*/ 221 w 1214"/>
                        <a:gd name="T77" fmla="*/ 298 h 830"/>
                        <a:gd name="T78" fmla="*/ 178 w 1214"/>
                        <a:gd name="T79" fmla="*/ 345 h 830"/>
                        <a:gd name="T80" fmla="*/ 134 w 1214"/>
                        <a:gd name="T81" fmla="*/ 411 h 830"/>
                        <a:gd name="T82" fmla="*/ 94 w 1214"/>
                        <a:gd name="T83" fmla="*/ 480 h 830"/>
                        <a:gd name="T84" fmla="*/ 69 w 1214"/>
                        <a:gd name="T85" fmla="*/ 545 h 830"/>
                        <a:gd name="T86" fmla="*/ 47 w 1214"/>
                        <a:gd name="T87" fmla="*/ 623 h 830"/>
                        <a:gd name="T88" fmla="*/ 32 w 1214"/>
                        <a:gd name="T89" fmla="*/ 717 h 830"/>
                        <a:gd name="T90" fmla="*/ 25 w 1214"/>
                        <a:gd name="T91" fmla="*/ 830 h 8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14"/>
                        <a:gd name="T139" fmla="*/ 0 h 830"/>
                        <a:gd name="T140" fmla="*/ 1214 w 1214"/>
                        <a:gd name="T141" fmla="*/ 830 h 8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14" h="830">
                          <a:moveTo>
                            <a:pt x="25" y="830"/>
                          </a:moveTo>
                          <a:lnTo>
                            <a:pt x="7" y="732"/>
                          </a:lnTo>
                          <a:lnTo>
                            <a:pt x="0" y="637"/>
                          </a:lnTo>
                          <a:lnTo>
                            <a:pt x="3" y="572"/>
                          </a:lnTo>
                          <a:lnTo>
                            <a:pt x="14" y="512"/>
                          </a:lnTo>
                          <a:lnTo>
                            <a:pt x="32" y="447"/>
                          </a:lnTo>
                          <a:lnTo>
                            <a:pt x="61" y="382"/>
                          </a:lnTo>
                          <a:lnTo>
                            <a:pt x="98" y="313"/>
                          </a:lnTo>
                          <a:lnTo>
                            <a:pt x="134" y="258"/>
                          </a:lnTo>
                          <a:lnTo>
                            <a:pt x="178" y="204"/>
                          </a:lnTo>
                          <a:lnTo>
                            <a:pt x="228" y="156"/>
                          </a:lnTo>
                          <a:lnTo>
                            <a:pt x="279" y="116"/>
                          </a:lnTo>
                          <a:lnTo>
                            <a:pt x="334" y="84"/>
                          </a:lnTo>
                          <a:lnTo>
                            <a:pt x="400" y="55"/>
                          </a:lnTo>
                          <a:lnTo>
                            <a:pt x="477" y="29"/>
                          </a:lnTo>
                          <a:lnTo>
                            <a:pt x="542" y="11"/>
                          </a:lnTo>
                          <a:lnTo>
                            <a:pt x="622" y="0"/>
                          </a:lnTo>
                          <a:lnTo>
                            <a:pt x="723" y="0"/>
                          </a:lnTo>
                          <a:lnTo>
                            <a:pt x="800" y="15"/>
                          </a:lnTo>
                          <a:lnTo>
                            <a:pt x="891" y="36"/>
                          </a:lnTo>
                          <a:lnTo>
                            <a:pt x="981" y="76"/>
                          </a:lnTo>
                          <a:lnTo>
                            <a:pt x="1061" y="124"/>
                          </a:lnTo>
                          <a:lnTo>
                            <a:pt x="1116" y="171"/>
                          </a:lnTo>
                          <a:lnTo>
                            <a:pt x="1170" y="225"/>
                          </a:lnTo>
                          <a:lnTo>
                            <a:pt x="1214" y="280"/>
                          </a:lnTo>
                          <a:lnTo>
                            <a:pt x="1097" y="193"/>
                          </a:lnTo>
                          <a:lnTo>
                            <a:pt x="1036" y="156"/>
                          </a:lnTo>
                          <a:lnTo>
                            <a:pt x="970" y="131"/>
                          </a:lnTo>
                          <a:lnTo>
                            <a:pt x="887" y="105"/>
                          </a:lnTo>
                          <a:lnTo>
                            <a:pt x="807" y="95"/>
                          </a:lnTo>
                          <a:lnTo>
                            <a:pt x="720" y="91"/>
                          </a:lnTo>
                          <a:lnTo>
                            <a:pt x="655" y="95"/>
                          </a:lnTo>
                          <a:lnTo>
                            <a:pt x="586" y="105"/>
                          </a:lnTo>
                          <a:lnTo>
                            <a:pt x="517" y="124"/>
                          </a:lnTo>
                          <a:lnTo>
                            <a:pt x="451" y="145"/>
                          </a:lnTo>
                          <a:lnTo>
                            <a:pt x="379" y="182"/>
                          </a:lnTo>
                          <a:lnTo>
                            <a:pt x="323" y="214"/>
                          </a:lnTo>
                          <a:lnTo>
                            <a:pt x="276" y="254"/>
                          </a:lnTo>
                          <a:lnTo>
                            <a:pt x="221" y="298"/>
                          </a:lnTo>
                          <a:lnTo>
                            <a:pt x="178" y="345"/>
                          </a:lnTo>
                          <a:lnTo>
                            <a:pt x="134" y="411"/>
                          </a:lnTo>
                          <a:lnTo>
                            <a:pt x="94" y="480"/>
                          </a:lnTo>
                          <a:lnTo>
                            <a:pt x="69" y="545"/>
                          </a:lnTo>
                          <a:lnTo>
                            <a:pt x="47" y="623"/>
                          </a:lnTo>
                          <a:lnTo>
                            <a:pt x="32" y="717"/>
                          </a:lnTo>
                          <a:lnTo>
                            <a:pt x="25" y="8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83"/>
                    <p:cNvSpPr>
                      <a:spLocks/>
                    </p:cNvSpPr>
                    <p:nvPr/>
                  </p:nvSpPr>
                  <p:spPr bwMode="auto">
                    <a:xfrm>
                      <a:off x="1347" y="3032"/>
                      <a:ext cx="446" cy="340"/>
                    </a:xfrm>
                    <a:custGeom>
                      <a:avLst/>
                      <a:gdLst>
                        <a:gd name="T0" fmla="*/ 0 w 1339"/>
                        <a:gd name="T1" fmla="*/ 619 h 1018"/>
                        <a:gd name="T2" fmla="*/ 77 w 1339"/>
                        <a:gd name="T3" fmla="*/ 706 h 1018"/>
                        <a:gd name="T4" fmla="*/ 160 w 1339"/>
                        <a:gd name="T5" fmla="*/ 782 h 1018"/>
                        <a:gd name="T6" fmla="*/ 237 w 1339"/>
                        <a:gd name="T7" fmla="*/ 826 h 1018"/>
                        <a:gd name="T8" fmla="*/ 347 w 1339"/>
                        <a:gd name="T9" fmla="*/ 873 h 1018"/>
                        <a:gd name="T10" fmla="*/ 434 w 1339"/>
                        <a:gd name="T11" fmla="*/ 899 h 1018"/>
                        <a:gd name="T12" fmla="*/ 514 w 1339"/>
                        <a:gd name="T13" fmla="*/ 909 h 1018"/>
                        <a:gd name="T14" fmla="*/ 608 w 1339"/>
                        <a:gd name="T15" fmla="*/ 909 h 1018"/>
                        <a:gd name="T16" fmla="*/ 677 w 1339"/>
                        <a:gd name="T17" fmla="*/ 902 h 1018"/>
                        <a:gd name="T18" fmla="*/ 761 w 1339"/>
                        <a:gd name="T19" fmla="*/ 888 h 1018"/>
                        <a:gd name="T20" fmla="*/ 844 w 1339"/>
                        <a:gd name="T21" fmla="*/ 862 h 1018"/>
                        <a:gd name="T22" fmla="*/ 913 w 1339"/>
                        <a:gd name="T23" fmla="*/ 826 h 1018"/>
                        <a:gd name="T24" fmla="*/ 978 w 1339"/>
                        <a:gd name="T25" fmla="*/ 786 h 1018"/>
                        <a:gd name="T26" fmla="*/ 1037 w 1339"/>
                        <a:gd name="T27" fmla="*/ 746 h 1018"/>
                        <a:gd name="T28" fmla="*/ 1095 w 1339"/>
                        <a:gd name="T29" fmla="*/ 688 h 1018"/>
                        <a:gd name="T30" fmla="*/ 1153 w 1339"/>
                        <a:gd name="T31" fmla="*/ 622 h 1018"/>
                        <a:gd name="T32" fmla="*/ 1197 w 1339"/>
                        <a:gd name="T33" fmla="*/ 561 h 1018"/>
                        <a:gd name="T34" fmla="*/ 1223 w 1339"/>
                        <a:gd name="T35" fmla="*/ 499 h 1018"/>
                        <a:gd name="T36" fmla="*/ 1256 w 1339"/>
                        <a:gd name="T37" fmla="*/ 401 h 1018"/>
                        <a:gd name="T38" fmla="*/ 1277 w 1339"/>
                        <a:gd name="T39" fmla="*/ 299 h 1018"/>
                        <a:gd name="T40" fmla="*/ 1281 w 1339"/>
                        <a:gd name="T41" fmla="*/ 208 h 1018"/>
                        <a:gd name="T42" fmla="*/ 1266 w 1339"/>
                        <a:gd name="T43" fmla="*/ 109 h 1018"/>
                        <a:gd name="T44" fmla="*/ 1234 w 1339"/>
                        <a:gd name="T45" fmla="*/ 0 h 1018"/>
                        <a:gd name="T46" fmla="*/ 1266 w 1339"/>
                        <a:gd name="T47" fmla="*/ 58 h 1018"/>
                        <a:gd name="T48" fmla="*/ 1303 w 1339"/>
                        <a:gd name="T49" fmla="*/ 141 h 1018"/>
                        <a:gd name="T50" fmla="*/ 1321 w 1339"/>
                        <a:gd name="T51" fmla="*/ 219 h 1018"/>
                        <a:gd name="T52" fmla="*/ 1339 w 1339"/>
                        <a:gd name="T53" fmla="*/ 292 h 1018"/>
                        <a:gd name="T54" fmla="*/ 1335 w 1339"/>
                        <a:gd name="T55" fmla="*/ 353 h 1018"/>
                        <a:gd name="T56" fmla="*/ 1332 w 1339"/>
                        <a:gd name="T57" fmla="*/ 437 h 1018"/>
                        <a:gd name="T58" fmla="*/ 1288 w 1339"/>
                        <a:gd name="T59" fmla="*/ 597 h 1018"/>
                        <a:gd name="T60" fmla="*/ 1245 w 1339"/>
                        <a:gd name="T61" fmla="*/ 684 h 1018"/>
                        <a:gd name="T62" fmla="*/ 1190 w 1339"/>
                        <a:gd name="T63" fmla="*/ 760 h 1018"/>
                        <a:gd name="T64" fmla="*/ 1131 w 1339"/>
                        <a:gd name="T65" fmla="*/ 826 h 1018"/>
                        <a:gd name="T66" fmla="*/ 1073 w 1339"/>
                        <a:gd name="T67" fmla="*/ 873 h 1018"/>
                        <a:gd name="T68" fmla="*/ 993 w 1339"/>
                        <a:gd name="T69" fmla="*/ 928 h 1018"/>
                        <a:gd name="T70" fmla="*/ 913 w 1339"/>
                        <a:gd name="T71" fmla="*/ 964 h 1018"/>
                        <a:gd name="T72" fmla="*/ 837 w 1339"/>
                        <a:gd name="T73" fmla="*/ 989 h 1018"/>
                        <a:gd name="T74" fmla="*/ 739 w 1339"/>
                        <a:gd name="T75" fmla="*/ 1015 h 1018"/>
                        <a:gd name="T76" fmla="*/ 666 w 1339"/>
                        <a:gd name="T77" fmla="*/ 1018 h 1018"/>
                        <a:gd name="T78" fmla="*/ 586 w 1339"/>
                        <a:gd name="T79" fmla="*/ 1018 h 1018"/>
                        <a:gd name="T80" fmla="*/ 506 w 1339"/>
                        <a:gd name="T81" fmla="*/ 1004 h 1018"/>
                        <a:gd name="T82" fmla="*/ 419 w 1339"/>
                        <a:gd name="T83" fmla="*/ 986 h 1018"/>
                        <a:gd name="T84" fmla="*/ 361 w 1339"/>
                        <a:gd name="T85" fmla="*/ 964 h 1018"/>
                        <a:gd name="T86" fmla="*/ 284 w 1339"/>
                        <a:gd name="T87" fmla="*/ 924 h 1018"/>
                        <a:gd name="T88" fmla="*/ 218 w 1339"/>
                        <a:gd name="T89" fmla="*/ 888 h 1018"/>
                        <a:gd name="T90" fmla="*/ 157 w 1339"/>
                        <a:gd name="T91" fmla="*/ 837 h 1018"/>
                        <a:gd name="T92" fmla="*/ 91 w 1339"/>
                        <a:gd name="T93" fmla="*/ 768 h 1018"/>
                        <a:gd name="T94" fmla="*/ 30 w 1339"/>
                        <a:gd name="T95" fmla="*/ 680 h 1018"/>
                        <a:gd name="T96" fmla="*/ 0 w 1339"/>
                        <a:gd name="T97" fmla="*/ 619 h 10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39"/>
                        <a:gd name="T148" fmla="*/ 0 h 1018"/>
                        <a:gd name="T149" fmla="*/ 1339 w 1339"/>
                        <a:gd name="T150" fmla="*/ 1018 h 10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39" h="1018">
                          <a:moveTo>
                            <a:pt x="0" y="619"/>
                          </a:moveTo>
                          <a:lnTo>
                            <a:pt x="77" y="706"/>
                          </a:lnTo>
                          <a:lnTo>
                            <a:pt x="160" y="782"/>
                          </a:lnTo>
                          <a:lnTo>
                            <a:pt x="237" y="826"/>
                          </a:lnTo>
                          <a:lnTo>
                            <a:pt x="347" y="873"/>
                          </a:lnTo>
                          <a:lnTo>
                            <a:pt x="434" y="899"/>
                          </a:lnTo>
                          <a:lnTo>
                            <a:pt x="514" y="909"/>
                          </a:lnTo>
                          <a:lnTo>
                            <a:pt x="608" y="909"/>
                          </a:lnTo>
                          <a:lnTo>
                            <a:pt x="677" y="902"/>
                          </a:lnTo>
                          <a:lnTo>
                            <a:pt x="761" y="888"/>
                          </a:lnTo>
                          <a:lnTo>
                            <a:pt x="844" y="862"/>
                          </a:lnTo>
                          <a:lnTo>
                            <a:pt x="913" y="826"/>
                          </a:lnTo>
                          <a:lnTo>
                            <a:pt x="978" y="786"/>
                          </a:lnTo>
                          <a:lnTo>
                            <a:pt x="1037" y="746"/>
                          </a:lnTo>
                          <a:lnTo>
                            <a:pt x="1095" y="688"/>
                          </a:lnTo>
                          <a:lnTo>
                            <a:pt x="1153" y="622"/>
                          </a:lnTo>
                          <a:lnTo>
                            <a:pt x="1197" y="561"/>
                          </a:lnTo>
                          <a:lnTo>
                            <a:pt x="1223" y="499"/>
                          </a:lnTo>
                          <a:lnTo>
                            <a:pt x="1256" y="401"/>
                          </a:lnTo>
                          <a:lnTo>
                            <a:pt x="1277" y="299"/>
                          </a:lnTo>
                          <a:lnTo>
                            <a:pt x="1281" y="208"/>
                          </a:lnTo>
                          <a:lnTo>
                            <a:pt x="1266" y="109"/>
                          </a:lnTo>
                          <a:lnTo>
                            <a:pt x="1234" y="0"/>
                          </a:lnTo>
                          <a:lnTo>
                            <a:pt x="1266" y="58"/>
                          </a:lnTo>
                          <a:lnTo>
                            <a:pt x="1303" y="141"/>
                          </a:lnTo>
                          <a:lnTo>
                            <a:pt x="1321" y="219"/>
                          </a:lnTo>
                          <a:lnTo>
                            <a:pt x="1339" y="292"/>
                          </a:lnTo>
                          <a:lnTo>
                            <a:pt x="1335" y="353"/>
                          </a:lnTo>
                          <a:lnTo>
                            <a:pt x="1332" y="437"/>
                          </a:lnTo>
                          <a:lnTo>
                            <a:pt x="1288" y="597"/>
                          </a:lnTo>
                          <a:lnTo>
                            <a:pt x="1245" y="684"/>
                          </a:lnTo>
                          <a:lnTo>
                            <a:pt x="1190" y="760"/>
                          </a:lnTo>
                          <a:lnTo>
                            <a:pt x="1131" y="826"/>
                          </a:lnTo>
                          <a:lnTo>
                            <a:pt x="1073" y="873"/>
                          </a:lnTo>
                          <a:lnTo>
                            <a:pt x="993" y="928"/>
                          </a:lnTo>
                          <a:lnTo>
                            <a:pt x="913" y="964"/>
                          </a:lnTo>
                          <a:lnTo>
                            <a:pt x="837" y="989"/>
                          </a:lnTo>
                          <a:lnTo>
                            <a:pt x="739" y="1015"/>
                          </a:lnTo>
                          <a:lnTo>
                            <a:pt x="666" y="1018"/>
                          </a:lnTo>
                          <a:lnTo>
                            <a:pt x="586" y="1018"/>
                          </a:lnTo>
                          <a:lnTo>
                            <a:pt x="506" y="1004"/>
                          </a:lnTo>
                          <a:lnTo>
                            <a:pt x="419" y="986"/>
                          </a:lnTo>
                          <a:lnTo>
                            <a:pt x="361" y="964"/>
                          </a:lnTo>
                          <a:lnTo>
                            <a:pt x="284" y="924"/>
                          </a:lnTo>
                          <a:lnTo>
                            <a:pt x="218" y="888"/>
                          </a:lnTo>
                          <a:lnTo>
                            <a:pt x="157" y="837"/>
                          </a:lnTo>
                          <a:lnTo>
                            <a:pt x="91" y="768"/>
                          </a:lnTo>
                          <a:lnTo>
                            <a:pt x="30" y="680"/>
                          </a:lnTo>
                          <a:lnTo>
                            <a:pt x="0" y="6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51" name="Group 89"/>
                  <p:cNvGrpSpPr>
                    <a:grpSpLocks/>
                  </p:cNvGrpSpPr>
                  <p:nvPr/>
                </p:nvGrpSpPr>
                <p:grpSpPr bwMode="auto">
                  <a:xfrm>
                    <a:off x="1319" y="2902"/>
                    <a:ext cx="473" cy="449"/>
                    <a:chOff x="1319" y="2902"/>
                    <a:chExt cx="473" cy="449"/>
                  </a:xfrm>
                </p:grpSpPr>
                <p:sp>
                  <p:nvSpPr>
                    <p:cNvPr id="9352" name="Freeform 85"/>
                    <p:cNvSpPr>
                      <a:spLocks/>
                    </p:cNvSpPr>
                    <p:nvPr/>
                  </p:nvSpPr>
                  <p:spPr bwMode="auto">
                    <a:xfrm>
                      <a:off x="1346" y="3239"/>
                      <a:ext cx="116" cy="112"/>
                    </a:xfrm>
                    <a:custGeom>
                      <a:avLst/>
                      <a:gdLst>
                        <a:gd name="T0" fmla="*/ 0 w 347"/>
                        <a:gd name="T1" fmla="*/ 0 h 337"/>
                        <a:gd name="T2" fmla="*/ 36 w 347"/>
                        <a:gd name="T3" fmla="*/ 68 h 337"/>
                        <a:gd name="T4" fmla="*/ 71 w 347"/>
                        <a:gd name="T5" fmla="*/ 120 h 337"/>
                        <a:gd name="T6" fmla="*/ 109 w 347"/>
                        <a:gd name="T7" fmla="*/ 167 h 337"/>
                        <a:gd name="T8" fmla="*/ 167 w 347"/>
                        <a:gd name="T9" fmla="*/ 224 h 337"/>
                        <a:gd name="T10" fmla="*/ 211 w 347"/>
                        <a:gd name="T11" fmla="*/ 260 h 337"/>
                        <a:gd name="T12" fmla="*/ 266 w 347"/>
                        <a:gd name="T13" fmla="*/ 296 h 337"/>
                        <a:gd name="T14" fmla="*/ 347 w 347"/>
                        <a:gd name="T15" fmla="*/ 337 h 337"/>
                        <a:gd name="T16" fmla="*/ 257 w 347"/>
                        <a:gd name="T17" fmla="*/ 213 h 337"/>
                        <a:gd name="T18" fmla="*/ 206 w 347"/>
                        <a:gd name="T19" fmla="*/ 184 h 337"/>
                        <a:gd name="T20" fmla="*/ 170 w 347"/>
                        <a:gd name="T21" fmla="*/ 159 h 337"/>
                        <a:gd name="T22" fmla="*/ 116 w 347"/>
                        <a:gd name="T23" fmla="*/ 122 h 337"/>
                        <a:gd name="T24" fmla="*/ 75 w 347"/>
                        <a:gd name="T25" fmla="*/ 84 h 337"/>
                        <a:gd name="T26" fmla="*/ 42 w 347"/>
                        <a:gd name="T27" fmla="*/ 51 h 337"/>
                        <a:gd name="T28" fmla="*/ 0 w 347"/>
                        <a:gd name="T29" fmla="*/ 0 h 3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7"/>
                        <a:gd name="T46" fmla="*/ 0 h 337"/>
                        <a:gd name="T47" fmla="*/ 347 w 347"/>
                        <a:gd name="T48" fmla="*/ 337 h 3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7" h="337">
                          <a:moveTo>
                            <a:pt x="0" y="0"/>
                          </a:moveTo>
                          <a:lnTo>
                            <a:pt x="36" y="68"/>
                          </a:lnTo>
                          <a:lnTo>
                            <a:pt x="71" y="120"/>
                          </a:lnTo>
                          <a:lnTo>
                            <a:pt x="109" y="167"/>
                          </a:lnTo>
                          <a:lnTo>
                            <a:pt x="167" y="224"/>
                          </a:lnTo>
                          <a:lnTo>
                            <a:pt x="211" y="260"/>
                          </a:lnTo>
                          <a:lnTo>
                            <a:pt x="266" y="296"/>
                          </a:lnTo>
                          <a:lnTo>
                            <a:pt x="347" y="337"/>
                          </a:lnTo>
                          <a:lnTo>
                            <a:pt x="257" y="213"/>
                          </a:lnTo>
                          <a:lnTo>
                            <a:pt x="206" y="184"/>
                          </a:lnTo>
                          <a:lnTo>
                            <a:pt x="170" y="159"/>
                          </a:lnTo>
                          <a:lnTo>
                            <a:pt x="116" y="122"/>
                          </a:lnTo>
                          <a:lnTo>
                            <a:pt x="75" y="84"/>
                          </a:lnTo>
                          <a:lnTo>
                            <a:pt x="42" y="5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86"/>
                    <p:cNvSpPr>
                      <a:spLocks/>
                    </p:cNvSpPr>
                    <p:nvPr/>
                  </p:nvSpPr>
                  <p:spPr bwMode="auto">
                    <a:xfrm>
                      <a:off x="1751" y="3030"/>
                      <a:ext cx="41" cy="220"/>
                    </a:xfrm>
                    <a:custGeom>
                      <a:avLst/>
                      <a:gdLst>
                        <a:gd name="T0" fmla="*/ 23 w 125"/>
                        <a:gd name="T1" fmla="*/ 0 h 662"/>
                        <a:gd name="T2" fmla="*/ 47 w 125"/>
                        <a:gd name="T3" fmla="*/ 45 h 662"/>
                        <a:gd name="T4" fmla="*/ 63 w 125"/>
                        <a:gd name="T5" fmla="*/ 84 h 662"/>
                        <a:gd name="T6" fmla="*/ 80 w 125"/>
                        <a:gd name="T7" fmla="*/ 124 h 662"/>
                        <a:gd name="T8" fmla="*/ 92 w 125"/>
                        <a:gd name="T9" fmla="*/ 163 h 662"/>
                        <a:gd name="T10" fmla="*/ 102 w 125"/>
                        <a:gd name="T11" fmla="*/ 199 h 662"/>
                        <a:gd name="T12" fmla="*/ 120 w 125"/>
                        <a:gd name="T13" fmla="*/ 263 h 662"/>
                        <a:gd name="T14" fmla="*/ 125 w 125"/>
                        <a:gd name="T15" fmla="*/ 326 h 662"/>
                        <a:gd name="T16" fmla="*/ 121 w 125"/>
                        <a:gd name="T17" fmla="*/ 423 h 662"/>
                        <a:gd name="T18" fmla="*/ 113 w 125"/>
                        <a:gd name="T19" fmla="*/ 489 h 662"/>
                        <a:gd name="T20" fmla="*/ 99 w 125"/>
                        <a:gd name="T21" fmla="*/ 542 h 662"/>
                        <a:gd name="T22" fmla="*/ 79 w 125"/>
                        <a:gd name="T23" fmla="*/ 598 h 662"/>
                        <a:gd name="T24" fmla="*/ 51 w 125"/>
                        <a:gd name="T25" fmla="*/ 662 h 662"/>
                        <a:gd name="T26" fmla="*/ 0 w 125"/>
                        <a:gd name="T27" fmla="*/ 537 h 662"/>
                        <a:gd name="T28" fmla="*/ 23 w 125"/>
                        <a:gd name="T29" fmla="*/ 483 h 662"/>
                        <a:gd name="T30" fmla="*/ 34 w 125"/>
                        <a:gd name="T31" fmla="*/ 453 h 662"/>
                        <a:gd name="T32" fmla="*/ 47 w 125"/>
                        <a:gd name="T33" fmla="*/ 416 h 662"/>
                        <a:gd name="T34" fmla="*/ 56 w 125"/>
                        <a:gd name="T35" fmla="*/ 377 h 662"/>
                        <a:gd name="T36" fmla="*/ 63 w 125"/>
                        <a:gd name="T37" fmla="*/ 318 h 662"/>
                        <a:gd name="T38" fmla="*/ 67 w 125"/>
                        <a:gd name="T39" fmla="*/ 268 h 662"/>
                        <a:gd name="T40" fmla="*/ 67 w 125"/>
                        <a:gd name="T41" fmla="*/ 194 h 662"/>
                        <a:gd name="T42" fmla="*/ 56 w 125"/>
                        <a:gd name="T43" fmla="*/ 128 h 662"/>
                        <a:gd name="T44" fmla="*/ 44 w 125"/>
                        <a:gd name="T45" fmla="*/ 73 h 662"/>
                        <a:gd name="T46" fmla="*/ 36 w 125"/>
                        <a:gd name="T47" fmla="*/ 44 h 662"/>
                        <a:gd name="T48" fmla="*/ 23 w 125"/>
                        <a:gd name="T49" fmla="*/ 0 h 6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662"/>
                        <a:gd name="T77" fmla="*/ 125 w 125"/>
                        <a:gd name="T78" fmla="*/ 662 h 6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662">
                          <a:moveTo>
                            <a:pt x="23" y="0"/>
                          </a:moveTo>
                          <a:lnTo>
                            <a:pt x="47" y="45"/>
                          </a:lnTo>
                          <a:lnTo>
                            <a:pt x="63" y="84"/>
                          </a:lnTo>
                          <a:lnTo>
                            <a:pt x="80" y="124"/>
                          </a:lnTo>
                          <a:lnTo>
                            <a:pt x="92" y="163"/>
                          </a:lnTo>
                          <a:lnTo>
                            <a:pt x="102" y="199"/>
                          </a:lnTo>
                          <a:lnTo>
                            <a:pt x="120" y="263"/>
                          </a:lnTo>
                          <a:lnTo>
                            <a:pt x="125" y="326"/>
                          </a:lnTo>
                          <a:lnTo>
                            <a:pt x="121" y="423"/>
                          </a:lnTo>
                          <a:lnTo>
                            <a:pt x="113" y="489"/>
                          </a:lnTo>
                          <a:lnTo>
                            <a:pt x="99" y="542"/>
                          </a:lnTo>
                          <a:lnTo>
                            <a:pt x="79" y="598"/>
                          </a:lnTo>
                          <a:lnTo>
                            <a:pt x="51" y="662"/>
                          </a:lnTo>
                          <a:lnTo>
                            <a:pt x="0" y="537"/>
                          </a:lnTo>
                          <a:lnTo>
                            <a:pt x="23" y="483"/>
                          </a:lnTo>
                          <a:lnTo>
                            <a:pt x="34" y="453"/>
                          </a:lnTo>
                          <a:lnTo>
                            <a:pt x="47" y="416"/>
                          </a:lnTo>
                          <a:lnTo>
                            <a:pt x="56" y="377"/>
                          </a:lnTo>
                          <a:lnTo>
                            <a:pt x="63" y="318"/>
                          </a:lnTo>
                          <a:lnTo>
                            <a:pt x="67" y="268"/>
                          </a:lnTo>
                          <a:lnTo>
                            <a:pt x="67" y="194"/>
                          </a:lnTo>
                          <a:lnTo>
                            <a:pt x="56" y="128"/>
                          </a:lnTo>
                          <a:lnTo>
                            <a:pt x="44" y="73"/>
                          </a:lnTo>
                          <a:lnTo>
                            <a:pt x="36" y="44"/>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87"/>
                    <p:cNvSpPr>
                      <a:spLocks/>
                    </p:cNvSpPr>
                    <p:nvPr/>
                  </p:nvSpPr>
                  <p:spPr bwMode="auto">
                    <a:xfrm>
                      <a:off x="1534" y="2902"/>
                      <a:ext cx="164" cy="66"/>
                    </a:xfrm>
                    <a:custGeom>
                      <a:avLst/>
                      <a:gdLst>
                        <a:gd name="T0" fmla="*/ 0 w 494"/>
                        <a:gd name="T1" fmla="*/ 0 h 200"/>
                        <a:gd name="T2" fmla="*/ 37 w 494"/>
                        <a:gd name="T3" fmla="*/ 73 h 200"/>
                        <a:gd name="T4" fmla="*/ 95 w 494"/>
                        <a:gd name="T5" fmla="*/ 69 h 200"/>
                        <a:gd name="T6" fmla="*/ 149 w 494"/>
                        <a:gd name="T7" fmla="*/ 73 h 200"/>
                        <a:gd name="T8" fmla="*/ 198 w 494"/>
                        <a:gd name="T9" fmla="*/ 80 h 200"/>
                        <a:gd name="T10" fmla="*/ 244 w 494"/>
                        <a:gd name="T11" fmla="*/ 89 h 200"/>
                        <a:gd name="T12" fmla="*/ 290 w 494"/>
                        <a:gd name="T13" fmla="*/ 101 h 200"/>
                        <a:gd name="T14" fmla="*/ 322 w 494"/>
                        <a:gd name="T15" fmla="*/ 111 h 200"/>
                        <a:gd name="T16" fmla="*/ 363 w 494"/>
                        <a:gd name="T17" fmla="*/ 128 h 200"/>
                        <a:gd name="T18" fmla="*/ 410 w 494"/>
                        <a:gd name="T19" fmla="*/ 151 h 200"/>
                        <a:gd name="T20" fmla="*/ 494 w 494"/>
                        <a:gd name="T21" fmla="*/ 200 h 200"/>
                        <a:gd name="T22" fmla="*/ 445 w 494"/>
                        <a:gd name="T23" fmla="*/ 149 h 200"/>
                        <a:gd name="T24" fmla="*/ 411 w 494"/>
                        <a:gd name="T25" fmla="*/ 124 h 200"/>
                        <a:gd name="T26" fmla="*/ 367 w 494"/>
                        <a:gd name="T27" fmla="*/ 95 h 200"/>
                        <a:gd name="T28" fmla="*/ 339 w 494"/>
                        <a:gd name="T29" fmla="*/ 78 h 200"/>
                        <a:gd name="T30" fmla="*/ 277 w 494"/>
                        <a:gd name="T31" fmla="*/ 49 h 200"/>
                        <a:gd name="T32" fmla="*/ 237 w 494"/>
                        <a:gd name="T33" fmla="*/ 34 h 200"/>
                        <a:gd name="T34" fmla="*/ 204 w 494"/>
                        <a:gd name="T35" fmla="*/ 23 h 200"/>
                        <a:gd name="T36" fmla="*/ 174 w 494"/>
                        <a:gd name="T37" fmla="*/ 16 h 200"/>
                        <a:gd name="T38" fmla="*/ 127 w 494"/>
                        <a:gd name="T39" fmla="*/ 8 h 200"/>
                        <a:gd name="T40" fmla="*/ 77 w 494"/>
                        <a:gd name="T41" fmla="*/ 2 h 200"/>
                        <a:gd name="T42" fmla="*/ 22 w 494"/>
                        <a:gd name="T43" fmla="*/ 0 h 200"/>
                        <a:gd name="T44" fmla="*/ 0 w 494"/>
                        <a:gd name="T45" fmla="*/ 0 h 2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4"/>
                        <a:gd name="T70" fmla="*/ 0 h 200"/>
                        <a:gd name="T71" fmla="*/ 494 w 494"/>
                        <a:gd name="T72" fmla="*/ 200 h 2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4" h="200">
                          <a:moveTo>
                            <a:pt x="0" y="0"/>
                          </a:moveTo>
                          <a:lnTo>
                            <a:pt x="37" y="73"/>
                          </a:lnTo>
                          <a:lnTo>
                            <a:pt x="95" y="69"/>
                          </a:lnTo>
                          <a:lnTo>
                            <a:pt x="149" y="73"/>
                          </a:lnTo>
                          <a:lnTo>
                            <a:pt x="198" y="80"/>
                          </a:lnTo>
                          <a:lnTo>
                            <a:pt x="244" y="89"/>
                          </a:lnTo>
                          <a:lnTo>
                            <a:pt x="290" y="101"/>
                          </a:lnTo>
                          <a:lnTo>
                            <a:pt x="322" y="111"/>
                          </a:lnTo>
                          <a:lnTo>
                            <a:pt x="363" y="128"/>
                          </a:lnTo>
                          <a:lnTo>
                            <a:pt x="410" y="151"/>
                          </a:lnTo>
                          <a:lnTo>
                            <a:pt x="494" y="200"/>
                          </a:lnTo>
                          <a:lnTo>
                            <a:pt x="445" y="149"/>
                          </a:lnTo>
                          <a:lnTo>
                            <a:pt x="411" y="124"/>
                          </a:lnTo>
                          <a:lnTo>
                            <a:pt x="367" y="95"/>
                          </a:lnTo>
                          <a:lnTo>
                            <a:pt x="339" y="78"/>
                          </a:lnTo>
                          <a:lnTo>
                            <a:pt x="277" y="49"/>
                          </a:lnTo>
                          <a:lnTo>
                            <a:pt x="237" y="34"/>
                          </a:lnTo>
                          <a:lnTo>
                            <a:pt x="204" y="23"/>
                          </a:lnTo>
                          <a:lnTo>
                            <a:pt x="174" y="16"/>
                          </a:lnTo>
                          <a:lnTo>
                            <a:pt x="127" y="8"/>
                          </a:lnTo>
                          <a:lnTo>
                            <a:pt x="77" y="2"/>
                          </a:lnTo>
                          <a:lnTo>
                            <a:pt x="22"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88"/>
                    <p:cNvSpPr>
                      <a:spLocks/>
                    </p:cNvSpPr>
                    <p:nvPr/>
                  </p:nvSpPr>
                  <p:spPr bwMode="auto">
                    <a:xfrm>
                      <a:off x="1319" y="2995"/>
                      <a:ext cx="53" cy="157"/>
                    </a:xfrm>
                    <a:custGeom>
                      <a:avLst/>
                      <a:gdLst>
                        <a:gd name="T0" fmla="*/ 0 w 158"/>
                        <a:gd name="T1" fmla="*/ 360 h 469"/>
                        <a:gd name="T2" fmla="*/ 4 w 158"/>
                        <a:gd name="T3" fmla="*/ 324 h 469"/>
                        <a:gd name="T4" fmla="*/ 6 w 158"/>
                        <a:gd name="T5" fmla="*/ 284 h 469"/>
                        <a:gd name="T6" fmla="*/ 17 w 158"/>
                        <a:gd name="T7" fmla="*/ 220 h 469"/>
                        <a:gd name="T8" fmla="*/ 29 w 158"/>
                        <a:gd name="T9" fmla="*/ 169 h 469"/>
                        <a:gd name="T10" fmla="*/ 46 w 158"/>
                        <a:gd name="T11" fmla="*/ 123 h 469"/>
                        <a:gd name="T12" fmla="*/ 68 w 158"/>
                        <a:gd name="T13" fmla="*/ 76 h 469"/>
                        <a:gd name="T14" fmla="*/ 87 w 158"/>
                        <a:gd name="T15" fmla="*/ 39 h 469"/>
                        <a:gd name="T16" fmla="*/ 112 w 158"/>
                        <a:gd name="T17" fmla="*/ 0 h 469"/>
                        <a:gd name="T18" fmla="*/ 158 w 158"/>
                        <a:gd name="T19" fmla="*/ 61 h 469"/>
                        <a:gd name="T20" fmla="*/ 131 w 158"/>
                        <a:gd name="T21" fmla="*/ 97 h 469"/>
                        <a:gd name="T22" fmla="*/ 112 w 158"/>
                        <a:gd name="T23" fmla="*/ 130 h 469"/>
                        <a:gd name="T24" fmla="*/ 96 w 158"/>
                        <a:gd name="T25" fmla="*/ 160 h 469"/>
                        <a:gd name="T26" fmla="*/ 73 w 158"/>
                        <a:gd name="T27" fmla="*/ 203 h 469"/>
                        <a:gd name="T28" fmla="*/ 58 w 158"/>
                        <a:gd name="T29" fmla="*/ 240 h 469"/>
                        <a:gd name="T30" fmla="*/ 50 w 158"/>
                        <a:gd name="T31" fmla="*/ 277 h 469"/>
                        <a:gd name="T32" fmla="*/ 39 w 158"/>
                        <a:gd name="T33" fmla="*/ 313 h 469"/>
                        <a:gd name="T34" fmla="*/ 32 w 158"/>
                        <a:gd name="T35" fmla="*/ 353 h 469"/>
                        <a:gd name="T36" fmla="*/ 26 w 158"/>
                        <a:gd name="T37" fmla="*/ 401 h 469"/>
                        <a:gd name="T38" fmla="*/ 21 w 158"/>
                        <a:gd name="T39" fmla="*/ 450 h 469"/>
                        <a:gd name="T40" fmla="*/ 12 w 158"/>
                        <a:gd name="T41" fmla="*/ 469 h 469"/>
                        <a:gd name="T42" fmla="*/ 0 w 158"/>
                        <a:gd name="T43" fmla="*/ 360 h 4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
                        <a:gd name="T67" fmla="*/ 0 h 469"/>
                        <a:gd name="T68" fmla="*/ 158 w 158"/>
                        <a:gd name="T69" fmla="*/ 469 h 4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 h="469">
                          <a:moveTo>
                            <a:pt x="0" y="360"/>
                          </a:moveTo>
                          <a:lnTo>
                            <a:pt x="4" y="324"/>
                          </a:lnTo>
                          <a:lnTo>
                            <a:pt x="6" y="284"/>
                          </a:lnTo>
                          <a:lnTo>
                            <a:pt x="17" y="220"/>
                          </a:lnTo>
                          <a:lnTo>
                            <a:pt x="29" y="169"/>
                          </a:lnTo>
                          <a:lnTo>
                            <a:pt x="46" y="123"/>
                          </a:lnTo>
                          <a:lnTo>
                            <a:pt x="68" y="76"/>
                          </a:lnTo>
                          <a:lnTo>
                            <a:pt x="87" y="39"/>
                          </a:lnTo>
                          <a:lnTo>
                            <a:pt x="112" y="0"/>
                          </a:lnTo>
                          <a:lnTo>
                            <a:pt x="158" y="61"/>
                          </a:lnTo>
                          <a:lnTo>
                            <a:pt x="131" y="97"/>
                          </a:lnTo>
                          <a:lnTo>
                            <a:pt x="112" y="130"/>
                          </a:lnTo>
                          <a:lnTo>
                            <a:pt x="96" y="160"/>
                          </a:lnTo>
                          <a:lnTo>
                            <a:pt x="73" y="203"/>
                          </a:lnTo>
                          <a:lnTo>
                            <a:pt x="58" y="240"/>
                          </a:lnTo>
                          <a:lnTo>
                            <a:pt x="50" y="277"/>
                          </a:lnTo>
                          <a:lnTo>
                            <a:pt x="39" y="313"/>
                          </a:lnTo>
                          <a:lnTo>
                            <a:pt x="32" y="353"/>
                          </a:lnTo>
                          <a:lnTo>
                            <a:pt x="26" y="401"/>
                          </a:lnTo>
                          <a:lnTo>
                            <a:pt x="21" y="450"/>
                          </a:lnTo>
                          <a:lnTo>
                            <a:pt x="12" y="469"/>
                          </a:lnTo>
                          <a:lnTo>
                            <a:pt x="0" y="3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9345" name="Oval 91"/>
                <p:cNvSpPr>
                  <a:spLocks noChangeArrowheads="1"/>
                </p:cNvSpPr>
                <p:nvPr/>
              </p:nvSpPr>
              <p:spPr bwMode="auto">
                <a:xfrm>
                  <a:off x="1327" y="2926"/>
                  <a:ext cx="466" cy="4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346" name="Group 95"/>
                <p:cNvGrpSpPr>
                  <a:grpSpLocks/>
                </p:cNvGrpSpPr>
                <p:nvPr/>
              </p:nvGrpSpPr>
              <p:grpSpPr bwMode="auto">
                <a:xfrm>
                  <a:off x="1307" y="2889"/>
                  <a:ext cx="466" cy="447"/>
                  <a:chOff x="1307" y="2889"/>
                  <a:chExt cx="466" cy="447"/>
                </a:xfrm>
              </p:grpSpPr>
              <p:sp>
                <p:nvSpPr>
                  <p:cNvPr id="9347" name="Oval 92"/>
                  <p:cNvSpPr>
                    <a:spLocks noChangeArrowheads="1"/>
                  </p:cNvSpPr>
                  <p:nvPr/>
                </p:nvSpPr>
                <p:spPr bwMode="auto">
                  <a:xfrm>
                    <a:off x="1313" y="2896"/>
                    <a:ext cx="455" cy="435"/>
                  </a:xfrm>
                  <a:prstGeom prst="ellipse">
                    <a:avLst/>
                  </a:prstGeom>
                  <a:noFill/>
                  <a:ln w="25400">
                    <a:solidFill>
                      <a:srgbClr val="9F9F9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8" name="Oval 93"/>
                  <p:cNvSpPr>
                    <a:spLocks noChangeArrowheads="1"/>
                  </p:cNvSpPr>
                  <p:nvPr/>
                </p:nvSpPr>
                <p:spPr bwMode="auto">
                  <a:xfrm>
                    <a:off x="1307" y="2889"/>
                    <a:ext cx="466" cy="4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49" name="Oval 94"/>
                  <p:cNvSpPr>
                    <a:spLocks noChangeArrowheads="1"/>
                  </p:cNvSpPr>
                  <p:nvPr/>
                </p:nvSpPr>
                <p:spPr bwMode="auto">
                  <a:xfrm>
                    <a:off x="1320" y="2901"/>
                    <a:ext cx="441" cy="424"/>
                  </a:xfrm>
                  <a:prstGeom prst="ellipse">
                    <a:avLst/>
                  </a:pr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9308" name="Group 132"/>
              <p:cNvGrpSpPr>
                <a:grpSpLocks/>
              </p:cNvGrpSpPr>
              <p:nvPr/>
            </p:nvGrpSpPr>
            <p:grpSpPr bwMode="auto">
              <a:xfrm>
                <a:off x="1641" y="3310"/>
                <a:ext cx="240" cy="374"/>
                <a:chOff x="1641" y="3310"/>
                <a:chExt cx="240" cy="374"/>
              </a:xfrm>
            </p:grpSpPr>
            <p:sp>
              <p:nvSpPr>
                <p:cNvPr id="9309" name="Freeform 97"/>
                <p:cNvSpPr>
                  <a:spLocks/>
                </p:cNvSpPr>
                <p:nvPr/>
              </p:nvSpPr>
              <p:spPr bwMode="auto">
                <a:xfrm>
                  <a:off x="1643" y="3329"/>
                  <a:ext cx="228" cy="327"/>
                </a:xfrm>
                <a:custGeom>
                  <a:avLst/>
                  <a:gdLst>
                    <a:gd name="T0" fmla="*/ 0 w 683"/>
                    <a:gd name="T1" fmla="*/ 73 h 979"/>
                    <a:gd name="T2" fmla="*/ 484 w 683"/>
                    <a:gd name="T3" fmla="*/ 979 h 979"/>
                    <a:gd name="T4" fmla="*/ 683 w 683"/>
                    <a:gd name="T5" fmla="*/ 879 h 979"/>
                    <a:gd name="T6" fmla="*/ 196 w 683"/>
                    <a:gd name="T7" fmla="*/ 0 h 979"/>
                    <a:gd name="T8" fmla="*/ 0 w 683"/>
                    <a:gd name="T9" fmla="*/ 73 h 979"/>
                    <a:gd name="T10" fmla="*/ 0 60000 65536"/>
                    <a:gd name="T11" fmla="*/ 0 60000 65536"/>
                    <a:gd name="T12" fmla="*/ 0 60000 65536"/>
                    <a:gd name="T13" fmla="*/ 0 60000 65536"/>
                    <a:gd name="T14" fmla="*/ 0 60000 65536"/>
                    <a:gd name="T15" fmla="*/ 0 w 683"/>
                    <a:gd name="T16" fmla="*/ 0 h 979"/>
                    <a:gd name="T17" fmla="*/ 683 w 683"/>
                    <a:gd name="T18" fmla="*/ 979 h 979"/>
                  </a:gdLst>
                  <a:ahLst/>
                  <a:cxnLst>
                    <a:cxn ang="T10">
                      <a:pos x="T0" y="T1"/>
                    </a:cxn>
                    <a:cxn ang="T11">
                      <a:pos x="T2" y="T3"/>
                    </a:cxn>
                    <a:cxn ang="T12">
                      <a:pos x="T4" y="T5"/>
                    </a:cxn>
                    <a:cxn ang="T13">
                      <a:pos x="T6" y="T7"/>
                    </a:cxn>
                    <a:cxn ang="T14">
                      <a:pos x="T8" y="T9"/>
                    </a:cxn>
                  </a:cxnLst>
                  <a:rect l="T15" t="T16" r="T17" b="T18"/>
                  <a:pathLst>
                    <a:path w="683" h="979">
                      <a:moveTo>
                        <a:pt x="0" y="73"/>
                      </a:moveTo>
                      <a:lnTo>
                        <a:pt x="484" y="979"/>
                      </a:lnTo>
                      <a:lnTo>
                        <a:pt x="683" y="879"/>
                      </a:lnTo>
                      <a:lnTo>
                        <a:pt x="196" y="0"/>
                      </a:lnTo>
                      <a:lnTo>
                        <a:pt x="0" y="73"/>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Arc 98"/>
                <p:cNvSpPr>
                  <a:spLocks/>
                </p:cNvSpPr>
                <p:nvPr/>
              </p:nvSpPr>
              <p:spPr bwMode="auto">
                <a:xfrm>
                  <a:off x="1642" y="3310"/>
                  <a:ext cx="69" cy="43"/>
                </a:xfrm>
                <a:custGeom>
                  <a:avLst/>
                  <a:gdLst>
                    <a:gd name="T0" fmla="*/ 1 w 41895"/>
                    <a:gd name="T1" fmla="*/ 43 h 27434"/>
                    <a:gd name="T2" fmla="*/ 69 w 41895"/>
                    <a:gd name="T3" fmla="*/ 22 h 27434"/>
                    <a:gd name="T4" fmla="*/ 36 w 41895"/>
                    <a:gd name="T5" fmla="*/ 34 h 27434"/>
                    <a:gd name="T6" fmla="*/ 0 60000 65536"/>
                    <a:gd name="T7" fmla="*/ 0 60000 65536"/>
                    <a:gd name="T8" fmla="*/ 0 60000 65536"/>
                    <a:gd name="T9" fmla="*/ 0 w 41895"/>
                    <a:gd name="T10" fmla="*/ 0 h 27434"/>
                    <a:gd name="T11" fmla="*/ 41895 w 41895"/>
                    <a:gd name="T12" fmla="*/ 27434 h 27434"/>
                  </a:gdLst>
                  <a:ahLst/>
                  <a:cxnLst>
                    <a:cxn ang="T6">
                      <a:pos x="T0" y="T1"/>
                    </a:cxn>
                    <a:cxn ang="T7">
                      <a:pos x="T2" y="T3"/>
                    </a:cxn>
                    <a:cxn ang="T8">
                      <a:pos x="T4" y="T5"/>
                    </a:cxn>
                  </a:cxnLst>
                  <a:rect l="T9" t="T10" r="T11" b="T12"/>
                  <a:pathLst>
                    <a:path w="41895" h="27434" fill="none" extrusionOk="0">
                      <a:moveTo>
                        <a:pt x="802" y="27434"/>
                      </a:moveTo>
                      <a:cubicBezTo>
                        <a:pt x="270" y="25535"/>
                        <a:pt x="0" y="23572"/>
                        <a:pt x="0" y="21600"/>
                      </a:cubicBezTo>
                      <a:cubicBezTo>
                        <a:pt x="0" y="9670"/>
                        <a:pt x="9670" y="0"/>
                        <a:pt x="21600" y="0"/>
                      </a:cubicBezTo>
                      <a:cubicBezTo>
                        <a:pt x="30678" y="-1"/>
                        <a:pt x="38788" y="5676"/>
                        <a:pt x="41895" y="14206"/>
                      </a:cubicBezTo>
                    </a:path>
                    <a:path w="41895" h="27434" stroke="0" extrusionOk="0">
                      <a:moveTo>
                        <a:pt x="802" y="27434"/>
                      </a:moveTo>
                      <a:cubicBezTo>
                        <a:pt x="270" y="25535"/>
                        <a:pt x="0" y="23572"/>
                        <a:pt x="0" y="21600"/>
                      </a:cubicBezTo>
                      <a:cubicBezTo>
                        <a:pt x="0" y="9670"/>
                        <a:pt x="9670" y="0"/>
                        <a:pt x="21600" y="0"/>
                      </a:cubicBezTo>
                      <a:cubicBezTo>
                        <a:pt x="30678" y="-1"/>
                        <a:pt x="38788" y="5676"/>
                        <a:pt x="41895" y="14206"/>
                      </a:cubicBezTo>
                      <a:lnTo>
                        <a:pt x="21600" y="21600"/>
                      </a:lnTo>
                      <a:close/>
                    </a:path>
                  </a:pathLst>
                </a:custGeom>
                <a:solidFill>
                  <a:srgbClr val="5F3F1F"/>
                </a:solidFill>
                <a:ln w="4763">
                  <a:solidFill>
                    <a:srgbClr val="000000"/>
                  </a:solidFill>
                  <a:round/>
                  <a:headEnd/>
                  <a:tailEnd/>
                </a:ln>
              </p:spPr>
              <p:txBody>
                <a:bodyPr/>
                <a:lstStyle/>
                <a:p>
                  <a:endParaRPr lang="zh-CN" altLang="en-US"/>
                </a:p>
              </p:txBody>
            </p:sp>
            <p:sp>
              <p:nvSpPr>
                <p:cNvPr id="9311" name="Arc 99"/>
                <p:cNvSpPr>
                  <a:spLocks/>
                </p:cNvSpPr>
                <p:nvPr/>
              </p:nvSpPr>
              <p:spPr bwMode="auto">
                <a:xfrm>
                  <a:off x="1644" y="3315"/>
                  <a:ext cx="69" cy="40"/>
                </a:xfrm>
                <a:custGeom>
                  <a:avLst/>
                  <a:gdLst>
                    <a:gd name="T0" fmla="*/ 0 w 42120"/>
                    <a:gd name="T1" fmla="*/ 40 h 24019"/>
                    <a:gd name="T2" fmla="*/ 69 w 42120"/>
                    <a:gd name="T3" fmla="*/ 25 h 24019"/>
                    <a:gd name="T4" fmla="*/ 35 w 42120"/>
                    <a:gd name="T5" fmla="*/ 36 h 24019"/>
                    <a:gd name="T6" fmla="*/ 0 60000 65536"/>
                    <a:gd name="T7" fmla="*/ 0 60000 65536"/>
                    <a:gd name="T8" fmla="*/ 0 60000 65536"/>
                    <a:gd name="T9" fmla="*/ 0 w 42120"/>
                    <a:gd name="T10" fmla="*/ 0 h 24019"/>
                    <a:gd name="T11" fmla="*/ 42120 w 42120"/>
                    <a:gd name="T12" fmla="*/ 24019 h 24019"/>
                  </a:gdLst>
                  <a:ahLst/>
                  <a:cxnLst>
                    <a:cxn ang="T6">
                      <a:pos x="T0" y="T1"/>
                    </a:cxn>
                    <a:cxn ang="T7">
                      <a:pos x="T2" y="T3"/>
                    </a:cxn>
                    <a:cxn ang="T8">
                      <a:pos x="T4" y="T5"/>
                    </a:cxn>
                  </a:cxnLst>
                  <a:rect l="T9" t="T10" r="T11" b="T12"/>
                  <a:pathLst>
                    <a:path w="42120" h="24019" fill="none" extrusionOk="0">
                      <a:moveTo>
                        <a:pt x="135" y="24019"/>
                      </a:moveTo>
                      <a:cubicBezTo>
                        <a:pt x="45" y="23215"/>
                        <a:pt x="0" y="22408"/>
                        <a:pt x="0" y="21600"/>
                      </a:cubicBezTo>
                      <a:cubicBezTo>
                        <a:pt x="0" y="9670"/>
                        <a:pt x="9670" y="0"/>
                        <a:pt x="21600" y="0"/>
                      </a:cubicBezTo>
                      <a:cubicBezTo>
                        <a:pt x="30930" y="-1"/>
                        <a:pt x="39206" y="5991"/>
                        <a:pt x="42119" y="14855"/>
                      </a:cubicBezTo>
                    </a:path>
                    <a:path w="42120" h="24019" stroke="0" extrusionOk="0">
                      <a:moveTo>
                        <a:pt x="135" y="24019"/>
                      </a:moveTo>
                      <a:cubicBezTo>
                        <a:pt x="45" y="23215"/>
                        <a:pt x="0" y="22408"/>
                        <a:pt x="0" y="21600"/>
                      </a:cubicBezTo>
                      <a:cubicBezTo>
                        <a:pt x="0" y="9670"/>
                        <a:pt x="9670" y="0"/>
                        <a:pt x="21600" y="0"/>
                      </a:cubicBezTo>
                      <a:cubicBezTo>
                        <a:pt x="30930" y="-1"/>
                        <a:pt x="39206" y="5991"/>
                        <a:pt x="42119" y="14855"/>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100"/>
                <p:cNvSpPr>
                  <a:spLocks/>
                </p:cNvSpPr>
                <p:nvPr/>
              </p:nvSpPr>
              <p:spPr bwMode="auto">
                <a:xfrm>
                  <a:off x="1641" y="3315"/>
                  <a:ext cx="44" cy="84"/>
                </a:xfrm>
                <a:custGeom>
                  <a:avLst/>
                  <a:gdLst>
                    <a:gd name="T0" fmla="*/ 4 w 130"/>
                    <a:gd name="T1" fmla="*/ 116 h 251"/>
                    <a:gd name="T2" fmla="*/ 0 w 130"/>
                    <a:gd name="T3" fmla="*/ 99 h 251"/>
                    <a:gd name="T4" fmla="*/ 0 w 130"/>
                    <a:gd name="T5" fmla="*/ 83 h 251"/>
                    <a:gd name="T6" fmla="*/ 2 w 130"/>
                    <a:gd name="T7" fmla="*/ 70 h 251"/>
                    <a:gd name="T8" fmla="*/ 7 w 130"/>
                    <a:gd name="T9" fmla="*/ 51 h 251"/>
                    <a:gd name="T10" fmla="*/ 15 w 130"/>
                    <a:gd name="T11" fmla="*/ 35 h 251"/>
                    <a:gd name="T12" fmla="*/ 25 w 130"/>
                    <a:gd name="T13" fmla="*/ 20 h 251"/>
                    <a:gd name="T14" fmla="*/ 38 w 130"/>
                    <a:gd name="T15" fmla="*/ 8 h 251"/>
                    <a:gd name="T16" fmla="*/ 50 w 130"/>
                    <a:gd name="T17" fmla="*/ 0 h 251"/>
                    <a:gd name="T18" fmla="*/ 130 w 130"/>
                    <a:gd name="T19" fmla="*/ 136 h 251"/>
                    <a:gd name="T20" fmla="*/ 115 w 130"/>
                    <a:gd name="T21" fmla="*/ 144 h 251"/>
                    <a:gd name="T22" fmla="*/ 105 w 130"/>
                    <a:gd name="T23" fmla="*/ 154 h 251"/>
                    <a:gd name="T24" fmla="*/ 96 w 130"/>
                    <a:gd name="T25" fmla="*/ 163 h 251"/>
                    <a:gd name="T26" fmla="*/ 88 w 130"/>
                    <a:gd name="T27" fmla="*/ 176 h 251"/>
                    <a:gd name="T28" fmla="*/ 80 w 130"/>
                    <a:gd name="T29" fmla="*/ 197 h 251"/>
                    <a:gd name="T30" fmla="*/ 75 w 130"/>
                    <a:gd name="T31" fmla="*/ 226 h 251"/>
                    <a:gd name="T32" fmla="*/ 75 w 130"/>
                    <a:gd name="T33" fmla="*/ 251 h 251"/>
                    <a:gd name="T34" fmla="*/ 4 w 130"/>
                    <a:gd name="T35" fmla="*/ 116 h 2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
                    <a:gd name="T55" fmla="*/ 0 h 251"/>
                    <a:gd name="T56" fmla="*/ 130 w 130"/>
                    <a:gd name="T57" fmla="*/ 251 h 2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 h="251">
                      <a:moveTo>
                        <a:pt x="4" y="116"/>
                      </a:moveTo>
                      <a:lnTo>
                        <a:pt x="0" y="99"/>
                      </a:lnTo>
                      <a:lnTo>
                        <a:pt x="0" y="83"/>
                      </a:lnTo>
                      <a:lnTo>
                        <a:pt x="2" y="70"/>
                      </a:lnTo>
                      <a:lnTo>
                        <a:pt x="7" y="51"/>
                      </a:lnTo>
                      <a:lnTo>
                        <a:pt x="15" y="35"/>
                      </a:lnTo>
                      <a:lnTo>
                        <a:pt x="25" y="20"/>
                      </a:lnTo>
                      <a:lnTo>
                        <a:pt x="38" y="8"/>
                      </a:lnTo>
                      <a:lnTo>
                        <a:pt x="50" y="0"/>
                      </a:lnTo>
                      <a:lnTo>
                        <a:pt x="130" y="136"/>
                      </a:lnTo>
                      <a:lnTo>
                        <a:pt x="115" y="144"/>
                      </a:lnTo>
                      <a:lnTo>
                        <a:pt x="105" y="154"/>
                      </a:lnTo>
                      <a:lnTo>
                        <a:pt x="96" y="163"/>
                      </a:lnTo>
                      <a:lnTo>
                        <a:pt x="88" y="176"/>
                      </a:lnTo>
                      <a:lnTo>
                        <a:pt x="80" y="197"/>
                      </a:lnTo>
                      <a:lnTo>
                        <a:pt x="75" y="226"/>
                      </a:lnTo>
                      <a:lnTo>
                        <a:pt x="75" y="251"/>
                      </a:lnTo>
                      <a:lnTo>
                        <a:pt x="4" y="116"/>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Arc 101"/>
                <p:cNvSpPr>
                  <a:spLocks/>
                </p:cNvSpPr>
                <p:nvPr/>
              </p:nvSpPr>
              <p:spPr bwMode="auto">
                <a:xfrm>
                  <a:off x="1641" y="3311"/>
                  <a:ext cx="36" cy="41"/>
                </a:xfrm>
                <a:custGeom>
                  <a:avLst/>
                  <a:gdLst>
                    <a:gd name="T0" fmla="*/ 1 w 21600"/>
                    <a:gd name="T1" fmla="*/ 41 h 26116"/>
                    <a:gd name="T2" fmla="*/ 24 w 21600"/>
                    <a:gd name="T3" fmla="*/ 0 h 26116"/>
                    <a:gd name="T4" fmla="*/ 36 w 21600"/>
                    <a:gd name="T5" fmla="*/ 32 h 26116"/>
                    <a:gd name="T6" fmla="*/ 0 60000 65536"/>
                    <a:gd name="T7" fmla="*/ 0 60000 65536"/>
                    <a:gd name="T8" fmla="*/ 0 60000 65536"/>
                    <a:gd name="T9" fmla="*/ 0 w 21600"/>
                    <a:gd name="T10" fmla="*/ 0 h 26116"/>
                    <a:gd name="T11" fmla="*/ 21600 w 21600"/>
                    <a:gd name="T12" fmla="*/ 26116 h 26116"/>
                  </a:gdLst>
                  <a:ahLst/>
                  <a:cxnLst>
                    <a:cxn ang="T6">
                      <a:pos x="T0" y="T1"/>
                    </a:cxn>
                    <a:cxn ang="T7">
                      <a:pos x="T2" y="T3"/>
                    </a:cxn>
                    <a:cxn ang="T8">
                      <a:pos x="T4" y="T5"/>
                    </a:cxn>
                  </a:cxnLst>
                  <a:rect l="T9" t="T10" r="T11" b="T12"/>
                  <a:pathLst>
                    <a:path w="21600" h="26116" fill="none" extrusionOk="0">
                      <a:moveTo>
                        <a:pt x="801" y="26115"/>
                      </a:moveTo>
                      <a:cubicBezTo>
                        <a:pt x="269" y="24218"/>
                        <a:pt x="0" y="22257"/>
                        <a:pt x="0" y="20287"/>
                      </a:cubicBezTo>
                      <a:cubicBezTo>
                        <a:pt x="-1" y="11217"/>
                        <a:pt x="5665" y="3114"/>
                        <a:pt x="14183" y="0"/>
                      </a:cubicBezTo>
                    </a:path>
                    <a:path w="21600" h="26116" stroke="0" extrusionOk="0">
                      <a:moveTo>
                        <a:pt x="801" y="26115"/>
                      </a:moveTo>
                      <a:cubicBezTo>
                        <a:pt x="269" y="24218"/>
                        <a:pt x="0" y="22257"/>
                        <a:pt x="0" y="20287"/>
                      </a:cubicBezTo>
                      <a:cubicBezTo>
                        <a:pt x="-1" y="11217"/>
                        <a:pt x="5665" y="3114"/>
                        <a:pt x="14183" y="0"/>
                      </a:cubicBezTo>
                      <a:lnTo>
                        <a:pt x="21600" y="20287"/>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4" name="Arc 102"/>
                <p:cNvSpPr>
                  <a:spLocks/>
                </p:cNvSpPr>
                <p:nvPr/>
              </p:nvSpPr>
              <p:spPr bwMode="auto">
                <a:xfrm>
                  <a:off x="1667" y="3355"/>
                  <a:ext cx="70" cy="43"/>
                </a:xfrm>
                <a:custGeom>
                  <a:avLst/>
                  <a:gdLst>
                    <a:gd name="T0" fmla="*/ 1 w 42374"/>
                    <a:gd name="T1" fmla="*/ 43 h 27354"/>
                    <a:gd name="T2" fmla="*/ 70 w 42374"/>
                    <a:gd name="T3" fmla="*/ 25 h 27354"/>
                    <a:gd name="T4" fmla="*/ 36 w 42374"/>
                    <a:gd name="T5" fmla="*/ 34 h 27354"/>
                    <a:gd name="T6" fmla="*/ 0 60000 65536"/>
                    <a:gd name="T7" fmla="*/ 0 60000 65536"/>
                    <a:gd name="T8" fmla="*/ 0 60000 65536"/>
                    <a:gd name="T9" fmla="*/ 0 w 42374"/>
                    <a:gd name="T10" fmla="*/ 0 h 27354"/>
                    <a:gd name="T11" fmla="*/ 42374 w 42374"/>
                    <a:gd name="T12" fmla="*/ 27354 h 27354"/>
                  </a:gdLst>
                  <a:ahLst/>
                  <a:cxnLst>
                    <a:cxn ang="T6">
                      <a:pos x="T0" y="T1"/>
                    </a:cxn>
                    <a:cxn ang="T7">
                      <a:pos x="T2" y="T3"/>
                    </a:cxn>
                    <a:cxn ang="T8">
                      <a:pos x="T4" y="T5"/>
                    </a:cxn>
                  </a:cxnLst>
                  <a:rect l="T9" t="T10" r="T11" b="T12"/>
                  <a:pathLst>
                    <a:path w="42374" h="27354" fill="none" extrusionOk="0">
                      <a:moveTo>
                        <a:pt x="780" y="27354"/>
                      </a:moveTo>
                      <a:cubicBezTo>
                        <a:pt x="262" y="25479"/>
                        <a:pt x="0" y="23544"/>
                        <a:pt x="0" y="21600"/>
                      </a:cubicBezTo>
                      <a:cubicBezTo>
                        <a:pt x="0" y="9670"/>
                        <a:pt x="9670" y="0"/>
                        <a:pt x="21600" y="0"/>
                      </a:cubicBezTo>
                      <a:cubicBezTo>
                        <a:pt x="31250" y="-1"/>
                        <a:pt x="39730" y="6402"/>
                        <a:pt x="42374" y="15683"/>
                      </a:cubicBezTo>
                    </a:path>
                    <a:path w="42374" h="27354" stroke="0" extrusionOk="0">
                      <a:moveTo>
                        <a:pt x="780" y="27354"/>
                      </a:moveTo>
                      <a:cubicBezTo>
                        <a:pt x="262" y="25479"/>
                        <a:pt x="0" y="23544"/>
                        <a:pt x="0" y="21600"/>
                      </a:cubicBezTo>
                      <a:cubicBezTo>
                        <a:pt x="0" y="9670"/>
                        <a:pt x="9670" y="0"/>
                        <a:pt x="21600" y="0"/>
                      </a:cubicBezTo>
                      <a:cubicBezTo>
                        <a:pt x="31250" y="-1"/>
                        <a:pt x="39730" y="6402"/>
                        <a:pt x="42374" y="15683"/>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nvGrpSpPr>
                <p:cNvPr id="9315" name="Group 108"/>
                <p:cNvGrpSpPr>
                  <a:grpSpLocks/>
                </p:cNvGrpSpPr>
                <p:nvPr/>
              </p:nvGrpSpPr>
              <p:grpSpPr bwMode="auto">
                <a:xfrm>
                  <a:off x="1669" y="3362"/>
                  <a:ext cx="75" cy="49"/>
                  <a:chOff x="1669" y="3362"/>
                  <a:chExt cx="75" cy="49"/>
                </a:xfrm>
              </p:grpSpPr>
              <p:grpSp>
                <p:nvGrpSpPr>
                  <p:cNvPr id="9339" name="Group 106"/>
                  <p:cNvGrpSpPr>
                    <a:grpSpLocks/>
                  </p:cNvGrpSpPr>
                  <p:nvPr/>
                </p:nvGrpSpPr>
                <p:grpSpPr bwMode="auto">
                  <a:xfrm>
                    <a:off x="1669" y="3362"/>
                    <a:ext cx="71" cy="41"/>
                    <a:chOff x="1669" y="3362"/>
                    <a:chExt cx="71" cy="41"/>
                  </a:xfrm>
                </p:grpSpPr>
                <p:sp>
                  <p:nvSpPr>
                    <p:cNvPr id="9341" name="Arc 103"/>
                    <p:cNvSpPr>
                      <a:spLocks/>
                    </p:cNvSpPr>
                    <p:nvPr/>
                  </p:nvSpPr>
                  <p:spPr bwMode="auto">
                    <a:xfrm>
                      <a:off x="1670" y="3363"/>
                      <a:ext cx="69" cy="40"/>
                    </a:xfrm>
                    <a:custGeom>
                      <a:avLst/>
                      <a:gdLst>
                        <a:gd name="T0" fmla="*/ 1 w 42557"/>
                        <a:gd name="T1" fmla="*/ 40 h 26208"/>
                        <a:gd name="T2" fmla="*/ 69 w 42557"/>
                        <a:gd name="T3" fmla="*/ 25 h 26208"/>
                        <a:gd name="T4" fmla="*/ 35 w 42557"/>
                        <a:gd name="T5" fmla="*/ 33 h 26208"/>
                        <a:gd name="T6" fmla="*/ 0 60000 65536"/>
                        <a:gd name="T7" fmla="*/ 0 60000 65536"/>
                        <a:gd name="T8" fmla="*/ 0 60000 65536"/>
                        <a:gd name="T9" fmla="*/ 0 w 42557"/>
                        <a:gd name="T10" fmla="*/ 0 h 26208"/>
                        <a:gd name="T11" fmla="*/ 42557 w 42557"/>
                        <a:gd name="T12" fmla="*/ 26208 h 26208"/>
                      </a:gdLst>
                      <a:ahLst/>
                      <a:cxnLst>
                        <a:cxn ang="T6">
                          <a:pos x="T0" y="T1"/>
                        </a:cxn>
                        <a:cxn ang="T7">
                          <a:pos x="T2" y="T3"/>
                        </a:cxn>
                        <a:cxn ang="T8">
                          <a:pos x="T4" y="T5"/>
                        </a:cxn>
                      </a:cxnLst>
                      <a:rect l="T9" t="T10" r="T11" b="T12"/>
                      <a:pathLst>
                        <a:path w="42557" h="26208" fill="none" extrusionOk="0">
                          <a:moveTo>
                            <a:pt x="497" y="26207"/>
                          </a:moveTo>
                          <a:cubicBezTo>
                            <a:pt x="166" y="24694"/>
                            <a:pt x="0" y="23149"/>
                            <a:pt x="0" y="21600"/>
                          </a:cubicBezTo>
                          <a:cubicBezTo>
                            <a:pt x="0" y="9670"/>
                            <a:pt x="9670" y="0"/>
                            <a:pt x="21600" y="0"/>
                          </a:cubicBezTo>
                          <a:cubicBezTo>
                            <a:pt x="31514" y="-1"/>
                            <a:pt x="40156" y="6750"/>
                            <a:pt x="42557" y="16369"/>
                          </a:cubicBezTo>
                        </a:path>
                        <a:path w="42557" h="26208" stroke="0" extrusionOk="0">
                          <a:moveTo>
                            <a:pt x="497" y="26207"/>
                          </a:moveTo>
                          <a:cubicBezTo>
                            <a:pt x="166" y="24694"/>
                            <a:pt x="0" y="23149"/>
                            <a:pt x="0" y="21600"/>
                          </a:cubicBezTo>
                          <a:cubicBezTo>
                            <a:pt x="0" y="9670"/>
                            <a:pt x="9670" y="0"/>
                            <a:pt x="21600" y="0"/>
                          </a:cubicBezTo>
                          <a:cubicBezTo>
                            <a:pt x="31514" y="-1"/>
                            <a:pt x="40156" y="6750"/>
                            <a:pt x="42557" y="16369"/>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Arc 104"/>
                    <p:cNvSpPr>
                      <a:spLocks/>
                    </p:cNvSpPr>
                    <p:nvPr/>
                  </p:nvSpPr>
                  <p:spPr bwMode="auto">
                    <a:xfrm>
                      <a:off x="1670" y="3367"/>
                      <a:ext cx="35" cy="36"/>
                    </a:xfrm>
                    <a:custGeom>
                      <a:avLst/>
                      <a:gdLst>
                        <a:gd name="T0" fmla="*/ 1 w 21600"/>
                        <a:gd name="T1" fmla="*/ 36 h 23513"/>
                        <a:gd name="T2" fmla="*/ 18 w 21600"/>
                        <a:gd name="T3" fmla="*/ 0 h 23513"/>
                        <a:gd name="T4" fmla="*/ 35 w 21600"/>
                        <a:gd name="T5" fmla="*/ 29 h 23513"/>
                        <a:gd name="T6" fmla="*/ 0 60000 65536"/>
                        <a:gd name="T7" fmla="*/ 0 60000 65536"/>
                        <a:gd name="T8" fmla="*/ 0 60000 65536"/>
                        <a:gd name="T9" fmla="*/ 0 w 21600"/>
                        <a:gd name="T10" fmla="*/ 0 h 23513"/>
                        <a:gd name="T11" fmla="*/ 21600 w 21600"/>
                        <a:gd name="T12" fmla="*/ 23513 h 23513"/>
                      </a:gdLst>
                      <a:ahLst/>
                      <a:cxnLst>
                        <a:cxn ang="T6">
                          <a:pos x="T0" y="T1"/>
                        </a:cxn>
                        <a:cxn ang="T7">
                          <a:pos x="T2" y="T3"/>
                        </a:cxn>
                        <a:cxn ang="T8">
                          <a:pos x="T4" y="T5"/>
                        </a:cxn>
                      </a:cxnLst>
                      <a:rect l="T9" t="T10" r="T11" b="T12"/>
                      <a:pathLst>
                        <a:path w="21600" h="23513" fill="none" extrusionOk="0">
                          <a:moveTo>
                            <a:pt x="497" y="23512"/>
                          </a:moveTo>
                          <a:cubicBezTo>
                            <a:pt x="166" y="21999"/>
                            <a:pt x="0" y="20454"/>
                            <a:pt x="0" y="18905"/>
                          </a:cubicBezTo>
                          <a:cubicBezTo>
                            <a:pt x="-1" y="11043"/>
                            <a:pt x="4270" y="3803"/>
                            <a:pt x="11151" y="0"/>
                          </a:cubicBezTo>
                        </a:path>
                        <a:path w="21600" h="23513" stroke="0" extrusionOk="0">
                          <a:moveTo>
                            <a:pt x="497" y="23512"/>
                          </a:moveTo>
                          <a:cubicBezTo>
                            <a:pt x="166" y="21999"/>
                            <a:pt x="0" y="20454"/>
                            <a:pt x="0" y="18905"/>
                          </a:cubicBezTo>
                          <a:cubicBezTo>
                            <a:pt x="-1" y="11043"/>
                            <a:pt x="4270" y="3803"/>
                            <a:pt x="11151" y="0"/>
                          </a:cubicBezTo>
                          <a:lnTo>
                            <a:pt x="21600" y="18905"/>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Arc 105"/>
                    <p:cNvSpPr>
                      <a:spLocks/>
                    </p:cNvSpPr>
                    <p:nvPr/>
                  </p:nvSpPr>
                  <p:spPr bwMode="auto">
                    <a:xfrm>
                      <a:off x="1669" y="3362"/>
                      <a:ext cx="71" cy="41"/>
                    </a:xfrm>
                    <a:custGeom>
                      <a:avLst/>
                      <a:gdLst>
                        <a:gd name="T0" fmla="*/ 1 w 42376"/>
                        <a:gd name="T1" fmla="*/ 41 h 26401"/>
                        <a:gd name="T2" fmla="*/ 71 w 42376"/>
                        <a:gd name="T3" fmla="*/ 24 h 26401"/>
                        <a:gd name="T4" fmla="*/ 36 w 42376"/>
                        <a:gd name="T5" fmla="*/ 34 h 26401"/>
                        <a:gd name="T6" fmla="*/ 0 60000 65536"/>
                        <a:gd name="T7" fmla="*/ 0 60000 65536"/>
                        <a:gd name="T8" fmla="*/ 0 60000 65536"/>
                        <a:gd name="T9" fmla="*/ 0 w 42376"/>
                        <a:gd name="T10" fmla="*/ 0 h 26401"/>
                        <a:gd name="T11" fmla="*/ 42376 w 42376"/>
                        <a:gd name="T12" fmla="*/ 26401 h 26401"/>
                      </a:gdLst>
                      <a:ahLst/>
                      <a:cxnLst>
                        <a:cxn ang="T6">
                          <a:pos x="T0" y="T1"/>
                        </a:cxn>
                        <a:cxn ang="T7">
                          <a:pos x="T2" y="T3"/>
                        </a:cxn>
                        <a:cxn ang="T8">
                          <a:pos x="T4" y="T5"/>
                        </a:cxn>
                      </a:cxnLst>
                      <a:rect l="T9" t="T10" r="T11" b="T12"/>
                      <a:pathLst>
                        <a:path w="42376" h="26401" fill="none" extrusionOk="0">
                          <a:moveTo>
                            <a:pt x="540" y="26400"/>
                          </a:moveTo>
                          <a:cubicBezTo>
                            <a:pt x="181" y="24825"/>
                            <a:pt x="0" y="23215"/>
                            <a:pt x="0" y="21600"/>
                          </a:cubicBezTo>
                          <a:cubicBezTo>
                            <a:pt x="0" y="9670"/>
                            <a:pt x="9670" y="0"/>
                            <a:pt x="21600" y="0"/>
                          </a:cubicBezTo>
                          <a:cubicBezTo>
                            <a:pt x="31253" y="-1"/>
                            <a:pt x="39734" y="6405"/>
                            <a:pt x="42375" y="15690"/>
                          </a:cubicBezTo>
                        </a:path>
                        <a:path w="42376" h="26401" stroke="0" extrusionOk="0">
                          <a:moveTo>
                            <a:pt x="540" y="26400"/>
                          </a:moveTo>
                          <a:cubicBezTo>
                            <a:pt x="181" y="24825"/>
                            <a:pt x="0" y="23215"/>
                            <a:pt x="0" y="21600"/>
                          </a:cubicBezTo>
                          <a:cubicBezTo>
                            <a:pt x="0" y="9670"/>
                            <a:pt x="9670" y="0"/>
                            <a:pt x="21600" y="0"/>
                          </a:cubicBezTo>
                          <a:cubicBezTo>
                            <a:pt x="31253" y="-1"/>
                            <a:pt x="39734" y="6405"/>
                            <a:pt x="42375" y="15690"/>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40" name="Arc 107"/>
                  <p:cNvSpPr>
                    <a:spLocks/>
                  </p:cNvSpPr>
                  <p:nvPr/>
                </p:nvSpPr>
                <p:spPr bwMode="auto">
                  <a:xfrm>
                    <a:off x="1673" y="3369"/>
                    <a:ext cx="71" cy="42"/>
                  </a:xfrm>
                  <a:custGeom>
                    <a:avLst/>
                    <a:gdLst>
                      <a:gd name="T0" fmla="*/ 1 w 42399"/>
                      <a:gd name="T1" fmla="*/ 42 h 26822"/>
                      <a:gd name="T2" fmla="*/ 71 w 42399"/>
                      <a:gd name="T3" fmla="*/ 25 h 26822"/>
                      <a:gd name="T4" fmla="*/ 36 w 42399"/>
                      <a:gd name="T5" fmla="*/ 34 h 26822"/>
                      <a:gd name="T6" fmla="*/ 0 60000 65536"/>
                      <a:gd name="T7" fmla="*/ 0 60000 65536"/>
                      <a:gd name="T8" fmla="*/ 0 60000 65536"/>
                      <a:gd name="T9" fmla="*/ 0 w 42399"/>
                      <a:gd name="T10" fmla="*/ 0 h 26822"/>
                      <a:gd name="T11" fmla="*/ 42399 w 42399"/>
                      <a:gd name="T12" fmla="*/ 26822 h 26822"/>
                    </a:gdLst>
                    <a:ahLst/>
                    <a:cxnLst>
                      <a:cxn ang="T6">
                        <a:pos x="T0" y="T1"/>
                      </a:cxn>
                      <a:cxn ang="T7">
                        <a:pos x="T2" y="T3"/>
                      </a:cxn>
                      <a:cxn ang="T8">
                        <a:pos x="T4" y="T5"/>
                      </a:cxn>
                    </a:cxnLst>
                    <a:rect l="T9" t="T10" r="T11" b="T12"/>
                    <a:pathLst>
                      <a:path w="42399" h="26822" fill="none" extrusionOk="0">
                        <a:moveTo>
                          <a:pt x="640" y="26822"/>
                        </a:moveTo>
                        <a:cubicBezTo>
                          <a:pt x="215" y="25113"/>
                          <a:pt x="0" y="23360"/>
                          <a:pt x="0" y="21600"/>
                        </a:cubicBezTo>
                        <a:cubicBezTo>
                          <a:pt x="0" y="9670"/>
                          <a:pt x="9670" y="0"/>
                          <a:pt x="21600" y="0"/>
                        </a:cubicBezTo>
                        <a:cubicBezTo>
                          <a:pt x="31284" y="-1"/>
                          <a:pt x="39785" y="6445"/>
                          <a:pt x="42398" y="15771"/>
                        </a:cubicBezTo>
                      </a:path>
                      <a:path w="42399" h="26822" stroke="0" extrusionOk="0">
                        <a:moveTo>
                          <a:pt x="640" y="26822"/>
                        </a:moveTo>
                        <a:cubicBezTo>
                          <a:pt x="215" y="25113"/>
                          <a:pt x="0" y="23360"/>
                          <a:pt x="0" y="21600"/>
                        </a:cubicBezTo>
                        <a:cubicBezTo>
                          <a:pt x="0" y="9670"/>
                          <a:pt x="9670" y="0"/>
                          <a:pt x="21600" y="0"/>
                        </a:cubicBezTo>
                        <a:cubicBezTo>
                          <a:pt x="31284" y="-1"/>
                          <a:pt x="39785" y="6445"/>
                          <a:pt x="42398" y="15771"/>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grpSp>
              <p:nvGrpSpPr>
                <p:cNvPr id="9316" name="Group 114"/>
                <p:cNvGrpSpPr>
                  <a:grpSpLocks/>
                </p:cNvGrpSpPr>
                <p:nvPr/>
              </p:nvGrpSpPr>
              <p:grpSpPr bwMode="auto">
                <a:xfrm>
                  <a:off x="1676" y="3376"/>
                  <a:ext cx="75" cy="48"/>
                  <a:chOff x="1676" y="3376"/>
                  <a:chExt cx="75" cy="48"/>
                </a:xfrm>
              </p:grpSpPr>
              <p:grpSp>
                <p:nvGrpSpPr>
                  <p:cNvPr id="9334" name="Group 112"/>
                  <p:cNvGrpSpPr>
                    <a:grpSpLocks/>
                  </p:cNvGrpSpPr>
                  <p:nvPr/>
                </p:nvGrpSpPr>
                <p:grpSpPr bwMode="auto">
                  <a:xfrm>
                    <a:off x="1676" y="3376"/>
                    <a:ext cx="71" cy="41"/>
                    <a:chOff x="1676" y="3376"/>
                    <a:chExt cx="71" cy="41"/>
                  </a:xfrm>
                </p:grpSpPr>
                <p:sp>
                  <p:nvSpPr>
                    <p:cNvPr id="9336" name="Arc 109"/>
                    <p:cNvSpPr>
                      <a:spLocks/>
                    </p:cNvSpPr>
                    <p:nvPr/>
                  </p:nvSpPr>
                  <p:spPr bwMode="auto">
                    <a:xfrm>
                      <a:off x="1676" y="3376"/>
                      <a:ext cx="70" cy="40"/>
                    </a:xfrm>
                    <a:custGeom>
                      <a:avLst/>
                      <a:gdLst>
                        <a:gd name="T0" fmla="*/ 1 w 42659"/>
                        <a:gd name="T1" fmla="*/ 40 h 26271"/>
                        <a:gd name="T2" fmla="*/ 70 w 42659"/>
                        <a:gd name="T3" fmla="*/ 26 h 26271"/>
                        <a:gd name="T4" fmla="*/ 35 w 42659"/>
                        <a:gd name="T5" fmla="*/ 33 h 26271"/>
                        <a:gd name="T6" fmla="*/ 0 60000 65536"/>
                        <a:gd name="T7" fmla="*/ 0 60000 65536"/>
                        <a:gd name="T8" fmla="*/ 0 60000 65536"/>
                        <a:gd name="T9" fmla="*/ 0 w 42659"/>
                        <a:gd name="T10" fmla="*/ 0 h 26271"/>
                        <a:gd name="T11" fmla="*/ 42659 w 42659"/>
                        <a:gd name="T12" fmla="*/ 26271 h 26271"/>
                      </a:gdLst>
                      <a:ahLst/>
                      <a:cxnLst>
                        <a:cxn ang="T6">
                          <a:pos x="T0" y="T1"/>
                        </a:cxn>
                        <a:cxn ang="T7">
                          <a:pos x="T2" y="T3"/>
                        </a:cxn>
                        <a:cxn ang="T8">
                          <a:pos x="T4" y="T5"/>
                        </a:cxn>
                      </a:cxnLst>
                      <a:rect l="T9" t="T10" r="T11" b="T12"/>
                      <a:pathLst>
                        <a:path w="42659" h="26271" fill="none" extrusionOk="0">
                          <a:moveTo>
                            <a:pt x="511" y="26270"/>
                          </a:moveTo>
                          <a:cubicBezTo>
                            <a:pt x="171" y="24737"/>
                            <a:pt x="0" y="23170"/>
                            <a:pt x="0" y="21600"/>
                          </a:cubicBezTo>
                          <a:cubicBezTo>
                            <a:pt x="0" y="9670"/>
                            <a:pt x="9670" y="0"/>
                            <a:pt x="21600" y="0"/>
                          </a:cubicBezTo>
                          <a:cubicBezTo>
                            <a:pt x="31678" y="-1"/>
                            <a:pt x="40416" y="6969"/>
                            <a:pt x="42658" y="16795"/>
                          </a:cubicBezTo>
                        </a:path>
                        <a:path w="42659" h="26271" stroke="0" extrusionOk="0">
                          <a:moveTo>
                            <a:pt x="511" y="26270"/>
                          </a:moveTo>
                          <a:cubicBezTo>
                            <a:pt x="171" y="24737"/>
                            <a:pt x="0" y="23170"/>
                            <a:pt x="0" y="21600"/>
                          </a:cubicBezTo>
                          <a:cubicBezTo>
                            <a:pt x="0" y="9670"/>
                            <a:pt x="9670" y="0"/>
                            <a:pt x="21600" y="0"/>
                          </a:cubicBezTo>
                          <a:cubicBezTo>
                            <a:pt x="31678" y="-1"/>
                            <a:pt x="40416" y="6969"/>
                            <a:pt x="42658" y="16795"/>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Arc 110"/>
                    <p:cNvSpPr>
                      <a:spLocks/>
                    </p:cNvSpPr>
                    <p:nvPr/>
                  </p:nvSpPr>
                  <p:spPr bwMode="auto">
                    <a:xfrm>
                      <a:off x="1676" y="3380"/>
                      <a:ext cx="36" cy="36"/>
                    </a:xfrm>
                    <a:custGeom>
                      <a:avLst/>
                      <a:gdLst>
                        <a:gd name="T0" fmla="*/ 1 w 21600"/>
                        <a:gd name="T1" fmla="*/ 36 h 23482"/>
                        <a:gd name="T2" fmla="*/ 18 w 21600"/>
                        <a:gd name="T3" fmla="*/ 0 h 23482"/>
                        <a:gd name="T4" fmla="*/ 36 w 21600"/>
                        <a:gd name="T5" fmla="*/ 29 h 23482"/>
                        <a:gd name="T6" fmla="*/ 0 60000 65536"/>
                        <a:gd name="T7" fmla="*/ 0 60000 65536"/>
                        <a:gd name="T8" fmla="*/ 0 60000 65536"/>
                        <a:gd name="T9" fmla="*/ 0 w 21600"/>
                        <a:gd name="T10" fmla="*/ 0 h 23482"/>
                        <a:gd name="T11" fmla="*/ 21600 w 21600"/>
                        <a:gd name="T12" fmla="*/ 23482 h 23482"/>
                      </a:gdLst>
                      <a:ahLst/>
                      <a:cxnLst>
                        <a:cxn ang="T6">
                          <a:pos x="T0" y="T1"/>
                        </a:cxn>
                        <a:cxn ang="T7">
                          <a:pos x="T2" y="T3"/>
                        </a:cxn>
                        <a:cxn ang="T8">
                          <a:pos x="T4" y="T5"/>
                        </a:cxn>
                      </a:cxnLst>
                      <a:rect l="T9" t="T10" r="T11" b="T12"/>
                      <a:pathLst>
                        <a:path w="21600" h="23482" fill="none" extrusionOk="0">
                          <a:moveTo>
                            <a:pt x="511" y="23481"/>
                          </a:moveTo>
                          <a:cubicBezTo>
                            <a:pt x="171" y="21948"/>
                            <a:pt x="0" y="20381"/>
                            <a:pt x="0" y="18811"/>
                          </a:cubicBezTo>
                          <a:cubicBezTo>
                            <a:pt x="-1" y="11018"/>
                            <a:pt x="4197" y="3830"/>
                            <a:pt x="10983" y="0"/>
                          </a:cubicBezTo>
                        </a:path>
                        <a:path w="21600" h="23482" stroke="0" extrusionOk="0">
                          <a:moveTo>
                            <a:pt x="511" y="23481"/>
                          </a:moveTo>
                          <a:cubicBezTo>
                            <a:pt x="171" y="21948"/>
                            <a:pt x="0" y="20381"/>
                            <a:pt x="0" y="18811"/>
                          </a:cubicBezTo>
                          <a:cubicBezTo>
                            <a:pt x="-1" y="11018"/>
                            <a:pt x="4197" y="3830"/>
                            <a:pt x="10983" y="0"/>
                          </a:cubicBezTo>
                          <a:lnTo>
                            <a:pt x="21600" y="188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Arc 111"/>
                    <p:cNvSpPr>
                      <a:spLocks/>
                    </p:cNvSpPr>
                    <p:nvPr/>
                  </p:nvSpPr>
                  <p:spPr bwMode="auto">
                    <a:xfrm>
                      <a:off x="1676" y="3376"/>
                      <a:ext cx="71" cy="41"/>
                    </a:xfrm>
                    <a:custGeom>
                      <a:avLst/>
                      <a:gdLst>
                        <a:gd name="T0" fmla="*/ 1 w 42376"/>
                        <a:gd name="T1" fmla="*/ 41 h 26266"/>
                        <a:gd name="T2" fmla="*/ 71 w 42376"/>
                        <a:gd name="T3" fmla="*/ 24 h 26266"/>
                        <a:gd name="T4" fmla="*/ 36 w 42376"/>
                        <a:gd name="T5" fmla="*/ 34 h 26266"/>
                        <a:gd name="T6" fmla="*/ 0 60000 65536"/>
                        <a:gd name="T7" fmla="*/ 0 60000 65536"/>
                        <a:gd name="T8" fmla="*/ 0 60000 65536"/>
                        <a:gd name="T9" fmla="*/ 0 w 42376"/>
                        <a:gd name="T10" fmla="*/ 0 h 26266"/>
                        <a:gd name="T11" fmla="*/ 42376 w 42376"/>
                        <a:gd name="T12" fmla="*/ 26266 h 26266"/>
                      </a:gdLst>
                      <a:ahLst/>
                      <a:cxnLst>
                        <a:cxn ang="T6">
                          <a:pos x="T0" y="T1"/>
                        </a:cxn>
                        <a:cxn ang="T7">
                          <a:pos x="T2" y="T3"/>
                        </a:cxn>
                        <a:cxn ang="T8">
                          <a:pos x="T4" y="T5"/>
                        </a:cxn>
                      </a:cxnLst>
                      <a:rect l="T9" t="T10" r="T11" b="T12"/>
                      <a:pathLst>
                        <a:path w="42376" h="26266" fill="none" extrusionOk="0">
                          <a:moveTo>
                            <a:pt x="509" y="26266"/>
                          </a:moveTo>
                          <a:cubicBezTo>
                            <a:pt x="171" y="24733"/>
                            <a:pt x="0" y="23169"/>
                            <a:pt x="0" y="21600"/>
                          </a:cubicBezTo>
                          <a:cubicBezTo>
                            <a:pt x="0" y="9670"/>
                            <a:pt x="9670" y="0"/>
                            <a:pt x="21600" y="0"/>
                          </a:cubicBezTo>
                          <a:cubicBezTo>
                            <a:pt x="31253" y="-1"/>
                            <a:pt x="39734" y="6405"/>
                            <a:pt x="42375" y="15690"/>
                          </a:cubicBezTo>
                        </a:path>
                        <a:path w="42376" h="26266" stroke="0" extrusionOk="0">
                          <a:moveTo>
                            <a:pt x="509" y="26266"/>
                          </a:moveTo>
                          <a:cubicBezTo>
                            <a:pt x="171" y="24733"/>
                            <a:pt x="0" y="23169"/>
                            <a:pt x="0" y="21600"/>
                          </a:cubicBezTo>
                          <a:cubicBezTo>
                            <a:pt x="0" y="9670"/>
                            <a:pt x="9670" y="0"/>
                            <a:pt x="21600" y="0"/>
                          </a:cubicBezTo>
                          <a:cubicBezTo>
                            <a:pt x="31253" y="-1"/>
                            <a:pt x="39734" y="6405"/>
                            <a:pt x="42375" y="15690"/>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335" name="Arc 113"/>
                  <p:cNvSpPr>
                    <a:spLocks/>
                  </p:cNvSpPr>
                  <p:nvPr/>
                </p:nvSpPr>
                <p:spPr bwMode="auto">
                  <a:xfrm>
                    <a:off x="1680" y="3383"/>
                    <a:ext cx="71" cy="41"/>
                  </a:xfrm>
                  <a:custGeom>
                    <a:avLst/>
                    <a:gdLst>
                      <a:gd name="T0" fmla="*/ 1 w 42502"/>
                      <a:gd name="T1" fmla="*/ 41 h 26266"/>
                      <a:gd name="T2" fmla="*/ 71 w 42502"/>
                      <a:gd name="T3" fmla="*/ 25 h 26266"/>
                      <a:gd name="T4" fmla="*/ 36 w 42502"/>
                      <a:gd name="T5" fmla="*/ 34 h 26266"/>
                      <a:gd name="T6" fmla="*/ 0 60000 65536"/>
                      <a:gd name="T7" fmla="*/ 0 60000 65536"/>
                      <a:gd name="T8" fmla="*/ 0 60000 65536"/>
                      <a:gd name="T9" fmla="*/ 0 w 42502"/>
                      <a:gd name="T10" fmla="*/ 0 h 26266"/>
                      <a:gd name="T11" fmla="*/ 42502 w 42502"/>
                      <a:gd name="T12" fmla="*/ 26266 h 26266"/>
                    </a:gdLst>
                    <a:ahLst/>
                    <a:cxnLst>
                      <a:cxn ang="T6">
                        <a:pos x="T0" y="T1"/>
                      </a:cxn>
                      <a:cxn ang="T7">
                        <a:pos x="T2" y="T3"/>
                      </a:cxn>
                      <a:cxn ang="T8">
                        <a:pos x="T4" y="T5"/>
                      </a:cxn>
                    </a:cxnLst>
                    <a:rect l="T9" t="T10" r="T11" b="T12"/>
                    <a:pathLst>
                      <a:path w="42502" h="26266" fill="none" extrusionOk="0">
                        <a:moveTo>
                          <a:pt x="509" y="26266"/>
                        </a:moveTo>
                        <a:cubicBezTo>
                          <a:pt x="171" y="24733"/>
                          <a:pt x="0" y="23169"/>
                          <a:pt x="0" y="21600"/>
                        </a:cubicBezTo>
                        <a:cubicBezTo>
                          <a:pt x="0" y="9670"/>
                          <a:pt x="9670" y="0"/>
                          <a:pt x="21600" y="0"/>
                        </a:cubicBezTo>
                        <a:cubicBezTo>
                          <a:pt x="31432" y="-1"/>
                          <a:pt x="40023" y="6640"/>
                          <a:pt x="42502" y="16154"/>
                        </a:cubicBezTo>
                      </a:path>
                      <a:path w="42502" h="26266" stroke="0" extrusionOk="0">
                        <a:moveTo>
                          <a:pt x="509" y="26266"/>
                        </a:moveTo>
                        <a:cubicBezTo>
                          <a:pt x="171" y="24733"/>
                          <a:pt x="0" y="23169"/>
                          <a:pt x="0" y="21600"/>
                        </a:cubicBezTo>
                        <a:cubicBezTo>
                          <a:pt x="0" y="9670"/>
                          <a:pt x="9670" y="0"/>
                          <a:pt x="21600" y="0"/>
                        </a:cubicBezTo>
                        <a:cubicBezTo>
                          <a:pt x="31432" y="-1"/>
                          <a:pt x="40023" y="6640"/>
                          <a:pt x="42502" y="16154"/>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grpSp>
              <p:nvGrpSpPr>
                <p:cNvPr id="9317" name="Group 117"/>
                <p:cNvGrpSpPr>
                  <a:grpSpLocks/>
                </p:cNvGrpSpPr>
                <p:nvPr/>
              </p:nvGrpSpPr>
              <p:grpSpPr bwMode="auto">
                <a:xfrm>
                  <a:off x="1684" y="3389"/>
                  <a:ext cx="69" cy="40"/>
                  <a:chOff x="1684" y="3389"/>
                  <a:chExt cx="69" cy="40"/>
                </a:xfrm>
              </p:grpSpPr>
              <p:sp>
                <p:nvSpPr>
                  <p:cNvPr id="9332" name="Arc 115"/>
                  <p:cNvSpPr>
                    <a:spLocks/>
                  </p:cNvSpPr>
                  <p:nvPr/>
                </p:nvSpPr>
                <p:spPr bwMode="auto">
                  <a:xfrm>
                    <a:off x="1684" y="3389"/>
                    <a:ext cx="69" cy="40"/>
                  </a:xfrm>
                  <a:custGeom>
                    <a:avLst/>
                    <a:gdLst>
                      <a:gd name="T0" fmla="*/ 1 w 42703"/>
                      <a:gd name="T1" fmla="*/ 40 h 26208"/>
                      <a:gd name="T2" fmla="*/ 69 w 42703"/>
                      <a:gd name="T3" fmla="*/ 26 h 26208"/>
                      <a:gd name="T4" fmla="*/ 35 w 42703"/>
                      <a:gd name="T5" fmla="*/ 33 h 26208"/>
                      <a:gd name="T6" fmla="*/ 0 60000 65536"/>
                      <a:gd name="T7" fmla="*/ 0 60000 65536"/>
                      <a:gd name="T8" fmla="*/ 0 60000 65536"/>
                      <a:gd name="T9" fmla="*/ 0 w 42703"/>
                      <a:gd name="T10" fmla="*/ 0 h 26208"/>
                      <a:gd name="T11" fmla="*/ 42703 w 42703"/>
                      <a:gd name="T12" fmla="*/ 26208 h 26208"/>
                    </a:gdLst>
                    <a:ahLst/>
                    <a:cxnLst>
                      <a:cxn ang="T6">
                        <a:pos x="T0" y="T1"/>
                      </a:cxn>
                      <a:cxn ang="T7">
                        <a:pos x="T2" y="T3"/>
                      </a:cxn>
                      <a:cxn ang="T8">
                        <a:pos x="T4" y="T5"/>
                      </a:cxn>
                    </a:cxnLst>
                    <a:rect l="T9" t="T10" r="T11" b="T12"/>
                    <a:pathLst>
                      <a:path w="42703" h="26208" fill="none" extrusionOk="0">
                        <a:moveTo>
                          <a:pt x="497" y="26207"/>
                        </a:moveTo>
                        <a:cubicBezTo>
                          <a:pt x="166" y="24694"/>
                          <a:pt x="0" y="23149"/>
                          <a:pt x="0" y="21600"/>
                        </a:cubicBezTo>
                        <a:cubicBezTo>
                          <a:pt x="0" y="9670"/>
                          <a:pt x="9670" y="0"/>
                          <a:pt x="21600" y="0"/>
                        </a:cubicBezTo>
                        <a:cubicBezTo>
                          <a:pt x="31753" y="-1"/>
                          <a:pt x="40536" y="7072"/>
                          <a:pt x="42702" y="16992"/>
                        </a:cubicBezTo>
                      </a:path>
                      <a:path w="42703" h="26208" stroke="0" extrusionOk="0">
                        <a:moveTo>
                          <a:pt x="497" y="26207"/>
                        </a:moveTo>
                        <a:cubicBezTo>
                          <a:pt x="166" y="24694"/>
                          <a:pt x="0" y="23149"/>
                          <a:pt x="0" y="21600"/>
                        </a:cubicBezTo>
                        <a:cubicBezTo>
                          <a:pt x="0" y="9670"/>
                          <a:pt x="9670" y="0"/>
                          <a:pt x="21600" y="0"/>
                        </a:cubicBezTo>
                        <a:cubicBezTo>
                          <a:pt x="31753" y="-1"/>
                          <a:pt x="40536" y="7072"/>
                          <a:pt x="42702" y="16992"/>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Arc 116"/>
                  <p:cNvSpPr>
                    <a:spLocks/>
                  </p:cNvSpPr>
                  <p:nvPr/>
                </p:nvSpPr>
                <p:spPr bwMode="auto">
                  <a:xfrm>
                    <a:off x="1684" y="3393"/>
                    <a:ext cx="35" cy="36"/>
                  </a:xfrm>
                  <a:custGeom>
                    <a:avLst/>
                    <a:gdLst>
                      <a:gd name="T0" fmla="*/ 1 w 21600"/>
                      <a:gd name="T1" fmla="*/ 36 h 23354"/>
                      <a:gd name="T2" fmla="*/ 18 w 21600"/>
                      <a:gd name="T3" fmla="*/ 0 h 23354"/>
                      <a:gd name="T4" fmla="*/ 35 w 21600"/>
                      <a:gd name="T5" fmla="*/ 29 h 23354"/>
                      <a:gd name="T6" fmla="*/ 0 60000 65536"/>
                      <a:gd name="T7" fmla="*/ 0 60000 65536"/>
                      <a:gd name="T8" fmla="*/ 0 60000 65536"/>
                      <a:gd name="T9" fmla="*/ 0 w 21600"/>
                      <a:gd name="T10" fmla="*/ 0 h 23354"/>
                      <a:gd name="T11" fmla="*/ 21600 w 21600"/>
                      <a:gd name="T12" fmla="*/ 23354 h 23354"/>
                    </a:gdLst>
                    <a:ahLst/>
                    <a:cxnLst>
                      <a:cxn ang="T6">
                        <a:pos x="T0" y="T1"/>
                      </a:cxn>
                      <a:cxn ang="T7">
                        <a:pos x="T2" y="T3"/>
                      </a:cxn>
                      <a:cxn ang="T8">
                        <a:pos x="T4" y="T5"/>
                      </a:cxn>
                    </a:cxnLst>
                    <a:rect l="T9" t="T10" r="T11" b="T12"/>
                    <a:pathLst>
                      <a:path w="21600" h="23354" fill="none" extrusionOk="0">
                        <a:moveTo>
                          <a:pt x="497" y="23353"/>
                        </a:moveTo>
                        <a:cubicBezTo>
                          <a:pt x="166" y="21840"/>
                          <a:pt x="0" y="20295"/>
                          <a:pt x="0" y="18746"/>
                        </a:cubicBezTo>
                        <a:cubicBezTo>
                          <a:pt x="-1" y="11000"/>
                          <a:pt x="4147" y="3848"/>
                          <a:pt x="10869" y="0"/>
                        </a:cubicBezTo>
                      </a:path>
                      <a:path w="21600" h="23354" stroke="0" extrusionOk="0">
                        <a:moveTo>
                          <a:pt x="497" y="23353"/>
                        </a:moveTo>
                        <a:cubicBezTo>
                          <a:pt x="166" y="21840"/>
                          <a:pt x="0" y="20295"/>
                          <a:pt x="0" y="18746"/>
                        </a:cubicBezTo>
                        <a:cubicBezTo>
                          <a:pt x="-1" y="11000"/>
                          <a:pt x="4147" y="3848"/>
                          <a:pt x="10869" y="0"/>
                        </a:cubicBezTo>
                        <a:lnTo>
                          <a:pt x="21600" y="18746"/>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18" name="Group 120"/>
                <p:cNvGrpSpPr>
                  <a:grpSpLocks/>
                </p:cNvGrpSpPr>
                <p:nvPr/>
              </p:nvGrpSpPr>
              <p:grpSpPr bwMode="auto">
                <a:xfrm>
                  <a:off x="1683" y="3389"/>
                  <a:ext cx="75" cy="47"/>
                  <a:chOff x="1683" y="3389"/>
                  <a:chExt cx="75" cy="47"/>
                </a:xfrm>
              </p:grpSpPr>
              <p:sp>
                <p:nvSpPr>
                  <p:cNvPr id="9330" name="Arc 118"/>
                  <p:cNvSpPr>
                    <a:spLocks/>
                  </p:cNvSpPr>
                  <p:nvPr/>
                </p:nvSpPr>
                <p:spPr bwMode="auto">
                  <a:xfrm>
                    <a:off x="1683" y="3389"/>
                    <a:ext cx="71" cy="40"/>
                  </a:xfrm>
                  <a:custGeom>
                    <a:avLst/>
                    <a:gdLst>
                      <a:gd name="T0" fmla="*/ 1 w 42541"/>
                      <a:gd name="T1" fmla="*/ 40 h 25624"/>
                      <a:gd name="T2" fmla="*/ 71 w 42541"/>
                      <a:gd name="T3" fmla="*/ 25 h 25624"/>
                      <a:gd name="T4" fmla="*/ 36 w 42541"/>
                      <a:gd name="T5" fmla="*/ 34 h 25624"/>
                      <a:gd name="T6" fmla="*/ 0 60000 65536"/>
                      <a:gd name="T7" fmla="*/ 0 60000 65536"/>
                      <a:gd name="T8" fmla="*/ 0 60000 65536"/>
                      <a:gd name="T9" fmla="*/ 0 w 42541"/>
                      <a:gd name="T10" fmla="*/ 0 h 25624"/>
                      <a:gd name="T11" fmla="*/ 42541 w 42541"/>
                      <a:gd name="T12" fmla="*/ 25624 h 25624"/>
                    </a:gdLst>
                    <a:ahLst/>
                    <a:cxnLst>
                      <a:cxn ang="T6">
                        <a:pos x="T0" y="T1"/>
                      </a:cxn>
                      <a:cxn ang="T7">
                        <a:pos x="T2" y="T3"/>
                      </a:cxn>
                      <a:cxn ang="T8">
                        <a:pos x="T4" y="T5"/>
                      </a:cxn>
                    </a:cxnLst>
                    <a:rect l="T9" t="T10" r="T11" b="T12"/>
                    <a:pathLst>
                      <a:path w="42541" h="25624" fill="none" extrusionOk="0">
                        <a:moveTo>
                          <a:pt x="378" y="25623"/>
                        </a:moveTo>
                        <a:cubicBezTo>
                          <a:pt x="126" y="24297"/>
                          <a:pt x="0" y="22950"/>
                          <a:pt x="0" y="21600"/>
                        </a:cubicBezTo>
                        <a:cubicBezTo>
                          <a:pt x="0" y="9670"/>
                          <a:pt x="9670" y="0"/>
                          <a:pt x="21600" y="0"/>
                        </a:cubicBezTo>
                        <a:cubicBezTo>
                          <a:pt x="31489" y="-1"/>
                          <a:pt x="40116" y="6716"/>
                          <a:pt x="42540" y="16305"/>
                        </a:cubicBezTo>
                      </a:path>
                      <a:path w="42541" h="25624" stroke="0" extrusionOk="0">
                        <a:moveTo>
                          <a:pt x="378" y="25623"/>
                        </a:moveTo>
                        <a:cubicBezTo>
                          <a:pt x="126" y="24297"/>
                          <a:pt x="0" y="22950"/>
                          <a:pt x="0" y="21600"/>
                        </a:cubicBezTo>
                        <a:cubicBezTo>
                          <a:pt x="0" y="9670"/>
                          <a:pt x="9670" y="0"/>
                          <a:pt x="21600" y="0"/>
                        </a:cubicBezTo>
                        <a:cubicBezTo>
                          <a:pt x="31489" y="-1"/>
                          <a:pt x="40116" y="6716"/>
                          <a:pt x="42540" y="16305"/>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1" name="Arc 119"/>
                  <p:cNvSpPr>
                    <a:spLocks/>
                  </p:cNvSpPr>
                  <p:nvPr/>
                </p:nvSpPr>
                <p:spPr bwMode="auto">
                  <a:xfrm>
                    <a:off x="1687" y="3396"/>
                    <a:ext cx="71" cy="40"/>
                  </a:xfrm>
                  <a:custGeom>
                    <a:avLst/>
                    <a:gdLst>
                      <a:gd name="T0" fmla="*/ 1 w 42541"/>
                      <a:gd name="T1" fmla="*/ 40 h 25624"/>
                      <a:gd name="T2" fmla="*/ 71 w 42541"/>
                      <a:gd name="T3" fmla="*/ 25 h 25624"/>
                      <a:gd name="T4" fmla="*/ 36 w 42541"/>
                      <a:gd name="T5" fmla="*/ 34 h 25624"/>
                      <a:gd name="T6" fmla="*/ 0 60000 65536"/>
                      <a:gd name="T7" fmla="*/ 0 60000 65536"/>
                      <a:gd name="T8" fmla="*/ 0 60000 65536"/>
                      <a:gd name="T9" fmla="*/ 0 w 42541"/>
                      <a:gd name="T10" fmla="*/ 0 h 25624"/>
                      <a:gd name="T11" fmla="*/ 42541 w 42541"/>
                      <a:gd name="T12" fmla="*/ 25624 h 25624"/>
                    </a:gdLst>
                    <a:ahLst/>
                    <a:cxnLst>
                      <a:cxn ang="T6">
                        <a:pos x="T0" y="T1"/>
                      </a:cxn>
                      <a:cxn ang="T7">
                        <a:pos x="T2" y="T3"/>
                      </a:cxn>
                      <a:cxn ang="T8">
                        <a:pos x="T4" y="T5"/>
                      </a:cxn>
                    </a:cxnLst>
                    <a:rect l="T9" t="T10" r="T11" b="T12"/>
                    <a:pathLst>
                      <a:path w="42541" h="25624" fill="none" extrusionOk="0">
                        <a:moveTo>
                          <a:pt x="378" y="25623"/>
                        </a:moveTo>
                        <a:cubicBezTo>
                          <a:pt x="126" y="24297"/>
                          <a:pt x="0" y="22950"/>
                          <a:pt x="0" y="21600"/>
                        </a:cubicBezTo>
                        <a:cubicBezTo>
                          <a:pt x="0" y="9670"/>
                          <a:pt x="9670" y="0"/>
                          <a:pt x="21600" y="0"/>
                        </a:cubicBezTo>
                        <a:cubicBezTo>
                          <a:pt x="31489" y="-1"/>
                          <a:pt x="40116" y="6716"/>
                          <a:pt x="42540" y="16305"/>
                        </a:cubicBezTo>
                      </a:path>
                      <a:path w="42541" h="25624" stroke="0" extrusionOk="0">
                        <a:moveTo>
                          <a:pt x="378" y="25623"/>
                        </a:moveTo>
                        <a:cubicBezTo>
                          <a:pt x="126" y="24297"/>
                          <a:pt x="0" y="22950"/>
                          <a:pt x="0" y="21600"/>
                        </a:cubicBezTo>
                        <a:cubicBezTo>
                          <a:pt x="0" y="9670"/>
                          <a:pt x="9670" y="0"/>
                          <a:pt x="21600" y="0"/>
                        </a:cubicBezTo>
                        <a:cubicBezTo>
                          <a:pt x="31489" y="-1"/>
                          <a:pt x="40116" y="6716"/>
                          <a:pt x="42540" y="16305"/>
                        </a:cubicBezTo>
                        <a:lnTo>
                          <a:pt x="21600" y="21600"/>
                        </a:lnTo>
                        <a:close/>
                      </a:path>
                    </a:pathLst>
                  </a:custGeom>
                  <a:solidFill>
                    <a:srgbClr val="7F3F00"/>
                  </a:solidFill>
                  <a:ln w="4763">
                    <a:solidFill>
                      <a:srgbClr val="000000"/>
                    </a:solidFill>
                    <a:round/>
                    <a:headEnd/>
                    <a:tailEnd/>
                  </a:ln>
                </p:spPr>
                <p:txBody>
                  <a:bodyPr/>
                  <a:lstStyle/>
                  <a:p>
                    <a:endParaRPr lang="zh-CN" altLang="en-US"/>
                  </a:p>
                </p:txBody>
              </p:sp>
            </p:grpSp>
            <p:grpSp>
              <p:nvGrpSpPr>
                <p:cNvPr id="9319" name="Group 123"/>
                <p:cNvGrpSpPr>
                  <a:grpSpLocks/>
                </p:cNvGrpSpPr>
                <p:nvPr/>
              </p:nvGrpSpPr>
              <p:grpSpPr bwMode="auto">
                <a:xfrm>
                  <a:off x="1644" y="3331"/>
                  <a:ext cx="228" cy="327"/>
                  <a:chOff x="1644" y="3331"/>
                  <a:chExt cx="228" cy="327"/>
                </a:xfrm>
              </p:grpSpPr>
              <p:sp>
                <p:nvSpPr>
                  <p:cNvPr id="9328" name="Line 121"/>
                  <p:cNvSpPr>
                    <a:spLocks noChangeShapeType="1"/>
                  </p:cNvSpPr>
                  <p:nvPr/>
                </p:nvSpPr>
                <p:spPr bwMode="auto">
                  <a:xfrm>
                    <a:off x="1710" y="3331"/>
                    <a:ext cx="162" cy="29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 name="Line 122"/>
                  <p:cNvSpPr>
                    <a:spLocks noChangeShapeType="1"/>
                  </p:cNvSpPr>
                  <p:nvPr/>
                </p:nvSpPr>
                <p:spPr bwMode="auto">
                  <a:xfrm>
                    <a:off x="1644" y="3354"/>
                    <a:ext cx="162" cy="30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0" name="Group 129"/>
                <p:cNvGrpSpPr>
                  <a:grpSpLocks/>
                </p:cNvGrpSpPr>
                <p:nvPr/>
              </p:nvGrpSpPr>
              <p:grpSpPr bwMode="auto">
                <a:xfrm>
                  <a:off x="1691" y="3401"/>
                  <a:ext cx="73" cy="48"/>
                  <a:chOff x="1691" y="3401"/>
                  <a:chExt cx="73" cy="48"/>
                </a:xfrm>
              </p:grpSpPr>
              <p:grpSp>
                <p:nvGrpSpPr>
                  <p:cNvPr id="9323" name="Group 126"/>
                  <p:cNvGrpSpPr>
                    <a:grpSpLocks/>
                  </p:cNvGrpSpPr>
                  <p:nvPr/>
                </p:nvGrpSpPr>
                <p:grpSpPr bwMode="auto">
                  <a:xfrm>
                    <a:off x="1691" y="3402"/>
                    <a:ext cx="70" cy="39"/>
                    <a:chOff x="1691" y="3402"/>
                    <a:chExt cx="70" cy="39"/>
                  </a:xfrm>
                </p:grpSpPr>
                <p:sp>
                  <p:nvSpPr>
                    <p:cNvPr id="9326" name="Arc 124"/>
                    <p:cNvSpPr>
                      <a:spLocks/>
                    </p:cNvSpPr>
                    <p:nvPr/>
                  </p:nvSpPr>
                  <p:spPr bwMode="auto">
                    <a:xfrm>
                      <a:off x="1691" y="3402"/>
                      <a:ext cx="70" cy="39"/>
                    </a:xfrm>
                    <a:custGeom>
                      <a:avLst/>
                      <a:gdLst>
                        <a:gd name="T0" fmla="*/ 1 w 42659"/>
                        <a:gd name="T1" fmla="*/ 39 h 25517"/>
                        <a:gd name="T2" fmla="*/ 70 w 42659"/>
                        <a:gd name="T3" fmla="*/ 26 h 25517"/>
                        <a:gd name="T4" fmla="*/ 35 w 42659"/>
                        <a:gd name="T5" fmla="*/ 33 h 25517"/>
                        <a:gd name="T6" fmla="*/ 0 60000 65536"/>
                        <a:gd name="T7" fmla="*/ 0 60000 65536"/>
                        <a:gd name="T8" fmla="*/ 0 60000 65536"/>
                        <a:gd name="T9" fmla="*/ 0 w 42659"/>
                        <a:gd name="T10" fmla="*/ 0 h 25517"/>
                        <a:gd name="T11" fmla="*/ 42659 w 42659"/>
                        <a:gd name="T12" fmla="*/ 25517 h 25517"/>
                      </a:gdLst>
                      <a:ahLst/>
                      <a:cxnLst>
                        <a:cxn ang="T6">
                          <a:pos x="T0" y="T1"/>
                        </a:cxn>
                        <a:cxn ang="T7">
                          <a:pos x="T2" y="T3"/>
                        </a:cxn>
                        <a:cxn ang="T8">
                          <a:pos x="T4" y="T5"/>
                        </a:cxn>
                      </a:cxnLst>
                      <a:rect l="T9" t="T10" r="T11" b="T12"/>
                      <a:pathLst>
                        <a:path w="42659" h="25517" fill="none" extrusionOk="0">
                          <a:moveTo>
                            <a:pt x="358" y="25516"/>
                          </a:moveTo>
                          <a:cubicBezTo>
                            <a:pt x="119" y="24224"/>
                            <a:pt x="0" y="22913"/>
                            <a:pt x="0" y="21600"/>
                          </a:cubicBezTo>
                          <a:cubicBezTo>
                            <a:pt x="0" y="9670"/>
                            <a:pt x="9670" y="0"/>
                            <a:pt x="21600" y="0"/>
                          </a:cubicBezTo>
                          <a:cubicBezTo>
                            <a:pt x="31678" y="-1"/>
                            <a:pt x="40416" y="6969"/>
                            <a:pt x="42658" y="16795"/>
                          </a:cubicBezTo>
                        </a:path>
                        <a:path w="42659" h="25517" stroke="0" extrusionOk="0">
                          <a:moveTo>
                            <a:pt x="358" y="25516"/>
                          </a:moveTo>
                          <a:cubicBezTo>
                            <a:pt x="119" y="24224"/>
                            <a:pt x="0" y="22913"/>
                            <a:pt x="0" y="21600"/>
                          </a:cubicBezTo>
                          <a:cubicBezTo>
                            <a:pt x="0" y="9670"/>
                            <a:pt x="9670" y="0"/>
                            <a:pt x="21600" y="0"/>
                          </a:cubicBezTo>
                          <a:cubicBezTo>
                            <a:pt x="31678" y="-1"/>
                            <a:pt x="40416" y="6969"/>
                            <a:pt x="42658" y="16795"/>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Arc 125"/>
                    <p:cNvSpPr>
                      <a:spLocks/>
                    </p:cNvSpPr>
                    <p:nvPr/>
                  </p:nvSpPr>
                  <p:spPr bwMode="auto">
                    <a:xfrm>
                      <a:off x="1691" y="3406"/>
                      <a:ext cx="36" cy="35"/>
                    </a:xfrm>
                    <a:custGeom>
                      <a:avLst/>
                      <a:gdLst>
                        <a:gd name="T0" fmla="*/ 1 w 21600"/>
                        <a:gd name="T1" fmla="*/ 35 h 22728"/>
                        <a:gd name="T2" fmla="*/ 18 w 21600"/>
                        <a:gd name="T3" fmla="*/ 0 h 22728"/>
                        <a:gd name="T4" fmla="*/ 36 w 21600"/>
                        <a:gd name="T5" fmla="*/ 29 h 22728"/>
                        <a:gd name="T6" fmla="*/ 0 60000 65536"/>
                        <a:gd name="T7" fmla="*/ 0 60000 65536"/>
                        <a:gd name="T8" fmla="*/ 0 60000 65536"/>
                        <a:gd name="T9" fmla="*/ 0 w 21600"/>
                        <a:gd name="T10" fmla="*/ 0 h 22728"/>
                        <a:gd name="T11" fmla="*/ 21600 w 21600"/>
                        <a:gd name="T12" fmla="*/ 22728 h 22728"/>
                      </a:gdLst>
                      <a:ahLst/>
                      <a:cxnLst>
                        <a:cxn ang="T6">
                          <a:pos x="T0" y="T1"/>
                        </a:cxn>
                        <a:cxn ang="T7">
                          <a:pos x="T2" y="T3"/>
                        </a:cxn>
                        <a:cxn ang="T8">
                          <a:pos x="T4" y="T5"/>
                        </a:cxn>
                      </a:cxnLst>
                      <a:rect l="T9" t="T10" r="T11" b="T12"/>
                      <a:pathLst>
                        <a:path w="21600" h="22728" fill="none" extrusionOk="0">
                          <a:moveTo>
                            <a:pt x="358" y="22727"/>
                          </a:moveTo>
                          <a:cubicBezTo>
                            <a:pt x="119" y="21435"/>
                            <a:pt x="0" y="20124"/>
                            <a:pt x="0" y="18811"/>
                          </a:cubicBezTo>
                          <a:cubicBezTo>
                            <a:pt x="-1" y="11018"/>
                            <a:pt x="4197" y="3830"/>
                            <a:pt x="10983" y="0"/>
                          </a:cubicBezTo>
                        </a:path>
                        <a:path w="21600" h="22728" stroke="0" extrusionOk="0">
                          <a:moveTo>
                            <a:pt x="358" y="22727"/>
                          </a:moveTo>
                          <a:cubicBezTo>
                            <a:pt x="119" y="21435"/>
                            <a:pt x="0" y="20124"/>
                            <a:pt x="0" y="18811"/>
                          </a:cubicBezTo>
                          <a:cubicBezTo>
                            <a:pt x="-1" y="11018"/>
                            <a:pt x="4197" y="3830"/>
                            <a:pt x="10983" y="0"/>
                          </a:cubicBezTo>
                          <a:lnTo>
                            <a:pt x="21600" y="188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4" name="Arc 127"/>
                  <p:cNvSpPr>
                    <a:spLocks/>
                  </p:cNvSpPr>
                  <p:nvPr/>
                </p:nvSpPr>
                <p:spPr bwMode="auto">
                  <a:xfrm>
                    <a:off x="1691" y="3401"/>
                    <a:ext cx="71" cy="41"/>
                  </a:xfrm>
                  <a:custGeom>
                    <a:avLst/>
                    <a:gdLst>
                      <a:gd name="T0" fmla="*/ 1 w 42704"/>
                      <a:gd name="T1" fmla="*/ 41 h 26201"/>
                      <a:gd name="T2" fmla="*/ 71 w 42704"/>
                      <a:gd name="T3" fmla="*/ 27 h 26201"/>
                      <a:gd name="T4" fmla="*/ 36 w 42704"/>
                      <a:gd name="T5" fmla="*/ 34 h 26201"/>
                      <a:gd name="T6" fmla="*/ 0 60000 65536"/>
                      <a:gd name="T7" fmla="*/ 0 60000 65536"/>
                      <a:gd name="T8" fmla="*/ 0 60000 65536"/>
                      <a:gd name="T9" fmla="*/ 0 w 42704"/>
                      <a:gd name="T10" fmla="*/ 0 h 26201"/>
                      <a:gd name="T11" fmla="*/ 42704 w 42704"/>
                      <a:gd name="T12" fmla="*/ 26201 h 26201"/>
                    </a:gdLst>
                    <a:ahLst/>
                    <a:cxnLst>
                      <a:cxn ang="T6">
                        <a:pos x="T0" y="T1"/>
                      </a:cxn>
                      <a:cxn ang="T7">
                        <a:pos x="T2" y="T3"/>
                      </a:cxn>
                      <a:cxn ang="T8">
                        <a:pos x="T4" y="T5"/>
                      </a:cxn>
                    </a:cxnLst>
                    <a:rect l="T9" t="T10" r="T11" b="T12"/>
                    <a:pathLst>
                      <a:path w="42704" h="26201" fill="none" extrusionOk="0">
                        <a:moveTo>
                          <a:pt x="495" y="26201"/>
                        </a:moveTo>
                        <a:cubicBezTo>
                          <a:pt x="166" y="24689"/>
                          <a:pt x="0" y="23147"/>
                          <a:pt x="0" y="21600"/>
                        </a:cubicBezTo>
                        <a:cubicBezTo>
                          <a:pt x="0" y="9670"/>
                          <a:pt x="9670" y="0"/>
                          <a:pt x="21600" y="0"/>
                        </a:cubicBezTo>
                        <a:cubicBezTo>
                          <a:pt x="31756" y="-1"/>
                          <a:pt x="40540" y="7075"/>
                          <a:pt x="42704" y="16998"/>
                        </a:cubicBezTo>
                      </a:path>
                      <a:path w="42704" h="26201" stroke="0" extrusionOk="0">
                        <a:moveTo>
                          <a:pt x="495" y="26201"/>
                        </a:moveTo>
                        <a:cubicBezTo>
                          <a:pt x="166" y="24689"/>
                          <a:pt x="0" y="23147"/>
                          <a:pt x="0" y="21600"/>
                        </a:cubicBezTo>
                        <a:cubicBezTo>
                          <a:pt x="0" y="9670"/>
                          <a:pt x="9670" y="0"/>
                          <a:pt x="21600" y="0"/>
                        </a:cubicBezTo>
                        <a:cubicBezTo>
                          <a:pt x="31756" y="-1"/>
                          <a:pt x="40540" y="7075"/>
                          <a:pt x="42704" y="16998"/>
                        </a:cubicBezTo>
                        <a:lnTo>
                          <a:pt x="21600"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5" name="Arc 128"/>
                  <p:cNvSpPr>
                    <a:spLocks/>
                  </p:cNvSpPr>
                  <p:nvPr/>
                </p:nvSpPr>
                <p:spPr bwMode="auto">
                  <a:xfrm>
                    <a:off x="1695" y="3408"/>
                    <a:ext cx="69" cy="41"/>
                  </a:xfrm>
                  <a:custGeom>
                    <a:avLst/>
                    <a:gdLst>
                      <a:gd name="T0" fmla="*/ 1 w 42557"/>
                      <a:gd name="T1" fmla="*/ 41 h 26830"/>
                      <a:gd name="T2" fmla="*/ 69 w 42557"/>
                      <a:gd name="T3" fmla="*/ 25 h 26830"/>
                      <a:gd name="T4" fmla="*/ 35 w 42557"/>
                      <a:gd name="T5" fmla="*/ 33 h 26830"/>
                      <a:gd name="T6" fmla="*/ 0 60000 65536"/>
                      <a:gd name="T7" fmla="*/ 0 60000 65536"/>
                      <a:gd name="T8" fmla="*/ 0 60000 65536"/>
                      <a:gd name="T9" fmla="*/ 0 w 42557"/>
                      <a:gd name="T10" fmla="*/ 0 h 26830"/>
                      <a:gd name="T11" fmla="*/ 42557 w 42557"/>
                      <a:gd name="T12" fmla="*/ 26830 h 26830"/>
                    </a:gdLst>
                    <a:ahLst/>
                    <a:cxnLst>
                      <a:cxn ang="T6">
                        <a:pos x="T0" y="T1"/>
                      </a:cxn>
                      <a:cxn ang="T7">
                        <a:pos x="T2" y="T3"/>
                      </a:cxn>
                      <a:cxn ang="T8">
                        <a:pos x="T4" y="T5"/>
                      </a:cxn>
                    </a:cxnLst>
                    <a:rect l="T9" t="T10" r="T11" b="T12"/>
                    <a:pathLst>
                      <a:path w="42557" h="26830" fill="none" extrusionOk="0">
                        <a:moveTo>
                          <a:pt x="642" y="26830"/>
                        </a:moveTo>
                        <a:cubicBezTo>
                          <a:pt x="215" y="25119"/>
                          <a:pt x="0" y="23363"/>
                          <a:pt x="0" y="21600"/>
                        </a:cubicBezTo>
                        <a:cubicBezTo>
                          <a:pt x="0" y="9670"/>
                          <a:pt x="9670" y="0"/>
                          <a:pt x="21600" y="0"/>
                        </a:cubicBezTo>
                        <a:cubicBezTo>
                          <a:pt x="31514" y="-1"/>
                          <a:pt x="40156" y="6750"/>
                          <a:pt x="42557" y="16369"/>
                        </a:cubicBezTo>
                      </a:path>
                      <a:path w="42557" h="26830" stroke="0" extrusionOk="0">
                        <a:moveTo>
                          <a:pt x="642" y="26830"/>
                        </a:moveTo>
                        <a:cubicBezTo>
                          <a:pt x="215" y="25119"/>
                          <a:pt x="0" y="23363"/>
                          <a:pt x="0" y="21600"/>
                        </a:cubicBezTo>
                        <a:cubicBezTo>
                          <a:pt x="0" y="9670"/>
                          <a:pt x="9670" y="0"/>
                          <a:pt x="21600" y="0"/>
                        </a:cubicBezTo>
                        <a:cubicBezTo>
                          <a:pt x="31514" y="-1"/>
                          <a:pt x="40156" y="6750"/>
                          <a:pt x="42557" y="16369"/>
                        </a:cubicBezTo>
                        <a:lnTo>
                          <a:pt x="21600" y="2160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1" name="Freeform 130"/>
                <p:cNvSpPr>
                  <a:spLocks/>
                </p:cNvSpPr>
                <p:nvPr/>
              </p:nvSpPr>
              <p:spPr bwMode="auto">
                <a:xfrm>
                  <a:off x="1693" y="3410"/>
                  <a:ext cx="140" cy="241"/>
                </a:xfrm>
                <a:custGeom>
                  <a:avLst/>
                  <a:gdLst>
                    <a:gd name="T0" fmla="*/ 53 w 421"/>
                    <a:gd name="T1" fmla="*/ 0 h 724"/>
                    <a:gd name="T2" fmla="*/ 37 w 421"/>
                    <a:gd name="T3" fmla="*/ 10 h 724"/>
                    <a:gd name="T4" fmla="*/ 25 w 421"/>
                    <a:gd name="T5" fmla="*/ 20 h 724"/>
                    <a:gd name="T6" fmla="*/ 14 w 421"/>
                    <a:gd name="T7" fmla="*/ 32 h 724"/>
                    <a:gd name="T8" fmla="*/ 10 w 421"/>
                    <a:gd name="T9" fmla="*/ 44 h 724"/>
                    <a:gd name="T10" fmla="*/ 5 w 421"/>
                    <a:gd name="T11" fmla="*/ 57 h 724"/>
                    <a:gd name="T12" fmla="*/ 1 w 421"/>
                    <a:gd name="T13" fmla="*/ 71 h 724"/>
                    <a:gd name="T14" fmla="*/ 0 w 421"/>
                    <a:gd name="T15" fmla="*/ 86 h 724"/>
                    <a:gd name="T16" fmla="*/ 0 w 421"/>
                    <a:gd name="T17" fmla="*/ 105 h 724"/>
                    <a:gd name="T18" fmla="*/ 327 w 421"/>
                    <a:gd name="T19" fmla="*/ 724 h 724"/>
                    <a:gd name="T20" fmla="*/ 421 w 421"/>
                    <a:gd name="T21" fmla="*/ 658 h 724"/>
                    <a:gd name="T22" fmla="*/ 53 w 421"/>
                    <a:gd name="T23" fmla="*/ 0 h 7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1"/>
                    <a:gd name="T37" fmla="*/ 0 h 724"/>
                    <a:gd name="T38" fmla="*/ 421 w 421"/>
                    <a:gd name="T39" fmla="*/ 724 h 7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1" h="724">
                      <a:moveTo>
                        <a:pt x="53" y="0"/>
                      </a:moveTo>
                      <a:lnTo>
                        <a:pt x="37" y="10"/>
                      </a:lnTo>
                      <a:lnTo>
                        <a:pt x="25" y="20"/>
                      </a:lnTo>
                      <a:lnTo>
                        <a:pt x="14" y="32"/>
                      </a:lnTo>
                      <a:lnTo>
                        <a:pt x="10" y="44"/>
                      </a:lnTo>
                      <a:lnTo>
                        <a:pt x="5" y="57"/>
                      </a:lnTo>
                      <a:lnTo>
                        <a:pt x="1" y="71"/>
                      </a:lnTo>
                      <a:lnTo>
                        <a:pt x="0" y="86"/>
                      </a:lnTo>
                      <a:lnTo>
                        <a:pt x="0" y="105"/>
                      </a:lnTo>
                      <a:lnTo>
                        <a:pt x="327" y="724"/>
                      </a:lnTo>
                      <a:lnTo>
                        <a:pt x="421" y="658"/>
                      </a:lnTo>
                      <a:lnTo>
                        <a:pt x="53" y="0"/>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Oval 131"/>
                <p:cNvSpPr>
                  <a:spLocks noChangeArrowheads="1"/>
                </p:cNvSpPr>
                <p:nvPr/>
              </p:nvSpPr>
              <p:spPr bwMode="auto">
                <a:xfrm>
                  <a:off x="1803" y="3609"/>
                  <a:ext cx="78" cy="75"/>
                </a:xfrm>
                <a:prstGeom prst="ellipse">
                  <a:avLst/>
                </a:prstGeom>
                <a:solidFill>
                  <a:srgbClr val="7F5F3F"/>
                </a:solidFill>
                <a:ln w="4763">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9306" name="Text Box 81"/>
            <p:cNvSpPr txBox="1">
              <a:spLocks noChangeArrowheads="1"/>
            </p:cNvSpPr>
            <p:nvPr/>
          </p:nvSpPr>
          <p:spPr bwMode="auto">
            <a:xfrm>
              <a:off x="1414" y="2953"/>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t>l</a:t>
              </a:r>
              <a:r>
                <a:rPr lang="en-US" altLang="zh-CN" b="1" i="1" baseline="-25000"/>
                <a:t>i</a:t>
              </a:r>
              <a:r>
                <a:rPr lang="en-US" altLang="zh-CN" b="1"/>
                <a:t>(</a:t>
              </a:r>
              <a:r>
                <a:rPr lang="en-US" altLang="zh-CN" b="1" i="1"/>
                <a:t>x</a:t>
              </a:r>
              <a:r>
                <a:rPr lang="en-US" altLang="zh-CN" b="1"/>
                <a:t>)</a:t>
              </a:r>
            </a:p>
          </p:txBody>
        </p:sp>
      </p:grpSp>
      <p:sp>
        <p:nvSpPr>
          <p:cNvPr id="9301" name="Text Box 135"/>
          <p:cNvSpPr txBox="1">
            <a:spLocks noChangeArrowheads="1"/>
          </p:cNvSpPr>
          <p:nvPr/>
        </p:nvSpPr>
        <p:spPr bwMode="auto">
          <a:xfrm>
            <a:off x="1524000" y="2413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每个 </a:t>
            </a:r>
            <a:r>
              <a:rPr lang="en-US" altLang="zh-CN" b="1" i="1"/>
              <a:t>l</a:t>
            </a:r>
            <a:r>
              <a:rPr lang="en-US" altLang="zh-CN" b="1" i="1" baseline="-25000"/>
              <a:t>i </a:t>
            </a:r>
            <a:r>
              <a:rPr lang="zh-CN" altLang="en-US" b="1"/>
              <a:t>有 </a:t>
            </a:r>
            <a:r>
              <a:rPr lang="en-US" altLang="zh-CN" b="1" i="1"/>
              <a:t>n</a:t>
            </a:r>
            <a:r>
              <a:rPr lang="en-US" altLang="zh-CN" b="1"/>
              <a:t> </a:t>
            </a:r>
            <a:r>
              <a:rPr lang="zh-CN" altLang="en-US" b="1"/>
              <a:t>个根 </a:t>
            </a:r>
            <a:r>
              <a:rPr lang="en-US" altLang="zh-CN" b="1" i="1"/>
              <a:t>x</a:t>
            </a:r>
            <a:r>
              <a:rPr lang="en-US" altLang="zh-CN" b="1" baseline="-25000"/>
              <a:t>0</a:t>
            </a:r>
            <a:r>
              <a:rPr lang="en-US" altLang="zh-CN" b="1"/>
              <a:t> … </a:t>
            </a:r>
            <a:r>
              <a:rPr lang="en-US" altLang="zh-CN" b="1" i="1" baseline="-25000"/>
              <a:t> </a:t>
            </a:r>
            <a:r>
              <a:rPr lang="en-US" altLang="zh-CN" b="1" i="1"/>
              <a:t>x</a:t>
            </a:r>
            <a:r>
              <a:rPr lang="en-US" altLang="zh-CN" b="1" i="1" baseline="-25000"/>
              <a:t>i </a:t>
            </a:r>
            <a:r>
              <a:rPr lang="en-US" altLang="zh-CN" b="1"/>
              <a:t> … </a:t>
            </a:r>
            <a:r>
              <a:rPr lang="en-US" altLang="zh-CN" b="1" i="1"/>
              <a:t>x</a:t>
            </a:r>
            <a:r>
              <a:rPr lang="en-US" altLang="zh-CN" b="1" i="1" baseline="-25000"/>
              <a:t>n</a:t>
            </a:r>
          </a:p>
        </p:txBody>
      </p:sp>
      <p:grpSp>
        <p:nvGrpSpPr>
          <p:cNvPr id="23" name="Group 186"/>
          <p:cNvGrpSpPr>
            <a:grpSpLocks noChangeAspect="1"/>
          </p:cNvGrpSpPr>
          <p:nvPr/>
        </p:nvGrpSpPr>
        <p:grpSpPr bwMode="auto">
          <a:xfrm>
            <a:off x="1600200" y="2830513"/>
            <a:ext cx="6056313" cy="871537"/>
            <a:chOff x="1056" y="2901"/>
            <a:chExt cx="4235" cy="609"/>
          </a:xfrm>
        </p:grpSpPr>
        <p:sp>
          <p:nvSpPr>
            <p:cNvPr id="9259" name="AutoShape 143"/>
            <p:cNvSpPr>
              <a:spLocks noChangeAspect="1" noChangeArrowheads="1"/>
            </p:cNvSpPr>
            <p:nvPr/>
          </p:nvSpPr>
          <p:spPr bwMode="auto">
            <a:xfrm>
              <a:off x="1056" y="3072"/>
              <a:ext cx="192" cy="96"/>
            </a:xfrm>
            <a:prstGeom prst="rightArrow">
              <a:avLst>
                <a:gd name="adj1" fmla="val 50000"/>
                <a:gd name="adj2" fmla="val 50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60" name="Rectangle 145"/>
            <p:cNvSpPr>
              <a:spLocks noChangeAspect="1" noChangeArrowheads="1"/>
            </p:cNvSpPr>
            <p:nvPr/>
          </p:nvSpPr>
          <p:spPr bwMode="auto">
            <a:xfrm>
              <a:off x="4444" y="2953"/>
              <a:ext cx="2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endParaRPr lang="en-US" altLang="zh-CN"/>
            </a:p>
          </p:txBody>
        </p:sp>
        <p:sp>
          <p:nvSpPr>
            <p:cNvPr id="9261" name="Rectangle 146"/>
            <p:cNvSpPr>
              <a:spLocks noChangeAspect="1" noChangeArrowheads="1"/>
            </p:cNvSpPr>
            <p:nvPr/>
          </p:nvSpPr>
          <p:spPr bwMode="auto">
            <a:xfrm>
              <a:off x="4532" y="3358"/>
              <a:ext cx="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latin typeface="Symbol" panose="05050102010706020507" pitchFamily="18" charset="2"/>
                </a:rPr>
                <a:t>=</a:t>
              </a:r>
              <a:endParaRPr lang="en-US" altLang="zh-CN"/>
            </a:p>
          </p:txBody>
        </p:sp>
        <p:sp>
          <p:nvSpPr>
            <p:cNvPr id="9262" name="Rectangle 148"/>
            <p:cNvSpPr>
              <a:spLocks noChangeAspect="1" noChangeArrowheads="1"/>
            </p:cNvSpPr>
            <p:nvPr/>
          </p:nvSpPr>
          <p:spPr bwMode="auto">
            <a:xfrm>
              <a:off x="4902" y="3000"/>
              <a:ext cx="1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3" name="Rectangle 149"/>
            <p:cNvSpPr>
              <a:spLocks noChangeAspect="1" noChangeArrowheads="1"/>
            </p:cNvSpPr>
            <p:nvPr/>
          </p:nvSpPr>
          <p:spPr bwMode="auto">
            <a:xfrm>
              <a:off x="4119"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4" name="Rectangle 150"/>
            <p:cNvSpPr>
              <a:spLocks noChangeAspect="1" noChangeArrowheads="1"/>
            </p:cNvSpPr>
            <p:nvPr/>
          </p:nvSpPr>
          <p:spPr bwMode="auto">
            <a:xfrm>
              <a:off x="3692" y="3000"/>
              <a:ext cx="1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5" name="Rectangle 151"/>
            <p:cNvSpPr>
              <a:spLocks noChangeAspect="1" noChangeArrowheads="1"/>
            </p:cNvSpPr>
            <p:nvPr/>
          </p:nvSpPr>
          <p:spPr bwMode="auto">
            <a:xfrm>
              <a:off x="2981"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6" name="Rectangle 152"/>
            <p:cNvSpPr>
              <a:spLocks noChangeAspect="1" noChangeArrowheads="1"/>
            </p:cNvSpPr>
            <p:nvPr/>
          </p:nvSpPr>
          <p:spPr bwMode="auto">
            <a:xfrm>
              <a:off x="2255"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7" name="Rectangle 153"/>
            <p:cNvSpPr>
              <a:spLocks noChangeAspect="1" noChangeArrowheads="1"/>
            </p:cNvSpPr>
            <p:nvPr/>
          </p:nvSpPr>
          <p:spPr bwMode="auto">
            <a:xfrm>
              <a:off x="1720" y="3000"/>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68" name="Rectangle 154"/>
            <p:cNvSpPr>
              <a:spLocks noChangeAspect="1" noChangeArrowheads="1"/>
            </p:cNvSpPr>
            <p:nvPr/>
          </p:nvSpPr>
          <p:spPr bwMode="auto">
            <a:xfrm>
              <a:off x="4532" y="2901"/>
              <a:ext cx="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n</a:t>
              </a:r>
              <a:endParaRPr lang="en-US" altLang="zh-CN"/>
            </a:p>
          </p:txBody>
        </p:sp>
        <p:sp>
          <p:nvSpPr>
            <p:cNvPr id="9269" name="Rectangle 155"/>
            <p:cNvSpPr>
              <a:spLocks noChangeAspect="1" noChangeArrowheads="1"/>
            </p:cNvSpPr>
            <p:nvPr/>
          </p:nvSpPr>
          <p:spPr bwMode="auto">
            <a:xfrm>
              <a:off x="4492" y="337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a:t>
              </a:r>
              <a:endParaRPr lang="en-US" altLang="zh-CN"/>
            </a:p>
          </p:txBody>
        </p:sp>
        <p:sp>
          <p:nvSpPr>
            <p:cNvPr id="9270" name="Rectangle 157"/>
            <p:cNvSpPr>
              <a:spLocks noChangeAspect="1" noChangeArrowheads="1"/>
            </p:cNvSpPr>
            <p:nvPr/>
          </p:nvSpPr>
          <p:spPr bwMode="auto">
            <a:xfrm>
              <a:off x="4464" y="3216"/>
              <a:ext cx="2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 </a:t>
              </a:r>
              <a:r>
                <a:rPr lang="en-US" altLang="zh-CN" sz="1300" b="1">
                  <a:sym typeface="Symbol" panose="05050102010706020507" pitchFamily="18" charset="2"/>
                </a:rPr>
                <a:t> </a:t>
              </a:r>
              <a:r>
                <a:rPr lang="en-US" altLang="zh-CN" sz="1300" b="1" i="1">
                  <a:sym typeface="Symbol" panose="05050102010706020507" pitchFamily="18" charset="2"/>
                </a:rPr>
                <a:t>i </a:t>
              </a:r>
              <a:endParaRPr lang="en-US" altLang="zh-CN"/>
            </a:p>
          </p:txBody>
        </p:sp>
        <p:sp>
          <p:nvSpPr>
            <p:cNvPr id="9271" name="Rectangle 158"/>
            <p:cNvSpPr>
              <a:spLocks noChangeAspect="1" noChangeArrowheads="1"/>
            </p:cNvSpPr>
            <p:nvPr/>
          </p:nvSpPr>
          <p:spPr bwMode="auto">
            <a:xfrm>
              <a:off x="5164" y="3134"/>
              <a:ext cx="3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a:t>
              </a:r>
              <a:endParaRPr lang="en-US" altLang="zh-CN"/>
            </a:p>
          </p:txBody>
        </p:sp>
        <p:sp>
          <p:nvSpPr>
            <p:cNvPr id="9272" name="Rectangle 159"/>
            <p:cNvSpPr>
              <a:spLocks noChangeAspect="1" noChangeArrowheads="1"/>
            </p:cNvSpPr>
            <p:nvPr/>
          </p:nvSpPr>
          <p:spPr bwMode="auto">
            <a:xfrm>
              <a:off x="4390" y="3134"/>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3" name="Rectangle 160"/>
            <p:cNvSpPr>
              <a:spLocks noChangeAspect="1" noChangeArrowheads="1"/>
            </p:cNvSpPr>
            <p:nvPr/>
          </p:nvSpPr>
          <p:spPr bwMode="auto">
            <a:xfrm>
              <a:off x="3937" y="3134"/>
              <a:ext cx="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n</a:t>
              </a:r>
              <a:endParaRPr lang="en-US" altLang="zh-CN"/>
            </a:p>
          </p:txBody>
        </p:sp>
        <p:sp>
          <p:nvSpPr>
            <p:cNvPr id="9274" name="Rectangle 161"/>
            <p:cNvSpPr>
              <a:spLocks noChangeAspect="1" noChangeArrowheads="1"/>
            </p:cNvSpPr>
            <p:nvPr/>
          </p:nvSpPr>
          <p:spPr bwMode="auto">
            <a:xfrm>
              <a:off x="3226" y="3134"/>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5" name="Rectangle 162"/>
            <p:cNvSpPr>
              <a:spLocks noChangeAspect="1" noChangeArrowheads="1"/>
            </p:cNvSpPr>
            <p:nvPr/>
          </p:nvSpPr>
          <p:spPr bwMode="auto">
            <a:xfrm>
              <a:off x="1991" y="3134"/>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6" name="Rectangle 163"/>
            <p:cNvSpPr>
              <a:spLocks noChangeAspect="1" noChangeArrowheads="1"/>
            </p:cNvSpPr>
            <p:nvPr/>
          </p:nvSpPr>
          <p:spPr bwMode="auto">
            <a:xfrm>
              <a:off x="1382" y="3134"/>
              <a:ext cx="3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77" name="Rectangle 164"/>
            <p:cNvSpPr>
              <a:spLocks noChangeAspect="1" noChangeArrowheads="1"/>
            </p:cNvSpPr>
            <p:nvPr/>
          </p:nvSpPr>
          <p:spPr bwMode="auto">
            <a:xfrm>
              <a:off x="5050"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78" name="Rectangle 165"/>
            <p:cNvSpPr>
              <a:spLocks noChangeAspect="1" noChangeArrowheads="1"/>
            </p:cNvSpPr>
            <p:nvPr/>
          </p:nvSpPr>
          <p:spPr bwMode="auto">
            <a:xfrm>
              <a:off x="4774"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79" name="Rectangle 166"/>
            <p:cNvSpPr>
              <a:spLocks noChangeAspect="1" noChangeArrowheads="1"/>
            </p:cNvSpPr>
            <p:nvPr/>
          </p:nvSpPr>
          <p:spPr bwMode="auto">
            <a:xfrm>
              <a:off x="4258" y="3021"/>
              <a:ext cx="13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C</a:t>
              </a:r>
              <a:endParaRPr lang="en-US" altLang="zh-CN"/>
            </a:p>
          </p:txBody>
        </p:sp>
        <p:sp>
          <p:nvSpPr>
            <p:cNvPr id="9280" name="Rectangle 167"/>
            <p:cNvSpPr>
              <a:spLocks noChangeAspect="1" noChangeArrowheads="1"/>
            </p:cNvSpPr>
            <p:nvPr/>
          </p:nvSpPr>
          <p:spPr bwMode="auto">
            <a:xfrm>
              <a:off x="3840"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1" name="Rectangle 168"/>
            <p:cNvSpPr>
              <a:spLocks noChangeAspect="1" noChangeArrowheads="1"/>
            </p:cNvSpPr>
            <p:nvPr/>
          </p:nvSpPr>
          <p:spPr bwMode="auto">
            <a:xfrm>
              <a:off x="3564"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2" name="Rectangle 169"/>
            <p:cNvSpPr>
              <a:spLocks noChangeAspect="1" noChangeArrowheads="1"/>
            </p:cNvSpPr>
            <p:nvPr/>
          </p:nvSpPr>
          <p:spPr bwMode="auto">
            <a:xfrm>
              <a:off x="3129"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3" name="Rectangle 170"/>
            <p:cNvSpPr>
              <a:spLocks noChangeAspect="1" noChangeArrowheads="1"/>
            </p:cNvSpPr>
            <p:nvPr/>
          </p:nvSpPr>
          <p:spPr bwMode="auto">
            <a:xfrm>
              <a:off x="2853"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4" name="Rectangle 171"/>
            <p:cNvSpPr>
              <a:spLocks noChangeAspect="1" noChangeArrowheads="1"/>
            </p:cNvSpPr>
            <p:nvPr/>
          </p:nvSpPr>
          <p:spPr bwMode="auto">
            <a:xfrm>
              <a:off x="2403"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5" name="Rectangle 172"/>
            <p:cNvSpPr>
              <a:spLocks noChangeAspect="1" noChangeArrowheads="1"/>
            </p:cNvSpPr>
            <p:nvPr/>
          </p:nvSpPr>
          <p:spPr bwMode="auto">
            <a:xfrm>
              <a:off x="2128"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6" name="Rectangle 173"/>
            <p:cNvSpPr>
              <a:spLocks noChangeAspect="1" noChangeArrowheads="1"/>
            </p:cNvSpPr>
            <p:nvPr/>
          </p:nvSpPr>
          <p:spPr bwMode="auto">
            <a:xfrm>
              <a:off x="1859" y="3021"/>
              <a:ext cx="13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C</a:t>
              </a:r>
              <a:endParaRPr lang="en-US" altLang="zh-CN"/>
            </a:p>
          </p:txBody>
        </p:sp>
        <p:sp>
          <p:nvSpPr>
            <p:cNvPr id="9287" name="Rectangle 174"/>
            <p:cNvSpPr>
              <a:spLocks noChangeAspect="1" noChangeArrowheads="1"/>
            </p:cNvSpPr>
            <p:nvPr/>
          </p:nvSpPr>
          <p:spPr bwMode="auto">
            <a:xfrm>
              <a:off x="1518" y="3021"/>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88" name="Rectangle 175"/>
            <p:cNvSpPr>
              <a:spLocks noChangeAspect="1" noChangeArrowheads="1"/>
            </p:cNvSpPr>
            <p:nvPr/>
          </p:nvSpPr>
          <p:spPr bwMode="auto">
            <a:xfrm>
              <a:off x="1324" y="3021"/>
              <a:ext cx="57"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sp>
          <p:nvSpPr>
            <p:cNvPr id="9289" name="Rectangle 176"/>
            <p:cNvSpPr>
              <a:spLocks noChangeAspect="1" noChangeArrowheads="1"/>
            </p:cNvSpPr>
            <p:nvPr/>
          </p:nvSpPr>
          <p:spPr bwMode="auto">
            <a:xfrm>
              <a:off x="4596" y="3368"/>
              <a:ext cx="5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9290" name="Rectangle 177"/>
            <p:cNvSpPr>
              <a:spLocks noChangeAspect="1" noChangeArrowheads="1"/>
            </p:cNvSpPr>
            <p:nvPr/>
          </p:nvSpPr>
          <p:spPr bwMode="auto">
            <a:xfrm>
              <a:off x="2498" y="3132"/>
              <a:ext cx="5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t>0</a:t>
              </a:r>
              <a:endParaRPr lang="en-US" altLang="zh-CN"/>
            </a:p>
          </p:txBody>
        </p:sp>
        <p:sp>
          <p:nvSpPr>
            <p:cNvPr id="9291" name="Rectangle 178"/>
            <p:cNvSpPr>
              <a:spLocks noChangeAspect="1" noChangeArrowheads="1"/>
            </p:cNvSpPr>
            <p:nvPr/>
          </p:nvSpPr>
          <p:spPr bwMode="auto">
            <a:xfrm>
              <a:off x="5223"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2" name="Rectangle 179"/>
            <p:cNvSpPr>
              <a:spLocks noChangeAspect="1" noChangeArrowheads="1"/>
            </p:cNvSpPr>
            <p:nvPr/>
          </p:nvSpPr>
          <p:spPr bwMode="auto">
            <a:xfrm>
              <a:off x="4692"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3" name="Rectangle 180"/>
            <p:cNvSpPr>
              <a:spLocks noChangeAspect="1" noChangeArrowheads="1"/>
            </p:cNvSpPr>
            <p:nvPr/>
          </p:nvSpPr>
          <p:spPr bwMode="auto">
            <a:xfrm>
              <a:off x="4020" y="3021"/>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4" name="Rectangle 181"/>
            <p:cNvSpPr>
              <a:spLocks noChangeAspect="1" noChangeArrowheads="1"/>
            </p:cNvSpPr>
            <p:nvPr/>
          </p:nvSpPr>
          <p:spPr bwMode="auto">
            <a:xfrm>
              <a:off x="3286" y="3021"/>
              <a:ext cx="28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5" name="Rectangle 182"/>
            <p:cNvSpPr>
              <a:spLocks noChangeAspect="1" noChangeArrowheads="1"/>
            </p:cNvSpPr>
            <p:nvPr/>
          </p:nvSpPr>
          <p:spPr bwMode="auto">
            <a:xfrm>
              <a:off x="2574" y="3021"/>
              <a:ext cx="28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6" name="Rectangle 183"/>
            <p:cNvSpPr>
              <a:spLocks noChangeAspect="1" noChangeArrowheads="1"/>
            </p:cNvSpPr>
            <p:nvPr/>
          </p:nvSpPr>
          <p:spPr bwMode="auto">
            <a:xfrm>
              <a:off x="2045"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7" name="Rectangle 184"/>
            <p:cNvSpPr>
              <a:spLocks noChangeAspect="1" noChangeArrowheads="1"/>
            </p:cNvSpPr>
            <p:nvPr/>
          </p:nvSpPr>
          <p:spPr bwMode="auto">
            <a:xfrm>
              <a:off x="1620" y="3021"/>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98" name="Rectangle 185"/>
            <p:cNvSpPr>
              <a:spLocks noChangeAspect="1" noChangeArrowheads="1"/>
            </p:cNvSpPr>
            <p:nvPr/>
          </p:nvSpPr>
          <p:spPr bwMode="auto">
            <a:xfrm>
              <a:off x="1436" y="3021"/>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grpSp>
      <p:grpSp>
        <p:nvGrpSpPr>
          <p:cNvPr id="25" name="Group 213"/>
          <p:cNvGrpSpPr>
            <a:grpSpLocks noChangeAspect="1"/>
          </p:cNvGrpSpPr>
          <p:nvPr/>
        </p:nvGrpSpPr>
        <p:grpSpPr bwMode="auto">
          <a:xfrm>
            <a:off x="1600200" y="3440113"/>
            <a:ext cx="3355975" cy="638175"/>
            <a:chOff x="1034" y="3392"/>
            <a:chExt cx="2348" cy="446"/>
          </a:xfrm>
        </p:grpSpPr>
        <p:sp>
          <p:nvSpPr>
            <p:cNvPr id="9235" name="Line 188"/>
            <p:cNvSpPr>
              <a:spLocks noChangeAspect="1" noChangeShapeType="1"/>
            </p:cNvSpPr>
            <p:nvPr/>
          </p:nvSpPr>
          <p:spPr bwMode="auto">
            <a:xfrm>
              <a:off x="2709" y="3585"/>
              <a:ext cx="6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Rectangle 189"/>
            <p:cNvSpPr>
              <a:spLocks noChangeAspect="1" noChangeArrowheads="1"/>
            </p:cNvSpPr>
            <p:nvPr/>
          </p:nvSpPr>
          <p:spPr bwMode="auto">
            <a:xfrm>
              <a:off x="2448" y="3402"/>
              <a:ext cx="2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400" b="1">
                  <a:latin typeface="Symbol" panose="05050102010706020507" pitchFamily="18" charset="2"/>
                  <a:sym typeface="Symbol" panose="05050102010706020507" pitchFamily="18" charset="2"/>
                </a:rPr>
                <a:t></a:t>
              </a:r>
            </a:p>
          </p:txBody>
        </p:sp>
        <p:sp>
          <p:nvSpPr>
            <p:cNvPr id="9237" name="Rectangle 191"/>
            <p:cNvSpPr>
              <a:spLocks noChangeAspect="1" noChangeArrowheads="1"/>
            </p:cNvSpPr>
            <p:nvPr/>
          </p:nvSpPr>
          <p:spPr bwMode="auto">
            <a:xfrm>
              <a:off x="2985" y="3566"/>
              <a:ext cx="1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38" name="Rectangle 192"/>
            <p:cNvSpPr>
              <a:spLocks noChangeAspect="1" noChangeArrowheads="1"/>
            </p:cNvSpPr>
            <p:nvPr/>
          </p:nvSpPr>
          <p:spPr bwMode="auto">
            <a:xfrm>
              <a:off x="2305" y="3447"/>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39" name="Rectangle 193"/>
            <p:cNvSpPr>
              <a:spLocks noChangeAspect="1" noChangeArrowheads="1"/>
            </p:cNvSpPr>
            <p:nvPr/>
          </p:nvSpPr>
          <p:spPr bwMode="auto">
            <a:xfrm>
              <a:off x="1494" y="3447"/>
              <a:ext cx="1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latin typeface="Symbol" panose="05050102010706020507" pitchFamily="18" charset="2"/>
                </a:rPr>
                <a:t>=</a:t>
              </a:r>
              <a:endParaRPr lang="en-US" altLang="zh-CN"/>
            </a:p>
          </p:txBody>
        </p:sp>
        <p:sp>
          <p:nvSpPr>
            <p:cNvPr id="9240" name="Rectangle 195"/>
            <p:cNvSpPr>
              <a:spLocks noChangeAspect="1" noChangeArrowheads="1"/>
            </p:cNvSpPr>
            <p:nvPr/>
          </p:nvSpPr>
          <p:spPr bwMode="auto">
            <a:xfrm>
              <a:off x="2448" y="3648"/>
              <a:ext cx="2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 </a:t>
              </a:r>
              <a:r>
                <a:rPr lang="en-US" altLang="zh-CN" sz="1300" b="1">
                  <a:sym typeface="Symbol" panose="05050102010706020507" pitchFamily="18" charset="2"/>
                </a:rPr>
                <a:t> </a:t>
              </a:r>
              <a:r>
                <a:rPr lang="en-US" altLang="zh-CN" sz="1300" b="1" i="1">
                  <a:sym typeface="Symbol" panose="05050102010706020507" pitchFamily="18" charset="2"/>
                </a:rPr>
                <a:t>i </a:t>
              </a:r>
            </a:p>
          </p:txBody>
        </p:sp>
        <p:sp>
          <p:nvSpPr>
            <p:cNvPr id="9241" name="Rectangle 196"/>
            <p:cNvSpPr>
              <a:spLocks noChangeAspect="1" noChangeArrowheads="1"/>
            </p:cNvSpPr>
            <p:nvPr/>
          </p:nvSpPr>
          <p:spPr bwMode="auto">
            <a:xfrm>
              <a:off x="3254" y="3698"/>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j</a:t>
              </a:r>
              <a:endParaRPr lang="en-US" altLang="zh-CN"/>
            </a:p>
          </p:txBody>
        </p:sp>
        <p:sp>
          <p:nvSpPr>
            <p:cNvPr id="9242" name="Rectangle 197"/>
            <p:cNvSpPr>
              <a:spLocks noChangeAspect="1" noChangeArrowheads="1"/>
            </p:cNvSpPr>
            <p:nvPr/>
          </p:nvSpPr>
          <p:spPr bwMode="auto">
            <a:xfrm>
              <a:off x="2899" y="3697"/>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3" name="Rectangle 198"/>
            <p:cNvSpPr>
              <a:spLocks noChangeAspect="1" noChangeArrowheads="1"/>
            </p:cNvSpPr>
            <p:nvPr/>
          </p:nvSpPr>
          <p:spPr bwMode="auto">
            <a:xfrm>
              <a:off x="2207" y="358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4" name="Rectangle 199"/>
            <p:cNvSpPr>
              <a:spLocks noChangeAspect="1" noChangeArrowheads="1"/>
            </p:cNvSpPr>
            <p:nvPr/>
          </p:nvSpPr>
          <p:spPr bwMode="auto">
            <a:xfrm>
              <a:off x="1332" y="358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5" name="Rectangle 200"/>
            <p:cNvSpPr>
              <a:spLocks noChangeAspect="1" noChangeArrowheads="1"/>
            </p:cNvSpPr>
            <p:nvPr/>
          </p:nvSpPr>
          <p:spPr bwMode="auto">
            <a:xfrm>
              <a:off x="1094" y="3580"/>
              <a:ext cx="3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t>i</a:t>
              </a:r>
              <a:endParaRPr lang="en-US" altLang="zh-CN"/>
            </a:p>
          </p:txBody>
        </p:sp>
        <p:sp>
          <p:nvSpPr>
            <p:cNvPr id="9246" name="Rectangle 201"/>
            <p:cNvSpPr>
              <a:spLocks noChangeAspect="1" noChangeArrowheads="1"/>
            </p:cNvSpPr>
            <p:nvPr/>
          </p:nvSpPr>
          <p:spPr bwMode="auto">
            <a:xfrm>
              <a:off x="3137" y="3588"/>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47" name="Rectangle 202"/>
            <p:cNvSpPr>
              <a:spLocks noChangeAspect="1" noChangeArrowheads="1"/>
            </p:cNvSpPr>
            <p:nvPr/>
          </p:nvSpPr>
          <p:spPr bwMode="auto">
            <a:xfrm>
              <a:off x="2800" y="3588"/>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48" name="Rectangle 203"/>
            <p:cNvSpPr>
              <a:spLocks noChangeAspect="1" noChangeArrowheads="1"/>
            </p:cNvSpPr>
            <p:nvPr/>
          </p:nvSpPr>
          <p:spPr bwMode="auto">
            <a:xfrm>
              <a:off x="2072" y="3469"/>
              <a:ext cx="13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C</a:t>
              </a:r>
              <a:endParaRPr lang="en-US" altLang="zh-CN"/>
            </a:p>
          </p:txBody>
        </p:sp>
        <p:sp>
          <p:nvSpPr>
            <p:cNvPr id="9249" name="Rectangle 204"/>
            <p:cNvSpPr>
              <a:spLocks noChangeAspect="1" noChangeArrowheads="1"/>
            </p:cNvSpPr>
            <p:nvPr/>
          </p:nvSpPr>
          <p:spPr bwMode="auto">
            <a:xfrm>
              <a:off x="1233" y="3469"/>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x</a:t>
              </a:r>
              <a:endParaRPr lang="en-US" altLang="zh-CN"/>
            </a:p>
          </p:txBody>
        </p:sp>
        <p:sp>
          <p:nvSpPr>
            <p:cNvPr id="9250" name="Rectangle 205"/>
            <p:cNvSpPr>
              <a:spLocks noChangeAspect="1" noChangeArrowheads="1"/>
            </p:cNvSpPr>
            <p:nvPr/>
          </p:nvSpPr>
          <p:spPr bwMode="auto">
            <a:xfrm>
              <a:off x="1034" y="3469"/>
              <a:ext cx="5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t>l</a:t>
              </a:r>
              <a:endParaRPr lang="en-US" altLang="zh-CN"/>
            </a:p>
          </p:txBody>
        </p:sp>
        <p:sp>
          <p:nvSpPr>
            <p:cNvPr id="9251" name="Rectangle 206"/>
            <p:cNvSpPr>
              <a:spLocks noChangeAspect="1" noChangeArrowheads="1"/>
            </p:cNvSpPr>
            <p:nvPr/>
          </p:nvSpPr>
          <p:spPr bwMode="auto">
            <a:xfrm>
              <a:off x="3314" y="3588"/>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2" name="Rectangle 207"/>
            <p:cNvSpPr>
              <a:spLocks noChangeAspect="1" noChangeArrowheads="1"/>
            </p:cNvSpPr>
            <p:nvPr/>
          </p:nvSpPr>
          <p:spPr bwMode="auto">
            <a:xfrm>
              <a:off x="2715" y="3588"/>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3" name="Rectangle 208"/>
            <p:cNvSpPr>
              <a:spLocks noChangeAspect="1" noChangeArrowheads="1"/>
            </p:cNvSpPr>
            <p:nvPr/>
          </p:nvSpPr>
          <p:spPr bwMode="auto">
            <a:xfrm>
              <a:off x="2998" y="3392"/>
              <a:ext cx="1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1</a:t>
              </a:r>
              <a:endParaRPr lang="en-US" altLang="zh-CN"/>
            </a:p>
          </p:txBody>
        </p:sp>
        <p:sp>
          <p:nvSpPr>
            <p:cNvPr id="9254" name="Rectangle 209"/>
            <p:cNvSpPr>
              <a:spLocks noChangeAspect="1" noChangeArrowheads="1"/>
            </p:cNvSpPr>
            <p:nvPr/>
          </p:nvSpPr>
          <p:spPr bwMode="auto">
            <a:xfrm>
              <a:off x="1630" y="3469"/>
              <a:ext cx="10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1</a:t>
              </a:r>
              <a:endParaRPr lang="en-US" altLang="zh-CN"/>
            </a:p>
          </p:txBody>
        </p:sp>
        <p:sp>
          <p:nvSpPr>
            <p:cNvPr id="9255" name="Rectangle 210"/>
            <p:cNvSpPr>
              <a:spLocks noChangeAspect="1" noChangeArrowheads="1"/>
            </p:cNvSpPr>
            <p:nvPr/>
          </p:nvSpPr>
          <p:spPr bwMode="auto">
            <a:xfrm>
              <a:off x="1393" y="3469"/>
              <a:ext cx="6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6" name="Rectangle 211"/>
            <p:cNvSpPr>
              <a:spLocks noChangeAspect="1" noChangeArrowheads="1"/>
            </p:cNvSpPr>
            <p:nvPr/>
          </p:nvSpPr>
          <p:spPr bwMode="auto">
            <a:xfrm>
              <a:off x="1150" y="3469"/>
              <a:ext cx="6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t>(</a:t>
              </a:r>
              <a:endParaRPr lang="en-US" altLang="zh-CN"/>
            </a:p>
          </p:txBody>
        </p:sp>
        <p:sp>
          <p:nvSpPr>
            <p:cNvPr id="9257" name="AutoShape 212"/>
            <p:cNvSpPr>
              <a:spLocks noChangeAspect="1" noChangeArrowheads="1"/>
            </p:cNvSpPr>
            <p:nvPr/>
          </p:nvSpPr>
          <p:spPr bwMode="auto">
            <a:xfrm>
              <a:off x="1824" y="3552"/>
              <a:ext cx="144" cy="96"/>
            </a:xfrm>
            <a:prstGeom prst="rightArrow">
              <a:avLst>
                <a:gd name="adj1" fmla="val 50000"/>
                <a:gd name="adj2" fmla="val 37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6" name="Group 217"/>
          <p:cNvGrpSpPr>
            <a:grpSpLocks/>
          </p:cNvGrpSpPr>
          <p:nvPr/>
        </p:nvGrpSpPr>
        <p:grpSpPr bwMode="auto">
          <a:xfrm>
            <a:off x="1524000" y="4162425"/>
            <a:ext cx="2667000" cy="1066800"/>
            <a:chOff x="960" y="3527"/>
            <a:chExt cx="1680" cy="672"/>
          </a:xfrm>
        </p:grpSpPr>
        <p:sp>
          <p:nvSpPr>
            <p:cNvPr id="9234" name="AutoShape 215" descr="再生纸"/>
            <p:cNvSpPr>
              <a:spLocks noChangeArrowheads="1"/>
            </p:cNvSpPr>
            <p:nvPr/>
          </p:nvSpPr>
          <p:spPr bwMode="auto">
            <a:xfrm>
              <a:off x="960" y="3527"/>
              <a:ext cx="1680" cy="672"/>
            </a:xfrm>
            <a:prstGeom prst="bevel">
              <a:avLst>
                <a:gd name="adj" fmla="val 5208"/>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9" name="Object 3"/>
            <p:cNvGraphicFramePr>
              <a:graphicFrameLocks noChangeAspect="1"/>
            </p:cNvGraphicFramePr>
            <p:nvPr/>
          </p:nvGraphicFramePr>
          <p:xfrm>
            <a:off x="1152" y="3552"/>
            <a:ext cx="1344" cy="616"/>
          </p:xfrm>
          <a:graphic>
            <a:graphicData uri="http://schemas.openxmlformats.org/presentationml/2006/ole">
              <mc:AlternateContent xmlns:mc="http://schemas.openxmlformats.org/markup-compatibility/2006">
                <mc:Choice xmlns:v="urn:schemas-microsoft-com:vml" Requires="v">
                  <p:oleObj spid="_x0000_s9427" name="Equation" r:id="rId4" imgW="1269720" imgH="558720" progId="Equation.3">
                    <p:embed/>
                  </p:oleObj>
                </mc:Choice>
                <mc:Fallback>
                  <p:oleObj name="Equation" r:id="rId4" imgW="1269720" imgH="5587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3552"/>
                          <a:ext cx="134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 name="Group 220"/>
          <p:cNvGrpSpPr>
            <a:grpSpLocks/>
          </p:cNvGrpSpPr>
          <p:nvPr/>
        </p:nvGrpSpPr>
        <p:grpSpPr bwMode="auto">
          <a:xfrm>
            <a:off x="5181600" y="4202113"/>
            <a:ext cx="2667000" cy="990600"/>
            <a:chOff x="3312" y="3482"/>
            <a:chExt cx="1680" cy="624"/>
          </a:xfrm>
        </p:grpSpPr>
        <p:sp>
          <p:nvSpPr>
            <p:cNvPr id="9233" name="AutoShape 219" descr="再生纸"/>
            <p:cNvSpPr>
              <a:spLocks noChangeArrowheads="1"/>
            </p:cNvSpPr>
            <p:nvPr/>
          </p:nvSpPr>
          <p:spPr bwMode="auto">
            <a:xfrm>
              <a:off x="3312" y="3482"/>
              <a:ext cx="1680" cy="624"/>
            </a:xfrm>
            <a:prstGeom prst="bevel">
              <a:avLst>
                <a:gd name="adj" fmla="val 6773"/>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8" name="Object 2"/>
            <p:cNvGraphicFramePr>
              <a:graphicFrameLocks noChangeAspect="1"/>
            </p:cNvGraphicFramePr>
            <p:nvPr/>
          </p:nvGraphicFramePr>
          <p:xfrm>
            <a:off x="3456" y="3552"/>
            <a:ext cx="1448" cy="477"/>
          </p:xfrm>
          <a:graphic>
            <a:graphicData uri="http://schemas.openxmlformats.org/presentationml/2006/ole">
              <mc:AlternateContent xmlns:mc="http://schemas.openxmlformats.org/markup-compatibility/2006">
                <mc:Choice xmlns:v="urn:schemas-microsoft-com:vml" Requires="v">
                  <p:oleObj spid="_x0000_s9428" name="Equation" r:id="rId6" imgW="1193760" imgH="431640" progId="Equation.3">
                    <p:embed/>
                  </p:oleObj>
                </mc:Choice>
                <mc:Fallback>
                  <p:oleObj name="Equation" r:id="rId6" imgW="1193760" imgH="43164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3552"/>
                          <a:ext cx="1448"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325" name="AutoShape 221"/>
          <p:cNvSpPr>
            <a:spLocks noChangeArrowheads="1"/>
          </p:cNvSpPr>
          <p:nvPr/>
        </p:nvSpPr>
        <p:spPr bwMode="auto">
          <a:xfrm>
            <a:off x="4343400" y="4583113"/>
            <a:ext cx="685800" cy="304800"/>
          </a:xfrm>
          <a:custGeom>
            <a:avLst/>
            <a:gdLst>
              <a:gd name="T0" fmla="*/ 514350 w 21600"/>
              <a:gd name="T1" fmla="*/ 0 h 21600"/>
              <a:gd name="T2" fmla="*/ 0 w 21600"/>
              <a:gd name="T3" fmla="*/ 152400 h 21600"/>
              <a:gd name="T4" fmla="*/ 514350 w 21600"/>
              <a:gd name="T5" fmla="*/ 304800 h 21600"/>
              <a:gd name="T6" fmla="*/ 6858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7326" name="AutoShape 222"/>
          <p:cNvSpPr>
            <a:spLocks noChangeArrowheads="1"/>
          </p:cNvSpPr>
          <p:nvPr/>
        </p:nvSpPr>
        <p:spPr bwMode="auto">
          <a:xfrm>
            <a:off x="6246813" y="5497654"/>
            <a:ext cx="2819400" cy="1143000"/>
          </a:xfrm>
          <a:prstGeom prst="wedgeEllipseCallout">
            <a:avLst>
              <a:gd name="adj1" fmla="val -62894"/>
              <a:gd name="adj2" fmla="val -91944"/>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Lagrange Polynomial</a:t>
            </a:r>
          </a:p>
        </p:txBody>
      </p:sp>
      <p:cxnSp>
        <p:nvCxnSpPr>
          <p:cNvPr id="165" name="直接连接符 164"/>
          <p:cNvCxnSpPr/>
          <p:nvPr/>
        </p:nvCxnSpPr>
        <p:spPr>
          <a:xfrm>
            <a:off x="4168501" y="2904079"/>
            <a:ext cx="645047" cy="5566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4350835" y="2435332"/>
            <a:ext cx="645047" cy="5566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DBE0DE-BE26-4D64-839C-B822E547FA45}" type="slidenum">
              <a:rPr lang="en-US" altLang="zh-CN" sz="1200">
                <a:solidFill>
                  <a:srgbClr val="000000"/>
                </a:solidFill>
              </a:rPr>
              <a:pPr eaLnBrk="1" hangingPunct="1"/>
              <a:t>16</a:t>
            </a:fld>
            <a:endParaRPr lang="en-US" altLang="zh-CN" sz="1200">
              <a:solidFill>
                <a:srgbClr val="000000"/>
              </a:solidFill>
            </a:endParaRPr>
          </a:p>
        </p:txBody>
      </p:sp>
      <p:sp>
        <p:nvSpPr>
          <p:cNvPr id="10245" name="Text Box 4"/>
          <p:cNvSpPr txBox="1">
            <a:spLocks noChangeArrowheads="1"/>
          </p:cNvSpPr>
          <p:nvPr/>
        </p:nvSpPr>
        <p:spPr bwMode="auto">
          <a:xfrm>
            <a:off x="663575" y="496888"/>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4.2.2 </a:t>
            </a:r>
            <a:r>
              <a:rPr lang="zh-CN" altLang="en-US"/>
              <a:t>拉格朗日插值多项式</a:t>
            </a:r>
          </a:p>
        </p:txBody>
      </p:sp>
      <p:sp>
        <p:nvSpPr>
          <p:cNvPr id="10246" name="Text Box 5"/>
          <p:cNvSpPr txBox="1">
            <a:spLocks noChangeArrowheads="1"/>
          </p:cNvSpPr>
          <p:nvPr/>
        </p:nvSpPr>
        <p:spPr bwMode="auto">
          <a:xfrm>
            <a:off x="468313" y="1052513"/>
            <a:ext cx="841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ea typeface="楷体_GB2312" pitchFamily="49" charset="-122"/>
              </a:rPr>
              <a:t>由一次、二次插值多项式的表示方法很容易推广到一般情形。</a:t>
            </a:r>
          </a:p>
        </p:txBody>
      </p:sp>
      <p:sp>
        <p:nvSpPr>
          <p:cNvPr id="10247" name="Text Box 6"/>
          <p:cNvSpPr txBox="1">
            <a:spLocks noChangeArrowheads="1"/>
          </p:cNvSpPr>
          <p:nvPr/>
        </p:nvSpPr>
        <p:spPr bwMode="auto">
          <a:xfrm>
            <a:off x="519113" y="1649413"/>
            <a:ext cx="8013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ea typeface="楷体_GB2312" pitchFamily="49" charset="-122"/>
              </a:rPr>
              <a:t>如何构造通过</a:t>
            </a:r>
            <a:r>
              <a:rPr lang="en-US" altLang="zh-CN" i="1" dirty="0"/>
              <a:t>n</a:t>
            </a:r>
            <a:r>
              <a:rPr lang="en-US" altLang="zh-CN" dirty="0"/>
              <a:t>+1</a:t>
            </a:r>
            <a:r>
              <a:rPr lang="zh-CN" altLang="en-US" dirty="0">
                <a:ea typeface="楷体_GB2312" pitchFamily="49" charset="-122"/>
              </a:rPr>
              <a:t>个节点</a:t>
            </a:r>
            <a:r>
              <a:rPr lang="en-GB" altLang="zh-CN" i="1" dirty="0"/>
              <a:t>x</a:t>
            </a:r>
            <a:r>
              <a:rPr lang="en-GB" altLang="zh-CN" baseline="-25000" dirty="0"/>
              <a:t>0</a:t>
            </a:r>
            <a:r>
              <a:rPr lang="en-GB" altLang="zh-CN" dirty="0"/>
              <a:t>&lt; </a:t>
            </a:r>
            <a:r>
              <a:rPr lang="en-GB" altLang="zh-CN" i="1" dirty="0"/>
              <a:t>x</a:t>
            </a:r>
            <a:r>
              <a:rPr lang="en-GB" altLang="zh-CN" baseline="-25000" dirty="0"/>
              <a:t>1</a:t>
            </a:r>
            <a:r>
              <a:rPr lang="en-GB" altLang="zh-CN" dirty="0"/>
              <a:t>&lt;…&lt; </a:t>
            </a:r>
            <a:r>
              <a:rPr lang="en-GB" altLang="zh-CN" i="1" dirty="0" err="1"/>
              <a:t>x</a:t>
            </a:r>
            <a:r>
              <a:rPr lang="en-GB" altLang="zh-CN" i="1" baseline="-25000" dirty="0" err="1"/>
              <a:t>n</a:t>
            </a:r>
            <a:r>
              <a:rPr lang="zh-CN" altLang="en-US" dirty="0">
                <a:ea typeface="楷体_GB2312" pitchFamily="49" charset="-122"/>
              </a:rPr>
              <a:t>的</a:t>
            </a:r>
            <a:r>
              <a:rPr lang="en-US" altLang="zh-CN" i="1" dirty="0"/>
              <a:t>n</a:t>
            </a:r>
            <a:r>
              <a:rPr lang="zh-CN" altLang="en-US" dirty="0">
                <a:ea typeface="楷体_GB2312" pitchFamily="49" charset="-122"/>
              </a:rPr>
              <a:t>次插值多项式</a:t>
            </a:r>
            <a:r>
              <a:rPr lang="en-US" altLang="zh-CN" i="1" dirty="0"/>
              <a:t>L</a:t>
            </a:r>
            <a:r>
              <a:rPr lang="en-US" altLang="zh-CN" i="1" baseline="-25000" dirty="0"/>
              <a:t>n</a:t>
            </a:r>
            <a:r>
              <a:rPr lang="en-US" altLang="zh-CN" dirty="0"/>
              <a:t>(</a:t>
            </a:r>
            <a:r>
              <a:rPr lang="en-US" altLang="zh-CN" i="1" dirty="0"/>
              <a:t>x</a:t>
            </a:r>
            <a:r>
              <a:rPr lang="en-US" altLang="zh-CN" dirty="0"/>
              <a:t>)</a:t>
            </a:r>
            <a:r>
              <a:rPr lang="zh-CN" altLang="en-US" dirty="0"/>
              <a:t>，</a:t>
            </a:r>
            <a:r>
              <a:rPr lang="zh-CN" altLang="en-US" dirty="0">
                <a:ea typeface="楷体_GB2312" pitchFamily="49" charset="-122"/>
              </a:rPr>
              <a:t>满足</a:t>
            </a:r>
          </a:p>
        </p:txBody>
      </p:sp>
      <p:graphicFrame>
        <p:nvGraphicFramePr>
          <p:cNvPr id="10242" name="Object 7"/>
          <p:cNvGraphicFramePr>
            <a:graphicFrameLocks noChangeAspect="1"/>
          </p:cNvGraphicFramePr>
          <p:nvPr/>
        </p:nvGraphicFramePr>
        <p:xfrm>
          <a:off x="1395413" y="2636838"/>
          <a:ext cx="6335712" cy="536575"/>
        </p:xfrm>
        <a:graphic>
          <a:graphicData uri="http://schemas.openxmlformats.org/presentationml/2006/ole">
            <mc:AlternateContent xmlns:mc="http://schemas.openxmlformats.org/markup-compatibility/2006">
              <mc:Choice xmlns:v="urn:schemas-microsoft-com:vml" Requires="v">
                <p:oleObj spid="_x0000_s10292" name="Equation" r:id="rId3" imgW="2438280" imgH="241200" progId="Equation.DSMT4">
                  <p:embed/>
                </p:oleObj>
              </mc:Choice>
              <mc:Fallback>
                <p:oleObj name="Equation" r:id="rId3" imgW="2438280" imgH="241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3" y="2636838"/>
                        <a:ext cx="6335712"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8"/>
          <p:cNvGraphicFramePr>
            <a:graphicFrameLocks noChangeAspect="1"/>
          </p:cNvGraphicFramePr>
          <p:nvPr/>
        </p:nvGraphicFramePr>
        <p:xfrm>
          <a:off x="1331913" y="4437063"/>
          <a:ext cx="6454775" cy="965200"/>
        </p:xfrm>
        <a:graphic>
          <a:graphicData uri="http://schemas.openxmlformats.org/presentationml/2006/ole">
            <mc:AlternateContent xmlns:mc="http://schemas.openxmlformats.org/markup-compatibility/2006">
              <mc:Choice xmlns:v="urn:schemas-microsoft-com:vml" Requires="v">
                <p:oleObj spid="_x0000_s10293" name="Equation" r:id="rId5" imgW="3085920" imgH="457200" progId="Equation.DSMT4">
                  <p:embed/>
                </p:oleObj>
              </mc:Choice>
              <mc:Fallback>
                <p:oleObj name="Equation" r:id="rId5" imgW="308592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437063"/>
                        <a:ext cx="645477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9"/>
          <p:cNvSpPr txBox="1">
            <a:spLocks noChangeArrowheads="1"/>
          </p:cNvSpPr>
          <p:nvPr/>
        </p:nvSpPr>
        <p:spPr bwMode="auto">
          <a:xfrm>
            <a:off x="395288" y="3429000"/>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dirty="0">
                <a:solidFill>
                  <a:srgbClr val="C00000"/>
                </a:solidFill>
                <a:ea typeface="楷体_GB2312" pitchFamily="49" charset="-122"/>
              </a:rPr>
              <a:t>定义</a:t>
            </a:r>
            <a:r>
              <a:rPr lang="en-US" altLang="zh-CN" b="1" dirty="0">
                <a:solidFill>
                  <a:srgbClr val="C00000"/>
                </a:solidFill>
              </a:rPr>
              <a:t>4.2</a:t>
            </a:r>
            <a:r>
              <a:rPr lang="en-US" altLang="zh-CN" dirty="0">
                <a:solidFill>
                  <a:srgbClr val="C00000"/>
                </a:solidFill>
              </a:rPr>
              <a:t>  </a:t>
            </a:r>
            <a:r>
              <a:rPr lang="zh-CN" altLang="en-US" dirty="0">
                <a:ea typeface="楷体_GB2312" pitchFamily="49" charset="-122"/>
              </a:rPr>
              <a:t>若</a:t>
            </a:r>
            <a:r>
              <a:rPr lang="en-US" altLang="zh-CN" i="1" dirty="0"/>
              <a:t>n</a:t>
            </a:r>
            <a:r>
              <a:rPr lang="zh-CN" altLang="en-US" dirty="0">
                <a:ea typeface="楷体_GB2312" pitchFamily="49" charset="-122"/>
              </a:rPr>
              <a:t>次多项式</a:t>
            </a:r>
            <a:r>
              <a:rPr lang="en-US" altLang="zh-CN" i="1" dirty="0" err="1"/>
              <a:t>l</a:t>
            </a:r>
            <a:r>
              <a:rPr lang="en-US" altLang="zh-CN" i="1" baseline="-25000" dirty="0" err="1"/>
              <a:t>j</a:t>
            </a:r>
            <a:r>
              <a:rPr lang="en-US" altLang="zh-CN" i="1" baseline="-25000" dirty="0"/>
              <a:t> </a:t>
            </a:r>
            <a:r>
              <a:rPr lang="en-US" altLang="zh-CN" dirty="0"/>
              <a:t>(</a:t>
            </a:r>
            <a:r>
              <a:rPr lang="en-US" altLang="zh-CN" i="1" dirty="0"/>
              <a:t>x</a:t>
            </a:r>
            <a:r>
              <a:rPr lang="en-US" altLang="zh-CN" dirty="0"/>
              <a:t>) (</a:t>
            </a:r>
            <a:r>
              <a:rPr lang="en-US" altLang="zh-CN" i="1" dirty="0"/>
              <a:t>j</a:t>
            </a:r>
            <a:r>
              <a:rPr lang="en-US" altLang="zh-CN" dirty="0"/>
              <a:t>=0,1,2,…, </a:t>
            </a:r>
            <a:r>
              <a:rPr lang="en-US" altLang="zh-CN" i="1" dirty="0"/>
              <a:t>n</a:t>
            </a:r>
            <a:r>
              <a:rPr lang="en-US" altLang="zh-CN" dirty="0"/>
              <a:t>)</a:t>
            </a:r>
            <a:r>
              <a:rPr lang="zh-CN" altLang="en-US" dirty="0">
                <a:latin typeface="楷体_GB2312" pitchFamily="49" charset="-122"/>
                <a:ea typeface="楷体_GB2312" pitchFamily="49" charset="-122"/>
              </a:rPr>
              <a:t>在</a:t>
            </a:r>
            <a:r>
              <a:rPr lang="en-US" altLang="zh-CN" i="1" dirty="0"/>
              <a:t>n</a:t>
            </a:r>
            <a:r>
              <a:rPr lang="en-US" altLang="zh-CN" dirty="0"/>
              <a:t>+1</a:t>
            </a:r>
            <a:r>
              <a:rPr lang="zh-CN" altLang="en-US" dirty="0">
                <a:latin typeface="楷体_GB2312" pitchFamily="49" charset="-122"/>
                <a:ea typeface="楷体_GB2312" pitchFamily="49" charset="-122"/>
              </a:rPr>
              <a:t>个节点</a:t>
            </a:r>
          </a:p>
          <a:p>
            <a:pPr eaLnBrk="1" hangingPunct="1">
              <a:lnSpc>
                <a:spcPct val="125000"/>
              </a:lnSpc>
            </a:pPr>
            <a:r>
              <a:rPr lang="en-GB" altLang="zh-CN" i="1" dirty="0"/>
              <a:t>x</a:t>
            </a:r>
            <a:r>
              <a:rPr lang="en-GB" altLang="zh-CN" baseline="-25000" dirty="0"/>
              <a:t>0</a:t>
            </a:r>
            <a:r>
              <a:rPr lang="en-GB" altLang="zh-CN" dirty="0"/>
              <a:t>&lt; </a:t>
            </a:r>
            <a:r>
              <a:rPr lang="en-GB" altLang="zh-CN" i="1" dirty="0"/>
              <a:t>x</a:t>
            </a:r>
            <a:r>
              <a:rPr lang="en-GB" altLang="zh-CN" baseline="-25000" dirty="0"/>
              <a:t>1</a:t>
            </a:r>
            <a:r>
              <a:rPr lang="en-GB" altLang="zh-CN" dirty="0"/>
              <a:t>&lt;…&lt; </a:t>
            </a:r>
            <a:r>
              <a:rPr lang="en-GB" altLang="zh-CN" i="1" dirty="0" err="1"/>
              <a:t>x</a:t>
            </a:r>
            <a:r>
              <a:rPr lang="en-GB" altLang="zh-CN" i="1" baseline="-25000" dirty="0" err="1"/>
              <a:t>n</a:t>
            </a:r>
            <a:r>
              <a:rPr lang="zh-CN" altLang="en-US" dirty="0">
                <a:ea typeface="楷体_GB2312" pitchFamily="49" charset="-122"/>
              </a:rPr>
              <a:t>上满足条件</a:t>
            </a:r>
          </a:p>
        </p:txBody>
      </p:sp>
      <p:sp>
        <p:nvSpPr>
          <p:cNvPr id="10249" name="Text Box 10"/>
          <p:cNvSpPr txBox="1">
            <a:spLocks noChangeArrowheads="1"/>
          </p:cNvSpPr>
          <p:nvPr/>
        </p:nvSpPr>
        <p:spPr bwMode="auto">
          <a:xfrm>
            <a:off x="447675" y="5321300"/>
            <a:ext cx="8372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ea typeface="楷体_GB2312" pitchFamily="49" charset="-122"/>
              </a:rPr>
              <a:t>则称这</a:t>
            </a:r>
            <a:r>
              <a:rPr lang="en-US" altLang="zh-CN" i="1" dirty="0"/>
              <a:t>n</a:t>
            </a:r>
            <a:r>
              <a:rPr lang="en-US" altLang="zh-CN" dirty="0"/>
              <a:t> </a:t>
            </a:r>
            <a:r>
              <a:rPr lang="en-US" altLang="zh-CN" dirty="0">
                <a:ea typeface="楷体_GB2312" pitchFamily="49" charset="-122"/>
              </a:rPr>
              <a:t>+1</a:t>
            </a:r>
            <a:r>
              <a:rPr lang="zh-CN" altLang="en-US" dirty="0">
                <a:ea typeface="楷体_GB2312" pitchFamily="49" charset="-122"/>
              </a:rPr>
              <a:t>个</a:t>
            </a:r>
            <a:r>
              <a:rPr lang="en-US" altLang="zh-CN" i="1" dirty="0"/>
              <a:t>n</a:t>
            </a:r>
            <a:r>
              <a:rPr lang="zh-CN" altLang="en-US" dirty="0">
                <a:ea typeface="楷体_GB2312" pitchFamily="49" charset="-122"/>
              </a:rPr>
              <a:t>次多项式</a:t>
            </a:r>
            <a:r>
              <a:rPr lang="en-US" altLang="zh-CN" i="1" dirty="0" err="1"/>
              <a:t>l</a:t>
            </a:r>
            <a:r>
              <a:rPr lang="en-US" altLang="zh-CN" i="1" baseline="-25000" dirty="0" err="1"/>
              <a:t>j</a:t>
            </a:r>
            <a:r>
              <a:rPr lang="en-US" altLang="zh-CN" i="1" baseline="-25000" dirty="0"/>
              <a:t> </a:t>
            </a:r>
            <a:r>
              <a:rPr lang="en-US" altLang="zh-CN" dirty="0"/>
              <a:t>(</a:t>
            </a:r>
            <a:r>
              <a:rPr lang="en-US" altLang="zh-CN" i="1" dirty="0"/>
              <a:t>x</a:t>
            </a:r>
            <a:r>
              <a:rPr lang="en-US" altLang="zh-CN" dirty="0"/>
              <a:t>) (</a:t>
            </a:r>
            <a:r>
              <a:rPr lang="en-US" altLang="zh-CN" i="1" dirty="0"/>
              <a:t>j</a:t>
            </a:r>
            <a:r>
              <a:rPr lang="en-US" altLang="zh-CN" dirty="0"/>
              <a:t>=0,1,2,…, </a:t>
            </a:r>
            <a:r>
              <a:rPr lang="en-US" altLang="zh-CN" i="1" dirty="0"/>
              <a:t>n</a:t>
            </a:r>
            <a:r>
              <a:rPr lang="en-US" altLang="zh-CN" dirty="0"/>
              <a:t>)</a:t>
            </a:r>
            <a:r>
              <a:rPr lang="zh-CN" altLang="en-US" dirty="0">
                <a:ea typeface="楷体_GB2312" pitchFamily="49" charset="-122"/>
              </a:rPr>
              <a:t>为节点</a:t>
            </a:r>
            <a:r>
              <a:rPr lang="en-GB" altLang="zh-CN" i="1" dirty="0"/>
              <a:t>x</a:t>
            </a:r>
            <a:r>
              <a:rPr lang="en-GB" altLang="zh-CN" baseline="-25000" dirty="0"/>
              <a:t>0</a:t>
            </a:r>
            <a:r>
              <a:rPr lang="en-GB" altLang="zh-CN" dirty="0"/>
              <a:t>&lt; </a:t>
            </a:r>
            <a:r>
              <a:rPr lang="en-GB" altLang="zh-CN" i="1" dirty="0"/>
              <a:t>x</a:t>
            </a:r>
            <a:r>
              <a:rPr lang="en-GB" altLang="zh-CN" baseline="-25000" dirty="0"/>
              <a:t>1</a:t>
            </a:r>
            <a:r>
              <a:rPr lang="en-GB" altLang="zh-CN" dirty="0"/>
              <a:t>&lt;…&lt; </a:t>
            </a:r>
            <a:r>
              <a:rPr lang="en-GB" altLang="zh-CN" i="1" dirty="0" err="1"/>
              <a:t>x</a:t>
            </a:r>
            <a:r>
              <a:rPr lang="en-GB" altLang="zh-CN" i="1" baseline="-25000" dirty="0" err="1"/>
              <a:t>n</a:t>
            </a:r>
            <a:r>
              <a:rPr lang="zh-CN" altLang="en-US" dirty="0">
                <a:ea typeface="楷体_GB2312" pitchFamily="49" charset="-122"/>
              </a:rPr>
              <a:t>上的</a:t>
            </a:r>
            <a:r>
              <a:rPr lang="en-US" altLang="zh-CN" b="1" i="1" dirty="0">
                <a:solidFill>
                  <a:srgbClr val="C00000"/>
                </a:solidFill>
              </a:rPr>
              <a:t>n</a:t>
            </a:r>
            <a:r>
              <a:rPr lang="zh-CN" altLang="en-US" b="1" dirty="0">
                <a:solidFill>
                  <a:srgbClr val="C00000"/>
                </a:solidFill>
                <a:ea typeface="楷体_GB2312" pitchFamily="49" charset="-122"/>
              </a:rPr>
              <a:t>次插值基函数。</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5D4A40-3A86-430B-B8F2-A6F75C02790B}" type="slidenum">
              <a:rPr lang="en-US" altLang="zh-CN" sz="1200">
                <a:solidFill>
                  <a:srgbClr val="000000"/>
                </a:solidFill>
              </a:rPr>
              <a:pPr eaLnBrk="1" hangingPunct="1"/>
              <a:t>17</a:t>
            </a:fld>
            <a:endParaRPr lang="en-US" altLang="zh-CN" sz="1200">
              <a:solidFill>
                <a:srgbClr val="000000"/>
              </a:solidFill>
            </a:endParaRPr>
          </a:p>
        </p:txBody>
      </p:sp>
      <p:sp>
        <p:nvSpPr>
          <p:cNvPr id="11271" name="Text Box 4"/>
          <p:cNvSpPr txBox="1">
            <a:spLocks noChangeArrowheads="1"/>
          </p:cNvSpPr>
          <p:nvPr/>
        </p:nvSpPr>
        <p:spPr bwMode="auto">
          <a:xfrm>
            <a:off x="539750" y="620713"/>
            <a:ext cx="837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ea typeface="楷体_GB2312" pitchFamily="49" charset="-122"/>
              </a:rPr>
              <a:t>类似于</a:t>
            </a:r>
            <a:r>
              <a:rPr lang="en-US" altLang="zh-CN" i="1" dirty="0"/>
              <a:t>n</a:t>
            </a:r>
            <a:r>
              <a:rPr lang="en-US" altLang="zh-CN" dirty="0"/>
              <a:t> </a:t>
            </a:r>
            <a:r>
              <a:rPr lang="en-US" altLang="zh-CN" dirty="0">
                <a:ea typeface="楷体_GB2312" pitchFamily="49" charset="-122"/>
              </a:rPr>
              <a:t>=2</a:t>
            </a:r>
            <a:r>
              <a:rPr lang="zh-CN" altLang="en-US" dirty="0">
                <a:ea typeface="楷体_GB2312" pitchFamily="49" charset="-122"/>
              </a:rPr>
              <a:t>时的推导方法，可得</a:t>
            </a:r>
            <a:r>
              <a:rPr lang="en-US" altLang="zh-CN" b="1" i="1" dirty="0">
                <a:solidFill>
                  <a:srgbClr val="FF0000"/>
                </a:solidFill>
              </a:rPr>
              <a:t>n</a:t>
            </a:r>
            <a:r>
              <a:rPr lang="zh-CN" altLang="en-US" b="1" dirty="0">
                <a:solidFill>
                  <a:srgbClr val="FF0000"/>
                </a:solidFill>
                <a:ea typeface="楷体_GB2312" pitchFamily="49" charset="-122"/>
              </a:rPr>
              <a:t>次插值基函数</a:t>
            </a:r>
            <a:r>
              <a:rPr lang="zh-CN" altLang="en-US" dirty="0">
                <a:ea typeface="楷体_GB2312" pitchFamily="49" charset="-122"/>
              </a:rPr>
              <a:t>。</a:t>
            </a:r>
          </a:p>
        </p:txBody>
      </p:sp>
      <p:graphicFrame>
        <p:nvGraphicFramePr>
          <p:cNvPr id="11266" name="Object 7"/>
          <p:cNvGraphicFramePr>
            <a:graphicFrameLocks noChangeAspect="1"/>
          </p:cNvGraphicFramePr>
          <p:nvPr/>
        </p:nvGraphicFramePr>
        <p:xfrm>
          <a:off x="755650" y="1268413"/>
          <a:ext cx="7677150" cy="1393825"/>
        </p:xfrm>
        <a:graphic>
          <a:graphicData uri="http://schemas.openxmlformats.org/presentationml/2006/ole">
            <mc:AlternateContent xmlns:mc="http://schemas.openxmlformats.org/markup-compatibility/2006">
              <mc:Choice xmlns:v="urn:schemas-microsoft-com:vml" Requires="v">
                <p:oleObj spid="_x0000_s11382" name="Equation" r:id="rId3" imgW="3670200" imgH="660240" progId="Equation.DSMT4">
                  <p:embed/>
                </p:oleObj>
              </mc:Choice>
              <mc:Fallback>
                <p:oleObj name="Equation" r:id="rId3" imgW="3670200" imgH="6602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767715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Text Box 8"/>
          <p:cNvSpPr txBox="1">
            <a:spLocks noChangeArrowheads="1"/>
          </p:cNvSpPr>
          <p:nvPr/>
        </p:nvSpPr>
        <p:spPr bwMode="auto">
          <a:xfrm>
            <a:off x="250825" y="3068638"/>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显然满足条件（</a:t>
            </a:r>
            <a:r>
              <a:rPr lang="en-US" altLang="zh-CN"/>
              <a:t>4.16</a:t>
            </a:r>
            <a:r>
              <a:rPr lang="zh-CN" altLang="en-US"/>
              <a:t>）</a:t>
            </a:r>
          </a:p>
        </p:txBody>
      </p:sp>
      <p:graphicFrame>
        <p:nvGraphicFramePr>
          <p:cNvPr id="11267" name="Object 9"/>
          <p:cNvGraphicFramePr>
            <a:graphicFrameLocks noChangeAspect="1"/>
          </p:cNvGraphicFramePr>
          <p:nvPr/>
        </p:nvGraphicFramePr>
        <p:xfrm>
          <a:off x="3203575" y="2781300"/>
          <a:ext cx="5445125" cy="965200"/>
        </p:xfrm>
        <a:graphic>
          <a:graphicData uri="http://schemas.openxmlformats.org/presentationml/2006/ole">
            <mc:AlternateContent xmlns:mc="http://schemas.openxmlformats.org/markup-compatibility/2006">
              <mc:Choice xmlns:v="urn:schemas-microsoft-com:vml" Requires="v">
                <p:oleObj spid="_x0000_s11383" name="Equation" r:id="rId5" imgW="2603160" imgH="457200" progId="Equation.DSMT4">
                  <p:embed/>
                </p:oleObj>
              </mc:Choice>
              <mc:Fallback>
                <p:oleObj name="Equation" r:id="rId5" imgW="260316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781300"/>
                        <a:ext cx="544512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 Box 10"/>
          <p:cNvSpPr txBox="1">
            <a:spLocks noChangeArrowheads="1"/>
          </p:cNvSpPr>
          <p:nvPr/>
        </p:nvSpPr>
        <p:spPr bwMode="auto">
          <a:xfrm>
            <a:off x="1403350" y="4005263"/>
            <a:ext cx="620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满足条件（</a:t>
            </a:r>
            <a:r>
              <a:rPr lang="en-US" altLang="zh-CN"/>
              <a:t>4.15</a:t>
            </a:r>
            <a:r>
              <a:rPr lang="zh-CN" altLang="en-US"/>
              <a:t>）的插值多项式</a:t>
            </a:r>
            <a:r>
              <a:rPr lang="en-US" altLang="zh-CN" i="1"/>
              <a:t>L</a:t>
            </a:r>
            <a:r>
              <a:rPr lang="en-US" altLang="zh-CN" i="1" baseline="-25000"/>
              <a:t>n</a:t>
            </a:r>
            <a:r>
              <a:rPr lang="en-US" altLang="zh-CN"/>
              <a:t>(</a:t>
            </a:r>
            <a:r>
              <a:rPr lang="en-US" altLang="zh-CN" i="1"/>
              <a:t>x</a:t>
            </a:r>
            <a:r>
              <a:rPr lang="en-US" altLang="zh-CN"/>
              <a:t>)</a:t>
            </a:r>
            <a:r>
              <a:rPr lang="zh-CN" altLang="en-US"/>
              <a:t>可表示为</a:t>
            </a:r>
          </a:p>
        </p:txBody>
      </p:sp>
      <p:sp>
        <p:nvSpPr>
          <p:cNvPr id="11274" name="AutoShape 11"/>
          <p:cNvSpPr>
            <a:spLocks noChangeArrowheads="1"/>
          </p:cNvSpPr>
          <p:nvPr/>
        </p:nvSpPr>
        <p:spPr bwMode="auto">
          <a:xfrm>
            <a:off x="323850" y="4076700"/>
            <a:ext cx="976313" cy="341313"/>
          </a:xfrm>
          <a:prstGeom prst="rightArrow">
            <a:avLst>
              <a:gd name="adj1" fmla="val 50000"/>
              <a:gd name="adj2" fmla="val 71512"/>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8" name="Object 12"/>
          <p:cNvGraphicFramePr>
            <a:graphicFrameLocks noChangeAspect="1"/>
          </p:cNvGraphicFramePr>
          <p:nvPr/>
        </p:nvGraphicFramePr>
        <p:xfrm>
          <a:off x="1566863" y="4508500"/>
          <a:ext cx="4064000" cy="1023938"/>
        </p:xfrm>
        <a:graphic>
          <a:graphicData uri="http://schemas.openxmlformats.org/presentationml/2006/ole">
            <mc:AlternateContent xmlns:mc="http://schemas.openxmlformats.org/markup-compatibility/2006">
              <mc:Choice xmlns:v="urn:schemas-microsoft-com:vml" Requires="v">
                <p:oleObj spid="_x0000_s11384" name="Equation" r:id="rId7" imgW="1714320" imgH="431640" progId="Equation.DSMT4">
                  <p:embed/>
                </p:oleObj>
              </mc:Choice>
              <mc:Fallback>
                <p:oleObj name="Equation" r:id="rId7" imgW="1714320" imgH="4316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6863" y="4508500"/>
                        <a:ext cx="4064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AutoShape 13"/>
          <p:cNvSpPr>
            <a:spLocks noChangeArrowheads="1"/>
          </p:cNvSpPr>
          <p:nvPr/>
        </p:nvSpPr>
        <p:spPr bwMode="auto">
          <a:xfrm>
            <a:off x="395288" y="5805488"/>
            <a:ext cx="976312" cy="341312"/>
          </a:xfrm>
          <a:prstGeom prst="rightArrow">
            <a:avLst>
              <a:gd name="adj1" fmla="val 50000"/>
              <a:gd name="adj2" fmla="val 71512"/>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91" name="Text Box 15"/>
          <p:cNvSpPr txBox="1">
            <a:spLocks noChangeArrowheads="1"/>
          </p:cNvSpPr>
          <p:nvPr/>
        </p:nvSpPr>
        <p:spPr bwMode="auto">
          <a:xfrm>
            <a:off x="6011863" y="4508500"/>
            <a:ext cx="2540000" cy="1187450"/>
          </a:xfrm>
          <a:prstGeom prst="rect">
            <a:avLst/>
          </a:prstGeom>
          <a:solidFill>
            <a:srgbClr val="FFC000"/>
          </a:solidFill>
          <a:ln w="9525">
            <a:solidFill>
              <a:schemeClr val="accent3">
                <a:lumMod val="60000"/>
                <a:lumOff val="40000"/>
              </a:schemeClr>
            </a:solidFill>
            <a:miter lim="800000"/>
            <a:headEnd/>
            <a:tailEnd/>
          </a:ln>
        </p:spPr>
        <p:txBody>
          <a:bodyPr>
            <a:spAutoFit/>
          </a:bodyPr>
          <a:lstStyle/>
          <a:p>
            <a:pPr>
              <a:defRPr/>
            </a:pPr>
            <a:r>
              <a:rPr lang="en-US" altLang="zh-CN" b="1" i="1" dirty="0"/>
              <a:t>n</a:t>
            </a:r>
            <a:r>
              <a:rPr lang="zh-CN" altLang="en-US" b="1" dirty="0">
                <a:ea typeface="楷体_GB2312" pitchFamily="49" charset="-122"/>
              </a:rPr>
              <a:t>次拉格朗日</a:t>
            </a:r>
            <a:r>
              <a:rPr lang="en-US" altLang="zh-CN" b="1" dirty="0">
                <a:ea typeface="楷体_GB2312" pitchFamily="49" charset="-122"/>
              </a:rPr>
              <a:t>(Lagrange)</a:t>
            </a:r>
            <a:r>
              <a:rPr lang="zh-CN" altLang="en-US" b="1" dirty="0">
                <a:ea typeface="楷体_GB2312" pitchFamily="49" charset="-122"/>
              </a:rPr>
              <a:t>插值多项式</a:t>
            </a:r>
          </a:p>
        </p:txBody>
      </p:sp>
      <p:sp>
        <p:nvSpPr>
          <p:cNvPr id="11277" name="AutoShape 16">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组合 3"/>
          <p:cNvGrpSpPr/>
          <p:nvPr/>
        </p:nvGrpSpPr>
        <p:grpSpPr>
          <a:xfrm>
            <a:off x="1547813" y="5445125"/>
            <a:ext cx="6172200" cy="1023938"/>
            <a:chOff x="1547813" y="5445125"/>
            <a:chExt cx="6172200" cy="1023938"/>
          </a:xfrm>
        </p:grpSpPr>
        <p:graphicFrame>
          <p:nvGraphicFramePr>
            <p:cNvPr id="11269" name="Object 14"/>
            <p:cNvGraphicFramePr>
              <a:graphicFrameLocks noChangeAspect="1"/>
            </p:cNvGraphicFramePr>
            <p:nvPr>
              <p:extLst>
                <p:ext uri="{D42A27DB-BD31-4B8C-83A1-F6EECF244321}">
                  <p14:modId xmlns:p14="http://schemas.microsoft.com/office/powerpoint/2010/main" val="248154379"/>
                </p:ext>
              </p:extLst>
            </p:nvPr>
          </p:nvGraphicFramePr>
          <p:xfrm>
            <a:off x="1547813" y="5445125"/>
            <a:ext cx="6172200" cy="1023938"/>
          </p:xfrm>
          <a:graphic>
            <a:graphicData uri="http://schemas.openxmlformats.org/presentationml/2006/ole">
              <mc:AlternateContent xmlns:mc="http://schemas.openxmlformats.org/markup-compatibility/2006">
                <mc:Choice xmlns:v="urn:schemas-microsoft-com:vml" Requires="v">
                  <p:oleObj spid="_x0000_s11385" name="Equation" r:id="rId9" imgW="2603160" imgH="431640" progId="Equation.DSMT4">
                    <p:embed/>
                  </p:oleObj>
                </mc:Choice>
                <mc:Fallback>
                  <p:oleObj name="Equation" r:id="rId9" imgW="2603160" imgH="4316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445125"/>
                          <a:ext cx="61722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p:cNvSpPr txBox="1"/>
            <p:nvPr/>
          </p:nvSpPr>
          <p:spPr>
            <a:xfrm>
              <a:off x="3955388" y="5663066"/>
              <a:ext cx="576064" cy="492443"/>
            </a:xfrm>
            <a:prstGeom prst="rect">
              <a:avLst/>
            </a:prstGeom>
            <a:noFill/>
          </p:spPr>
          <p:txBody>
            <a:bodyPr wrap="square" rtlCol="0">
              <a:spAutoFit/>
            </a:bodyPr>
            <a:lstStyle/>
            <a:p>
              <a:r>
                <a:rPr lang="en-US" altLang="zh-CN" sz="2600" i="1" dirty="0" err="1" smtClean="0"/>
                <a:t>x</a:t>
              </a:r>
              <a:r>
                <a:rPr lang="en-US" altLang="zh-CN" sz="2600" i="1" baseline="-25000" dirty="0" err="1" smtClean="0"/>
                <a:t>j</a:t>
              </a:r>
              <a:endParaRPr lang="zh-CN" altLang="en-US" sz="2600" i="1" baseline="-25000" dirty="0"/>
            </a:p>
          </p:txBody>
        </p:sp>
      </p:gr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灯片编号占位符 3"/>
          <p:cNvSpPr>
            <a:spLocks noGrp="1"/>
          </p:cNvSpPr>
          <p:nvPr>
            <p:ph type="sldNum" sz="quarter" idx="12"/>
          </p:nvPr>
        </p:nvSpPr>
        <p:spPr bwMode="auto">
          <a:xfrm>
            <a:off x="3900488" y="5972175"/>
            <a:ext cx="914400" cy="28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9420A25-9899-4101-91C5-3A04EC591B34}" type="slidenum">
              <a:rPr lang="zh-CN" altLang="en-US" sz="1200">
                <a:solidFill>
                  <a:srgbClr val="000000"/>
                </a:solidFill>
              </a:rPr>
              <a:pPr eaLnBrk="1" hangingPunct="1"/>
              <a:t>18</a:t>
            </a:fld>
            <a:endParaRPr lang="en-US" altLang="zh-CN" sz="1200">
              <a:solidFill>
                <a:srgbClr val="000000"/>
              </a:solidFill>
            </a:endParaRPr>
          </a:p>
        </p:txBody>
      </p:sp>
      <p:sp>
        <p:nvSpPr>
          <p:cNvPr id="2055" name="Rectangle 6"/>
          <p:cNvSpPr>
            <a:spLocks noChangeArrowheads="1"/>
          </p:cNvSpPr>
          <p:nvPr/>
        </p:nvSpPr>
        <p:spPr bwMode="auto">
          <a:xfrm>
            <a:off x="80963" y="1250587"/>
            <a:ext cx="878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克莱姆（</a:t>
            </a:r>
            <a:r>
              <a:rPr lang="en-US" altLang="zh-CN" b="1">
                <a:solidFill>
                  <a:srgbClr val="FF0000"/>
                </a:solidFill>
              </a:rPr>
              <a:t>Cramer）</a:t>
            </a:r>
            <a:r>
              <a:rPr lang="zh-CN" altLang="en-US" b="1">
                <a:solidFill>
                  <a:srgbClr val="FF0000"/>
                </a:solidFill>
              </a:rPr>
              <a:t>法则：</a:t>
            </a:r>
            <a:r>
              <a:rPr lang="zh-CN" altLang="en-US" b="1"/>
              <a:t>如果</a:t>
            </a:r>
            <a:r>
              <a:rPr lang="zh-CN" altLang="en-GB" b="1"/>
              <a:t>                 ，则方程组有唯一解</a:t>
            </a:r>
            <a:r>
              <a:rPr lang="zh-CN" altLang="en-GB"/>
              <a:t> </a:t>
            </a:r>
            <a:endParaRPr lang="zh-CN" altLang="en-US"/>
          </a:p>
        </p:txBody>
      </p:sp>
      <p:graphicFrame>
        <p:nvGraphicFramePr>
          <p:cNvPr id="2050" name="Object 7"/>
          <p:cNvGraphicFramePr>
            <a:graphicFrameLocks noChangeAspect="1"/>
          </p:cNvGraphicFramePr>
          <p:nvPr>
            <p:extLst>
              <p:ext uri="{D42A27DB-BD31-4B8C-83A1-F6EECF244321}">
                <p14:modId xmlns:p14="http://schemas.microsoft.com/office/powerpoint/2010/main" val="3689545470"/>
              </p:ext>
            </p:extLst>
          </p:nvPr>
        </p:nvGraphicFramePr>
        <p:xfrm>
          <a:off x="4367213" y="1322025"/>
          <a:ext cx="1143000" cy="363537"/>
        </p:xfrm>
        <a:graphic>
          <a:graphicData uri="http://schemas.openxmlformats.org/presentationml/2006/ole">
            <mc:AlternateContent xmlns:mc="http://schemas.openxmlformats.org/markup-compatibility/2006">
              <mc:Choice xmlns:v="urn:schemas-microsoft-com:vml" Requires="v">
                <p:oleObj spid="_x0000_s64598" name="Equation" r:id="rId3" imgW="685800" imgH="203040" progId="Equation.3">
                  <p:embed/>
                </p:oleObj>
              </mc:Choice>
              <mc:Fallback>
                <p:oleObj name="Equation" r:id="rId3" imgW="6858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1322025"/>
                        <a:ext cx="1143000"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44144321"/>
              </p:ext>
            </p:extLst>
          </p:nvPr>
        </p:nvGraphicFramePr>
        <p:xfrm>
          <a:off x="1509713" y="1893525"/>
          <a:ext cx="4781550" cy="847725"/>
        </p:xfrm>
        <a:graphic>
          <a:graphicData uri="http://schemas.openxmlformats.org/presentationml/2006/ole">
            <mc:AlternateContent xmlns:mc="http://schemas.openxmlformats.org/markup-compatibility/2006">
              <mc:Choice xmlns:v="urn:schemas-microsoft-com:vml" Requires="v">
                <p:oleObj spid="_x0000_s64599" name="公式" r:id="rId5" imgW="2197080" imgH="419040" progId="Equation.3">
                  <p:embed/>
                </p:oleObj>
              </mc:Choice>
              <mc:Fallback>
                <p:oleObj name="公式" r:id="rId5" imgW="21970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9713" y="1893525"/>
                        <a:ext cx="47815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1"/>
          <p:cNvGraphicFramePr>
            <a:graphicFrameLocks noChangeAspect="1"/>
          </p:cNvGraphicFramePr>
          <p:nvPr>
            <p:extLst>
              <p:ext uri="{D42A27DB-BD31-4B8C-83A1-F6EECF244321}">
                <p14:modId xmlns:p14="http://schemas.microsoft.com/office/powerpoint/2010/main" val="1217761400"/>
              </p:ext>
            </p:extLst>
          </p:nvPr>
        </p:nvGraphicFramePr>
        <p:xfrm>
          <a:off x="1259632" y="2759668"/>
          <a:ext cx="6242050" cy="1968500"/>
        </p:xfrm>
        <a:graphic>
          <a:graphicData uri="http://schemas.openxmlformats.org/presentationml/2006/ole">
            <mc:AlternateContent xmlns:mc="http://schemas.openxmlformats.org/markup-compatibility/2006">
              <mc:Choice xmlns:v="urn:schemas-microsoft-com:vml" Requires="v">
                <p:oleObj spid="_x0000_s64600" name="公式" r:id="rId7" imgW="3225600" imgH="939600" progId="Equation.3">
                  <p:embed/>
                </p:oleObj>
              </mc:Choice>
              <mc:Fallback>
                <p:oleObj name="公式" r:id="rId7" imgW="322560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2759668"/>
                        <a:ext cx="6242050"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6"/>
          <p:cNvGraphicFramePr>
            <a:graphicFrameLocks noChangeAspect="1"/>
          </p:cNvGraphicFramePr>
          <p:nvPr>
            <p:extLst>
              <p:ext uri="{D42A27DB-BD31-4B8C-83A1-F6EECF244321}">
                <p14:modId xmlns:p14="http://schemas.microsoft.com/office/powerpoint/2010/main" val="3172374109"/>
              </p:ext>
            </p:extLst>
          </p:nvPr>
        </p:nvGraphicFramePr>
        <p:xfrm>
          <a:off x="1831132" y="4902793"/>
          <a:ext cx="5678488" cy="1968500"/>
        </p:xfrm>
        <a:graphic>
          <a:graphicData uri="http://schemas.openxmlformats.org/presentationml/2006/ole">
            <mc:AlternateContent xmlns:mc="http://schemas.openxmlformats.org/markup-compatibility/2006">
              <mc:Choice xmlns:v="urn:schemas-microsoft-com:vml" Requires="v">
                <p:oleObj spid="_x0000_s64601" name="公式" r:id="rId9" imgW="2933640" imgH="939600" progId="Equation.3">
                  <p:embed/>
                </p:oleObj>
              </mc:Choice>
              <mc:Fallback>
                <p:oleObj name="公式" r:id="rId9" imgW="2933640" imgH="93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1132" y="4902793"/>
                        <a:ext cx="5678488"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4"/>
          <p:cNvSpPr>
            <a:spLocks noChangeArrowheads="1"/>
          </p:cNvSpPr>
          <p:nvPr/>
        </p:nvSpPr>
        <p:spPr bwMode="auto">
          <a:xfrm>
            <a:off x="468313" y="476250"/>
            <a:ext cx="4319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GB" altLang="zh-CN" b="1" dirty="0"/>
              <a:t>4.2.3 </a:t>
            </a:r>
            <a:r>
              <a:rPr lang="zh-CN" altLang="en-GB" b="1" dirty="0">
                <a:ea typeface="楷体_GB2312" pitchFamily="49" charset="-122"/>
              </a:rPr>
              <a:t>插值多项式的存在唯一性</a:t>
            </a:r>
            <a:r>
              <a:rPr lang="zh-CN" altLang="en-GB" dirty="0"/>
              <a:t>   </a:t>
            </a:r>
            <a:endParaRPr lang="zh-CN" altLang="en-US" dirty="0"/>
          </a:p>
        </p:txBody>
      </p:sp>
      <p:cxnSp>
        <p:nvCxnSpPr>
          <p:cNvPr id="3" name="直接连接符 2"/>
          <p:cNvCxnSpPr/>
          <p:nvPr/>
        </p:nvCxnSpPr>
        <p:spPr>
          <a:xfrm>
            <a:off x="4427984" y="1673121"/>
            <a:ext cx="10041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309994" y="1709095"/>
            <a:ext cx="1584176" cy="338554"/>
          </a:xfrm>
          <a:prstGeom prst="rect">
            <a:avLst/>
          </a:prstGeom>
          <a:noFill/>
        </p:spPr>
        <p:txBody>
          <a:bodyPr wrap="square" rtlCol="0">
            <a:spAutoFit/>
          </a:bodyPr>
          <a:lstStyle/>
          <a:p>
            <a:r>
              <a:rPr lang="zh-CN" altLang="en-US" sz="1600" b="1" dirty="0" smtClean="0">
                <a:solidFill>
                  <a:srgbClr val="FF0000"/>
                </a:solidFill>
              </a:rPr>
              <a:t>系数行列式</a:t>
            </a:r>
            <a:endParaRPr lang="zh-CN" altLang="en-US" sz="1600" b="1" dirty="0">
              <a:solidFill>
                <a:srgbClr val="FF0000"/>
              </a:solidFill>
            </a:endParaRPr>
          </a:p>
        </p:txBody>
      </p:sp>
    </p:spTree>
    <p:extLst>
      <p:ext uri="{BB962C8B-B14F-4D97-AF65-F5344CB8AC3E}">
        <p14:creationId xmlns:p14="http://schemas.microsoft.com/office/powerpoint/2010/main" val="2068226146"/>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12C31E-F681-4674-94FD-5F932B8DEDF0}" type="slidenum">
              <a:rPr lang="en-US" altLang="zh-CN" sz="1200">
                <a:solidFill>
                  <a:srgbClr val="000000"/>
                </a:solidFill>
              </a:rPr>
              <a:pPr eaLnBrk="1" hangingPunct="1"/>
              <a:t>19</a:t>
            </a:fld>
            <a:endParaRPr lang="en-US" altLang="zh-CN" sz="1200">
              <a:solidFill>
                <a:srgbClr val="000000"/>
              </a:solidFill>
            </a:endParaRPr>
          </a:p>
        </p:txBody>
      </p:sp>
      <p:sp>
        <p:nvSpPr>
          <p:cNvPr id="12294" name="Rectangle 5"/>
          <p:cNvSpPr>
            <a:spLocks noChangeArrowheads="1"/>
          </p:cNvSpPr>
          <p:nvPr/>
        </p:nvSpPr>
        <p:spPr bwMode="auto">
          <a:xfrm>
            <a:off x="611188" y="54868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GB"/>
              <a:t>        由插值条件</a:t>
            </a:r>
            <a:r>
              <a:rPr lang="en-GB" altLang="zh-CN" i="1"/>
              <a:t>p</a:t>
            </a:r>
            <a:r>
              <a:rPr lang="en-GB" altLang="zh-CN" i="1" baseline="-25000"/>
              <a:t>n</a:t>
            </a:r>
            <a:r>
              <a:rPr lang="en-GB" altLang="zh-CN"/>
              <a:t>(</a:t>
            </a:r>
            <a:r>
              <a:rPr lang="en-GB" altLang="zh-CN" i="1"/>
              <a:t>x</a:t>
            </a:r>
            <a:r>
              <a:rPr lang="en-GB" altLang="zh-CN" i="1" baseline="-25000"/>
              <a:t>j</a:t>
            </a:r>
            <a:r>
              <a:rPr lang="en-GB" altLang="zh-CN"/>
              <a:t>) = </a:t>
            </a:r>
            <a:r>
              <a:rPr lang="en-GB" altLang="zh-CN" i="1"/>
              <a:t>f </a:t>
            </a:r>
            <a:r>
              <a:rPr lang="en-GB" altLang="zh-CN"/>
              <a:t>(</a:t>
            </a:r>
            <a:r>
              <a:rPr lang="en-GB" altLang="zh-CN" i="1"/>
              <a:t>x</a:t>
            </a:r>
            <a:r>
              <a:rPr lang="en-GB" altLang="zh-CN" i="1" baseline="-25000"/>
              <a:t>j</a:t>
            </a:r>
            <a:r>
              <a:rPr lang="en-GB" altLang="zh-CN"/>
              <a:t>) ( ( </a:t>
            </a:r>
            <a:r>
              <a:rPr lang="en-GB" altLang="zh-CN" i="1"/>
              <a:t>j </a:t>
            </a:r>
            <a:r>
              <a:rPr lang="en-GB" altLang="zh-CN"/>
              <a:t>= 0,1,…,</a:t>
            </a:r>
            <a:r>
              <a:rPr lang="en-GB" altLang="zh-CN" i="1"/>
              <a:t>n</a:t>
            </a:r>
            <a:r>
              <a:rPr lang="en-GB" altLang="zh-CN"/>
              <a:t>) </a:t>
            </a:r>
            <a:r>
              <a:rPr lang="zh-CN" altLang="en-GB"/>
              <a:t>知，插值多项式 </a:t>
            </a:r>
            <a:r>
              <a:rPr lang="en-GB" altLang="zh-CN" i="1"/>
              <a:t>p</a:t>
            </a:r>
            <a:r>
              <a:rPr lang="en-GB" altLang="zh-CN" i="1" baseline="-25000"/>
              <a:t>n</a:t>
            </a:r>
            <a:r>
              <a:rPr lang="en-GB" altLang="zh-CN"/>
              <a:t>(</a:t>
            </a:r>
            <a:r>
              <a:rPr lang="en-GB" altLang="zh-CN" i="1"/>
              <a:t>x</a:t>
            </a:r>
            <a:r>
              <a:rPr lang="en-GB" altLang="zh-CN"/>
              <a:t>)</a:t>
            </a:r>
            <a:r>
              <a:rPr lang="zh-CN" altLang="en-GB"/>
              <a:t>的系数</a:t>
            </a:r>
            <a:r>
              <a:rPr lang="en-GB" altLang="zh-CN" i="1"/>
              <a:t>a</a:t>
            </a:r>
            <a:r>
              <a:rPr lang="en-GB" altLang="zh-CN" i="1" baseline="-25000"/>
              <a:t>i </a:t>
            </a:r>
            <a:r>
              <a:rPr lang="en-GB" altLang="zh-CN"/>
              <a:t>(</a:t>
            </a:r>
            <a:r>
              <a:rPr lang="en-GB" altLang="zh-CN" i="1"/>
              <a:t>i </a:t>
            </a:r>
            <a:r>
              <a:rPr lang="en-GB" altLang="zh-CN"/>
              <a:t>= 0,1,…,n)</a:t>
            </a:r>
            <a:r>
              <a:rPr lang="zh-CN" altLang="en-GB"/>
              <a:t>满足线性方程组</a:t>
            </a:r>
            <a:endParaRPr lang="zh-CN" altLang="en-US"/>
          </a:p>
        </p:txBody>
      </p:sp>
      <p:graphicFrame>
        <p:nvGraphicFramePr>
          <p:cNvPr id="7174" name="Object 6"/>
          <p:cNvGraphicFramePr>
            <a:graphicFrameLocks noChangeAspect="1"/>
          </p:cNvGraphicFramePr>
          <p:nvPr>
            <p:extLst>
              <p:ext uri="{D42A27DB-BD31-4B8C-83A1-F6EECF244321}">
                <p14:modId xmlns:p14="http://schemas.microsoft.com/office/powerpoint/2010/main" val="187416089"/>
              </p:ext>
            </p:extLst>
          </p:nvPr>
        </p:nvGraphicFramePr>
        <p:xfrm>
          <a:off x="2514600" y="1556742"/>
          <a:ext cx="3398838" cy="1981200"/>
        </p:xfrm>
        <a:graphic>
          <a:graphicData uri="http://schemas.openxmlformats.org/presentationml/2006/ole">
            <mc:AlternateContent xmlns:mc="http://schemas.openxmlformats.org/markup-compatibility/2006">
              <mc:Choice xmlns:v="urn:schemas-microsoft-com:vml" Requires="v">
                <p:oleObj spid="_x0000_s12377" name="Equation" r:id="rId3" imgW="1625400" imgH="939600" progId="Equation.3">
                  <p:embed/>
                </p:oleObj>
              </mc:Choice>
              <mc:Fallback>
                <p:oleObj name="Equation" r:id="rId3" imgW="1625400" imgH="939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56742"/>
                        <a:ext cx="339883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Rectangle 7"/>
          <p:cNvSpPr>
            <a:spLocks noChangeArrowheads="1"/>
          </p:cNvSpPr>
          <p:nvPr/>
        </p:nvSpPr>
        <p:spPr bwMode="auto">
          <a:xfrm>
            <a:off x="539750" y="3644305"/>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GB" dirty="0"/>
              <a:t>其</a:t>
            </a:r>
            <a:r>
              <a:rPr lang="zh-CN" altLang="en-GB" dirty="0">
                <a:solidFill>
                  <a:srgbClr val="FF0000"/>
                </a:solidFill>
              </a:rPr>
              <a:t>系数行列式</a:t>
            </a:r>
            <a:r>
              <a:rPr lang="zh-CN" altLang="en-GB" dirty="0"/>
              <a:t>（记为</a:t>
            </a:r>
            <a:r>
              <a:rPr lang="en-GB" altLang="zh-CN" dirty="0"/>
              <a:t>V）</a:t>
            </a:r>
            <a:r>
              <a:rPr lang="zh-CN" altLang="en-GB" dirty="0"/>
              <a:t>是</a:t>
            </a:r>
            <a:r>
              <a:rPr lang="en-GB" altLang="zh-CN" dirty="0"/>
              <a:t>n+1</a:t>
            </a:r>
            <a:r>
              <a:rPr lang="zh-CN" altLang="en-GB" dirty="0"/>
              <a:t>阶</a:t>
            </a:r>
            <a:r>
              <a:rPr lang="zh-CN" altLang="en-GB" dirty="0">
                <a:solidFill>
                  <a:srgbClr val="FF0000"/>
                </a:solidFill>
              </a:rPr>
              <a:t>范德蒙德（</a:t>
            </a:r>
            <a:r>
              <a:rPr lang="en-GB" altLang="zh-CN" dirty="0" err="1">
                <a:solidFill>
                  <a:srgbClr val="FF0000"/>
                </a:solidFill>
              </a:rPr>
              <a:t>Vandermonde</a:t>
            </a:r>
            <a:r>
              <a:rPr lang="en-GB" altLang="zh-CN" dirty="0">
                <a:solidFill>
                  <a:srgbClr val="FF0000"/>
                </a:solidFill>
              </a:rPr>
              <a:t>)</a:t>
            </a:r>
            <a:r>
              <a:rPr lang="zh-CN" altLang="en-GB" dirty="0" smtClean="0">
                <a:solidFill>
                  <a:srgbClr val="FF0000"/>
                </a:solidFill>
              </a:rPr>
              <a:t>行列式</a:t>
            </a:r>
            <a:r>
              <a:rPr lang="zh-CN" altLang="en-US" dirty="0" smtClean="0"/>
              <a:t>的转置</a:t>
            </a:r>
            <a:r>
              <a:rPr lang="zh-CN" altLang="en-US" sz="1600" b="1" dirty="0" smtClean="0"/>
              <a:t>（</a:t>
            </a:r>
            <a:r>
              <a:rPr lang="zh-CN" altLang="en-US" sz="1600" b="1" dirty="0" smtClean="0">
                <a:solidFill>
                  <a:srgbClr val="FF0000"/>
                </a:solidFill>
              </a:rPr>
              <a:t>行列式转置，其值不变</a:t>
            </a:r>
            <a:r>
              <a:rPr lang="zh-CN" altLang="en-US" sz="1600" b="1" dirty="0" smtClean="0"/>
              <a:t>）</a:t>
            </a:r>
            <a:r>
              <a:rPr lang="zh-CN" altLang="en-GB" dirty="0" smtClean="0"/>
              <a:t>：</a:t>
            </a:r>
            <a:endParaRPr lang="zh-CN" altLang="en-US" dirty="0"/>
          </a:p>
        </p:txBody>
      </p:sp>
      <p:graphicFrame>
        <p:nvGraphicFramePr>
          <p:cNvPr id="7176" name="Object 8"/>
          <p:cNvGraphicFramePr>
            <a:graphicFrameLocks noChangeAspect="1"/>
          </p:cNvGraphicFramePr>
          <p:nvPr>
            <p:extLst>
              <p:ext uri="{D42A27DB-BD31-4B8C-83A1-F6EECF244321}">
                <p14:modId xmlns:p14="http://schemas.microsoft.com/office/powerpoint/2010/main" val="737916217"/>
              </p:ext>
            </p:extLst>
          </p:nvPr>
        </p:nvGraphicFramePr>
        <p:xfrm>
          <a:off x="1752600" y="4400128"/>
          <a:ext cx="5603875" cy="1981200"/>
        </p:xfrm>
        <a:graphic>
          <a:graphicData uri="http://schemas.openxmlformats.org/presentationml/2006/ole">
            <mc:AlternateContent xmlns:mc="http://schemas.openxmlformats.org/markup-compatibility/2006">
              <mc:Choice xmlns:v="urn:schemas-microsoft-com:vml" Requires="v">
                <p:oleObj spid="_x0000_s12378" name="Equation" r:id="rId5" imgW="2679480" imgH="939600" progId="Equation.3">
                  <p:embed/>
                </p:oleObj>
              </mc:Choice>
              <mc:Fallback>
                <p:oleObj name="Equation" r:id="rId5" imgW="2679480" imgH="939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400128"/>
                        <a:ext cx="560387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642938" y="1987550"/>
            <a:ext cx="7772400" cy="2305050"/>
          </a:xfrm>
        </p:spPr>
        <p:txBody>
          <a:bodyPr/>
          <a:lstStyle/>
          <a:p>
            <a:pPr marL="0" indent="0" eaLnBrk="1" hangingPunct="1">
              <a:lnSpc>
                <a:spcPct val="125000"/>
              </a:lnSpc>
              <a:buFontTx/>
              <a:buNone/>
            </a:pPr>
            <a:r>
              <a:rPr lang="en-US" altLang="zh-CN" sz="2400" dirty="0" smtClean="0"/>
              <a:t>        </a:t>
            </a:r>
            <a:r>
              <a:rPr lang="zh-CN" altLang="en-US" sz="2400" dirty="0" smtClean="0"/>
              <a:t>在科学研究和工程中，常常会遇到计算函数</a:t>
            </a:r>
            <a:r>
              <a:rPr lang="en-GB" altLang="zh-CN" sz="2400" i="1" dirty="0" smtClean="0"/>
              <a:t>y</a:t>
            </a:r>
            <a:r>
              <a:rPr lang="en-GB" altLang="zh-CN" sz="2400" dirty="0" smtClean="0"/>
              <a:t>=</a:t>
            </a:r>
            <a:r>
              <a:rPr lang="en-GB" altLang="zh-CN" sz="2400" i="1" dirty="0" smtClean="0"/>
              <a:t>f</a:t>
            </a:r>
            <a:r>
              <a:rPr lang="en-GB" altLang="zh-CN" sz="2400" dirty="0" smtClean="0"/>
              <a:t>(</a:t>
            </a:r>
            <a:r>
              <a:rPr lang="en-GB" altLang="zh-CN" sz="2400" i="1" dirty="0" smtClean="0"/>
              <a:t>x</a:t>
            </a:r>
            <a:r>
              <a:rPr lang="en-GB" altLang="zh-CN" sz="2400" dirty="0" smtClean="0"/>
              <a:t>)</a:t>
            </a:r>
            <a:r>
              <a:rPr lang="zh-CN" altLang="en-GB" sz="2400" dirty="0" smtClean="0"/>
              <a:t>的函数值、导数值、零点、极值或积分值</a:t>
            </a:r>
            <a:r>
              <a:rPr lang="zh-CN" altLang="en-US" sz="2400" dirty="0" smtClean="0"/>
              <a:t>等一类问题。然而</a:t>
            </a:r>
            <a:r>
              <a:rPr lang="zh-CN" altLang="en-US" sz="2400" dirty="0" smtClean="0">
                <a:solidFill>
                  <a:srgbClr val="FF0000"/>
                </a:solidFill>
              </a:rPr>
              <a:t>函数关系往往是很复杂</a:t>
            </a:r>
            <a:r>
              <a:rPr lang="zh-CN" altLang="en-US" sz="2400" dirty="0" smtClean="0"/>
              <a:t>的，甚至</a:t>
            </a:r>
            <a:r>
              <a:rPr lang="zh-CN" altLang="en-US" sz="2400" dirty="0" smtClean="0">
                <a:solidFill>
                  <a:srgbClr val="FF0000"/>
                </a:solidFill>
              </a:rPr>
              <a:t>没有明显的解析表达式。</a:t>
            </a:r>
          </a:p>
          <a:p>
            <a:pPr marL="0" indent="0" eaLnBrk="1" hangingPunct="1">
              <a:lnSpc>
                <a:spcPct val="80000"/>
              </a:lnSpc>
              <a:buFontTx/>
              <a:buNone/>
            </a:pPr>
            <a:r>
              <a:rPr lang="zh-CN" altLang="en-US" sz="2400" dirty="0" smtClean="0"/>
              <a:t>        </a:t>
            </a:r>
          </a:p>
        </p:txBody>
      </p:sp>
      <p:sp>
        <p:nvSpPr>
          <p:cNvPr id="768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E69BF2B-0D8D-4A21-AB7E-C4EA5E29A7B8}" type="slidenum">
              <a:rPr lang="en-US" altLang="zh-CN" sz="1200">
                <a:solidFill>
                  <a:srgbClr val="000000"/>
                </a:solidFill>
              </a:rPr>
              <a:pPr eaLnBrk="1" hangingPunct="1"/>
              <a:t>2</a:t>
            </a:fld>
            <a:endParaRPr lang="en-US" altLang="zh-CN" sz="1200">
              <a:solidFill>
                <a:srgbClr val="000000"/>
              </a:solidFill>
            </a:endParaRPr>
          </a:p>
        </p:txBody>
      </p:sp>
      <p:sp>
        <p:nvSpPr>
          <p:cNvPr id="132100" name="Text Box 4"/>
          <p:cNvSpPr txBox="1">
            <a:spLocks noChangeArrowheads="1"/>
          </p:cNvSpPr>
          <p:nvPr/>
        </p:nvSpPr>
        <p:spPr bwMode="auto">
          <a:xfrm>
            <a:off x="755650" y="549275"/>
            <a:ext cx="277495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US" altLang="zh-CN" dirty="0"/>
              <a:t>4.1 </a:t>
            </a:r>
            <a:r>
              <a:rPr lang="zh-CN" altLang="en-US" dirty="0"/>
              <a:t>引例及问题综述</a:t>
            </a:r>
          </a:p>
        </p:txBody>
      </p:sp>
      <p:sp>
        <p:nvSpPr>
          <p:cNvPr id="76805" name="Text Box 8"/>
          <p:cNvSpPr txBox="1">
            <a:spLocks noChangeArrowheads="1"/>
          </p:cNvSpPr>
          <p:nvPr/>
        </p:nvSpPr>
        <p:spPr bwMode="auto">
          <a:xfrm>
            <a:off x="785813" y="148748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4.1.1 </a:t>
            </a:r>
            <a:r>
              <a:rPr lang="zh-CN" altLang="en-US"/>
              <a:t>问题综述</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9C1EA90-0A98-4A0C-B7A6-45807AA60614}" type="slidenum">
              <a:rPr lang="en-US" altLang="zh-CN" sz="1200">
                <a:solidFill>
                  <a:srgbClr val="000000"/>
                </a:solidFill>
              </a:rPr>
              <a:pPr eaLnBrk="1" hangingPunct="1"/>
              <a:t>20</a:t>
            </a:fld>
            <a:endParaRPr lang="en-US" altLang="zh-CN" sz="1200">
              <a:solidFill>
                <a:srgbClr val="000000"/>
              </a:solidFill>
            </a:endParaRPr>
          </a:p>
        </p:txBody>
      </p:sp>
      <p:graphicFrame>
        <p:nvGraphicFramePr>
          <p:cNvPr id="13314" name="Object 2"/>
          <p:cNvGraphicFramePr>
            <a:graphicFrameLocks noChangeAspect="1"/>
          </p:cNvGraphicFramePr>
          <p:nvPr/>
        </p:nvGraphicFramePr>
        <p:xfrm>
          <a:off x="1416050" y="368300"/>
          <a:ext cx="5603875" cy="1981200"/>
        </p:xfrm>
        <a:graphic>
          <a:graphicData uri="http://schemas.openxmlformats.org/presentationml/2006/ole">
            <mc:AlternateContent xmlns:mc="http://schemas.openxmlformats.org/markup-compatibility/2006">
              <mc:Choice xmlns:v="urn:schemas-microsoft-com:vml" Requires="v">
                <p:oleObj spid="_x0000_s13360" name="Equation" r:id="rId3" imgW="2679480" imgH="939600" progId="Equation.3">
                  <p:embed/>
                </p:oleObj>
              </mc:Choice>
              <mc:Fallback>
                <p:oleObj name="Equation" r:id="rId3" imgW="2679480" imgH="93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368300"/>
                        <a:ext cx="560387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6"/>
          <p:cNvSpPr>
            <a:spLocks noChangeArrowheads="1"/>
          </p:cNvSpPr>
          <p:nvPr/>
        </p:nvSpPr>
        <p:spPr bwMode="auto">
          <a:xfrm>
            <a:off x="395288" y="2379663"/>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t>因</a:t>
            </a:r>
            <a:r>
              <a:rPr lang="en-GB" altLang="zh-CN" i="1"/>
              <a:t>x</a:t>
            </a:r>
            <a:r>
              <a:rPr lang="en-GB" altLang="zh-CN" baseline="-25000"/>
              <a:t>0</a:t>
            </a:r>
            <a:r>
              <a:rPr lang="en-GB" altLang="zh-CN"/>
              <a:t>、 </a:t>
            </a:r>
            <a:r>
              <a:rPr lang="en-GB" altLang="zh-CN" i="1"/>
              <a:t>x</a:t>
            </a:r>
            <a:r>
              <a:rPr lang="en-GB" altLang="zh-CN" baseline="-25000"/>
              <a:t>1</a:t>
            </a:r>
            <a:r>
              <a:rPr lang="en-GB" altLang="zh-CN"/>
              <a:t>、…、 </a:t>
            </a:r>
            <a:r>
              <a:rPr lang="en-GB" altLang="zh-CN" i="1"/>
              <a:t>x</a:t>
            </a:r>
            <a:r>
              <a:rPr lang="en-GB" altLang="zh-CN" i="1" baseline="-25000"/>
              <a:t>n</a:t>
            </a:r>
            <a:r>
              <a:rPr lang="en-GB" altLang="zh-CN"/>
              <a:t> </a:t>
            </a:r>
            <a:r>
              <a:rPr lang="zh-CN" altLang="en-GB"/>
              <a:t>是区间[</a:t>
            </a:r>
            <a:r>
              <a:rPr lang="en-GB" altLang="zh-CN" i="1"/>
              <a:t>a</a:t>
            </a:r>
            <a:r>
              <a:rPr lang="en-GB" altLang="zh-CN"/>
              <a:t>, b]</a:t>
            </a:r>
            <a:r>
              <a:rPr lang="zh-CN" altLang="en-GB"/>
              <a:t>上不同的点，上式右端乘积中的每一个因子</a:t>
            </a:r>
            <a:r>
              <a:rPr lang="en-GB" altLang="zh-CN" i="1"/>
              <a:t>x</a:t>
            </a:r>
            <a:r>
              <a:rPr lang="en-GB" altLang="zh-CN" i="1" baseline="-25000"/>
              <a:t>i</a:t>
            </a:r>
            <a:r>
              <a:rPr lang="en-GB" altLang="zh-CN"/>
              <a:t>-</a:t>
            </a:r>
            <a:r>
              <a:rPr lang="en-GB" altLang="zh-CN" i="1"/>
              <a:t>x</a:t>
            </a:r>
            <a:r>
              <a:rPr lang="en-GB" altLang="zh-CN" baseline="-25000"/>
              <a:t>j</a:t>
            </a:r>
            <a:r>
              <a:rPr lang="en-GB" altLang="zh-CN"/>
              <a:t>≠0，</a:t>
            </a:r>
            <a:r>
              <a:rPr lang="zh-CN" altLang="en-GB"/>
              <a:t>于是</a:t>
            </a:r>
            <a:r>
              <a:rPr lang="en-GB" altLang="zh-CN" b="1"/>
              <a:t>V</a:t>
            </a:r>
            <a:r>
              <a:rPr lang="en-GB" altLang="zh-CN"/>
              <a:t> ≠0，</a:t>
            </a:r>
            <a:r>
              <a:rPr lang="zh-CN" altLang="en-GB"/>
              <a:t>方程组的解存在且唯一。</a:t>
            </a:r>
            <a:endParaRPr lang="zh-CN" altLang="en-US"/>
          </a:p>
        </p:txBody>
      </p:sp>
      <p:graphicFrame>
        <p:nvGraphicFramePr>
          <p:cNvPr id="13315" name="Object 7"/>
          <p:cNvGraphicFramePr>
            <a:graphicFrameLocks noChangeAspect="1"/>
          </p:cNvGraphicFramePr>
          <p:nvPr/>
        </p:nvGraphicFramePr>
        <p:xfrm>
          <a:off x="2286000" y="3184525"/>
          <a:ext cx="3398838" cy="1828800"/>
        </p:xfrm>
        <a:graphic>
          <a:graphicData uri="http://schemas.openxmlformats.org/presentationml/2006/ole">
            <mc:AlternateContent xmlns:mc="http://schemas.openxmlformats.org/markup-compatibility/2006">
              <mc:Choice xmlns:v="urn:schemas-microsoft-com:vml" Requires="v">
                <p:oleObj spid="_x0000_s13361" name="Equation" r:id="rId5" imgW="1625400" imgH="939600" progId="Equation.3">
                  <p:embed/>
                </p:oleObj>
              </mc:Choice>
              <mc:Fallback>
                <p:oleObj name="Equation" r:id="rId5" imgW="1625400" imgH="939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184525"/>
                        <a:ext cx="3398838"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25EBCE-9016-4164-83F7-ADA6218EDD4A}" type="slidenum">
              <a:rPr lang="en-US" altLang="zh-CN" sz="1200">
                <a:solidFill>
                  <a:srgbClr val="000000"/>
                </a:solidFill>
              </a:rPr>
              <a:pPr eaLnBrk="1" hangingPunct="1"/>
              <a:t>21</a:t>
            </a:fld>
            <a:endParaRPr lang="en-US" altLang="zh-CN" sz="1200">
              <a:solidFill>
                <a:srgbClr val="000000"/>
              </a:solidFill>
            </a:endParaRPr>
          </a:p>
        </p:txBody>
      </p:sp>
      <p:graphicFrame>
        <p:nvGraphicFramePr>
          <p:cNvPr id="14338" name="Object 5"/>
          <p:cNvGraphicFramePr>
            <a:graphicFrameLocks noChangeAspect="1"/>
          </p:cNvGraphicFramePr>
          <p:nvPr/>
        </p:nvGraphicFramePr>
        <p:xfrm>
          <a:off x="900113" y="2420938"/>
          <a:ext cx="4064000" cy="1023937"/>
        </p:xfrm>
        <a:graphic>
          <a:graphicData uri="http://schemas.openxmlformats.org/presentationml/2006/ole">
            <mc:AlternateContent xmlns:mc="http://schemas.openxmlformats.org/markup-compatibility/2006">
              <mc:Choice xmlns:v="urn:schemas-microsoft-com:vml" Requires="v">
                <p:oleObj spid="_x0000_s14368" name="Equation" r:id="rId3" imgW="1714320" imgH="431640" progId="Equation.DSMT4">
                  <p:embed/>
                </p:oleObj>
              </mc:Choice>
              <mc:Fallback>
                <p:oleObj name="Equation" r:id="rId3" imgW="171432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20938"/>
                        <a:ext cx="406400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6"/>
          <p:cNvSpPr txBox="1">
            <a:spLocks noChangeArrowheads="1"/>
          </p:cNvSpPr>
          <p:nvPr/>
        </p:nvSpPr>
        <p:spPr bwMode="auto">
          <a:xfrm>
            <a:off x="5345113" y="2420938"/>
            <a:ext cx="254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t>n</a:t>
            </a:r>
            <a:r>
              <a:rPr lang="zh-CN" altLang="en-US" b="1">
                <a:ea typeface="楷体_GB2312" pitchFamily="49" charset="-122"/>
              </a:rPr>
              <a:t>次拉格朗日</a:t>
            </a:r>
            <a:r>
              <a:rPr lang="en-US" altLang="zh-CN" b="1">
                <a:ea typeface="楷体_GB2312" pitchFamily="49" charset="-122"/>
              </a:rPr>
              <a:t>(Lagrange)</a:t>
            </a:r>
            <a:r>
              <a:rPr lang="zh-CN" altLang="en-US" b="1">
                <a:ea typeface="楷体_GB2312" pitchFamily="49" charset="-122"/>
              </a:rPr>
              <a:t>插值多项式</a:t>
            </a:r>
          </a:p>
        </p:txBody>
      </p:sp>
      <p:sp>
        <p:nvSpPr>
          <p:cNvPr id="14341" name="Text Box 7"/>
          <p:cNvSpPr txBox="1">
            <a:spLocks noChangeArrowheads="1"/>
          </p:cNvSpPr>
          <p:nvPr/>
        </p:nvSpPr>
        <p:spPr bwMode="auto">
          <a:xfrm>
            <a:off x="468313" y="20605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证：存在性</a:t>
            </a:r>
          </a:p>
        </p:txBody>
      </p:sp>
      <p:sp>
        <p:nvSpPr>
          <p:cNvPr id="14342" name="Text Box 8"/>
          <p:cNvSpPr txBox="1">
            <a:spLocks noChangeArrowheads="1"/>
          </p:cNvSpPr>
          <p:nvPr/>
        </p:nvSpPr>
        <p:spPr bwMode="auto">
          <a:xfrm>
            <a:off x="1187450" y="35734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唯一性</a:t>
            </a:r>
          </a:p>
        </p:txBody>
      </p:sp>
      <p:sp>
        <p:nvSpPr>
          <p:cNvPr id="14343" name="Text Box 9"/>
          <p:cNvSpPr txBox="1">
            <a:spLocks noChangeArrowheads="1"/>
          </p:cNvSpPr>
          <p:nvPr/>
        </p:nvSpPr>
        <p:spPr bwMode="auto">
          <a:xfrm>
            <a:off x="971550" y="4221163"/>
            <a:ext cx="743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设另有</a:t>
            </a:r>
            <a:r>
              <a:rPr lang="en-US" altLang="zh-CN" i="1" dirty="0"/>
              <a:t>n</a:t>
            </a:r>
            <a:r>
              <a:rPr lang="zh-CN" altLang="en-US" dirty="0"/>
              <a:t>次多项式</a:t>
            </a:r>
            <a:r>
              <a:rPr lang="en-US" altLang="zh-CN" i="1" dirty="0" err="1"/>
              <a:t>P</a:t>
            </a:r>
            <a:r>
              <a:rPr lang="en-US" altLang="zh-CN" i="1" baseline="-25000" dirty="0" err="1"/>
              <a:t>n</a:t>
            </a:r>
            <a:r>
              <a:rPr lang="en-US" altLang="zh-CN" dirty="0"/>
              <a:t>(</a:t>
            </a:r>
            <a:r>
              <a:rPr lang="en-US" altLang="zh-CN" i="1" dirty="0"/>
              <a:t>x</a:t>
            </a:r>
            <a:r>
              <a:rPr lang="en-US" altLang="zh-CN" dirty="0"/>
              <a:t>) </a:t>
            </a:r>
            <a:r>
              <a:rPr lang="zh-CN" altLang="en-US" dirty="0"/>
              <a:t>满足：</a:t>
            </a:r>
            <a:r>
              <a:rPr lang="en-GB" altLang="zh-CN" i="1" dirty="0" err="1"/>
              <a:t>P</a:t>
            </a:r>
            <a:r>
              <a:rPr lang="en-GB" altLang="zh-CN" i="1" baseline="-25000" dirty="0" err="1"/>
              <a:t>n</a:t>
            </a:r>
            <a:r>
              <a:rPr lang="en-GB" altLang="zh-CN" dirty="0"/>
              <a:t>(</a:t>
            </a:r>
            <a:r>
              <a:rPr lang="en-GB" altLang="zh-CN" i="1" dirty="0" err="1"/>
              <a:t>x</a:t>
            </a:r>
            <a:r>
              <a:rPr lang="en-GB" altLang="zh-CN" i="1" baseline="-25000" dirty="0" err="1"/>
              <a:t>j</a:t>
            </a:r>
            <a:r>
              <a:rPr lang="en-GB" altLang="zh-CN" dirty="0"/>
              <a:t>)= </a:t>
            </a:r>
            <a:r>
              <a:rPr lang="en-GB" altLang="zh-CN" i="1" dirty="0"/>
              <a:t>f </a:t>
            </a:r>
            <a:r>
              <a:rPr lang="en-GB" altLang="zh-CN" dirty="0"/>
              <a:t>(</a:t>
            </a:r>
            <a:r>
              <a:rPr lang="en-GB" altLang="zh-CN" i="1" dirty="0" err="1"/>
              <a:t>x</a:t>
            </a:r>
            <a:r>
              <a:rPr lang="en-GB" altLang="zh-CN" i="1" baseline="-25000" dirty="0" err="1"/>
              <a:t>j</a:t>
            </a:r>
            <a:r>
              <a:rPr lang="en-GB" altLang="zh-CN" dirty="0"/>
              <a:t>)  ( </a:t>
            </a:r>
            <a:r>
              <a:rPr lang="en-GB" altLang="zh-CN" i="1" dirty="0"/>
              <a:t>j </a:t>
            </a:r>
            <a:r>
              <a:rPr lang="en-GB" altLang="zh-CN" dirty="0"/>
              <a:t>= 0,1,…,</a:t>
            </a:r>
            <a:r>
              <a:rPr lang="en-GB" altLang="zh-CN" i="1" dirty="0"/>
              <a:t>n</a:t>
            </a:r>
            <a:r>
              <a:rPr lang="en-GB" altLang="zh-CN" dirty="0"/>
              <a:t>)</a:t>
            </a:r>
            <a:endParaRPr lang="en-US" altLang="zh-CN" dirty="0"/>
          </a:p>
        </p:txBody>
      </p:sp>
      <p:sp>
        <p:nvSpPr>
          <p:cNvPr id="14344" name="Text Box 10"/>
          <p:cNvSpPr txBox="1">
            <a:spLocks noChangeArrowheads="1"/>
          </p:cNvSpPr>
          <p:nvPr/>
        </p:nvSpPr>
        <p:spPr bwMode="auto">
          <a:xfrm>
            <a:off x="684213" y="4795838"/>
            <a:ext cx="80073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t>令</a:t>
            </a:r>
            <a:r>
              <a:rPr lang="en-US" altLang="zh-CN" i="1" dirty="0"/>
              <a:t>h</a:t>
            </a:r>
            <a:r>
              <a:rPr lang="en-US" altLang="zh-CN" dirty="0"/>
              <a:t>(</a:t>
            </a:r>
            <a:r>
              <a:rPr lang="en-US" altLang="zh-CN" i="1" dirty="0"/>
              <a:t>x</a:t>
            </a:r>
            <a:r>
              <a:rPr lang="en-US" altLang="zh-CN" dirty="0"/>
              <a:t>)=</a:t>
            </a:r>
            <a:r>
              <a:rPr lang="en-US" altLang="zh-CN" i="1" dirty="0" err="1"/>
              <a:t>P</a:t>
            </a:r>
            <a:r>
              <a:rPr lang="en-US" altLang="zh-CN" baseline="-25000" dirty="0" err="1"/>
              <a:t>n</a:t>
            </a:r>
            <a:r>
              <a:rPr lang="en-US" altLang="zh-CN" dirty="0"/>
              <a:t>(</a:t>
            </a:r>
            <a:r>
              <a:rPr lang="en-US" altLang="zh-CN" i="1" dirty="0"/>
              <a:t>x</a:t>
            </a:r>
            <a:r>
              <a:rPr lang="en-US" altLang="zh-CN" dirty="0"/>
              <a:t>)-</a:t>
            </a:r>
            <a:r>
              <a:rPr lang="en-US" altLang="zh-CN" i="1" dirty="0"/>
              <a:t>L</a:t>
            </a:r>
            <a:r>
              <a:rPr lang="en-US" altLang="zh-CN" baseline="-25000" dirty="0"/>
              <a:t>n</a:t>
            </a:r>
            <a:r>
              <a:rPr lang="en-US" altLang="zh-CN" dirty="0"/>
              <a:t>(</a:t>
            </a:r>
            <a:r>
              <a:rPr lang="en-US" altLang="zh-CN" i="1" dirty="0"/>
              <a:t>x</a:t>
            </a:r>
            <a:r>
              <a:rPr lang="en-US" altLang="zh-CN" dirty="0"/>
              <a:t>)</a:t>
            </a:r>
            <a:r>
              <a:rPr lang="zh-CN" altLang="en-US" dirty="0"/>
              <a:t>，则</a:t>
            </a:r>
            <a:r>
              <a:rPr lang="en-US" altLang="zh-CN" i="1" dirty="0"/>
              <a:t>h</a:t>
            </a:r>
            <a:r>
              <a:rPr lang="en-US" altLang="zh-CN" dirty="0"/>
              <a:t>(</a:t>
            </a:r>
            <a:r>
              <a:rPr lang="en-US" altLang="zh-CN" i="1" dirty="0"/>
              <a:t>x</a:t>
            </a:r>
            <a:r>
              <a:rPr lang="en-US" altLang="zh-CN" dirty="0"/>
              <a:t>)</a:t>
            </a:r>
            <a:r>
              <a:rPr lang="zh-CN" altLang="en-US" dirty="0"/>
              <a:t>是一个次数不超过</a:t>
            </a:r>
            <a:r>
              <a:rPr lang="en-US" altLang="zh-CN" i="1" dirty="0"/>
              <a:t>n</a:t>
            </a:r>
            <a:r>
              <a:rPr lang="zh-CN" altLang="en-US" dirty="0"/>
              <a:t>的多项式，且</a:t>
            </a:r>
          </a:p>
          <a:p>
            <a:pPr eaLnBrk="1" hangingPunct="1">
              <a:lnSpc>
                <a:spcPct val="125000"/>
              </a:lnSpc>
            </a:pPr>
            <a:r>
              <a:rPr lang="en-US" altLang="zh-CN" i="1" dirty="0"/>
              <a:t>h</a:t>
            </a:r>
            <a:r>
              <a:rPr lang="en-US" altLang="zh-CN" dirty="0"/>
              <a:t>(</a:t>
            </a:r>
            <a:r>
              <a:rPr lang="en-US" altLang="zh-CN" i="1" dirty="0" err="1"/>
              <a:t>x</a:t>
            </a:r>
            <a:r>
              <a:rPr lang="en-US" altLang="zh-CN" i="1" baseline="-25000" dirty="0" err="1"/>
              <a:t>j</a:t>
            </a:r>
            <a:r>
              <a:rPr lang="en-US" altLang="zh-CN" dirty="0"/>
              <a:t>)=</a:t>
            </a:r>
            <a:r>
              <a:rPr lang="en-US" altLang="zh-CN" i="1" dirty="0" err="1"/>
              <a:t>P</a:t>
            </a:r>
            <a:r>
              <a:rPr lang="en-US" altLang="zh-CN" baseline="-25000" dirty="0" err="1"/>
              <a:t>n</a:t>
            </a:r>
            <a:r>
              <a:rPr lang="en-US" altLang="zh-CN" dirty="0"/>
              <a:t>(</a:t>
            </a:r>
            <a:r>
              <a:rPr lang="en-US" altLang="zh-CN" i="1" dirty="0" err="1"/>
              <a:t>x</a:t>
            </a:r>
            <a:r>
              <a:rPr lang="en-US" altLang="zh-CN" i="1" baseline="-25000" dirty="0" err="1"/>
              <a:t>j</a:t>
            </a:r>
            <a:r>
              <a:rPr lang="en-US" altLang="zh-CN" dirty="0"/>
              <a:t>)-</a:t>
            </a:r>
            <a:r>
              <a:rPr lang="en-US" altLang="zh-CN" i="1" dirty="0"/>
              <a:t>L</a:t>
            </a:r>
            <a:r>
              <a:rPr lang="en-US" altLang="zh-CN" baseline="-25000" dirty="0"/>
              <a:t>n</a:t>
            </a:r>
            <a:r>
              <a:rPr lang="en-US" altLang="zh-CN" dirty="0"/>
              <a:t>(</a:t>
            </a:r>
            <a:r>
              <a:rPr lang="en-US" altLang="zh-CN" i="1" dirty="0" err="1"/>
              <a:t>x</a:t>
            </a:r>
            <a:r>
              <a:rPr lang="en-US" altLang="zh-CN" i="1" baseline="-25000" dirty="0" err="1"/>
              <a:t>j</a:t>
            </a:r>
            <a:r>
              <a:rPr lang="en-US" altLang="zh-CN" dirty="0"/>
              <a:t>)= </a:t>
            </a:r>
            <a:r>
              <a:rPr lang="en-GB" altLang="zh-CN" i="1" dirty="0"/>
              <a:t>f </a:t>
            </a:r>
            <a:r>
              <a:rPr lang="en-GB" altLang="zh-CN" dirty="0"/>
              <a:t>(</a:t>
            </a:r>
            <a:r>
              <a:rPr lang="en-GB" altLang="zh-CN" i="1" dirty="0" err="1"/>
              <a:t>x</a:t>
            </a:r>
            <a:r>
              <a:rPr lang="en-GB" altLang="zh-CN" i="1" baseline="-25000" dirty="0" err="1"/>
              <a:t>j</a:t>
            </a:r>
            <a:r>
              <a:rPr lang="en-GB" altLang="zh-CN" dirty="0"/>
              <a:t>) - </a:t>
            </a:r>
            <a:r>
              <a:rPr lang="en-GB" altLang="zh-CN" i="1" dirty="0"/>
              <a:t>f </a:t>
            </a:r>
            <a:r>
              <a:rPr lang="en-GB" altLang="zh-CN" dirty="0"/>
              <a:t>(</a:t>
            </a:r>
            <a:r>
              <a:rPr lang="en-GB" altLang="zh-CN" i="1" dirty="0" err="1"/>
              <a:t>x</a:t>
            </a:r>
            <a:r>
              <a:rPr lang="en-GB" altLang="zh-CN" i="1" baseline="-25000" dirty="0" err="1"/>
              <a:t>j</a:t>
            </a:r>
            <a:r>
              <a:rPr lang="en-GB" altLang="zh-CN" dirty="0"/>
              <a:t>) =0  ( </a:t>
            </a:r>
            <a:r>
              <a:rPr lang="en-GB" altLang="zh-CN" i="1" dirty="0"/>
              <a:t>j </a:t>
            </a:r>
            <a:r>
              <a:rPr lang="en-GB" altLang="zh-CN" dirty="0"/>
              <a:t>= 0,1,…,</a:t>
            </a:r>
            <a:r>
              <a:rPr lang="en-GB" altLang="zh-CN" i="1" dirty="0"/>
              <a:t>n</a:t>
            </a:r>
            <a:r>
              <a:rPr lang="en-GB" altLang="zh-CN" dirty="0"/>
              <a:t>)</a:t>
            </a:r>
            <a:endParaRPr lang="en-US" altLang="zh-CN" dirty="0"/>
          </a:p>
        </p:txBody>
      </p:sp>
      <p:sp>
        <p:nvSpPr>
          <p:cNvPr id="15369" name="Rectangle 11"/>
          <p:cNvSpPr>
            <a:spLocks noChangeArrowheads="1"/>
          </p:cNvSpPr>
          <p:nvPr/>
        </p:nvSpPr>
        <p:spPr bwMode="auto">
          <a:xfrm>
            <a:off x="468313" y="333375"/>
            <a:ext cx="8280400" cy="16557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nSpc>
                <a:spcPct val="125000"/>
              </a:lnSpc>
              <a:spcBef>
                <a:spcPct val="20000"/>
              </a:spcBef>
              <a:defRPr/>
            </a:pPr>
            <a:r>
              <a:rPr lang="zh-CN" altLang="en-US" b="1" dirty="0">
                <a:solidFill>
                  <a:srgbClr val="FF0000"/>
                </a:solidFill>
              </a:rPr>
              <a:t>定理</a:t>
            </a:r>
            <a:r>
              <a:rPr lang="en-US" altLang="zh-CN" b="1" dirty="0">
                <a:solidFill>
                  <a:srgbClr val="FF0000"/>
                </a:solidFill>
              </a:rPr>
              <a:t>4.1</a:t>
            </a:r>
            <a:r>
              <a:rPr lang="zh-CN" altLang="en-US" dirty="0">
                <a:solidFill>
                  <a:srgbClr val="FF0000"/>
                </a:solidFill>
              </a:rPr>
              <a:t>：</a:t>
            </a:r>
            <a:r>
              <a:rPr lang="zh-CN" altLang="en-US" dirty="0"/>
              <a:t>若</a:t>
            </a:r>
            <a:r>
              <a:rPr lang="en-GB" altLang="zh-CN" i="1" dirty="0"/>
              <a:t>x</a:t>
            </a:r>
            <a:r>
              <a:rPr lang="en-GB" altLang="zh-CN" baseline="-25000" dirty="0"/>
              <a:t>0</a:t>
            </a:r>
            <a:r>
              <a:rPr lang="en-GB" altLang="zh-CN" dirty="0"/>
              <a:t>、 </a:t>
            </a:r>
            <a:r>
              <a:rPr lang="en-GB" altLang="zh-CN" i="1" dirty="0"/>
              <a:t>x</a:t>
            </a:r>
            <a:r>
              <a:rPr lang="en-GB" altLang="zh-CN" baseline="-25000" dirty="0"/>
              <a:t>1</a:t>
            </a:r>
            <a:r>
              <a:rPr lang="en-GB" altLang="zh-CN" dirty="0"/>
              <a:t>、…、 </a:t>
            </a:r>
            <a:r>
              <a:rPr lang="en-GB" altLang="zh-CN" i="1" dirty="0" err="1"/>
              <a:t>x</a:t>
            </a:r>
            <a:r>
              <a:rPr lang="en-GB" altLang="zh-CN" baseline="-25000" dirty="0" err="1"/>
              <a:t>n</a:t>
            </a:r>
            <a:r>
              <a:rPr lang="zh-CN" altLang="en-GB" dirty="0"/>
              <a:t>是</a:t>
            </a:r>
            <a:r>
              <a:rPr lang="zh-CN" altLang="en-GB" dirty="0">
                <a:solidFill>
                  <a:srgbClr val="FF0000"/>
                </a:solidFill>
              </a:rPr>
              <a:t>互异的节点</a:t>
            </a:r>
            <a:r>
              <a:rPr lang="zh-CN" altLang="en-GB" dirty="0"/>
              <a:t>，且</a:t>
            </a:r>
            <a:r>
              <a:rPr lang="en-GB" altLang="zh-CN" i="1" dirty="0"/>
              <a:t>f </a:t>
            </a:r>
            <a:r>
              <a:rPr lang="en-GB" altLang="zh-CN" dirty="0"/>
              <a:t>(</a:t>
            </a:r>
            <a:r>
              <a:rPr lang="en-GB" altLang="zh-CN" i="1" dirty="0" err="1"/>
              <a:t>x</a:t>
            </a:r>
            <a:r>
              <a:rPr lang="en-GB" altLang="zh-CN" i="1" baseline="-25000" dirty="0" err="1"/>
              <a:t>j</a:t>
            </a:r>
            <a:r>
              <a:rPr lang="en-GB" altLang="zh-CN" dirty="0"/>
              <a:t>) ( (</a:t>
            </a:r>
            <a:r>
              <a:rPr lang="en-GB" altLang="zh-CN" i="1" dirty="0"/>
              <a:t>j </a:t>
            </a:r>
            <a:r>
              <a:rPr lang="en-GB" altLang="zh-CN" dirty="0"/>
              <a:t>= 0,1,…,</a:t>
            </a:r>
            <a:r>
              <a:rPr lang="en-GB" altLang="zh-CN" i="1" dirty="0"/>
              <a:t>n</a:t>
            </a:r>
            <a:r>
              <a:rPr lang="en-GB" altLang="zh-CN" dirty="0"/>
              <a:t>)</a:t>
            </a:r>
            <a:r>
              <a:rPr lang="zh-CN" altLang="en-GB" dirty="0"/>
              <a:t>已知，</a:t>
            </a:r>
            <a:r>
              <a:rPr lang="zh-CN" altLang="en-GB" dirty="0" smtClean="0"/>
              <a:t>则  </a:t>
            </a:r>
            <a:r>
              <a:rPr lang="zh-CN" altLang="en-GB" b="1" dirty="0" smtClean="0">
                <a:solidFill>
                  <a:srgbClr val="FF0000"/>
                </a:solidFill>
              </a:rPr>
              <a:t>存在</a:t>
            </a:r>
            <a:r>
              <a:rPr lang="zh-CN" altLang="en-GB" dirty="0" smtClean="0"/>
              <a:t>  </a:t>
            </a:r>
            <a:r>
              <a:rPr lang="zh-CN" altLang="en-GB" b="1" dirty="0" smtClean="0">
                <a:solidFill>
                  <a:srgbClr val="FF0000"/>
                </a:solidFill>
              </a:rPr>
              <a:t>唯一</a:t>
            </a:r>
            <a:r>
              <a:rPr lang="zh-CN" altLang="en-GB" dirty="0" smtClean="0"/>
              <a:t>  </a:t>
            </a:r>
            <a:r>
              <a:rPr lang="zh-CN" altLang="en-GB" b="1" dirty="0" smtClean="0">
                <a:solidFill>
                  <a:srgbClr val="FF0000"/>
                </a:solidFill>
              </a:rPr>
              <a:t>不</a:t>
            </a:r>
            <a:r>
              <a:rPr lang="zh-CN" altLang="en-GB" b="1" dirty="0">
                <a:solidFill>
                  <a:srgbClr val="FF0000"/>
                </a:solidFill>
              </a:rPr>
              <a:t>超过</a:t>
            </a:r>
            <a:r>
              <a:rPr lang="en-GB" altLang="zh-CN" b="1" i="1" dirty="0">
                <a:solidFill>
                  <a:srgbClr val="FF0000"/>
                </a:solidFill>
              </a:rPr>
              <a:t>n</a:t>
            </a:r>
            <a:r>
              <a:rPr lang="zh-CN" altLang="en-GB" b="1" dirty="0">
                <a:solidFill>
                  <a:srgbClr val="FF0000"/>
                </a:solidFill>
              </a:rPr>
              <a:t>的多项式</a:t>
            </a:r>
            <a:r>
              <a:rPr lang="en-GB" altLang="zh-CN" b="1" i="1" dirty="0" err="1">
                <a:solidFill>
                  <a:srgbClr val="FF0000"/>
                </a:solidFill>
              </a:rPr>
              <a:t>P</a:t>
            </a:r>
            <a:r>
              <a:rPr lang="en-GB" altLang="zh-CN" b="1" i="1" baseline="-25000" dirty="0" err="1">
                <a:solidFill>
                  <a:srgbClr val="FF0000"/>
                </a:solidFill>
              </a:rPr>
              <a:t>n</a:t>
            </a:r>
            <a:r>
              <a:rPr lang="en-GB" altLang="zh-CN" b="1" dirty="0">
                <a:solidFill>
                  <a:srgbClr val="FF0000"/>
                </a:solidFill>
              </a:rPr>
              <a:t>(</a:t>
            </a:r>
            <a:r>
              <a:rPr lang="en-GB" altLang="zh-CN" b="1" i="1" dirty="0">
                <a:solidFill>
                  <a:srgbClr val="FF0000"/>
                </a:solidFill>
              </a:rPr>
              <a:t>x</a:t>
            </a:r>
            <a:r>
              <a:rPr lang="en-GB" altLang="zh-CN" b="1" dirty="0">
                <a:solidFill>
                  <a:srgbClr val="FF0000"/>
                </a:solidFill>
              </a:rPr>
              <a:t>)</a:t>
            </a:r>
            <a:r>
              <a:rPr lang="zh-CN" altLang="en-GB" dirty="0"/>
              <a:t>，使得</a:t>
            </a:r>
          </a:p>
          <a:p>
            <a:pPr>
              <a:lnSpc>
                <a:spcPct val="125000"/>
              </a:lnSpc>
              <a:spcBef>
                <a:spcPct val="20000"/>
              </a:spcBef>
              <a:defRPr/>
            </a:pPr>
            <a:r>
              <a:rPr lang="zh-CN" altLang="en-GB" dirty="0"/>
              <a:t>                         </a:t>
            </a:r>
            <a:r>
              <a:rPr lang="en-GB" altLang="zh-CN" i="1" dirty="0" err="1"/>
              <a:t>P</a:t>
            </a:r>
            <a:r>
              <a:rPr lang="en-GB" altLang="zh-CN" i="1" baseline="-25000" dirty="0" err="1"/>
              <a:t>n</a:t>
            </a:r>
            <a:r>
              <a:rPr lang="en-GB" altLang="zh-CN" dirty="0"/>
              <a:t>(</a:t>
            </a:r>
            <a:r>
              <a:rPr lang="en-GB" altLang="zh-CN" i="1" dirty="0" err="1"/>
              <a:t>x</a:t>
            </a:r>
            <a:r>
              <a:rPr lang="en-GB" altLang="zh-CN" i="1" baseline="-25000" dirty="0" err="1"/>
              <a:t>j</a:t>
            </a:r>
            <a:r>
              <a:rPr lang="en-GB" altLang="zh-CN" dirty="0"/>
              <a:t>)= </a:t>
            </a:r>
            <a:r>
              <a:rPr lang="en-GB" altLang="zh-CN" i="1" dirty="0"/>
              <a:t>f </a:t>
            </a:r>
            <a:r>
              <a:rPr lang="en-GB" altLang="zh-CN" dirty="0"/>
              <a:t>(</a:t>
            </a:r>
            <a:r>
              <a:rPr lang="en-GB" altLang="zh-CN" i="1" dirty="0" err="1"/>
              <a:t>x</a:t>
            </a:r>
            <a:r>
              <a:rPr lang="en-GB" altLang="zh-CN" i="1" baseline="-25000" dirty="0" err="1"/>
              <a:t>j</a:t>
            </a:r>
            <a:r>
              <a:rPr lang="en-GB" altLang="zh-CN" dirty="0"/>
              <a:t>)  ( </a:t>
            </a:r>
            <a:r>
              <a:rPr lang="en-GB" altLang="zh-CN" i="1" dirty="0"/>
              <a:t>j </a:t>
            </a:r>
            <a:r>
              <a:rPr lang="en-GB" altLang="zh-CN" dirty="0"/>
              <a:t>= 0,1,…,</a:t>
            </a:r>
            <a:r>
              <a:rPr lang="en-GB" altLang="zh-CN" i="1" dirty="0"/>
              <a:t>n</a:t>
            </a:r>
            <a:r>
              <a:rPr lang="en-GB" altLang="zh-CN" dirty="0"/>
              <a:t>)</a:t>
            </a:r>
            <a:endParaRPr lang="en-US" altLang="zh-CN"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58FCF7-1512-4780-95CC-B27745247FB2}" type="slidenum">
              <a:rPr lang="en-US" altLang="zh-CN" sz="1200">
                <a:solidFill>
                  <a:srgbClr val="000000"/>
                </a:solidFill>
              </a:rPr>
              <a:pPr eaLnBrk="1" hangingPunct="1"/>
              <a:t>22</a:t>
            </a:fld>
            <a:endParaRPr lang="en-US" altLang="zh-CN" sz="1200">
              <a:solidFill>
                <a:srgbClr val="000000"/>
              </a:solidFill>
            </a:endParaRPr>
          </a:p>
        </p:txBody>
      </p:sp>
      <p:sp>
        <p:nvSpPr>
          <p:cNvPr id="15366" name="Rectangle 5"/>
          <p:cNvSpPr>
            <a:spLocks noChangeArrowheads="1"/>
          </p:cNvSpPr>
          <p:nvPr/>
        </p:nvSpPr>
        <p:spPr bwMode="auto">
          <a:xfrm>
            <a:off x="971550" y="692150"/>
            <a:ext cx="619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i="1"/>
              <a:t>h</a:t>
            </a:r>
            <a:r>
              <a:rPr lang="en-US" altLang="zh-CN"/>
              <a:t>(</a:t>
            </a:r>
            <a:r>
              <a:rPr lang="en-US" altLang="zh-CN" i="1"/>
              <a:t>x</a:t>
            </a:r>
            <a:r>
              <a:rPr lang="en-US" altLang="zh-CN" i="1" baseline="-25000"/>
              <a:t>j</a:t>
            </a:r>
            <a:r>
              <a:rPr lang="en-US" altLang="zh-CN"/>
              <a:t>)=</a:t>
            </a:r>
            <a:r>
              <a:rPr lang="en-US" altLang="zh-CN" i="1"/>
              <a:t>P</a:t>
            </a:r>
            <a:r>
              <a:rPr lang="en-US" altLang="zh-CN" baseline="-25000"/>
              <a:t>n</a:t>
            </a:r>
            <a:r>
              <a:rPr lang="en-US" altLang="zh-CN"/>
              <a:t>(</a:t>
            </a:r>
            <a:r>
              <a:rPr lang="en-US" altLang="zh-CN" i="1"/>
              <a:t>x</a:t>
            </a:r>
            <a:r>
              <a:rPr lang="en-US" altLang="zh-CN" i="1" baseline="-25000"/>
              <a:t>j</a:t>
            </a:r>
            <a:r>
              <a:rPr lang="en-US" altLang="zh-CN"/>
              <a:t>)-</a:t>
            </a:r>
            <a:r>
              <a:rPr lang="en-US" altLang="zh-CN" i="1"/>
              <a:t>L</a:t>
            </a:r>
            <a:r>
              <a:rPr lang="en-US" altLang="zh-CN" baseline="-25000"/>
              <a:t>n</a:t>
            </a:r>
            <a:r>
              <a:rPr lang="en-US" altLang="zh-CN"/>
              <a:t>(</a:t>
            </a:r>
            <a:r>
              <a:rPr lang="en-US" altLang="zh-CN" i="1"/>
              <a:t>x</a:t>
            </a:r>
            <a:r>
              <a:rPr lang="en-US" altLang="zh-CN" i="1" baseline="-25000"/>
              <a:t>j</a:t>
            </a:r>
            <a:r>
              <a:rPr lang="en-US" altLang="zh-CN"/>
              <a:t>)= </a:t>
            </a:r>
            <a:r>
              <a:rPr lang="en-GB" altLang="zh-CN" i="1"/>
              <a:t>f </a:t>
            </a:r>
            <a:r>
              <a:rPr lang="en-GB" altLang="zh-CN"/>
              <a:t>(</a:t>
            </a:r>
            <a:r>
              <a:rPr lang="en-GB" altLang="zh-CN" i="1"/>
              <a:t>x</a:t>
            </a:r>
            <a:r>
              <a:rPr lang="en-GB" altLang="zh-CN" i="1" baseline="-25000"/>
              <a:t>j</a:t>
            </a:r>
            <a:r>
              <a:rPr lang="en-GB" altLang="zh-CN"/>
              <a:t>) - </a:t>
            </a:r>
            <a:r>
              <a:rPr lang="en-GB" altLang="zh-CN" i="1"/>
              <a:t>f </a:t>
            </a:r>
            <a:r>
              <a:rPr lang="en-GB" altLang="zh-CN"/>
              <a:t>(</a:t>
            </a:r>
            <a:r>
              <a:rPr lang="en-GB" altLang="zh-CN" i="1"/>
              <a:t>x</a:t>
            </a:r>
            <a:r>
              <a:rPr lang="en-GB" altLang="zh-CN" i="1" baseline="-25000"/>
              <a:t>j</a:t>
            </a:r>
            <a:r>
              <a:rPr lang="en-GB" altLang="zh-CN"/>
              <a:t>) =0  ( </a:t>
            </a:r>
            <a:r>
              <a:rPr lang="en-GB" altLang="zh-CN" i="1"/>
              <a:t>j </a:t>
            </a:r>
            <a:r>
              <a:rPr lang="en-GB" altLang="zh-CN"/>
              <a:t>= 0,1,…,</a:t>
            </a:r>
            <a:r>
              <a:rPr lang="en-GB" altLang="zh-CN" i="1"/>
              <a:t>n</a:t>
            </a:r>
            <a:r>
              <a:rPr lang="en-GB" altLang="zh-CN"/>
              <a:t>)</a:t>
            </a:r>
            <a:endParaRPr lang="en-US" altLang="zh-CN"/>
          </a:p>
        </p:txBody>
      </p:sp>
      <p:sp>
        <p:nvSpPr>
          <p:cNvPr id="15367" name="Text Box 6"/>
          <p:cNvSpPr txBox="1">
            <a:spLocks noChangeArrowheads="1"/>
          </p:cNvSpPr>
          <p:nvPr/>
        </p:nvSpPr>
        <p:spPr bwMode="auto">
          <a:xfrm>
            <a:off x="808038" y="1360488"/>
            <a:ext cx="6584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r>
              <a:rPr lang="en-US" altLang="zh-CN" i="1"/>
              <a:t>h</a:t>
            </a:r>
            <a:r>
              <a:rPr lang="en-US" altLang="zh-CN"/>
              <a:t>(</a:t>
            </a:r>
            <a:r>
              <a:rPr lang="en-US" altLang="zh-CN" i="1"/>
              <a:t>x</a:t>
            </a:r>
            <a:r>
              <a:rPr lang="en-US" altLang="zh-CN"/>
              <a:t>)</a:t>
            </a:r>
            <a:r>
              <a:rPr lang="zh-CN" altLang="en-US"/>
              <a:t>有</a:t>
            </a:r>
            <a:r>
              <a:rPr lang="en-US" altLang="zh-CN" i="1"/>
              <a:t>n</a:t>
            </a:r>
            <a:r>
              <a:rPr lang="en-US" altLang="zh-CN"/>
              <a:t> +1</a:t>
            </a:r>
            <a:r>
              <a:rPr lang="zh-CN" altLang="en-US"/>
              <a:t>个互异的根。</a:t>
            </a:r>
          </a:p>
          <a:p>
            <a:pPr eaLnBrk="1" hangingPunct="1"/>
            <a:r>
              <a:rPr lang="zh-CN" altLang="en-US"/>
              <a:t>由代数基本定理知</a:t>
            </a:r>
            <a:r>
              <a:rPr lang="en-US" altLang="zh-CN" i="1"/>
              <a:t>n</a:t>
            </a:r>
            <a:r>
              <a:rPr lang="zh-CN" altLang="en-US"/>
              <a:t>次代数方程有且仅有</a:t>
            </a:r>
            <a:r>
              <a:rPr lang="en-US" altLang="zh-CN" i="1"/>
              <a:t>n</a:t>
            </a:r>
            <a:r>
              <a:rPr lang="zh-CN" altLang="en-US"/>
              <a:t>个根，</a:t>
            </a:r>
          </a:p>
          <a:p>
            <a:pPr eaLnBrk="1" hangingPunct="1"/>
            <a:r>
              <a:rPr lang="zh-CN" altLang="en-US"/>
              <a:t>因此</a:t>
            </a:r>
          </a:p>
          <a:p>
            <a:pPr eaLnBrk="1" hangingPunct="1"/>
            <a:endParaRPr lang="en-US" altLang="zh-CN"/>
          </a:p>
        </p:txBody>
      </p:sp>
      <p:graphicFrame>
        <p:nvGraphicFramePr>
          <p:cNvPr id="15362" name="Object 7"/>
          <p:cNvGraphicFramePr>
            <a:graphicFrameLocks noChangeAspect="1"/>
          </p:cNvGraphicFramePr>
          <p:nvPr/>
        </p:nvGraphicFramePr>
        <p:xfrm>
          <a:off x="1692275" y="2420938"/>
          <a:ext cx="1439863" cy="549275"/>
        </p:xfrm>
        <a:graphic>
          <a:graphicData uri="http://schemas.openxmlformats.org/presentationml/2006/ole">
            <mc:AlternateContent xmlns:mc="http://schemas.openxmlformats.org/markup-compatibility/2006">
              <mc:Choice xmlns:v="urn:schemas-microsoft-com:vml" Requires="v">
                <p:oleObj spid="_x0000_s15441" name="Equation" r:id="rId3" imgW="533160" imgH="203040" progId="Equation.DSMT4">
                  <p:embed/>
                </p:oleObj>
              </mc:Choice>
              <mc:Fallback>
                <p:oleObj name="Equation" r:id="rId3" imgW="533160" imgH="203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420938"/>
                        <a:ext cx="14398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p:cNvSpPr txBox="1">
            <a:spLocks noChangeArrowheads="1"/>
          </p:cNvSpPr>
          <p:nvPr/>
        </p:nvSpPr>
        <p:spPr bwMode="auto">
          <a:xfrm>
            <a:off x="808038" y="3160713"/>
            <a:ext cx="372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故</a:t>
            </a:r>
            <a:r>
              <a:rPr lang="en-US" altLang="zh-CN" i="1"/>
              <a:t>P</a:t>
            </a:r>
            <a:r>
              <a:rPr lang="en-US" altLang="zh-CN" baseline="-25000"/>
              <a:t>n</a:t>
            </a:r>
            <a:r>
              <a:rPr lang="en-US" altLang="zh-CN"/>
              <a:t>(</a:t>
            </a:r>
            <a:r>
              <a:rPr lang="en-US" altLang="zh-CN" i="1"/>
              <a:t>x</a:t>
            </a:r>
            <a:r>
              <a:rPr lang="en-US" altLang="zh-CN"/>
              <a:t>)=</a:t>
            </a:r>
            <a:r>
              <a:rPr lang="en-US" altLang="zh-CN" i="1"/>
              <a:t>L</a:t>
            </a:r>
            <a:r>
              <a:rPr lang="en-US" altLang="zh-CN" baseline="-25000"/>
              <a:t>n</a:t>
            </a:r>
            <a:r>
              <a:rPr lang="en-US" altLang="zh-CN"/>
              <a:t>(</a:t>
            </a:r>
            <a:r>
              <a:rPr lang="en-US" altLang="zh-CN" i="1"/>
              <a:t>x</a:t>
            </a:r>
            <a:r>
              <a:rPr lang="en-US" altLang="zh-CN"/>
              <a:t>)</a:t>
            </a:r>
            <a:r>
              <a:rPr lang="zh-CN" altLang="en-US"/>
              <a:t>。定理得证。</a:t>
            </a:r>
          </a:p>
        </p:txBody>
      </p:sp>
      <p:sp>
        <p:nvSpPr>
          <p:cNvPr id="8" name="AutoShape 23" descr="再生纸"/>
          <p:cNvSpPr>
            <a:spLocks noChangeArrowheads="1"/>
          </p:cNvSpPr>
          <p:nvPr/>
        </p:nvSpPr>
        <p:spPr bwMode="auto">
          <a:xfrm>
            <a:off x="533400" y="4343400"/>
            <a:ext cx="8077200" cy="1981200"/>
          </a:xfrm>
          <a:prstGeom prst="roundRect">
            <a:avLst>
              <a:gd name="adj" fmla="val 16667"/>
            </a:avLst>
          </a:prstGeom>
          <a:blipFill dpi="0" rotWithShape="0">
            <a:blip r:embed="rId5"/>
            <a:srcRect/>
            <a:tile tx="0" ty="0" sx="100000" sy="100000" flip="none" algn="tl"/>
          </a:blip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注：</a:t>
            </a:r>
            <a:r>
              <a:rPr lang="zh-CN" altLang="en-US" b="1"/>
              <a:t>若不将多项式次数限制为 </a:t>
            </a:r>
            <a:r>
              <a:rPr lang="en-US" altLang="zh-CN" b="1" i="1">
                <a:solidFill>
                  <a:schemeClr val="accent2"/>
                </a:solidFill>
              </a:rPr>
              <a:t>n</a:t>
            </a:r>
            <a:r>
              <a:rPr lang="en-US" altLang="zh-CN" b="1"/>
              <a:t> </a:t>
            </a:r>
            <a:r>
              <a:rPr lang="zh-CN" altLang="en-US" b="1"/>
              <a:t>，则插值多项式</a:t>
            </a:r>
            <a:r>
              <a:rPr lang="zh-CN" altLang="en-US" b="1">
                <a:solidFill>
                  <a:srgbClr val="FF3300"/>
                </a:solidFill>
              </a:rPr>
              <a:t>不唯一</a:t>
            </a:r>
            <a:r>
              <a:rPr lang="zh-CN" altLang="en-US" b="1"/>
              <a:t>。</a:t>
            </a:r>
          </a:p>
          <a:p>
            <a:pPr eaLnBrk="1" hangingPunct="1"/>
            <a:endParaRPr lang="en-US" altLang="zh-CN" b="1"/>
          </a:p>
        </p:txBody>
      </p:sp>
      <p:grpSp>
        <p:nvGrpSpPr>
          <p:cNvPr id="2" name="Group 24"/>
          <p:cNvGrpSpPr>
            <a:grpSpLocks/>
          </p:cNvGrpSpPr>
          <p:nvPr/>
        </p:nvGrpSpPr>
        <p:grpSpPr bwMode="auto">
          <a:xfrm>
            <a:off x="1295400" y="4953000"/>
            <a:ext cx="7162800" cy="1187450"/>
            <a:chOff x="768" y="3024"/>
            <a:chExt cx="4512" cy="748"/>
          </a:xfrm>
        </p:grpSpPr>
        <p:sp>
          <p:nvSpPr>
            <p:cNvPr id="15371" name="Text Box 25"/>
            <p:cNvSpPr txBox="1">
              <a:spLocks noChangeArrowheads="1"/>
            </p:cNvSpPr>
            <p:nvPr/>
          </p:nvSpPr>
          <p:spPr bwMode="auto">
            <a:xfrm>
              <a:off x="768" y="3024"/>
              <a:ext cx="45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a:t>例如                                                        也是一个插值多项式，其中       可以是任意多项式。</a:t>
              </a:r>
            </a:p>
          </p:txBody>
        </p:sp>
        <p:graphicFrame>
          <p:nvGraphicFramePr>
            <p:cNvPr id="15363" name="Object 7"/>
            <p:cNvGraphicFramePr>
              <a:graphicFrameLocks noChangeAspect="1"/>
            </p:cNvGraphicFramePr>
            <p:nvPr/>
          </p:nvGraphicFramePr>
          <p:xfrm>
            <a:off x="1248" y="3024"/>
            <a:ext cx="2608" cy="480"/>
          </p:xfrm>
          <a:graphic>
            <a:graphicData uri="http://schemas.openxmlformats.org/presentationml/2006/ole">
              <mc:AlternateContent xmlns:mc="http://schemas.openxmlformats.org/markup-compatibility/2006">
                <mc:Choice xmlns:v="urn:schemas-microsoft-com:vml" Requires="v">
                  <p:oleObj spid="_x0000_s15442" name="Equation" r:id="rId6" imgW="2006280" imgH="431640" progId="Equation.3">
                    <p:embed/>
                  </p:oleObj>
                </mc:Choice>
                <mc:Fallback>
                  <p:oleObj name="Equation" r:id="rId6" imgW="2006280" imgH="431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3024"/>
                          <a:ext cx="260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8"/>
            <p:cNvGraphicFramePr>
              <a:graphicFrameLocks noChangeAspect="1"/>
            </p:cNvGraphicFramePr>
            <p:nvPr/>
          </p:nvGraphicFramePr>
          <p:xfrm>
            <a:off x="1968" y="3504"/>
            <a:ext cx="384" cy="213"/>
          </p:xfrm>
          <a:graphic>
            <a:graphicData uri="http://schemas.openxmlformats.org/presentationml/2006/ole">
              <mc:AlternateContent xmlns:mc="http://schemas.openxmlformats.org/markup-compatibility/2006">
                <mc:Choice xmlns:v="urn:schemas-microsoft-com:vml" Requires="v">
                  <p:oleObj spid="_x0000_s15443" name="Equation" r:id="rId8" imgW="355320" imgH="203040" progId="Equation.3">
                    <p:embed/>
                  </p:oleObj>
                </mc:Choice>
                <mc:Fallback>
                  <p:oleObj name="Equation" r:id="rId8" imgW="355320" imgH="2030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 y="3504"/>
                          <a:ext cx="38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p:cNvSpPr txBox="1"/>
          <p:nvPr/>
        </p:nvSpPr>
        <p:spPr>
          <a:xfrm>
            <a:off x="1309694" y="6356350"/>
            <a:ext cx="7632848" cy="400110"/>
          </a:xfrm>
          <a:prstGeom prst="rect">
            <a:avLst/>
          </a:prstGeom>
          <a:noFill/>
        </p:spPr>
        <p:txBody>
          <a:bodyPr wrap="square" rtlCol="0">
            <a:spAutoFit/>
          </a:bodyPr>
          <a:lstStyle/>
          <a:p>
            <a:r>
              <a:rPr lang="zh-CN" altLang="en-US" sz="2000" b="1" dirty="0" smtClean="0">
                <a:solidFill>
                  <a:srgbClr val="FF0000"/>
                </a:solidFill>
              </a:rPr>
              <a:t>例如：过两点的直线只有一条，但过两点的抛物线有无限多条！</a:t>
            </a:r>
            <a:endParaRPr lang="zh-CN" altLang="en-US" sz="2000" b="1"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E6BDCC-AED7-4FFD-9BA3-A622FF05F9EC}" type="slidenum">
              <a:rPr lang="en-US" altLang="zh-CN" sz="1200">
                <a:solidFill>
                  <a:srgbClr val="000000"/>
                </a:solidFill>
              </a:rPr>
              <a:pPr eaLnBrk="1" hangingPunct="1"/>
              <a:t>23</a:t>
            </a:fld>
            <a:endParaRPr lang="en-US" altLang="zh-CN" sz="1200">
              <a:solidFill>
                <a:srgbClr val="000000"/>
              </a:solidFill>
            </a:endParaRPr>
          </a:p>
        </p:txBody>
      </p:sp>
      <p:sp>
        <p:nvSpPr>
          <p:cNvPr id="16390" name="Rectangle 3"/>
          <p:cNvSpPr>
            <a:spLocks noGrp="1" noChangeArrowheads="1"/>
          </p:cNvSpPr>
          <p:nvPr>
            <p:ph idx="4294967295"/>
          </p:nvPr>
        </p:nvSpPr>
        <p:spPr>
          <a:xfrm>
            <a:off x="0" y="692150"/>
            <a:ext cx="7772400" cy="865188"/>
          </a:xfrm>
        </p:spPr>
        <p:txBody>
          <a:bodyPr/>
          <a:lstStyle/>
          <a:p>
            <a:pPr eaLnBrk="1" hangingPunct="1">
              <a:buFontTx/>
              <a:buNone/>
            </a:pPr>
            <a:r>
              <a:rPr lang="zh-CN" altLang="en-US" sz="2400" b="1" dirty="0" smtClean="0"/>
              <a:t>例</a:t>
            </a:r>
            <a:r>
              <a:rPr lang="en-US" altLang="zh-CN" sz="2400" b="1" dirty="0" smtClean="0"/>
              <a:t>4.1</a:t>
            </a:r>
            <a:r>
              <a:rPr lang="en-US" altLang="zh-CN" sz="2400" dirty="0" smtClean="0"/>
              <a:t>  </a:t>
            </a:r>
            <a:r>
              <a:rPr lang="zh-CN" altLang="en-US" sz="2400" dirty="0" smtClean="0"/>
              <a:t>已知函数</a:t>
            </a:r>
            <a:r>
              <a:rPr lang="en-US" altLang="zh-CN" sz="2400" i="1" dirty="0" smtClean="0"/>
              <a:t>f </a:t>
            </a:r>
            <a:r>
              <a:rPr lang="en-US" altLang="zh-CN" sz="2400" dirty="0" smtClean="0"/>
              <a:t>(</a:t>
            </a:r>
            <a:r>
              <a:rPr lang="en-US" altLang="zh-CN" sz="2400" i="1" dirty="0" smtClean="0"/>
              <a:t>x</a:t>
            </a:r>
            <a:r>
              <a:rPr lang="en-US" altLang="zh-CN" sz="2400" dirty="0" smtClean="0"/>
              <a:t>)</a:t>
            </a:r>
            <a:r>
              <a:rPr lang="zh-CN" altLang="en-US" sz="2400" dirty="0" smtClean="0"/>
              <a:t>在节点</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1</a:t>
            </a:r>
            <a:r>
              <a:rPr lang="zh-CN" altLang="en-US" sz="2400" dirty="0" smtClean="0"/>
              <a:t>处的值分别为</a:t>
            </a:r>
            <a:r>
              <a:rPr lang="en-US" altLang="zh-CN" sz="2400" dirty="0" smtClean="0"/>
              <a:t>0.3679</a:t>
            </a:r>
            <a:r>
              <a:rPr lang="zh-CN" altLang="en-US" sz="2400" dirty="0" smtClean="0"/>
              <a:t>，</a:t>
            </a:r>
            <a:r>
              <a:rPr lang="en-US" altLang="zh-CN" sz="2400" dirty="0" smtClean="0"/>
              <a:t>1.000</a:t>
            </a:r>
            <a:r>
              <a:rPr lang="zh-CN" altLang="en-US" sz="2400" dirty="0" smtClean="0"/>
              <a:t>，</a:t>
            </a:r>
            <a:r>
              <a:rPr lang="en-US" altLang="zh-CN" sz="2400" dirty="0" smtClean="0"/>
              <a:t>2.7182</a:t>
            </a:r>
            <a:r>
              <a:rPr lang="zh-CN" altLang="en-US" sz="2400" dirty="0" smtClean="0"/>
              <a:t>，求出拉格朗日插值多项式。</a:t>
            </a:r>
          </a:p>
        </p:txBody>
      </p:sp>
      <p:sp>
        <p:nvSpPr>
          <p:cNvPr id="16391" name="Text Box 4"/>
          <p:cNvSpPr txBox="1">
            <a:spLocks noChangeArrowheads="1"/>
          </p:cNvSpPr>
          <p:nvPr/>
        </p:nvSpPr>
        <p:spPr bwMode="auto">
          <a:xfrm>
            <a:off x="755650" y="16287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解法一</a:t>
            </a:r>
          </a:p>
        </p:txBody>
      </p:sp>
      <p:sp>
        <p:nvSpPr>
          <p:cNvPr id="16392" name="Text Box 5"/>
          <p:cNvSpPr txBox="1">
            <a:spLocks noChangeArrowheads="1"/>
          </p:cNvSpPr>
          <p:nvPr/>
        </p:nvSpPr>
        <p:spPr bwMode="auto">
          <a:xfrm>
            <a:off x="2247900" y="16287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设所求的多项式为</a:t>
            </a:r>
          </a:p>
        </p:txBody>
      </p:sp>
      <p:graphicFrame>
        <p:nvGraphicFramePr>
          <p:cNvPr id="16386" name="Object 6"/>
          <p:cNvGraphicFramePr>
            <a:graphicFrameLocks noChangeAspect="1"/>
          </p:cNvGraphicFramePr>
          <p:nvPr/>
        </p:nvGraphicFramePr>
        <p:xfrm>
          <a:off x="2916238" y="2060575"/>
          <a:ext cx="3384550" cy="590550"/>
        </p:xfrm>
        <a:graphic>
          <a:graphicData uri="http://schemas.openxmlformats.org/presentationml/2006/ole">
            <mc:AlternateContent xmlns:mc="http://schemas.openxmlformats.org/markup-compatibility/2006">
              <mc:Choice xmlns:v="urn:schemas-microsoft-com:vml" Requires="v">
                <p:oleObj spid="_x0000_s66602" name="Equation" r:id="rId3" imgW="1384200" imgH="241200" progId="Equation.DSMT4">
                  <p:embed/>
                </p:oleObj>
              </mc:Choice>
              <mc:Fallback>
                <p:oleObj name="Equation" r:id="rId3" imgW="13842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060575"/>
                        <a:ext cx="33845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4"/>
          <p:cNvSpPr txBox="1">
            <a:spLocks noChangeArrowheads="1"/>
          </p:cNvSpPr>
          <p:nvPr/>
        </p:nvSpPr>
        <p:spPr bwMode="auto">
          <a:xfrm>
            <a:off x="2078235" y="3356422"/>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利用公式</a:t>
            </a:r>
            <a:r>
              <a:rPr lang="en-US" altLang="zh-CN"/>
              <a:t>(4.17)</a:t>
            </a:r>
          </a:p>
        </p:txBody>
      </p:sp>
      <p:sp>
        <p:nvSpPr>
          <p:cNvPr id="12" name="Text Box 5"/>
          <p:cNvSpPr txBox="1">
            <a:spLocks noChangeArrowheads="1"/>
          </p:cNvSpPr>
          <p:nvPr/>
        </p:nvSpPr>
        <p:spPr bwMode="auto">
          <a:xfrm>
            <a:off x="711398" y="3284984"/>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t>解法二</a:t>
            </a:r>
            <a:endParaRPr lang="zh-CN" altLang="en-US" b="1" dirty="0"/>
          </a:p>
        </p:txBody>
      </p:sp>
      <p:graphicFrame>
        <p:nvGraphicFramePr>
          <p:cNvPr id="13" name="Object 6"/>
          <p:cNvGraphicFramePr>
            <a:graphicFrameLocks noChangeAspect="1"/>
          </p:cNvGraphicFramePr>
          <p:nvPr>
            <p:extLst>
              <p:ext uri="{D42A27DB-BD31-4B8C-83A1-F6EECF244321}">
                <p14:modId xmlns:p14="http://schemas.microsoft.com/office/powerpoint/2010/main" val="1244264312"/>
              </p:ext>
            </p:extLst>
          </p:nvPr>
        </p:nvGraphicFramePr>
        <p:xfrm>
          <a:off x="927298" y="4004122"/>
          <a:ext cx="7677150" cy="1393825"/>
        </p:xfrm>
        <a:graphic>
          <a:graphicData uri="http://schemas.openxmlformats.org/presentationml/2006/ole">
            <mc:AlternateContent xmlns:mc="http://schemas.openxmlformats.org/markup-compatibility/2006">
              <mc:Choice xmlns:v="urn:schemas-microsoft-com:vml" Requires="v">
                <p:oleObj spid="_x0000_s66603" name="Equation" r:id="rId5" imgW="3670200" imgH="660240" progId="Equation.DSMT4">
                  <p:embed/>
                </p:oleObj>
              </mc:Choice>
              <mc:Fallback>
                <p:oleObj name="Equation" r:id="rId5" imgW="3670200" imgH="660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298" y="4004122"/>
                        <a:ext cx="767715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132863"/>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E6BDCC-AED7-4FFD-9BA3-A622FF05F9EC}" type="slidenum">
              <a:rPr lang="en-US" altLang="zh-CN" sz="1200">
                <a:solidFill>
                  <a:srgbClr val="000000"/>
                </a:solidFill>
              </a:rPr>
              <a:pPr eaLnBrk="1" hangingPunct="1"/>
              <a:t>24</a:t>
            </a:fld>
            <a:endParaRPr lang="en-US" altLang="zh-CN" sz="1200">
              <a:solidFill>
                <a:srgbClr val="000000"/>
              </a:solidFill>
            </a:endParaRPr>
          </a:p>
        </p:txBody>
      </p:sp>
      <p:sp>
        <p:nvSpPr>
          <p:cNvPr id="16390" name="Rectangle 3"/>
          <p:cNvSpPr>
            <a:spLocks noGrp="1" noChangeArrowheads="1"/>
          </p:cNvSpPr>
          <p:nvPr>
            <p:ph idx="4294967295"/>
          </p:nvPr>
        </p:nvSpPr>
        <p:spPr>
          <a:xfrm>
            <a:off x="0" y="692150"/>
            <a:ext cx="7772400" cy="865188"/>
          </a:xfrm>
        </p:spPr>
        <p:txBody>
          <a:bodyPr/>
          <a:lstStyle/>
          <a:p>
            <a:pPr eaLnBrk="1" hangingPunct="1">
              <a:buFontTx/>
              <a:buNone/>
            </a:pPr>
            <a:r>
              <a:rPr lang="zh-CN" altLang="en-US" sz="2400" b="1" dirty="0" smtClean="0"/>
              <a:t>例</a:t>
            </a:r>
            <a:r>
              <a:rPr lang="en-US" altLang="zh-CN" sz="2400" b="1" dirty="0" smtClean="0"/>
              <a:t>4.1</a:t>
            </a:r>
            <a:r>
              <a:rPr lang="en-US" altLang="zh-CN" sz="2400" dirty="0" smtClean="0"/>
              <a:t>  </a:t>
            </a:r>
            <a:r>
              <a:rPr lang="zh-CN" altLang="en-US" sz="2400" dirty="0" smtClean="0"/>
              <a:t>已知函数</a:t>
            </a:r>
            <a:r>
              <a:rPr lang="en-US" altLang="zh-CN" sz="2400" i="1" dirty="0" smtClean="0"/>
              <a:t>f </a:t>
            </a:r>
            <a:r>
              <a:rPr lang="en-US" altLang="zh-CN" sz="2400" dirty="0" smtClean="0"/>
              <a:t>(</a:t>
            </a:r>
            <a:r>
              <a:rPr lang="en-US" altLang="zh-CN" sz="2400" i="1" dirty="0" smtClean="0"/>
              <a:t>x</a:t>
            </a:r>
            <a:r>
              <a:rPr lang="en-US" altLang="zh-CN" sz="2400" dirty="0" smtClean="0"/>
              <a:t>)</a:t>
            </a:r>
            <a:r>
              <a:rPr lang="zh-CN" altLang="en-US" sz="2400" dirty="0" smtClean="0"/>
              <a:t>在节点</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1</a:t>
            </a:r>
            <a:r>
              <a:rPr lang="zh-CN" altLang="en-US" sz="2400" dirty="0" smtClean="0"/>
              <a:t>处的值分别为</a:t>
            </a:r>
            <a:r>
              <a:rPr lang="en-US" altLang="zh-CN" sz="2400" dirty="0" smtClean="0"/>
              <a:t>0.3679</a:t>
            </a:r>
            <a:r>
              <a:rPr lang="zh-CN" altLang="en-US" sz="2400" dirty="0" smtClean="0"/>
              <a:t>，</a:t>
            </a:r>
            <a:r>
              <a:rPr lang="en-US" altLang="zh-CN" sz="2400" dirty="0" smtClean="0"/>
              <a:t>1.000</a:t>
            </a:r>
            <a:r>
              <a:rPr lang="zh-CN" altLang="en-US" sz="2400" dirty="0" smtClean="0"/>
              <a:t>，</a:t>
            </a:r>
            <a:r>
              <a:rPr lang="en-US" altLang="zh-CN" sz="2400" dirty="0" smtClean="0"/>
              <a:t>2.7182</a:t>
            </a:r>
            <a:r>
              <a:rPr lang="zh-CN" altLang="en-US" sz="2400" dirty="0" smtClean="0"/>
              <a:t>，求出拉格朗日插值多项式。</a:t>
            </a:r>
          </a:p>
        </p:txBody>
      </p:sp>
      <p:sp>
        <p:nvSpPr>
          <p:cNvPr id="16391" name="Text Box 4"/>
          <p:cNvSpPr txBox="1">
            <a:spLocks noChangeArrowheads="1"/>
          </p:cNvSpPr>
          <p:nvPr/>
        </p:nvSpPr>
        <p:spPr bwMode="auto">
          <a:xfrm>
            <a:off x="755650" y="16287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解法一</a:t>
            </a:r>
          </a:p>
        </p:txBody>
      </p:sp>
      <p:sp>
        <p:nvSpPr>
          <p:cNvPr id="16392" name="Text Box 5"/>
          <p:cNvSpPr txBox="1">
            <a:spLocks noChangeArrowheads="1"/>
          </p:cNvSpPr>
          <p:nvPr/>
        </p:nvSpPr>
        <p:spPr bwMode="auto">
          <a:xfrm>
            <a:off x="2247900" y="16287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设所求的多项式为</a:t>
            </a:r>
          </a:p>
        </p:txBody>
      </p:sp>
      <p:graphicFrame>
        <p:nvGraphicFramePr>
          <p:cNvPr id="16386" name="Object 6"/>
          <p:cNvGraphicFramePr>
            <a:graphicFrameLocks noChangeAspect="1"/>
          </p:cNvGraphicFramePr>
          <p:nvPr/>
        </p:nvGraphicFramePr>
        <p:xfrm>
          <a:off x="2916238" y="2060575"/>
          <a:ext cx="3384550" cy="590550"/>
        </p:xfrm>
        <a:graphic>
          <a:graphicData uri="http://schemas.openxmlformats.org/presentationml/2006/ole">
            <mc:AlternateContent xmlns:mc="http://schemas.openxmlformats.org/markup-compatibility/2006">
              <mc:Choice xmlns:v="urn:schemas-microsoft-com:vml" Requires="v">
                <p:oleObj spid="_x0000_s16458" name="Equation" r:id="rId3" imgW="1384200" imgH="241200" progId="Equation.DSMT4">
                  <p:embed/>
                </p:oleObj>
              </mc:Choice>
              <mc:Fallback>
                <p:oleObj name="Equation" r:id="rId3" imgW="138420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060575"/>
                        <a:ext cx="33845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7"/>
          <p:cNvSpPr txBox="1">
            <a:spLocks noChangeArrowheads="1"/>
          </p:cNvSpPr>
          <p:nvPr/>
        </p:nvSpPr>
        <p:spPr bwMode="auto">
          <a:xfrm>
            <a:off x="808038" y="278130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把已知条件代入得到：</a:t>
            </a:r>
          </a:p>
        </p:txBody>
      </p:sp>
      <p:graphicFrame>
        <p:nvGraphicFramePr>
          <p:cNvPr id="16387" name="Object 8"/>
          <p:cNvGraphicFramePr>
            <a:graphicFrameLocks noChangeAspect="1"/>
          </p:cNvGraphicFramePr>
          <p:nvPr/>
        </p:nvGraphicFramePr>
        <p:xfrm>
          <a:off x="2195513" y="3284538"/>
          <a:ext cx="4464050" cy="1703387"/>
        </p:xfrm>
        <a:graphic>
          <a:graphicData uri="http://schemas.openxmlformats.org/presentationml/2006/ole">
            <mc:AlternateContent xmlns:mc="http://schemas.openxmlformats.org/markup-compatibility/2006">
              <mc:Choice xmlns:v="urn:schemas-microsoft-com:vml" Requires="v">
                <p:oleObj spid="_x0000_s16459" name="Equation" r:id="rId5" imgW="1930320" imgH="736560" progId="Equation.DSMT4">
                  <p:embed/>
                </p:oleObj>
              </mc:Choice>
              <mc:Fallback>
                <p:oleObj name="Equation" r:id="rId5" imgW="1930320" imgH="7365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284538"/>
                        <a:ext cx="4464050" cy="170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9"/>
          <p:cNvSpPr txBox="1">
            <a:spLocks noChangeArrowheads="1"/>
          </p:cNvSpPr>
          <p:nvPr/>
        </p:nvSpPr>
        <p:spPr bwMode="auto">
          <a:xfrm>
            <a:off x="684213" y="5084763"/>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求出系数得到：</a:t>
            </a:r>
          </a:p>
        </p:txBody>
      </p:sp>
      <p:graphicFrame>
        <p:nvGraphicFramePr>
          <p:cNvPr id="16388" name="Object 10"/>
          <p:cNvGraphicFramePr>
            <a:graphicFrameLocks noChangeAspect="1"/>
          </p:cNvGraphicFramePr>
          <p:nvPr/>
        </p:nvGraphicFramePr>
        <p:xfrm>
          <a:off x="1979613" y="5661025"/>
          <a:ext cx="4532312" cy="590550"/>
        </p:xfrm>
        <a:graphic>
          <a:graphicData uri="http://schemas.openxmlformats.org/presentationml/2006/ole">
            <mc:AlternateContent xmlns:mc="http://schemas.openxmlformats.org/markup-compatibility/2006">
              <mc:Choice xmlns:v="urn:schemas-microsoft-com:vml" Requires="v">
                <p:oleObj spid="_x0000_s16460" name="Equation" r:id="rId7" imgW="1854000" imgH="241200" progId="Equation.DSMT4">
                  <p:embed/>
                </p:oleObj>
              </mc:Choice>
              <mc:Fallback>
                <p:oleObj name="Equation" r:id="rId7" imgW="185400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661025"/>
                        <a:ext cx="45323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FC4820-BC85-4CB5-BF55-BF66FDAFA2C7}" type="slidenum">
              <a:rPr lang="en-US" altLang="zh-CN" sz="1200">
                <a:solidFill>
                  <a:srgbClr val="000000"/>
                </a:solidFill>
              </a:rPr>
              <a:pPr eaLnBrk="1" hangingPunct="1"/>
              <a:t>25</a:t>
            </a:fld>
            <a:endParaRPr lang="en-US" altLang="zh-CN" sz="1200">
              <a:solidFill>
                <a:srgbClr val="000000"/>
              </a:solidFill>
            </a:endParaRPr>
          </a:p>
        </p:txBody>
      </p:sp>
      <p:sp>
        <p:nvSpPr>
          <p:cNvPr id="17413" name="Text Box 4"/>
          <p:cNvSpPr txBox="1">
            <a:spLocks noChangeArrowheads="1"/>
          </p:cNvSpPr>
          <p:nvPr/>
        </p:nvSpPr>
        <p:spPr bwMode="auto">
          <a:xfrm>
            <a:off x="1835150" y="620713"/>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利用公式</a:t>
            </a:r>
            <a:r>
              <a:rPr lang="en-US" altLang="zh-CN"/>
              <a:t>(4.17)</a:t>
            </a:r>
          </a:p>
        </p:txBody>
      </p:sp>
      <p:sp>
        <p:nvSpPr>
          <p:cNvPr id="17414" name="Text Box 5"/>
          <p:cNvSpPr txBox="1">
            <a:spLocks noChangeArrowheads="1"/>
          </p:cNvSpPr>
          <p:nvPr/>
        </p:nvSpPr>
        <p:spPr bwMode="auto">
          <a:xfrm>
            <a:off x="468313" y="549275"/>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t>解法二</a:t>
            </a:r>
            <a:endParaRPr lang="zh-CN" altLang="en-US" b="1" dirty="0"/>
          </a:p>
        </p:txBody>
      </p:sp>
      <p:graphicFrame>
        <p:nvGraphicFramePr>
          <p:cNvPr id="17410" name="Object 6"/>
          <p:cNvGraphicFramePr>
            <a:graphicFrameLocks noChangeAspect="1"/>
          </p:cNvGraphicFramePr>
          <p:nvPr/>
        </p:nvGraphicFramePr>
        <p:xfrm>
          <a:off x="684213" y="1268413"/>
          <a:ext cx="7677150" cy="1393825"/>
        </p:xfrm>
        <a:graphic>
          <a:graphicData uri="http://schemas.openxmlformats.org/presentationml/2006/ole">
            <mc:AlternateContent xmlns:mc="http://schemas.openxmlformats.org/markup-compatibility/2006">
              <mc:Choice xmlns:v="urn:schemas-microsoft-com:vml" Requires="v">
                <p:oleObj spid="_x0000_s17461" name="Equation" r:id="rId3" imgW="3670200" imgH="660240" progId="Equation.DSMT4">
                  <p:embed/>
                </p:oleObj>
              </mc:Choice>
              <mc:Fallback>
                <p:oleObj name="Equation" r:id="rId3" imgW="3670200" imgH="6602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68413"/>
                        <a:ext cx="7677150"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7"/>
          <p:cNvGraphicFramePr>
            <a:graphicFrameLocks noChangeAspect="1"/>
          </p:cNvGraphicFramePr>
          <p:nvPr/>
        </p:nvGraphicFramePr>
        <p:xfrm>
          <a:off x="1476375" y="2852738"/>
          <a:ext cx="5400675" cy="2959100"/>
        </p:xfrm>
        <a:graphic>
          <a:graphicData uri="http://schemas.openxmlformats.org/presentationml/2006/ole">
            <mc:AlternateContent xmlns:mc="http://schemas.openxmlformats.org/markup-compatibility/2006">
              <mc:Choice xmlns:v="urn:schemas-microsoft-com:vml" Requires="v">
                <p:oleObj spid="_x0000_s17462" name="Equation" r:id="rId5" imgW="2387520" imgH="1307880" progId="Equation.DSMT4">
                  <p:embed/>
                </p:oleObj>
              </mc:Choice>
              <mc:Fallback>
                <p:oleObj name="Equation" r:id="rId5" imgW="2387520" imgH="1307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852738"/>
                        <a:ext cx="5400675" cy="29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931CCC1-0A5E-4EC5-A6D0-1A07264B73AA}" type="slidenum">
              <a:rPr lang="en-US" altLang="zh-CN" sz="1200">
                <a:solidFill>
                  <a:srgbClr val="000000"/>
                </a:solidFill>
              </a:rPr>
              <a:pPr eaLnBrk="1" hangingPunct="1"/>
              <a:t>26</a:t>
            </a:fld>
            <a:endParaRPr lang="en-US" altLang="zh-CN" sz="1200">
              <a:solidFill>
                <a:srgbClr val="000000"/>
              </a:solidFill>
            </a:endParaRPr>
          </a:p>
        </p:txBody>
      </p:sp>
      <p:sp>
        <p:nvSpPr>
          <p:cNvPr id="18438" name="Text Box 5"/>
          <p:cNvSpPr txBox="1">
            <a:spLocks noChangeArrowheads="1"/>
          </p:cNvSpPr>
          <p:nvPr/>
        </p:nvSpPr>
        <p:spPr bwMode="auto">
          <a:xfrm>
            <a:off x="447675" y="568325"/>
            <a:ext cx="1530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代入</a:t>
            </a:r>
            <a:r>
              <a:rPr lang="en-US" altLang="zh-CN"/>
              <a:t>(4.18)</a:t>
            </a:r>
          </a:p>
          <a:p>
            <a:pPr eaLnBrk="1" hangingPunct="1"/>
            <a:r>
              <a:rPr lang="zh-CN" altLang="en-US"/>
              <a:t>得</a:t>
            </a:r>
          </a:p>
        </p:txBody>
      </p:sp>
      <p:graphicFrame>
        <p:nvGraphicFramePr>
          <p:cNvPr id="18434" name="Object 6"/>
          <p:cNvGraphicFramePr>
            <a:graphicFrameLocks noChangeAspect="1"/>
          </p:cNvGraphicFramePr>
          <p:nvPr/>
        </p:nvGraphicFramePr>
        <p:xfrm>
          <a:off x="2268538" y="333375"/>
          <a:ext cx="4064000" cy="1023938"/>
        </p:xfrm>
        <a:graphic>
          <a:graphicData uri="http://schemas.openxmlformats.org/presentationml/2006/ole">
            <mc:AlternateContent xmlns:mc="http://schemas.openxmlformats.org/markup-compatibility/2006">
              <mc:Choice xmlns:v="urn:schemas-microsoft-com:vml" Requires="v">
                <p:oleObj spid="_x0000_s18507" name="Equation" r:id="rId3" imgW="1714320" imgH="431640" progId="Equation.DSMT4">
                  <p:embed/>
                </p:oleObj>
              </mc:Choice>
              <mc:Fallback>
                <p:oleObj name="Equation" r:id="rId3" imgW="171432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33375"/>
                        <a:ext cx="4064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7"/>
          <p:cNvGraphicFramePr>
            <a:graphicFrameLocks noChangeAspect="1"/>
          </p:cNvGraphicFramePr>
          <p:nvPr/>
        </p:nvGraphicFramePr>
        <p:xfrm>
          <a:off x="684213" y="1628775"/>
          <a:ext cx="8027987" cy="636588"/>
        </p:xfrm>
        <a:graphic>
          <a:graphicData uri="http://schemas.openxmlformats.org/presentationml/2006/ole">
            <mc:AlternateContent xmlns:mc="http://schemas.openxmlformats.org/markup-compatibility/2006">
              <mc:Choice xmlns:v="urn:schemas-microsoft-com:vml" Requires="v">
                <p:oleObj spid="_x0000_s18508" name="Equation" r:id="rId5" imgW="2882880" imgH="228600" progId="Equation.DSMT4">
                  <p:embed/>
                </p:oleObj>
              </mc:Choice>
              <mc:Fallback>
                <p:oleObj name="Equation" r:id="rId5" imgW="28828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628775"/>
                        <a:ext cx="802798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 Box 8"/>
          <p:cNvSpPr txBox="1">
            <a:spLocks noChangeArrowheads="1"/>
          </p:cNvSpPr>
          <p:nvPr/>
        </p:nvSpPr>
        <p:spPr bwMode="auto">
          <a:xfrm>
            <a:off x="592138" y="24923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p>
        </p:txBody>
      </p:sp>
      <p:graphicFrame>
        <p:nvGraphicFramePr>
          <p:cNvPr id="18436" name="Object 9"/>
          <p:cNvGraphicFramePr>
            <a:graphicFrameLocks noChangeAspect="1"/>
          </p:cNvGraphicFramePr>
          <p:nvPr/>
        </p:nvGraphicFramePr>
        <p:xfrm>
          <a:off x="1908175" y="2852738"/>
          <a:ext cx="5164138" cy="673100"/>
        </p:xfrm>
        <a:graphic>
          <a:graphicData uri="http://schemas.openxmlformats.org/presentationml/2006/ole">
            <mc:AlternateContent xmlns:mc="http://schemas.openxmlformats.org/markup-compatibility/2006">
              <mc:Choice xmlns:v="urn:schemas-microsoft-com:vml" Requires="v">
                <p:oleObj spid="_x0000_s18509" name="Equation" r:id="rId7" imgW="1854000" imgH="241200" progId="Equation.DSMT4">
                  <p:embed/>
                </p:oleObj>
              </mc:Choice>
              <mc:Fallback>
                <p:oleObj name="Equation" r:id="rId7" imgW="1854000" imgH="241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852738"/>
                        <a:ext cx="5164138"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10"/>
          <p:cNvSpPr txBox="1">
            <a:spLocks noChangeArrowheads="1"/>
          </p:cNvSpPr>
          <p:nvPr/>
        </p:nvSpPr>
        <p:spPr bwMode="auto">
          <a:xfrm>
            <a:off x="250825" y="3933825"/>
            <a:ext cx="8844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两种不同方法结论完全一样。</a:t>
            </a:r>
            <a:r>
              <a:rPr lang="en-US" altLang="zh-CN" b="1" dirty="0">
                <a:solidFill>
                  <a:srgbClr val="FF0000"/>
                </a:solidFill>
              </a:rPr>
              <a:t>——</a:t>
            </a:r>
            <a:r>
              <a:rPr lang="zh-CN" altLang="en-US" b="1" dirty="0">
                <a:solidFill>
                  <a:srgbClr val="FF0000"/>
                </a:solidFill>
              </a:rPr>
              <a:t>插值多项式是存在且唯一的。</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A665BFC-6B3D-4FDD-9699-23E5543E5FC1}" type="slidenum">
              <a:rPr lang="en-US" altLang="zh-CN" smtClean="0"/>
              <a:pPr/>
              <a:t>27</a:t>
            </a:fld>
            <a:endParaRPr lang="en-US" altLang="zh-CN"/>
          </a:p>
        </p:txBody>
      </p:sp>
      <p:sp>
        <p:nvSpPr>
          <p:cNvPr id="3" name="文本框 2"/>
          <p:cNvSpPr txBox="1"/>
          <p:nvPr/>
        </p:nvSpPr>
        <p:spPr>
          <a:xfrm>
            <a:off x="460374" y="548680"/>
            <a:ext cx="8360098" cy="3785652"/>
          </a:xfrm>
          <a:prstGeom prst="rect">
            <a:avLst/>
          </a:prstGeom>
          <a:noFill/>
        </p:spPr>
        <p:txBody>
          <a:bodyPr wrap="square" rtlCol="0">
            <a:spAutoFit/>
          </a:bodyPr>
          <a:lstStyle/>
          <a:p>
            <a:r>
              <a:rPr lang="zh-CN" altLang="en-US" dirty="0" smtClean="0"/>
              <a:t>思考：</a:t>
            </a:r>
            <a:endParaRPr lang="en-US" altLang="zh-CN" dirty="0" smtClean="0"/>
          </a:p>
          <a:p>
            <a:endParaRPr lang="en-US" altLang="zh-CN" dirty="0"/>
          </a:p>
          <a:p>
            <a:pPr marL="457200" indent="-457200">
              <a:buAutoNum type="arabicPeriod"/>
            </a:pPr>
            <a:r>
              <a:rPr lang="zh-CN" altLang="en-US" dirty="0" smtClean="0"/>
              <a:t>拉格朗日方法似乎更麻烦？那为什么要用拉格朗日方法？用解线性方程组的方法不是更好吗？</a:t>
            </a:r>
            <a:endParaRPr lang="en-US" altLang="zh-CN" dirty="0" smtClean="0"/>
          </a:p>
          <a:p>
            <a:pPr marL="457200" indent="-457200">
              <a:buAutoNum type="arabicPeriod"/>
            </a:pPr>
            <a:endParaRPr lang="en-US" altLang="zh-CN" dirty="0"/>
          </a:p>
          <a:p>
            <a:pPr marL="457200" indent="-457200">
              <a:buAutoNum type="arabicPeriod"/>
            </a:pPr>
            <a:endParaRPr lang="en-US" altLang="zh-CN" dirty="0" smtClean="0"/>
          </a:p>
          <a:p>
            <a:pPr marL="457200" indent="-457200">
              <a:buAutoNum type="arabicPeriod"/>
            </a:pPr>
            <a:r>
              <a:rPr lang="zh-CN" altLang="en-US" dirty="0" smtClean="0"/>
              <a:t>用拉格朗日方法解决实际差值问题时，有必要计算出</a:t>
            </a:r>
            <a:r>
              <a:rPr lang="en-US" altLang="zh-CN" i="1" dirty="0" err="1" smtClean="0"/>
              <a:t>a</a:t>
            </a:r>
            <a:r>
              <a:rPr lang="en-US" altLang="zh-CN" i="1" baseline="-25000" dirty="0" err="1" smtClean="0"/>
              <a:t>i</a:t>
            </a:r>
            <a:r>
              <a:rPr lang="zh-CN" altLang="en-US" dirty="0" smtClean="0"/>
              <a:t>吗？</a:t>
            </a:r>
            <a:endParaRPr lang="en-US" altLang="zh-CN" dirty="0" smtClean="0"/>
          </a:p>
          <a:p>
            <a:pPr marL="457200" indent="-457200">
              <a:buAutoNum type="arabicPeriod"/>
            </a:pPr>
            <a:endParaRPr lang="en-US" altLang="zh-CN" dirty="0"/>
          </a:p>
          <a:p>
            <a:pPr marL="457200" indent="-457200">
              <a:buAutoNum type="arabicPeriod"/>
            </a:pPr>
            <a:endParaRPr lang="en-US" altLang="zh-CN" dirty="0" smtClean="0"/>
          </a:p>
          <a:p>
            <a:pPr marL="457200" indent="-457200">
              <a:buAutoNum type="arabicPeriod"/>
            </a:pPr>
            <a:endParaRPr lang="zh-CN" altLang="en-US" dirty="0"/>
          </a:p>
        </p:txBody>
      </p:sp>
    </p:spTree>
    <p:extLst>
      <p:ext uri="{BB962C8B-B14F-4D97-AF65-F5344CB8AC3E}">
        <p14:creationId xmlns:p14="http://schemas.microsoft.com/office/powerpoint/2010/main" val="1777941968"/>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117EE8-E2AE-47C7-8E92-2B859BDEE62B}" type="slidenum">
              <a:rPr lang="en-US" altLang="zh-CN" sz="1200">
                <a:solidFill>
                  <a:srgbClr val="000000"/>
                </a:solidFill>
              </a:rPr>
              <a:pPr eaLnBrk="1" hangingPunct="1"/>
              <a:t>28</a:t>
            </a:fld>
            <a:endParaRPr lang="en-US" altLang="zh-CN" sz="1200">
              <a:solidFill>
                <a:srgbClr val="000000"/>
              </a:solidFill>
            </a:endParaRPr>
          </a:p>
        </p:txBody>
      </p:sp>
      <p:sp>
        <p:nvSpPr>
          <p:cNvPr id="20485" name="Rectangle 2"/>
          <p:cNvSpPr>
            <a:spLocks noChangeArrowheads="1"/>
          </p:cNvSpPr>
          <p:nvPr/>
        </p:nvSpPr>
        <p:spPr bwMode="auto">
          <a:xfrm>
            <a:off x="1692275" y="476250"/>
            <a:ext cx="22336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defRPr/>
            </a:pPr>
            <a:r>
              <a:rPr lang="en-US" altLang="zh-CN" dirty="0"/>
              <a:t>4</a:t>
            </a:r>
            <a:r>
              <a:rPr lang="zh-CN" altLang="en-GB" dirty="0"/>
              <a:t>.</a:t>
            </a:r>
            <a:r>
              <a:rPr lang="en-US" altLang="zh-CN" dirty="0"/>
              <a:t>2.4</a:t>
            </a:r>
            <a:r>
              <a:rPr lang="en-GB" altLang="zh-CN" dirty="0"/>
              <a:t> </a:t>
            </a:r>
            <a:r>
              <a:rPr lang="zh-CN" altLang="en-GB" dirty="0"/>
              <a:t>插值余项</a:t>
            </a:r>
            <a:endParaRPr lang="zh-CN" altLang="en-US" dirty="0"/>
          </a:p>
        </p:txBody>
      </p:sp>
      <p:sp>
        <p:nvSpPr>
          <p:cNvPr id="19462" name="Rectangle 6"/>
          <p:cNvSpPr>
            <a:spLocks noChangeArrowheads="1"/>
          </p:cNvSpPr>
          <p:nvPr/>
        </p:nvSpPr>
        <p:spPr bwMode="auto">
          <a:xfrm>
            <a:off x="209550" y="981075"/>
            <a:ext cx="86106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latin typeface="宋体" panose="02010600030101010101" pitchFamily="2" charset="-122"/>
              </a:rPr>
              <a:t>    </a:t>
            </a:r>
            <a:r>
              <a:rPr lang="zh-CN" altLang="en-US" dirty="0">
                <a:latin typeface="宋体" panose="02010600030101010101" pitchFamily="2" charset="-122"/>
              </a:rPr>
              <a:t>在插值区间</a:t>
            </a:r>
            <a:r>
              <a:rPr lang="en-US" altLang="zh-CN" dirty="0">
                <a:latin typeface="宋体" panose="02010600030101010101" pitchFamily="2" charset="-122"/>
              </a:rPr>
              <a:t>[</a:t>
            </a:r>
            <a:r>
              <a:rPr lang="en-US" altLang="zh-CN" b="1" i="1" dirty="0" err="1"/>
              <a:t>a</a:t>
            </a:r>
            <a:r>
              <a:rPr lang="en-US" altLang="zh-CN" dirty="0" err="1">
                <a:latin typeface="宋体" panose="02010600030101010101" pitchFamily="2" charset="-122"/>
              </a:rPr>
              <a:t>,</a:t>
            </a:r>
            <a:r>
              <a:rPr lang="en-US" altLang="zh-CN" dirty="0" err="1"/>
              <a:t>b</a:t>
            </a:r>
            <a:r>
              <a:rPr lang="en-US" altLang="zh-CN" dirty="0">
                <a:latin typeface="宋体" panose="02010600030101010101" pitchFamily="2" charset="-122"/>
              </a:rPr>
              <a:t>]</a:t>
            </a:r>
            <a:r>
              <a:rPr lang="zh-CN" altLang="en-US" dirty="0">
                <a:latin typeface="宋体" panose="02010600030101010101" pitchFamily="2" charset="-122"/>
              </a:rPr>
              <a:t>上用</a:t>
            </a:r>
            <a:r>
              <a:rPr lang="en-US" altLang="zh-CN" i="1" dirty="0"/>
              <a:t>n</a:t>
            </a:r>
            <a:r>
              <a:rPr lang="zh-CN" altLang="en-US" dirty="0">
                <a:latin typeface="宋体" panose="02010600030101010101" pitchFamily="2" charset="-122"/>
              </a:rPr>
              <a:t>次插值多项式</a:t>
            </a:r>
            <a:r>
              <a:rPr lang="en-GB" altLang="zh-CN" i="1" dirty="0"/>
              <a:t>L</a:t>
            </a:r>
            <a:r>
              <a:rPr lang="en-US" altLang="zh-CN" i="1" baseline="-30000" dirty="0"/>
              <a:t>n</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近似代替</a:t>
            </a:r>
            <a:r>
              <a:rPr lang="en-US" altLang="zh-CN" i="1" dirty="0"/>
              <a:t>f</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，除了在插值节点</a:t>
            </a:r>
            <a:r>
              <a:rPr lang="en-US" altLang="zh-CN" i="1" dirty="0"/>
              <a:t>x</a:t>
            </a:r>
            <a:r>
              <a:rPr lang="en-GB" altLang="zh-CN" i="1" baseline="-30000" dirty="0"/>
              <a:t>j</a:t>
            </a:r>
            <a:r>
              <a:rPr lang="en-GB" altLang="zh-CN" dirty="0"/>
              <a:t>( </a:t>
            </a:r>
            <a:r>
              <a:rPr lang="en-GB" altLang="zh-CN" i="1" dirty="0"/>
              <a:t>j </a:t>
            </a:r>
            <a:r>
              <a:rPr lang="en-GB" altLang="zh-CN" dirty="0"/>
              <a:t>= 0,1,…,</a:t>
            </a:r>
            <a:r>
              <a:rPr lang="en-GB" altLang="zh-CN" i="1" dirty="0"/>
              <a:t>n</a:t>
            </a:r>
            <a:r>
              <a:rPr lang="en-GB" altLang="zh-CN" dirty="0"/>
              <a:t>)</a:t>
            </a:r>
            <a:r>
              <a:rPr lang="zh-CN" altLang="en-US" dirty="0">
                <a:latin typeface="宋体" panose="02010600030101010101" pitchFamily="2" charset="-122"/>
              </a:rPr>
              <a:t>上没有误差外，</a:t>
            </a:r>
          </a:p>
          <a:p>
            <a:pPr eaLnBrk="1" hangingPunct="1"/>
            <a:endParaRPr lang="en-US" altLang="zh-CN" sz="1100" dirty="0"/>
          </a:p>
        </p:txBody>
      </p:sp>
      <p:sp>
        <p:nvSpPr>
          <p:cNvPr id="9223" name="Rectangle 7"/>
          <p:cNvSpPr>
            <a:spLocks noChangeArrowheads="1"/>
          </p:cNvSpPr>
          <p:nvPr/>
        </p:nvSpPr>
        <p:spPr bwMode="auto">
          <a:xfrm>
            <a:off x="179388" y="4365625"/>
            <a:ext cx="861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solidFill>
                  <a:srgbClr val="FF0000"/>
                </a:solidFill>
                <a:latin typeface="宋体" panose="02010600030101010101" pitchFamily="2" charset="-122"/>
              </a:rPr>
              <a:t>若记</a:t>
            </a:r>
            <a:r>
              <a:rPr lang="en-US" altLang="zh-CN" dirty="0">
                <a:solidFill>
                  <a:srgbClr val="FF0000"/>
                </a:solidFill>
              </a:rPr>
              <a:t>R</a:t>
            </a:r>
            <a:r>
              <a:rPr lang="en-US" altLang="zh-CN" i="1" baseline="-30000" dirty="0">
                <a:solidFill>
                  <a:srgbClr val="FF0000"/>
                </a:solidFill>
              </a:rPr>
              <a:t>n</a:t>
            </a:r>
            <a:r>
              <a:rPr lang="en-US" altLang="zh-CN" dirty="0">
                <a:solidFill>
                  <a:srgbClr val="FF0000"/>
                </a:solidFill>
                <a:latin typeface="宋体" panose="02010600030101010101" pitchFamily="2" charset="-122"/>
              </a:rPr>
              <a:t>(</a:t>
            </a:r>
            <a:r>
              <a:rPr lang="en-US" altLang="zh-CN" i="1" dirty="0">
                <a:solidFill>
                  <a:srgbClr val="FF0000"/>
                </a:solidFill>
              </a:rPr>
              <a:t>x</a:t>
            </a:r>
            <a:r>
              <a:rPr lang="en-US" altLang="zh-CN" dirty="0">
                <a:solidFill>
                  <a:srgbClr val="FF0000"/>
                </a:solidFill>
                <a:latin typeface="宋体" panose="02010600030101010101" pitchFamily="2" charset="-122"/>
              </a:rPr>
              <a:t>)=</a:t>
            </a:r>
            <a:r>
              <a:rPr lang="en-US" altLang="zh-CN" i="1" dirty="0">
                <a:solidFill>
                  <a:srgbClr val="FF0000"/>
                </a:solidFill>
              </a:rPr>
              <a:t>f</a:t>
            </a:r>
            <a:r>
              <a:rPr lang="en-US" altLang="zh-CN" dirty="0">
                <a:solidFill>
                  <a:srgbClr val="FF0000"/>
                </a:solidFill>
                <a:latin typeface="宋体" panose="02010600030101010101" pitchFamily="2" charset="-122"/>
              </a:rPr>
              <a:t>(</a:t>
            </a:r>
            <a:r>
              <a:rPr lang="en-US" altLang="zh-CN" i="1" dirty="0">
                <a:solidFill>
                  <a:srgbClr val="FF0000"/>
                </a:solidFill>
              </a:rPr>
              <a:t>x</a:t>
            </a:r>
            <a:r>
              <a:rPr lang="en-US" altLang="zh-CN" dirty="0">
                <a:solidFill>
                  <a:srgbClr val="FF0000"/>
                </a:solidFill>
                <a:latin typeface="宋体" panose="02010600030101010101" pitchFamily="2" charset="-122"/>
              </a:rPr>
              <a:t>)-</a:t>
            </a:r>
            <a:r>
              <a:rPr lang="en-GB" altLang="zh-CN" i="1" dirty="0">
                <a:solidFill>
                  <a:srgbClr val="FF0000"/>
                </a:solidFill>
              </a:rPr>
              <a:t>L</a:t>
            </a:r>
            <a:r>
              <a:rPr lang="en-US" altLang="zh-CN" i="1" baseline="-30000" dirty="0">
                <a:solidFill>
                  <a:srgbClr val="FF0000"/>
                </a:solidFill>
              </a:rPr>
              <a:t>n</a:t>
            </a:r>
            <a:r>
              <a:rPr lang="en-US" altLang="zh-CN" dirty="0">
                <a:solidFill>
                  <a:srgbClr val="FF0000"/>
                </a:solidFill>
                <a:latin typeface="宋体" panose="02010600030101010101" pitchFamily="2" charset="-122"/>
              </a:rPr>
              <a:t>(</a:t>
            </a:r>
            <a:r>
              <a:rPr lang="en-US" altLang="zh-CN" i="1" dirty="0">
                <a:solidFill>
                  <a:srgbClr val="FF0000"/>
                </a:solidFill>
              </a:rPr>
              <a:t>x</a:t>
            </a:r>
            <a:r>
              <a:rPr lang="en-US" altLang="zh-CN" dirty="0">
                <a:solidFill>
                  <a:srgbClr val="FF0000"/>
                </a:solidFill>
                <a:latin typeface="宋体" panose="02010600030101010101" pitchFamily="2" charset="-122"/>
              </a:rPr>
              <a:t>),</a:t>
            </a:r>
          </a:p>
          <a:p>
            <a:pPr eaLnBrk="1" hangingPunct="1"/>
            <a:r>
              <a:rPr lang="en-US" altLang="zh-CN" dirty="0">
                <a:latin typeface="宋体" panose="02010600030101010101" pitchFamily="2" charset="-122"/>
              </a:rPr>
              <a:t>     </a:t>
            </a:r>
            <a:r>
              <a:rPr lang="zh-CN" altLang="en-US" dirty="0">
                <a:latin typeface="宋体" panose="02010600030101010101" pitchFamily="2" charset="-122"/>
              </a:rPr>
              <a:t>则</a:t>
            </a:r>
            <a:r>
              <a:rPr lang="en-US" altLang="zh-CN" dirty="0"/>
              <a:t>R</a:t>
            </a:r>
            <a:r>
              <a:rPr lang="en-US" altLang="zh-CN" i="1" baseline="-30000" dirty="0"/>
              <a:t>n</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就是用</a:t>
            </a:r>
            <a:r>
              <a:rPr lang="en-GB" altLang="zh-CN" i="1" dirty="0"/>
              <a:t>L</a:t>
            </a:r>
            <a:r>
              <a:rPr lang="en-US" altLang="zh-CN" i="1" baseline="-30000" dirty="0"/>
              <a:t>n</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近似代替</a:t>
            </a:r>
            <a:r>
              <a:rPr lang="en-US" altLang="zh-CN" i="1" dirty="0"/>
              <a:t>f</a:t>
            </a:r>
            <a:r>
              <a:rPr lang="en-US" altLang="zh-CN" dirty="0">
                <a:latin typeface="宋体" panose="02010600030101010101" pitchFamily="2" charset="-122"/>
              </a:rPr>
              <a:t>(</a:t>
            </a:r>
            <a:r>
              <a:rPr lang="en-US" altLang="zh-CN" i="1" dirty="0"/>
              <a:t>x</a:t>
            </a:r>
            <a:r>
              <a:rPr lang="en-US" altLang="zh-CN" dirty="0">
                <a:latin typeface="宋体" panose="02010600030101010101" pitchFamily="2" charset="-122"/>
              </a:rPr>
              <a:t>)</a:t>
            </a:r>
            <a:r>
              <a:rPr lang="zh-CN" altLang="en-US" dirty="0">
                <a:latin typeface="宋体" panose="02010600030101010101" pitchFamily="2" charset="-122"/>
              </a:rPr>
              <a:t>时的</a:t>
            </a:r>
            <a:r>
              <a:rPr lang="zh-CN" altLang="en-US" b="1" dirty="0">
                <a:solidFill>
                  <a:srgbClr val="FF0000"/>
                </a:solidFill>
                <a:latin typeface="宋体" panose="02010600030101010101" pitchFamily="2" charset="-122"/>
              </a:rPr>
              <a:t>截断误差</a:t>
            </a:r>
            <a:r>
              <a:rPr lang="zh-CN" altLang="en-US" dirty="0">
                <a:latin typeface="宋体" panose="02010600030101010101" pitchFamily="2" charset="-122"/>
              </a:rPr>
              <a:t>（不考虑舍入误差）。</a:t>
            </a:r>
          </a:p>
          <a:p>
            <a:pPr eaLnBrk="1" hangingPunct="1"/>
            <a:r>
              <a:rPr lang="zh-CN" altLang="en-US" dirty="0">
                <a:latin typeface="宋体" panose="02010600030101010101" pitchFamily="2" charset="-122"/>
              </a:rPr>
              <a:t>     称</a:t>
            </a:r>
            <a:r>
              <a:rPr lang="en-US" altLang="zh-CN" dirty="0">
                <a:solidFill>
                  <a:srgbClr val="FF0000"/>
                </a:solidFill>
              </a:rPr>
              <a:t>R</a:t>
            </a:r>
            <a:r>
              <a:rPr lang="en-US" altLang="zh-CN" i="1" baseline="-30000" dirty="0">
                <a:solidFill>
                  <a:srgbClr val="FF0000"/>
                </a:solidFill>
              </a:rPr>
              <a:t>n</a:t>
            </a:r>
            <a:r>
              <a:rPr lang="en-US" altLang="zh-CN" dirty="0">
                <a:solidFill>
                  <a:srgbClr val="FF0000"/>
                </a:solidFill>
                <a:latin typeface="宋体" panose="02010600030101010101" pitchFamily="2" charset="-122"/>
              </a:rPr>
              <a:t>(</a:t>
            </a:r>
            <a:r>
              <a:rPr lang="en-US" altLang="zh-CN" i="1" dirty="0">
                <a:solidFill>
                  <a:srgbClr val="FF0000"/>
                </a:solidFill>
              </a:rPr>
              <a:t>x</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为</a:t>
            </a:r>
            <a:r>
              <a:rPr lang="zh-CN" altLang="en-US" b="1" dirty="0">
                <a:solidFill>
                  <a:srgbClr val="FF0000"/>
                </a:solidFill>
                <a:latin typeface="宋体" panose="02010600030101010101" pitchFamily="2" charset="-122"/>
              </a:rPr>
              <a:t>插值多项式</a:t>
            </a:r>
            <a:r>
              <a:rPr lang="en-GB" altLang="zh-CN" b="1" i="1" dirty="0">
                <a:solidFill>
                  <a:srgbClr val="FF0000"/>
                </a:solidFill>
              </a:rPr>
              <a:t>L</a:t>
            </a:r>
            <a:r>
              <a:rPr lang="en-US" altLang="zh-CN" b="1" i="1" baseline="-30000" dirty="0">
                <a:solidFill>
                  <a:srgbClr val="FF0000"/>
                </a:solidFill>
              </a:rPr>
              <a:t>n</a:t>
            </a:r>
            <a:r>
              <a:rPr lang="en-US" altLang="zh-CN" b="1" dirty="0">
                <a:solidFill>
                  <a:srgbClr val="FF0000"/>
                </a:solidFill>
                <a:latin typeface="宋体" panose="02010600030101010101" pitchFamily="2" charset="-122"/>
              </a:rPr>
              <a:t>(</a:t>
            </a:r>
            <a:r>
              <a:rPr lang="en-US" altLang="zh-CN" b="1" i="1" dirty="0">
                <a:solidFill>
                  <a:srgbClr val="FF0000"/>
                </a:solidFill>
              </a:rPr>
              <a:t>x</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的余项</a:t>
            </a:r>
            <a:r>
              <a:rPr lang="zh-CN" altLang="en-US" dirty="0">
                <a:latin typeface="宋体" panose="02010600030101010101" pitchFamily="2" charset="-122"/>
              </a:rPr>
              <a:t>，并且可根据下面定理来估计它的大小。 </a:t>
            </a:r>
          </a:p>
        </p:txBody>
      </p:sp>
      <p:graphicFrame>
        <p:nvGraphicFramePr>
          <p:cNvPr id="19458" name="Object 1024"/>
          <p:cNvGraphicFramePr>
            <a:graphicFrameLocks noChangeAspect="1"/>
          </p:cNvGraphicFramePr>
          <p:nvPr/>
        </p:nvGraphicFramePr>
        <p:xfrm>
          <a:off x="1397000" y="2060575"/>
          <a:ext cx="6334125" cy="536575"/>
        </p:xfrm>
        <a:graphic>
          <a:graphicData uri="http://schemas.openxmlformats.org/presentationml/2006/ole">
            <mc:AlternateContent xmlns:mc="http://schemas.openxmlformats.org/markup-compatibility/2006">
              <mc:Choice xmlns:v="urn:schemas-microsoft-com:vml" Requires="v">
                <p:oleObj spid="_x0000_s19512" name="Equation" r:id="rId4" imgW="2438280" imgH="241200" progId="Equation.DSMT4">
                  <p:embed/>
                </p:oleObj>
              </mc:Choice>
              <mc:Fallback>
                <p:oleObj name="Equation" r:id="rId4" imgW="2438280" imgH="241200" progId="Equation.DSMT4">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2060575"/>
                        <a:ext cx="63341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16"/>
          <p:cNvSpPr>
            <a:spLocks noChangeArrowheads="1"/>
          </p:cNvSpPr>
          <p:nvPr/>
        </p:nvSpPr>
        <p:spPr bwMode="auto">
          <a:xfrm>
            <a:off x="323850" y="2636838"/>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在其它点上一般是存在有误差的。</a:t>
            </a:r>
          </a:p>
        </p:txBody>
      </p:sp>
      <p:graphicFrame>
        <p:nvGraphicFramePr>
          <p:cNvPr id="19459" name="Object 1025"/>
          <p:cNvGraphicFramePr>
            <a:graphicFrameLocks noChangeAspect="1"/>
          </p:cNvGraphicFramePr>
          <p:nvPr/>
        </p:nvGraphicFramePr>
        <p:xfrm>
          <a:off x="2051050" y="3213100"/>
          <a:ext cx="4465638" cy="1011238"/>
        </p:xfrm>
        <a:graphic>
          <a:graphicData uri="http://schemas.openxmlformats.org/presentationml/2006/ole">
            <mc:AlternateContent xmlns:mc="http://schemas.openxmlformats.org/markup-compatibility/2006">
              <mc:Choice xmlns:v="urn:schemas-microsoft-com:vml" Requires="v">
                <p:oleObj spid="_x0000_s19513" name="Equation" r:id="rId6" imgW="2133360" imgH="482400" progId="Equation.DSMT4">
                  <p:embed/>
                </p:oleObj>
              </mc:Choice>
              <mc:Fallback>
                <p:oleObj name="Equation" r:id="rId6" imgW="2133360" imgH="482400" progId="Equation.DSMT4">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213100"/>
                        <a:ext cx="4465638"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5" name="Picture 5" descr="EXAMIN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260350"/>
            <a:ext cx="1323975"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23850" y="981075"/>
            <a:ext cx="8351838" cy="388778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8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951D6C-7603-4072-A4E4-9B80D4444AD4}" type="slidenum">
              <a:rPr lang="en-US" altLang="zh-CN" sz="1200">
                <a:solidFill>
                  <a:srgbClr val="000000"/>
                </a:solidFill>
              </a:rPr>
              <a:pPr eaLnBrk="1" hangingPunct="1"/>
              <a:t>29</a:t>
            </a:fld>
            <a:endParaRPr lang="en-US" altLang="zh-CN" sz="1200">
              <a:solidFill>
                <a:srgbClr val="000000"/>
              </a:solidFill>
            </a:endParaRPr>
          </a:p>
        </p:txBody>
      </p:sp>
      <p:graphicFrame>
        <p:nvGraphicFramePr>
          <p:cNvPr id="20482" name="Object 14"/>
          <p:cNvGraphicFramePr>
            <a:graphicFrameLocks noGrp="1" noChangeAspect="1"/>
          </p:cNvGraphicFramePr>
          <p:nvPr>
            <p:ph idx="4294967295"/>
          </p:nvPr>
        </p:nvGraphicFramePr>
        <p:xfrm>
          <a:off x="1116013" y="4365625"/>
          <a:ext cx="936625" cy="319088"/>
        </p:xfrm>
        <a:graphic>
          <a:graphicData uri="http://schemas.openxmlformats.org/presentationml/2006/ole">
            <mc:AlternateContent xmlns:mc="http://schemas.openxmlformats.org/markup-compatibility/2006">
              <mc:Choice xmlns:v="urn:schemas-microsoft-com:vml" Requires="v">
                <p:oleObj spid="_x0000_s20563" name="Equation" r:id="rId3" imgW="596880" imgH="203040" progId="Equation.DSMT4">
                  <p:embed/>
                </p:oleObj>
              </mc:Choice>
              <mc:Fallback>
                <p:oleObj name="Equation" r:id="rId3" imgW="596880" imgH="20304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365625"/>
                        <a:ext cx="9366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Rectangle 4"/>
          <p:cNvSpPr>
            <a:spLocks noChangeArrowheads="1"/>
          </p:cNvSpPr>
          <p:nvPr/>
        </p:nvSpPr>
        <p:spPr bwMode="auto">
          <a:xfrm>
            <a:off x="250825" y="981075"/>
            <a:ext cx="8388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宋体" panose="02010600030101010101" pitchFamily="2" charset="-122"/>
              </a:rPr>
              <a:t>定理</a:t>
            </a:r>
            <a:r>
              <a:rPr lang="en-US" altLang="zh-CN" b="1" dirty="0">
                <a:solidFill>
                  <a:srgbClr val="FF0000"/>
                </a:solidFill>
                <a:latin typeface="宋体" panose="02010600030101010101" pitchFamily="2" charset="-122"/>
              </a:rPr>
              <a:t>4.2  </a:t>
            </a:r>
            <a:r>
              <a:rPr lang="zh-CN" altLang="en-US" b="1" dirty="0">
                <a:latin typeface="宋体" panose="02010600030101010101" pitchFamily="2" charset="-122"/>
              </a:rPr>
              <a:t>设</a:t>
            </a:r>
            <a:r>
              <a:rPr lang="en-US" altLang="zh-CN" b="1" i="1" dirty="0"/>
              <a:t>f </a:t>
            </a:r>
            <a:r>
              <a:rPr lang="en-US" altLang="zh-CN" b="1" dirty="0">
                <a:latin typeface="宋体" panose="02010600030101010101" pitchFamily="2" charset="-122"/>
              </a:rPr>
              <a:t>(</a:t>
            </a:r>
            <a:r>
              <a:rPr lang="en-US" altLang="zh-CN" b="1" i="1" dirty="0"/>
              <a:t>x</a:t>
            </a:r>
            <a:r>
              <a:rPr lang="en-US" altLang="zh-CN" b="1" dirty="0">
                <a:latin typeface="宋体" panose="02010600030101010101" pitchFamily="2" charset="-122"/>
              </a:rPr>
              <a:t>)</a:t>
            </a:r>
            <a:r>
              <a:rPr lang="zh-CN" altLang="en-US" b="1" dirty="0">
                <a:latin typeface="宋体" panose="02010600030101010101" pitchFamily="2" charset="-122"/>
              </a:rPr>
              <a:t>在包含</a:t>
            </a:r>
            <a:r>
              <a:rPr lang="en-US" altLang="zh-CN" b="1" i="1" dirty="0"/>
              <a:t>n</a:t>
            </a:r>
            <a:r>
              <a:rPr lang="en-US" altLang="zh-CN" b="1" dirty="0">
                <a:latin typeface="宋体" panose="02010600030101010101" pitchFamily="2" charset="-122"/>
              </a:rPr>
              <a:t>+1</a:t>
            </a:r>
            <a:r>
              <a:rPr lang="zh-CN" altLang="en-US" b="1" dirty="0">
                <a:latin typeface="宋体" panose="02010600030101010101" pitchFamily="2" charset="-122"/>
              </a:rPr>
              <a:t>个互异节点</a:t>
            </a:r>
            <a:r>
              <a:rPr lang="en-US" altLang="zh-CN" b="1" i="1" dirty="0"/>
              <a:t>x</a:t>
            </a:r>
            <a:r>
              <a:rPr lang="en-US" altLang="zh-CN" b="1" baseline="-30000" dirty="0">
                <a:latin typeface="宋体" panose="02010600030101010101" pitchFamily="2" charset="-122"/>
              </a:rPr>
              <a:t>0</a:t>
            </a:r>
            <a:r>
              <a:rPr lang="zh-CN" altLang="en-US" b="1" dirty="0">
                <a:latin typeface="宋体" panose="02010600030101010101" pitchFamily="2" charset="-122"/>
              </a:rPr>
              <a:t>、</a:t>
            </a:r>
            <a:r>
              <a:rPr lang="en-US" altLang="zh-CN" b="1" i="1" dirty="0"/>
              <a:t>x</a:t>
            </a:r>
            <a:r>
              <a:rPr lang="en-US" altLang="zh-CN" b="1" baseline="-30000" dirty="0">
                <a:latin typeface="宋体" panose="02010600030101010101" pitchFamily="2" charset="-122"/>
              </a:rPr>
              <a:t>1</a:t>
            </a:r>
            <a:r>
              <a:rPr lang="zh-CN" altLang="en-US" b="1" dirty="0">
                <a:latin typeface="宋体" panose="02010600030101010101" pitchFamily="2" charset="-122"/>
              </a:rPr>
              <a:t>、</a:t>
            </a:r>
            <a:r>
              <a:rPr lang="en-US" altLang="zh-CN" b="1" dirty="0"/>
              <a:t>…</a:t>
            </a:r>
            <a:r>
              <a:rPr lang="zh-CN" altLang="en-US" b="1" dirty="0">
                <a:latin typeface="宋体" panose="02010600030101010101" pitchFamily="2" charset="-122"/>
              </a:rPr>
              <a:t>、</a:t>
            </a:r>
            <a:r>
              <a:rPr lang="en-US" altLang="zh-CN" b="1" i="1" dirty="0" err="1"/>
              <a:t>x</a:t>
            </a:r>
            <a:r>
              <a:rPr lang="en-US" altLang="zh-CN" b="1" i="1" baseline="-30000" dirty="0" err="1"/>
              <a:t>n</a:t>
            </a:r>
            <a:r>
              <a:rPr lang="zh-CN" altLang="en-US" b="1" dirty="0">
                <a:latin typeface="宋体" panose="02010600030101010101" pitchFamily="2" charset="-122"/>
              </a:rPr>
              <a:t>的区间</a:t>
            </a:r>
            <a:r>
              <a:rPr lang="en-US" altLang="zh-CN" b="1" dirty="0">
                <a:latin typeface="宋体" panose="02010600030101010101" pitchFamily="2" charset="-122"/>
              </a:rPr>
              <a:t>[</a:t>
            </a:r>
            <a:r>
              <a:rPr lang="en-US" altLang="zh-CN" b="1" i="1" dirty="0" err="1"/>
              <a:t>a</a:t>
            </a:r>
            <a:r>
              <a:rPr lang="en-US" altLang="zh-CN" b="1" dirty="0" err="1">
                <a:latin typeface="宋体" panose="02010600030101010101" pitchFamily="2" charset="-122"/>
              </a:rPr>
              <a:t>,</a:t>
            </a:r>
            <a:r>
              <a:rPr lang="en-US" altLang="zh-CN" b="1" i="1" dirty="0" err="1"/>
              <a:t>b</a:t>
            </a:r>
            <a:r>
              <a:rPr lang="en-US" altLang="zh-CN" b="1" dirty="0">
                <a:latin typeface="宋体" panose="02010600030101010101" pitchFamily="2" charset="-122"/>
              </a:rPr>
              <a:t>]</a:t>
            </a:r>
            <a:r>
              <a:rPr lang="zh-CN" altLang="en-US" b="1" dirty="0">
                <a:latin typeface="宋体" panose="02010600030101010101" pitchFamily="2" charset="-122"/>
              </a:rPr>
              <a:t>上具有</a:t>
            </a:r>
            <a:r>
              <a:rPr lang="en-US" altLang="zh-CN" b="1" i="1" dirty="0">
                <a:solidFill>
                  <a:srgbClr val="FF0000"/>
                </a:solidFill>
              </a:rPr>
              <a:t>n</a:t>
            </a:r>
            <a:r>
              <a:rPr lang="zh-CN" altLang="en-US" b="1" dirty="0">
                <a:solidFill>
                  <a:srgbClr val="FF0000"/>
                </a:solidFill>
              </a:rPr>
              <a:t>阶连续导数</a:t>
            </a:r>
            <a:r>
              <a:rPr lang="zh-CN" altLang="en-US" b="1" dirty="0"/>
              <a:t>，且在</a:t>
            </a:r>
            <a:r>
              <a:rPr lang="zh-CN" altLang="en-US" b="1" dirty="0">
                <a:latin typeface="宋体" panose="02010600030101010101" pitchFamily="2" charset="-122"/>
              </a:rPr>
              <a:t>（</a:t>
            </a:r>
            <a:r>
              <a:rPr lang="en-US" altLang="zh-CN" b="1" i="1" dirty="0" err="1"/>
              <a:t>a</a:t>
            </a:r>
            <a:r>
              <a:rPr lang="en-US" altLang="zh-CN" b="1" dirty="0" err="1">
                <a:latin typeface="宋体" panose="02010600030101010101" pitchFamily="2" charset="-122"/>
              </a:rPr>
              <a:t>,</a:t>
            </a:r>
            <a:r>
              <a:rPr lang="en-US" altLang="zh-CN" b="1" i="1" dirty="0" err="1"/>
              <a:t>b</a:t>
            </a:r>
            <a:r>
              <a:rPr lang="zh-CN" altLang="en-US" b="1" dirty="0">
                <a:latin typeface="宋体" panose="02010600030101010101" pitchFamily="2" charset="-122"/>
              </a:rPr>
              <a:t>）内</a:t>
            </a:r>
            <a:r>
              <a:rPr lang="zh-CN" altLang="en-US" b="1" dirty="0">
                <a:solidFill>
                  <a:srgbClr val="FF0000"/>
                </a:solidFill>
                <a:latin typeface="宋体" panose="02010600030101010101" pitchFamily="2" charset="-122"/>
              </a:rPr>
              <a:t>存在</a:t>
            </a:r>
            <a:r>
              <a:rPr lang="en-US" altLang="zh-CN" b="1" i="1" dirty="0">
                <a:solidFill>
                  <a:srgbClr val="FF0000"/>
                </a:solidFill>
              </a:rPr>
              <a:t>n</a:t>
            </a:r>
            <a:r>
              <a:rPr lang="en-US" altLang="zh-CN" b="1" dirty="0">
                <a:solidFill>
                  <a:srgbClr val="FF0000"/>
                </a:solidFill>
                <a:latin typeface="宋体" panose="02010600030101010101" pitchFamily="2" charset="-122"/>
              </a:rPr>
              <a:t>+1</a:t>
            </a:r>
            <a:r>
              <a:rPr lang="zh-CN" altLang="en-US" b="1" dirty="0">
                <a:solidFill>
                  <a:srgbClr val="FF0000"/>
                </a:solidFill>
                <a:latin typeface="宋体" panose="02010600030101010101" pitchFamily="2" charset="-122"/>
              </a:rPr>
              <a:t>阶导数</a:t>
            </a:r>
            <a:r>
              <a:rPr lang="zh-CN" altLang="en-US" b="1" dirty="0">
                <a:latin typeface="宋体" panose="02010600030101010101" pitchFamily="2" charset="-122"/>
              </a:rPr>
              <a:t>，</a:t>
            </a:r>
            <a:r>
              <a:rPr lang="zh-CN" altLang="en-US" b="1" i="1" dirty="0"/>
              <a:t> </a:t>
            </a:r>
            <a:r>
              <a:rPr lang="zh-CN" altLang="en-US" b="1" dirty="0"/>
              <a:t>则</a:t>
            </a:r>
            <a:r>
              <a:rPr lang="zh-CN" altLang="en-US" b="1" dirty="0">
                <a:solidFill>
                  <a:srgbClr val="FF0000"/>
                </a:solidFill>
              </a:rPr>
              <a:t>对任意</a:t>
            </a:r>
            <a:r>
              <a:rPr lang="en-US" altLang="zh-CN" b="1" i="1" dirty="0">
                <a:solidFill>
                  <a:srgbClr val="FF0000"/>
                </a:solidFill>
              </a:rPr>
              <a:t>x</a:t>
            </a:r>
            <a:r>
              <a:rPr lang="en-US" altLang="zh-CN" b="1" dirty="0">
                <a:solidFill>
                  <a:srgbClr val="FF0000"/>
                </a:solidFill>
              </a:rPr>
              <a:t>∈</a:t>
            </a:r>
            <a:r>
              <a:rPr lang="en-US" altLang="zh-CN" b="1" dirty="0">
                <a:solidFill>
                  <a:srgbClr val="FF0000"/>
                </a:solidFill>
                <a:latin typeface="宋体" panose="02010600030101010101" pitchFamily="2" charset="-122"/>
              </a:rPr>
              <a:t>[</a:t>
            </a:r>
            <a:r>
              <a:rPr lang="en-US" altLang="zh-CN" b="1" i="1" dirty="0" err="1">
                <a:solidFill>
                  <a:srgbClr val="FF0000"/>
                </a:solidFill>
              </a:rPr>
              <a:t>a</a:t>
            </a:r>
            <a:r>
              <a:rPr lang="en-US" altLang="zh-CN" b="1" dirty="0" err="1">
                <a:solidFill>
                  <a:srgbClr val="FF0000"/>
                </a:solidFill>
                <a:latin typeface="宋体" panose="02010600030101010101" pitchFamily="2" charset="-122"/>
              </a:rPr>
              <a:t>,</a:t>
            </a:r>
            <a:r>
              <a:rPr lang="en-US" altLang="zh-CN" b="1" i="1" dirty="0" err="1">
                <a:solidFill>
                  <a:srgbClr val="FF0000"/>
                </a:solidFill>
              </a:rPr>
              <a:t>b</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，必存在一点</a:t>
            </a:r>
            <a:r>
              <a:rPr lang="en-US" altLang="zh-CN" b="1" dirty="0">
                <a:solidFill>
                  <a:srgbClr val="FF0000"/>
                </a:solidFill>
                <a:latin typeface="宋体" panose="02010600030101010101" pitchFamily="2" charset="-122"/>
              </a:rPr>
              <a:t>ξ</a:t>
            </a:r>
            <a:r>
              <a:rPr lang="en-US" altLang="zh-CN" b="1" dirty="0">
                <a:solidFill>
                  <a:srgbClr val="FF0000"/>
                </a:solidFill>
              </a:rPr>
              <a:t>∈(</a:t>
            </a:r>
            <a:r>
              <a:rPr lang="en-US" altLang="zh-CN" b="1" i="1" dirty="0" err="1">
                <a:solidFill>
                  <a:srgbClr val="FF0000"/>
                </a:solidFill>
              </a:rPr>
              <a:t>a</a:t>
            </a:r>
            <a:r>
              <a:rPr lang="en-US" altLang="zh-CN" b="1" dirty="0" err="1">
                <a:solidFill>
                  <a:srgbClr val="FF0000"/>
                </a:solidFill>
              </a:rPr>
              <a:t>,</a:t>
            </a:r>
            <a:r>
              <a:rPr lang="en-US" altLang="zh-CN" b="1" i="1" dirty="0" err="1">
                <a:solidFill>
                  <a:srgbClr val="FF0000"/>
                </a:solidFill>
              </a:rPr>
              <a:t>b</a:t>
            </a:r>
            <a:r>
              <a:rPr lang="en-US" altLang="zh-CN" b="1" dirty="0">
                <a:solidFill>
                  <a:srgbClr val="FF0000"/>
                </a:solidFill>
              </a:rPr>
              <a:t>)</a:t>
            </a:r>
            <a:r>
              <a:rPr lang="zh-CN" altLang="en-US" b="1" dirty="0"/>
              <a:t>，使得</a:t>
            </a:r>
            <a:endParaRPr lang="zh-CN" altLang="en-US" dirty="0">
              <a:latin typeface="宋体" panose="02010600030101010101" pitchFamily="2" charset="-122"/>
            </a:endParaRPr>
          </a:p>
        </p:txBody>
      </p:sp>
      <p:grpSp>
        <p:nvGrpSpPr>
          <p:cNvPr id="20488" name="Group 5"/>
          <p:cNvGrpSpPr>
            <a:grpSpLocks/>
          </p:cNvGrpSpPr>
          <p:nvPr/>
        </p:nvGrpSpPr>
        <p:grpSpPr bwMode="auto">
          <a:xfrm>
            <a:off x="611188" y="2276475"/>
            <a:ext cx="6729412" cy="1981200"/>
            <a:chOff x="144" y="2784"/>
            <a:chExt cx="4239" cy="1248"/>
          </a:xfrm>
        </p:grpSpPr>
        <p:graphicFrame>
          <p:nvGraphicFramePr>
            <p:cNvPr id="20483" name="Object 6"/>
            <p:cNvGraphicFramePr>
              <a:graphicFrameLocks noChangeAspect="1"/>
            </p:cNvGraphicFramePr>
            <p:nvPr/>
          </p:nvGraphicFramePr>
          <p:xfrm>
            <a:off x="545" y="2784"/>
            <a:ext cx="3838" cy="720"/>
          </p:xfrm>
          <a:graphic>
            <a:graphicData uri="http://schemas.openxmlformats.org/presentationml/2006/ole">
              <mc:AlternateContent xmlns:mc="http://schemas.openxmlformats.org/markup-compatibility/2006">
                <mc:Choice xmlns:v="urn:schemas-microsoft-com:vml" Requires="v">
                  <p:oleObj spid="_x0000_s20564" name="Equation" r:id="rId5" imgW="2489040" imgH="444240" progId="Equation.DSMT4">
                    <p:embed/>
                  </p:oleObj>
                </mc:Choice>
                <mc:Fallback>
                  <p:oleObj name="Equation" r:id="rId5" imgW="2489040" imgH="444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 y="2784"/>
                          <a:ext cx="3838"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0" name="Rectangle 7"/>
            <p:cNvSpPr>
              <a:spLocks noChangeArrowheads="1"/>
            </p:cNvSpPr>
            <p:nvPr/>
          </p:nvSpPr>
          <p:spPr bwMode="auto">
            <a:xfrm>
              <a:off x="144" y="35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其中</a:t>
              </a:r>
              <a:r>
                <a:rPr lang="zh-CN" altLang="en-US">
                  <a:latin typeface="宋体" panose="02010600030101010101" pitchFamily="2" charset="-122"/>
                </a:rPr>
                <a:t> </a:t>
              </a:r>
            </a:p>
          </p:txBody>
        </p:sp>
        <p:graphicFrame>
          <p:nvGraphicFramePr>
            <p:cNvPr id="20484" name="Object 8"/>
            <p:cNvGraphicFramePr>
              <a:graphicFrameLocks noChangeAspect="1"/>
            </p:cNvGraphicFramePr>
            <p:nvPr/>
          </p:nvGraphicFramePr>
          <p:xfrm>
            <a:off x="682" y="3456"/>
            <a:ext cx="3629" cy="576"/>
          </p:xfrm>
          <a:graphic>
            <a:graphicData uri="http://schemas.openxmlformats.org/presentationml/2006/ole">
              <mc:AlternateContent xmlns:mc="http://schemas.openxmlformats.org/markup-compatibility/2006">
                <mc:Choice xmlns:v="urn:schemas-microsoft-com:vml" Requires="v">
                  <p:oleObj spid="_x0000_s20565" name="Equation" r:id="rId7" imgW="2920680" imgH="431640" progId="Equation.DSMT4">
                    <p:embed/>
                  </p:oleObj>
                </mc:Choice>
                <mc:Fallback>
                  <p:oleObj name="Equation" r:id="rId7" imgW="2920680" imgH="4316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 y="3456"/>
                          <a:ext cx="3629"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489" name="Text Box 13"/>
          <p:cNvSpPr txBox="1">
            <a:spLocks noChangeArrowheads="1"/>
          </p:cNvSpPr>
          <p:nvPr/>
        </p:nvSpPr>
        <p:spPr bwMode="auto">
          <a:xfrm>
            <a:off x="2411413" y="4292600"/>
            <a:ext cx="245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与</a:t>
            </a:r>
            <a:r>
              <a:rPr lang="en-US" altLang="zh-CN" i="1" dirty="0"/>
              <a:t>x</a:t>
            </a:r>
            <a:r>
              <a:rPr lang="zh-CN" altLang="en-US" dirty="0"/>
              <a:t>的位置有关。</a:t>
            </a:r>
          </a:p>
        </p:txBody>
      </p:sp>
      <p:sp>
        <p:nvSpPr>
          <p:cNvPr id="2" name="矩形 1"/>
          <p:cNvSpPr/>
          <p:nvPr/>
        </p:nvSpPr>
        <p:spPr>
          <a:xfrm>
            <a:off x="899592" y="4257675"/>
            <a:ext cx="3960440" cy="539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CCF41E-01E4-4063-B02A-333F7E3E9B77}" type="slidenum">
              <a:rPr lang="en-US" altLang="zh-CN" sz="1200">
                <a:solidFill>
                  <a:srgbClr val="000000"/>
                </a:solidFill>
              </a:rPr>
              <a:pPr eaLnBrk="1" hangingPunct="1"/>
              <a:t>3</a:t>
            </a:fld>
            <a:endParaRPr lang="en-US" altLang="zh-CN" sz="1200">
              <a:solidFill>
                <a:srgbClr val="000000"/>
              </a:solidFill>
            </a:endParaRPr>
          </a:p>
        </p:txBody>
      </p:sp>
      <p:graphicFrame>
        <p:nvGraphicFramePr>
          <p:cNvPr id="39970" name="Group 34"/>
          <p:cNvGraphicFramePr>
            <a:graphicFrameLocks noGrp="1"/>
          </p:cNvGraphicFramePr>
          <p:nvPr/>
        </p:nvGraphicFramePr>
        <p:xfrm>
          <a:off x="1428750" y="1571625"/>
          <a:ext cx="6096000" cy="1450975"/>
        </p:xfrm>
        <a:graphic>
          <a:graphicData uri="http://schemas.openxmlformats.org/drawingml/2006/table">
            <a:tbl>
              <a:tblPr/>
              <a:tblGrid>
                <a:gridCol w="1219200"/>
                <a:gridCol w="1219200"/>
                <a:gridCol w="1219200"/>
                <a:gridCol w="1219200"/>
                <a:gridCol w="1219200"/>
              </a:tblGrid>
              <a:tr h="7366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47" name="Rectangle 36"/>
          <p:cNvSpPr>
            <a:spLocks noChangeArrowheads="1"/>
          </p:cNvSpPr>
          <p:nvPr/>
        </p:nvSpPr>
        <p:spPr bwMode="auto">
          <a:xfrm>
            <a:off x="468313" y="765175"/>
            <a:ext cx="8185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例如，根据观测或实验得到一系列的数据，确定了与自变量的某些点相应的函数值。</a:t>
            </a:r>
          </a:p>
        </p:txBody>
      </p:sp>
      <p:sp>
        <p:nvSpPr>
          <p:cNvPr id="77848" name="Text Box 37"/>
          <p:cNvSpPr txBox="1">
            <a:spLocks noChangeArrowheads="1"/>
          </p:cNvSpPr>
          <p:nvPr/>
        </p:nvSpPr>
        <p:spPr bwMode="auto">
          <a:xfrm>
            <a:off x="428625" y="3214688"/>
            <a:ext cx="8316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t>       </a:t>
            </a:r>
            <a:r>
              <a:rPr lang="zh-CN" altLang="en-US" dirty="0">
                <a:solidFill>
                  <a:srgbClr val="FF0000"/>
                </a:solidFill>
              </a:rPr>
              <a:t>当函数比较复杂或根本无法写出解析式时，往往根据观测数据构造一个适当的简单的函数近似地代替要寻求的函数</a:t>
            </a:r>
            <a:r>
              <a:rPr lang="zh-CN" altLang="en-US" dirty="0"/>
              <a:t>。</a:t>
            </a:r>
          </a:p>
          <a:p>
            <a:pPr eaLnBrk="1" hangingPunct="1">
              <a:lnSpc>
                <a:spcPct val="125000"/>
              </a:lnSpc>
            </a:pPr>
            <a:r>
              <a:rPr lang="zh-CN" altLang="en-US" dirty="0"/>
              <a:t>        当近似的指标含义不同时，就构成了</a:t>
            </a:r>
            <a:r>
              <a:rPr lang="zh-CN" altLang="en-US" b="1" dirty="0">
                <a:solidFill>
                  <a:srgbClr val="FF0000"/>
                </a:solidFill>
              </a:rPr>
              <a:t>插值</a:t>
            </a:r>
            <a:r>
              <a:rPr lang="zh-CN" altLang="en-US" dirty="0"/>
              <a:t>与</a:t>
            </a:r>
            <a:r>
              <a:rPr lang="zh-CN" altLang="en-US" b="1" dirty="0">
                <a:solidFill>
                  <a:srgbClr val="FF0000"/>
                </a:solidFill>
              </a:rPr>
              <a:t>拟合</a:t>
            </a:r>
            <a:r>
              <a:rPr lang="zh-CN" altLang="en-US" dirty="0"/>
              <a:t>两种研究方法。</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13" name="Text Box 177"/>
          <p:cNvSpPr txBox="1">
            <a:spLocks noChangeArrowheads="1"/>
          </p:cNvSpPr>
          <p:nvPr/>
        </p:nvSpPr>
        <p:spPr bwMode="auto">
          <a:xfrm>
            <a:off x="971550" y="404813"/>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a:t>证明：</a:t>
            </a:r>
          </a:p>
        </p:txBody>
      </p:sp>
      <p:graphicFrame>
        <p:nvGraphicFramePr>
          <p:cNvPr id="65714" name="Object 2"/>
          <p:cNvGraphicFramePr>
            <a:graphicFrameLocks noGrp="1" noChangeAspect="1"/>
          </p:cNvGraphicFramePr>
          <p:nvPr>
            <p:ph/>
          </p:nvPr>
        </p:nvGraphicFramePr>
        <p:xfrm>
          <a:off x="1116013" y="1452563"/>
          <a:ext cx="6985000" cy="3200400"/>
        </p:xfrm>
        <a:graphic>
          <a:graphicData uri="http://schemas.openxmlformats.org/presentationml/2006/ole">
            <mc:AlternateContent xmlns:mc="http://schemas.openxmlformats.org/markup-compatibility/2006">
              <mc:Choice xmlns:v="urn:schemas-microsoft-com:vml" Requires="v">
                <p:oleObj spid="_x0000_s21530" name="公式" r:id="rId3" imgW="3492360" imgH="1600200" progId="Equation.3">
                  <p:embed/>
                </p:oleObj>
              </mc:Choice>
              <mc:Fallback>
                <p:oleObj name="公式" r:id="rId3" imgW="3492360" imgH="1600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52563"/>
                        <a:ext cx="6985000"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2"/>
          <p:cNvGraphicFramePr>
            <a:graphicFrameLocks noGrp="1" noChangeAspect="1"/>
          </p:cNvGraphicFramePr>
          <p:nvPr>
            <p:ph/>
          </p:nvPr>
        </p:nvGraphicFramePr>
        <p:xfrm>
          <a:off x="395288" y="576263"/>
          <a:ext cx="8280400" cy="3003550"/>
        </p:xfrm>
        <a:graphic>
          <a:graphicData uri="http://schemas.openxmlformats.org/presentationml/2006/ole">
            <mc:AlternateContent xmlns:mc="http://schemas.openxmlformats.org/markup-compatibility/2006">
              <mc:Choice xmlns:v="urn:schemas-microsoft-com:vml" Requires="v">
                <p:oleObj spid="_x0000_s22602" name="公式" r:id="rId3" imgW="3886200" imgH="1409400" progId="Equation.3">
                  <p:embed/>
                </p:oleObj>
              </mc:Choice>
              <mc:Fallback>
                <p:oleObj name="公式" r:id="rId3" imgW="3886200" imgH="1409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76263"/>
                        <a:ext cx="8280400" cy="300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3"/>
          <p:cNvGraphicFramePr>
            <a:graphicFrameLocks noChangeAspect="1"/>
          </p:cNvGraphicFramePr>
          <p:nvPr/>
        </p:nvGraphicFramePr>
        <p:xfrm>
          <a:off x="395288" y="3789363"/>
          <a:ext cx="6276975" cy="974725"/>
        </p:xfrm>
        <a:graphic>
          <a:graphicData uri="http://schemas.openxmlformats.org/presentationml/2006/ole">
            <mc:AlternateContent xmlns:mc="http://schemas.openxmlformats.org/markup-compatibility/2006">
              <mc:Choice xmlns:v="urn:schemas-microsoft-com:vml" Requires="v">
                <p:oleObj spid="_x0000_s22603" name="公式" r:id="rId5" imgW="2946240" imgH="457200" progId="Equation.3">
                  <p:embed/>
                </p:oleObj>
              </mc:Choice>
              <mc:Fallback>
                <p:oleObj name="公式" r:id="rId5" imgW="294624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789363"/>
                        <a:ext cx="627697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4"/>
          <p:cNvGraphicFramePr>
            <a:graphicFrameLocks noChangeAspect="1"/>
          </p:cNvGraphicFramePr>
          <p:nvPr/>
        </p:nvGraphicFramePr>
        <p:xfrm>
          <a:off x="395288" y="4508500"/>
          <a:ext cx="7874000" cy="487363"/>
        </p:xfrm>
        <a:graphic>
          <a:graphicData uri="http://schemas.openxmlformats.org/presentationml/2006/ole">
            <mc:AlternateContent xmlns:mc="http://schemas.openxmlformats.org/markup-compatibility/2006">
              <mc:Choice xmlns:v="urn:schemas-microsoft-com:vml" Requires="v">
                <p:oleObj spid="_x0000_s22604" name="公式" r:id="rId7" imgW="3695400" imgH="228600" progId="Equation.3">
                  <p:embed/>
                </p:oleObj>
              </mc:Choice>
              <mc:Fallback>
                <p:oleObj name="公式" r:id="rId7" imgW="3695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508500"/>
                        <a:ext cx="78740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5868144" y="6165304"/>
            <a:ext cx="2205732" cy="369332"/>
          </a:xfrm>
          <a:prstGeom prst="rect">
            <a:avLst/>
          </a:prstGeom>
          <a:noFill/>
          <a:ln>
            <a:solidFill>
              <a:srgbClr val="FF0000"/>
            </a:solidFill>
          </a:ln>
        </p:spPr>
        <p:txBody>
          <a:bodyPr wrap="none" lIns="0" tIns="0" rIns="0" bIns="0" rtlCol="0">
            <a:spAutoFit/>
          </a:bodyPr>
          <a:lstStyle/>
          <a:p>
            <a:r>
              <a:rPr lang="en-US" altLang="zh-CN" i="1" dirty="0" smtClean="0"/>
              <a:t>R</a:t>
            </a:r>
            <a:r>
              <a:rPr lang="en-US" altLang="zh-CN" i="1" baseline="-25000" dirty="0" smtClean="0"/>
              <a:t>n</a:t>
            </a:r>
            <a:r>
              <a:rPr lang="en-US" altLang="zh-CN" dirty="0" smtClean="0"/>
              <a:t>(</a:t>
            </a:r>
            <a:r>
              <a:rPr lang="en-US" altLang="zh-CN" i="1" dirty="0" smtClean="0"/>
              <a:t>t</a:t>
            </a:r>
            <a:r>
              <a:rPr lang="en-US" altLang="zh-CN" dirty="0" smtClean="0"/>
              <a:t>) = </a:t>
            </a:r>
            <a:r>
              <a:rPr lang="en-US" altLang="zh-CN" i="1" dirty="0" smtClean="0"/>
              <a:t>f</a:t>
            </a:r>
            <a:r>
              <a:rPr lang="en-US" altLang="zh-CN" dirty="0" smtClean="0"/>
              <a:t>(</a:t>
            </a:r>
            <a:r>
              <a:rPr lang="en-US" altLang="zh-CN" i="1" dirty="0" smtClean="0"/>
              <a:t>t</a:t>
            </a:r>
            <a:r>
              <a:rPr lang="en-US" altLang="zh-CN" dirty="0" smtClean="0"/>
              <a:t>) – </a:t>
            </a:r>
            <a:r>
              <a:rPr lang="en-US" altLang="zh-CN" i="1" dirty="0" smtClean="0"/>
              <a:t>L</a:t>
            </a:r>
            <a:r>
              <a:rPr lang="en-US" altLang="zh-CN" i="1" baseline="-25000" dirty="0" smtClean="0"/>
              <a:t>n</a:t>
            </a:r>
            <a:r>
              <a:rPr lang="en-US" altLang="zh-CN" dirty="0" smtClean="0"/>
              <a:t>(</a:t>
            </a:r>
            <a:r>
              <a:rPr lang="en-US" altLang="zh-CN" i="1" dirty="0" smtClean="0"/>
              <a:t>t</a:t>
            </a:r>
            <a:r>
              <a:rPr lang="en-US" altLang="zh-CN" dirty="0" smtClean="0"/>
              <a:t>)</a:t>
            </a:r>
            <a:endParaRPr lang="zh-CN" altLang="en-US" dirty="0"/>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781175"/>
            <a:ext cx="7924800" cy="3352800"/>
            <a:chOff x="384" y="1536"/>
            <a:chExt cx="4992" cy="2112"/>
          </a:xfrm>
        </p:grpSpPr>
        <p:sp>
          <p:nvSpPr>
            <p:cNvPr id="23726" name="AutoShape 3"/>
            <p:cNvSpPr>
              <a:spLocks noChangeArrowheads="1"/>
            </p:cNvSpPr>
            <p:nvPr/>
          </p:nvSpPr>
          <p:spPr bwMode="auto">
            <a:xfrm>
              <a:off x="384" y="1536"/>
              <a:ext cx="4992" cy="2112"/>
            </a:xfrm>
            <a:prstGeom prst="foldedCorner">
              <a:avLst>
                <a:gd name="adj" fmla="val 6569"/>
              </a:avLst>
            </a:prstGeom>
            <a:gradFill rotWithShape="0">
              <a:gsLst>
                <a:gs pos="0">
                  <a:srgbClr val="FFFFCC"/>
                </a:gs>
                <a:gs pos="100000">
                  <a:srgbClr val="CCFFFF"/>
                </a:gs>
              </a:gsLst>
              <a:lin ang="5400000" scaled="1"/>
            </a:gradFill>
            <a:ln w="9525">
              <a:solidFill>
                <a:schemeClr val="tx1"/>
              </a:solidFill>
              <a:round/>
              <a:headEnd/>
              <a:tailEnd/>
            </a:ln>
          </p:spPr>
          <p:txBody>
            <a:bodyPr wrap="none" lIns="126000" tIns="118800" rIns="126000" bIns="118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a:solidFill>
                    <a:schemeClr val="accent2"/>
                  </a:solidFill>
                </a:rPr>
                <a:t>Rolle’s Theorem:  </a:t>
              </a:r>
              <a:r>
                <a:rPr lang="zh-CN" altLang="en-US" b="1"/>
                <a:t>若        充分光滑，                           ，则</a:t>
              </a:r>
            </a:p>
            <a:p>
              <a:pPr eaLnBrk="1" hangingPunct="1">
                <a:lnSpc>
                  <a:spcPct val="110000"/>
                </a:lnSpc>
              </a:pPr>
              <a:r>
                <a:rPr lang="zh-CN" altLang="en-US" b="1"/>
                <a:t>存在                    使得              。</a:t>
              </a:r>
            </a:p>
          </p:txBody>
        </p:sp>
        <p:graphicFrame>
          <p:nvGraphicFramePr>
            <p:cNvPr id="23564" name="Object 12"/>
            <p:cNvGraphicFramePr>
              <a:graphicFrameLocks noChangeAspect="1"/>
            </p:cNvGraphicFramePr>
            <p:nvPr/>
          </p:nvGraphicFramePr>
          <p:xfrm>
            <a:off x="2160" y="1632"/>
            <a:ext cx="384" cy="228"/>
          </p:xfrm>
          <a:graphic>
            <a:graphicData uri="http://schemas.openxmlformats.org/presentationml/2006/ole">
              <mc:AlternateContent xmlns:mc="http://schemas.openxmlformats.org/markup-compatibility/2006">
                <mc:Choice xmlns:v="urn:schemas-microsoft-com:vml" Requires="v">
                  <p:oleObj spid="_x0000_s24035" name="Equation" r:id="rId10" imgW="342720" imgH="203040" progId="Equation.3">
                    <p:embed/>
                  </p:oleObj>
                </mc:Choice>
                <mc:Fallback>
                  <p:oleObj name="Equation" r:id="rId10" imgW="342720" imgH="20304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1632"/>
                          <a:ext cx="38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3"/>
            <p:cNvGraphicFramePr>
              <a:graphicFrameLocks noChangeAspect="1"/>
            </p:cNvGraphicFramePr>
            <p:nvPr/>
          </p:nvGraphicFramePr>
          <p:xfrm>
            <a:off x="3456" y="1632"/>
            <a:ext cx="1344" cy="251"/>
          </p:xfrm>
          <a:graphic>
            <a:graphicData uri="http://schemas.openxmlformats.org/presentationml/2006/ole">
              <mc:AlternateContent xmlns:mc="http://schemas.openxmlformats.org/markup-compatibility/2006">
                <mc:Choice xmlns:v="urn:schemas-microsoft-com:vml" Requires="v">
                  <p:oleObj spid="_x0000_s24036" name="Equation" r:id="rId12" imgW="1143000" imgH="228600" progId="Equation.3">
                    <p:embed/>
                  </p:oleObj>
                </mc:Choice>
                <mc:Fallback>
                  <p:oleObj name="Equation" r:id="rId12" imgW="1143000" imgH="2286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6" y="1632"/>
                          <a:ext cx="1344"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14"/>
            <p:cNvGraphicFramePr>
              <a:graphicFrameLocks noChangeAspect="1"/>
            </p:cNvGraphicFramePr>
            <p:nvPr/>
          </p:nvGraphicFramePr>
          <p:xfrm>
            <a:off x="912" y="1872"/>
            <a:ext cx="864" cy="260"/>
          </p:xfrm>
          <a:graphic>
            <a:graphicData uri="http://schemas.openxmlformats.org/presentationml/2006/ole">
              <mc:AlternateContent xmlns:mc="http://schemas.openxmlformats.org/markup-compatibility/2006">
                <mc:Choice xmlns:v="urn:schemas-microsoft-com:vml" Requires="v">
                  <p:oleObj spid="_x0000_s24037" name="Equation" r:id="rId14" imgW="761760" imgH="228600" progId="Equation.3">
                    <p:embed/>
                  </p:oleObj>
                </mc:Choice>
                <mc:Fallback>
                  <p:oleObj name="Equation" r:id="rId14" imgW="761760" imgH="2286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2" y="1872"/>
                          <a:ext cx="864"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5"/>
            <p:cNvGraphicFramePr>
              <a:graphicFrameLocks noChangeAspect="1"/>
            </p:cNvGraphicFramePr>
            <p:nvPr/>
          </p:nvGraphicFramePr>
          <p:xfrm>
            <a:off x="2208" y="1872"/>
            <a:ext cx="672" cy="230"/>
          </p:xfrm>
          <a:graphic>
            <a:graphicData uri="http://schemas.openxmlformats.org/presentationml/2006/ole">
              <mc:AlternateContent xmlns:mc="http://schemas.openxmlformats.org/markup-compatibility/2006">
                <mc:Choice xmlns:v="urn:schemas-microsoft-com:vml" Requires="v">
                  <p:oleObj spid="_x0000_s24038" name="Equation" r:id="rId16" imgW="596880" imgH="203040" progId="Equation.3">
                    <p:embed/>
                  </p:oleObj>
                </mc:Choice>
                <mc:Fallback>
                  <p:oleObj name="Equation" r:id="rId16" imgW="596880" imgH="20304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08" y="1872"/>
                          <a:ext cx="6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685800" y="2771775"/>
            <a:ext cx="4267200" cy="457200"/>
            <a:chOff x="432" y="1968"/>
            <a:chExt cx="2688" cy="288"/>
          </a:xfrm>
        </p:grpSpPr>
        <p:sp>
          <p:nvSpPr>
            <p:cNvPr id="23725" name="Text Box 9"/>
            <p:cNvSpPr txBox="1">
              <a:spLocks noChangeArrowheads="1"/>
            </p:cNvSpPr>
            <p:nvPr/>
          </p:nvSpPr>
          <p:spPr bwMode="auto">
            <a:xfrm>
              <a:off x="432" y="1968"/>
              <a:ext cx="9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推广：</a:t>
              </a:r>
              <a:r>
                <a:rPr lang="zh-CN" altLang="en-US" b="1"/>
                <a:t>若</a:t>
              </a:r>
            </a:p>
          </p:txBody>
        </p:sp>
        <p:graphicFrame>
          <p:nvGraphicFramePr>
            <p:cNvPr id="23563" name="Object 11"/>
            <p:cNvGraphicFramePr>
              <a:graphicFrameLocks noChangeAspect="1"/>
            </p:cNvGraphicFramePr>
            <p:nvPr/>
          </p:nvGraphicFramePr>
          <p:xfrm>
            <a:off x="1276" y="1989"/>
            <a:ext cx="1844" cy="267"/>
          </p:xfrm>
          <a:graphic>
            <a:graphicData uri="http://schemas.openxmlformats.org/presentationml/2006/ole">
              <mc:AlternateContent xmlns:mc="http://schemas.openxmlformats.org/markup-compatibility/2006">
                <mc:Choice xmlns:v="urn:schemas-microsoft-com:vml" Requires="v">
                  <p:oleObj spid="_x0000_s24039" name="Equation" r:id="rId18" imgW="1650960" imgH="228600" progId="Equation.3">
                    <p:embed/>
                  </p:oleObj>
                </mc:Choice>
                <mc:Fallback>
                  <p:oleObj name="Equation" r:id="rId18" imgW="1650960" imgH="228600"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76" y="1989"/>
                          <a:ext cx="184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p:cNvGrpSpPr>
            <a:grpSpLocks/>
          </p:cNvGrpSpPr>
          <p:nvPr/>
        </p:nvGrpSpPr>
        <p:grpSpPr bwMode="auto">
          <a:xfrm>
            <a:off x="5029200" y="2847975"/>
            <a:ext cx="3200400" cy="382588"/>
            <a:chOff x="3168" y="2016"/>
            <a:chExt cx="2016" cy="241"/>
          </a:xfrm>
        </p:grpSpPr>
        <p:graphicFrame>
          <p:nvGraphicFramePr>
            <p:cNvPr id="23562" name="Object 10"/>
            <p:cNvGraphicFramePr>
              <a:graphicFrameLocks noChangeAspect="1"/>
            </p:cNvGraphicFramePr>
            <p:nvPr/>
          </p:nvGraphicFramePr>
          <p:xfrm>
            <a:off x="3456" y="2016"/>
            <a:ext cx="1728" cy="241"/>
          </p:xfrm>
          <a:graphic>
            <a:graphicData uri="http://schemas.openxmlformats.org/presentationml/2006/ole">
              <mc:AlternateContent xmlns:mc="http://schemas.openxmlformats.org/markup-compatibility/2006">
                <mc:Choice xmlns:v="urn:schemas-microsoft-com:vml" Requires="v">
                  <p:oleObj spid="_x0000_s24040" name="Equation" r:id="rId20" imgW="1676160" imgH="228600" progId="Equation.3">
                    <p:embed/>
                  </p:oleObj>
                </mc:Choice>
                <mc:Fallback>
                  <p:oleObj name="Equation" r:id="rId20" imgW="1676160" imgH="228600"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6" y="2016"/>
                          <a:ext cx="1728"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24" name="AutoShape 13"/>
            <p:cNvSpPr>
              <a:spLocks noChangeArrowheads="1"/>
            </p:cNvSpPr>
            <p:nvPr/>
          </p:nvSpPr>
          <p:spPr bwMode="auto">
            <a:xfrm>
              <a:off x="3168" y="2064"/>
              <a:ext cx="240" cy="96"/>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 name="Group 14"/>
          <p:cNvGrpSpPr>
            <a:grpSpLocks/>
          </p:cNvGrpSpPr>
          <p:nvPr/>
        </p:nvGrpSpPr>
        <p:grpSpPr bwMode="auto">
          <a:xfrm>
            <a:off x="1600200" y="3228975"/>
            <a:ext cx="2819400" cy="465138"/>
            <a:chOff x="1008" y="2256"/>
            <a:chExt cx="1776" cy="293"/>
          </a:xfrm>
        </p:grpSpPr>
        <p:sp>
          <p:nvSpPr>
            <p:cNvPr id="23723" name="Text Box 15"/>
            <p:cNvSpPr txBox="1">
              <a:spLocks noChangeArrowheads="1"/>
            </p:cNvSpPr>
            <p:nvPr/>
          </p:nvSpPr>
          <p:spPr bwMode="auto">
            <a:xfrm>
              <a:off x="1008" y="2256"/>
              <a:ext cx="5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aphicFrame>
          <p:nvGraphicFramePr>
            <p:cNvPr id="23561" name="Object 9"/>
            <p:cNvGraphicFramePr>
              <a:graphicFrameLocks noChangeAspect="1"/>
            </p:cNvGraphicFramePr>
            <p:nvPr/>
          </p:nvGraphicFramePr>
          <p:xfrm>
            <a:off x="1488" y="2304"/>
            <a:ext cx="1296" cy="245"/>
          </p:xfrm>
          <a:graphic>
            <a:graphicData uri="http://schemas.openxmlformats.org/presentationml/2006/ole">
              <mc:AlternateContent xmlns:mc="http://schemas.openxmlformats.org/markup-compatibility/2006">
                <mc:Choice xmlns:v="urn:schemas-microsoft-com:vml" Requires="v">
                  <p:oleObj spid="_x0000_s24041" name="Equation" r:id="rId22" imgW="1168200" imgH="228600" progId="Equation.3">
                    <p:embed/>
                  </p:oleObj>
                </mc:Choice>
                <mc:Fallback>
                  <p:oleObj name="Equation" r:id="rId22" imgW="1168200" imgH="228600" progId="Equation.3">
                    <p:embed/>
                    <p:pic>
                      <p:nvPicPr>
                        <p:cNvPr id="0"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88" y="2304"/>
                          <a:ext cx="1296"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495800" y="3228975"/>
            <a:ext cx="3429000" cy="457200"/>
            <a:chOff x="2832" y="2256"/>
            <a:chExt cx="2160" cy="288"/>
          </a:xfrm>
        </p:grpSpPr>
        <p:graphicFrame>
          <p:nvGraphicFramePr>
            <p:cNvPr id="23559" name="Object 7"/>
            <p:cNvGraphicFramePr>
              <a:graphicFrameLocks noChangeAspect="1"/>
            </p:cNvGraphicFramePr>
            <p:nvPr/>
          </p:nvGraphicFramePr>
          <p:xfrm>
            <a:off x="3072" y="2304"/>
            <a:ext cx="768" cy="234"/>
          </p:xfrm>
          <a:graphic>
            <a:graphicData uri="http://schemas.openxmlformats.org/presentationml/2006/ole">
              <mc:AlternateContent xmlns:mc="http://schemas.openxmlformats.org/markup-compatibility/2006">
                <mc:Choice xmlns:v="urn:schemas-microsoft-com:vml" Requires="v">
                  <p:oleObj spid="_x0000_s24042" name="Equation" r:id="rId24" imgW="723600" imgH="228600" progId="Equation.3">
                    <p:embed/>
                  </p:oleObj>
                </mc:Choice>
                <mc:Fallback>
                  <p:oleObj name="Equation" r:id="rId24" imgW="723600" imgH="228600" progId="Equation.3">
                    <p:embed/>
                    <p:pic>
                      <p:nvPicPr>
                        <p:cNvPr id="0" name="Object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72" y="2304"/>
                          <a:ext cx="768"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21" name="AutoShape 19"/>
            <p:cNvSpPr>
              <a:spLocks noChangeArrowheads="1"/>
            </p:cNvSpPr>
            <p:nvPr/>
          </p:nvSpPr>
          <p:spPr bwMode="auto">
            <a:xfrm>
              <a:off x="2832" y="2352"/>
              <a:ext cx="192" cy="96"/>
            </a:xfrm>
            <a:prstGeom prst="rightArrow">
              <a:avLst>
                <a:gd name="adj1" fmla="val 50000"/>
                <a:gd name="adj2" fmla="val 50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722" name="Text Box 20"/>
            <p:cNvSpPr txBox="1">
              <a:spLocks noChangeArrowheads="1"/>
            </p:cNvSpPr>
            <p:nvPr/>
          </p:nvSpPr>
          <p:spPr bwMode="auto">
            <a:xfrm>
              <a:off x="3792"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aphicFrame>
          <p:nvGraphicFramePr>
            <p:cNvPr id="23560" name="Object 8"/>
            <p:cNvGraphicFramePr>
              <a:graphicFrameLocks noChangeAspect="1"/>
            </p:cNvGraphicFramePr>
            <p:nvPr/>
          </p:nvGraphicFramePr>
          <p:xfrm>
            <a:off x="4272" y="2304"/>
            <a:ext cx="720" cy="227"/>
          </p:xfrm>
          <a:graphic>
            <a:graphicData uri="http://schemas.openxmlformats.org/presentationml/2006/ole">
              <mc:AlternateContent xmlns:mc="http://schemas.openxmlformats.org/markup-compatibility/2006">
                <mc:Choice xmlns:v="urn:schemas-microsoft-com:vml" Requires="v">
                  <p:oleObj spid="_x0000_s24043" name="Equation" r:id="rId26" imgW="622080" imgH="203040" progId="Equation.3">
                    <p:embed/>
                  </p:oleObj>
                </mc:Choice>
                <mc:Fallback>
                  <p:oleObj name="Equation" r:id="rId26" imgW="622080" imgH="203040" progId="Equation.3">
                    <p:embed/>
                    <p:pic>
                      <p:nvPicPr>
                        <p:cNvPr id="0" name="Object 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72" y="2304"/>
                          <a:ext cx="72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6582" name="Object 2"/>
          <p:cNvGraphicFramePr>
            <a:graphicFrameLocks noChangeAspect="1"/>
          </p:cNvGraphicFramePr>
          <p:nvPr/>
        </p:nvGraphicFramePr>
        <p:xfrm>
          <a:off x="2819400" y="3762375"/>
          <a:ext cx="2895600" cy="439738"/>
        </p:xfrm>
        <a:graphic>
          <a:graphicData uri="http://schemas.openxmlformats.org/presentationml/2006/ole">
            <mc:AlternateContent xmlns:mc="http://schemas.openxmlformats.org/markup-compatibility/2006">
              <mc:Choice xmlns:v="urn:schemas-microsoft-com:vml" Requires="v">
                <p:oleObj spid="_x0000_s24044" name="Equation" r:id="rId28" imgW="1434960" imgH="228600" progId="Equation.3">
                  <p:embed/>
                </p:oleObj>
              </mc:Choice>
              <mc:Fallback>
                <p:oleObj name="Equation" r:id="rId28" imgW="1434960" imgH="228600" progId="Equation.3">
                  <p:embed/>
                  <p:pic>
                    <p:nvPicPr>
                      <p:cNvPr id="0" name="Object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19400" y="3762375"/>
                        <a:ext cx="28956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23"/>
          <p:cNvGrpSpPr>
            <a:grpSpLocks/>
          </p:cNvGrpSpPr>
          <p:nvPr/>
        </p:nvGrpSpPr>
        <p:grpSpPr bwMode="auto">
          <a:xfrm>
            <a:off x="1981200" y="4295775"/>
            <a:ext cx="4267200" cy="457200"/>
            <a:chOff x="960" y="3024"/>
            <a:chExt cx="2688" cy="288"/>
          </a:xfrm>
        </p:grpSpPr>
        <p:sp>
          <p:nvSpPr>
            <p:cNvPr id="23718" name="Text Box 24"/>
            <p:cNvSpPr txBox="1">
              <a:spLocks noChangeArrowheads="1"/>
            </p:cNvSpPr>
            <p:nvPr/>
          </p:nvSpPr>
          <p:spPr bwMode="auto">
            <a:xfrm>
              <a:off x="1200" y="30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存在</a:t>
              </a:r>
            </a:p>
          </p:txBody>
        </p:sp>
        <p:graphicFrame>
          <p:nvGraphicFramePr>
            <p:cNvPr id="23557" name="Object 5"/>
            <p:cNvGraphicFramePr>
              <a:graphicFrameLocks noChangeAspect="1"/>
            </p:cNvGraphicFramePr>
            <p:nvPr/>
          </p:nvGraphicFramePr>
          <p:xfrm>
            <a:off x="1632" y="3072"/>
            <a:ext cx="720" cy="234"/>
          </p:xfrm>
          <a:graphic>
            <a:graphicData uri="http://schemas.openxmlformats.org/presentationml/2006/ole">
              <mc:AlternateContent xmlns:mc="http://schemas.openxmlformats.org/markup-compatibility/2006">
                <mc:Choice xmlns:v="urn:schemas-microsoft-com:vml" Requires="v">
                  <p:oleObj spid="_x0000_s24045" name="Equation" r:id="rId30" imgW="596880" imgH="203040" progId="Equation.3">
                    <p:embed/>
                  </p:oleObj>
                </mc:Choice>
                <mc:Fallback>
                  <p:oleObj name="Equation" r:id="rId30" imgW="596880" imgH="203040" progId="Equation.3">
                    <p:embed/>
                    <p:pic>
                      <p:nvPicPr>
                        <p:cNvPr id="0" name="Object 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32" y="3072"/>
                          <a:ext cx="7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19" name="Text Box 26"/>
            <p:cNvSpPr txBox="1">
              <a:spLocks noChangeArrowheads="1"/>
            </p:cNvSpPr>
            <p:nvPr/>
          </p:nvSpPr>
          <p:spPr bwMode="auto">
            <a:xfrm>
              <a:off x="2304" y="30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使得</a:t>
              </a:r>
            </a:p>
          </p:txBody>
        </p:sp>
        <p:graphicFrame>
          <p:nvGraphicFramePr>
            <p:cNvPr id="23558" name="Object 6"/>
            <p:cNvGraphicFramePr>
              <a:graphicFrameLocks noChangeAspect="1"/>
            </p:cNvGraphicFramePr>
            <p:nvPr/>
          </p:nvGraphicFramePr>
          <p:xfrm>
            <a:off x="2784" y="3024"/>
            <a:ext cx="864" cy="265"/>
          </p:xfrm>
          <a:graphic>
            <a:graphicData uri="http://schemas.openxmlformats.org/presentationml/2006/ole">
              <mc:AlternateContent xmlns:mc="http://schemas.openxmlformats.org/markup-compatibility/2006">
                <mc:Choice xmlns:v="urn:schemas-microsoft-com:vml" Requires="v">
                  <p:oleObj spid="_x0000_s24046" name="Equation" r:id="rId32" imgW="711000" imgH="228600" progId="Equation.3">
                    <p:embed/>
                  </p:oleObj>
                </mc:Choice>
                <mc:Fallback>
                  <p:oleObj name="Equation" r:id="rId32" imgW="711000" imgH="228600" progId="Equation.3">
                    <p:embed/>
                    <p:pic>
                      <p:nvPicPr>
                        <p:cNvPr id="0" name="Object 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784" y="3024"/>
                          <a:ext cx="864"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20" name="AutoShape 28"/>
            <p:cNvSpPr>
              <a:spLocks noChangeArrowheads="1"/>
            </p:cNvSpPr>
            <p:nvPr/>
          </p:nvSpPr>
          <p:spPr bwMode="auto">
            <a:xfrm>
              <a:off x="960" y="3120"/>
              <a:ext cx="240" cy="144"/>
            </a:xfrm>
            <a:prstGeom prst="rightArrow">
              <a:avLst>
                <a:gd name="adj1" fmla="val 50000"/>
                <a:gd name="adj2" fmla="val 41667"/>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6589" name="Rectangle 29"/>
          <p:cNvSpPr>
            <a:spLocks noChangeArrowheads="1"/>
          </p:cNvSpPr>
          <p:nvPr/>
        </p:nvSpPr>
        <p:spPr bwMode="auto">
          <a:xfrm>
            <a:off x="609600" y="1781175"/>
            <a:ext cx="7924800" cy="3352800"/>
          </a:xfrm>
          <a:prstGeom prst="rect">
            <a:avLst/>
          </a:prstGeom>
          <a:solidFill>
            <a:srgbClr val="FFFFCC"/>
          </a:solidFill>
          <a:ln w="9525">
            <a:solidFill>
              <a:srgbClr val="FFFFCC"/>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0" name="Text Box 30"/>
          <p:cNvSpPr txBox="1">
            <a:spLocks noChangeArrowheads="1"/>
          </p:cNvSpPr>
          <p:nvPr/>
        </p:nvSpPr>
        <p:spPr bwMode="auto">
          <a:xfrm>
            <a:off x="609600" y="178117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t>R</a:t>
            </a:r>
            <a:r>
              <a:rPr lang="en-US" altLang="zh-CN" b="1" i="1" baseline="-25000"/>
              <a:t>n</a:t>
            </a:r>
            <a:r>
              <a:rPr lang="en-US" altLang="zh-CN" b="1"/>
              <a:t>(</a:t>
            </a:r>
            <a:r>
              <a:rPr lang="en-US" altLang="zh-CN" b="1" i="1"/>
              <a:t>x</a:t>
            </a:r>
            <a:r>
              <a:rPr lang="en-US" altLang="zh-CN" b="1"/>
              <a:t>) </a:t>
            </a:r>
            <a:r>
              <a:rPr lang="zh-CN" altLang="en-US" b="1"/>
              <a:t>至少有        个根</a:t>
            </a:r>
          </a:p>
        </p:txBody>
      </p:sp>
      <p:sp>
        <p:nvSpPr>
          <p:cNvPr id="66591" name="Text Box 31"/>
          <p:cNvSpPr txBox="1">
            <a:spLocks noChangeArrowheads="1"/>
          </p:cNvSpPr>
          <p:nvPr/>
        </p:nvSpPr>
        <p:spPr bwMode="auto">
          <a:xfrm>
            <a:off x="2339975" y="17716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solidFill>
                  <a:srgbClr val="FF3300"/>
                </a:solidFill>
              </a:rPr>
              <a:t>n</a:t>
            </a:r>
            <a:r>
              <a:rPr lang="en-US" altLang="zh-CN" b="1">
                <a:solidFill>
                  <a:srgbClr val="FF3300"/>
                </a:solidFill>
              </a:rPr>
              <a:t>+1</a:t>
            </a:r>
            <a:endParaRPr lang="en-US" altLang="zh-CN" b="1" i="1">
              <a:solidFill>
                <a:srgbClr val="FF3300"/>
              </a:solidFill>
            </a:endParaRPr>
          </a:p>
        </p:txBody>
      </p:sp>
      <p:grpSp>
        <p:nvGrpSpPr>
          <p:cNvPr id="8" name="Group 32"/>
          <p:cNvGrpSpPr>
            <a:grpSpLocks/>
          </p:cNvGrpSpPr>
          <p:nvPr/>
        </p:nvGrpSpPr>
        <p:grpSpPr bwMode="auto">
          <a:xfrm>
            <a:off x="3733800" y="1628775"/>
            <a:ext cx="3255963" cy="719138"/>
            <a:chOff x="2400" y="1411"/>
            <a:chExt cx="2051" cy="453"/>
          </a:xfrm>
        </p:grpSpPr>
        <p:sp>
          <p:nvSpPr>
            <p:cNvPr id="23696" name="Rectangle 33"/>
            <p:cNvSpPr>
              <a:spLocks noChangeArrowheads="1"/>
            </p:cNvSpPr>
            <p:nvPr/>
          </p:nvSpPr>
          <p:spPr bwMode="auto">
            <a:xfrm>
              <a:off x="3732" y="1460"/>
              <a:ext cx="19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00"/>
                  </a:solidFill>
                  <a:latin typeface="Symbol" panose="05050102010706020507" pitchFamily="18" charset="2"/>
                  <a:sym typeface="Symbol" panose="05050102010706020507" pitchFamily="18" charset="2"/>
                </a:rPr>
                <a:t></a:t>
              </a:r>
              <a:endParaRPr lang="en-US" altLang="zh-CN"/>
            </a:p>
          </p:txBody>
        </p:sp>
        <p:sp>
          <p:nvSpPr>
            <p:cNvPr id="23697" name="Rectangle 34"/>
            <p:cNvSpPr>
              <a:spLocks noChangeArrowheads="1"/>
            </p:cNvSpPr>
            <p:nvPr/>
          </p:nvSpPr>
          <p:spPr bwMode="auto">
            <a:xfrm>
              <a:off x="3801" y="173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latin typeface="Symbol" panose="05050102010706020507" pitchFamily="18" charset="2"/>
                </a:rPr>
                <a:t>=</a:t>
              </a:r>
              <a:endParaRPr lang="en-US" altLang="zh-CN"/>
            </a:p>
          </p:txBody>
        </p:sp>
        <p:sp>
          <p:nvSpPr>
            <p:cNvPr id="23698" name="Rectangle 35"/>
            <p:cNvSpPr>
              <a:spLocks noChangeArrowheads="1"/>
            </p:cNvSpPr>
            <p:nvPr/>
          </p:nvSpPr>
          <p:spPr bwMode="auto">
            <a:xfrm>
              <a:off x="4130" y="1504"/>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699" name="Rectangle 36"/>
            <p:cNvSpPr>
              <a:spLocks noChangeArrowheads="1"/>
            </p:cNvSpPr>
            <p:nvPr/>
          </p:nvSpPr>
          <p:spPr bwMode="auto">
            <a:xfrm>
              <a:off x="3232" y="1504"/>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700" name="Rectangle 37"/>
            <p:cNvSpPr>
              <a:spLocks noChangeArrowheads="1"/>
            </p:cNvSpPr>
            <p:nvPr/>
          </p:nvSpPr>
          <p:spPr bwMode="auto">
            <a:xfrm>
              <a:off x="3808" y="141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n</a:t>
              </a:r>
              <a:endParaRPr lang="en-US" altLang="zh-CN"/>
            </a:p>
          </p:txBody>
        </p:sp>
        <p:sp>
          <p:nvSpPr>
            <p:cNvPr id="23701" name="Rectangle 38"/>
            <p:cNvSpPr>
              <a:spLocks noChangeArrowheads="1"/>
            </p:cNvSpPr>
            <p:nvPr/>
          </p:nvSpPr>
          <p:spPr bwMode="auto">
            <a:xfrm>
              <a:off x="3765" y="174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i</a:t>
              </a:r>
              <a:endParaRPr lang="en-US" altLang="zh-CN"/>
            </a:p>
          </p:txBody>
        </p:sp>
        <p:sp>
          <p:nvSpPr>
            <p:cNvPr id="23702" name="Rectangle 39"/>
            <p:cNvSpPr>
              <a:spLocks noChangeArrowheads="1"/>
            </p:cNvSpPr>
            <p:nvPr/>
          </p:nvSpPr>
          <p:spPr bwMode="auto">
            <a:xfrm>
              <a:off x="4343" y="1628"/>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chemeClr val="accent2"/>
                  </a:solidFill>
                </a:rPr>
                <a:t>i</a:t>
              </a:r>
              <a:endParaRPr lang="en-US" altLang="zh-CN">
                <a:solidFill>
                  <a:schemeClr val="accent2"/>
                </a:solidFill>
              </a:endParaRPr>
            </a:p>
          </p:txBody>
        </p:sp>
        <p:sp>
          <p:nvSpPr>
            <p:cNvPr id="23703" name="Rectangle 40"/>
            <p:cNvSpPr>
              <a:spLocks noChangeArrowheads="1"/>
            </p:cNvSpPr>
            <p:nvPr/>
          </p:nvSpPr>
          <p:spPr bwMode="auto">
            <a:xfrm>
              <a:off x="2918" y="1628"/>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n</a:t>
              </a:r>
              <a:endParaRPr lang="en-US" altLang="zh-CN"/>
            </a:p>
          </p:txBody>
        </p:sp>
        <p:sp>
          <p:nvSpPr>
            <p:cNvPr id="23704" name="Rectangle 41"/>
            <p:cNvSpPr>
              <a:spLocks noChangeArrowheads="1"/>
            </p:cNvSpPr>
            <p:nvPr/>
          </p:nvSpPr>
          <p:spPr bwMode="auto">
            <a:xfrm>
              <a:off x="4259"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chemeClr val="accent2"/>
                  </a:solidFill>
                </a:rPr>
                <a:t>x</a:t>
              </a:r>
              <a:endParaRPr lang="en-US" altLang="zh-CN">
                <a:solidFill>
                  <a:schemeClr val="accent2"/>
                </a:solidFill>
              </a:endParaRPr>
            </a:p>
          </p:txBody>
        </p:sp>
        <p:sp>
          <p:nvSpPr>
            <p:cNvPr id="23705" name="Rectangle 42"/>
            <p:cNvSpPr>
              <a:spLocks noChangeArrowheads="1"/>
            </p:cNvSpPr>
            <p:nvPr/>
          </p:nvSpPr>
          <p:spPr bwMode="auto">
            <a:xfrm>
              <a:off x="4019"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x</a:t>
              </a:r>
              <a:endParaRPr lang="en-US" altLang="zh-CN"/>
            </a:p>
          </p:txBody>
        </p:sp>
        <p:sp>
          <p:nvSpPr>
            <p:cNvPr id="23706" name="Rectangle 43"/>
            <p:cNvSpPr>
              <a:spLocks noChangeArrowheads="1"/>
            </p:cNvSpPr>
            <p:nvPr/>
          </p:nvSpPr>
          <p:spPr bwMode="auto">
            <a:xfrm>
              <a:off x="3561"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x</a:t>
              </a:r>
              <a:endParaRPr lang="en-US" altLang="zh-CN"/>
            </a:p>
          </p:txBody>
        </p:sp>
        <p:sp>
          <p:nvSpPr>
            <p:cNvPr id="23707" name="Rectangle 44"/>
            <p:cNvSpPr>
              <a:spLocks noChangeArrowheads="1"/>
            </p:cNvSpPr>
            <p:nvPr/>
          </p:nvSpPr>
          <p:spPr bwMode="auto">
            <a:xfrm>
              <a:off x="3366" y="1523"/>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FF3300"/>
                  </a:solidFill>
                </a:rPr>
                <a:t>K</a:t>
              </a:r>
              <a:endParaRPr lang="en-US" altLang="zh-CN">
                <a:solidFill>
                  <a:srgbClr val="FF3300"/>
                </a:solidFill>
              </a:endParaRPr>
            </a:p>
          </p:txBody>
        </p:sp>
        <p:sp>
          <p:nvSpPr>
            <p:cNvPr id="23708" name="Rectangle 45"/>
            <p:cNvSpPr>
              <a:spLocks noChangeArrowheads="1"/>
            </p:cNvSpPr>
            <p:nvPr/>
          </p:nvSpPr>
          <p:spPr bwMode="auto">
            <a:xfrm>
              <a:off x="3057" y="1523"/>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x</a:t>
              </a:r>
              <a:endParaRPr lang="en-US" altLang="zh-CN"/>
            </a:p>
          </p:txBody>
        </p:sp>
        <p:sp>
          <p:nvSpPr>
            <p:cNvPr id="23709" name="Rectangle 46"/>
            <p:cNvSpPr>
              <a:spLocks noChangeArrowheads="1"/>
            </p:cNvSpPr>
            <p:nvPr/>
          </p:nvSpPr>
          <p:spPr bwMode="auto">
            <a:xfrm>
              <a:off x="2815" y="1523"/>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R</a:t>
              </a:r>
              <a:endParaRPr lang="en-US" altLang="zh-CN"/>
            </a:p>
          </p:txBody>
        </p:sp>
        <p:sp>
          <p:nvSpPr>
            <p:cNvPr id="23710" name="Rectangle 47"/>
            <p:cNvSpPr>
              <a:spLocks noChangeArrowheads="1"/>
            </p:cNvSpPr>
            <p:nvPr/>
          </p:nvSpPr>
          <p:spPr bwMode="auto">
            <a:xfrm>
              <a:off x="3857" y="1748"/>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rPr>
                <a:t>0</a:t>
              </a:r>
              <a:endParaRPr lang="en-US" altLang="zh-CN"/>
            </a:p>
          </p:txBody>
        </p:sp>
        <p:sp>
          <p:nvSpPr>
            <p:cNvPr id="23711" name="Rectangle 48"/>
            <p:cNvSpPr>
              <a:spLocks noChangeArrowheads="1"/>
            </p:cNvSpPr>
            <p:nvPr/>
          </p:nvSpPr>
          <p:spPr bwMode="auto">
            <a:xfrm>
              <a:off x="4395"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2" name="Rectangle 49"/>
            <p:cNvSpPr>
              <a:spLocks noChangeArrowheads="1"/>
            </p:cNvSpPr>
            <p:nvPr/>
          </p:nvSpPr>
          <p:spPr bwMode="auto">
            <a:xfrm>
              <a:off x="3947"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3" name="Rectangle 50"/>
            <p:cNvSpPr>
              <a:spLocks noChangeArrowheads="1"/>
            </p:cNvSpPr>
            <p:nvPr/>
          </p:nvSpPr>
          <p:spPr bwMode="auto">
            <a:xfrm>
              <a:off x="3650"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4" name="Rectangle 51"/>
            <p:cNvSpPr>
              <a:spLocks noChangeArrowheads="1"/>
            </p:cNvSpPr>
            <p:nvPr/>
          </p:nvSpPr>
          <p:spPr bwMode="auto">
            <a:xfrm>
              <a:off x="3490"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5" name="Rectangle 52"/>
            <p:cNvSpPr>
              <a:spLocks noChangeArrowheads="1"/>
            </p:cNvSpPr>
            <p:nvPr/>
          </p:nvSpPr>
          <p:spPr bwMode="auto">
            <a:xfrm>
              <a:off x="3146"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6" name="Rectangle 53"/>
            <p:cNvSpPr>
              <a:spLocks noChangeArrowheads="1"/>
            </p:cNvSpPr>
            <p:nvPr/>
          </p:nvSpPr>
          <p:spPr bwMode="auto">
            <a:xfrm>
              <a:off x="2985" y="1523"/>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717" name="AutoShape 54"/>
            <p:cNvSpPr>
              <a:spLocks noChangeArrowheads="1"/>
            </p:cNvSpPr>
            <p:nvPr/>
          </p:nvSpPr>
          <p:spPr bwMode="auto">
            <a:xfrm>
              <a:off x="2400" y="1584"/>
              <a:ext cx="288" cy="96"/>
            </a:xfrm>
            <a:prstGeom prst="rightArrow">
              <a:avLst>
                <a:gd name="adj1" fmla="val 50000"/>
                <a:gd name="adj2" fmla="val 75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 name="Group 55"/>
          <p:cNvGrpSpPr>
            <a:grpSpLocks/>
          </p:cNvGrpSpPr>
          <p:nvPr/>
        </p:nvGrpSpPr>
        <p:grpSpPr bwMode="auto">
          <a:xfrm>
            <a:off x="609600" y="2314575"/>
            <a:ext cx="7891463" cy="711200"/>
            <a:chOff x="384" y="1632"/>
            <a:chExt cx="4971" cy="448"/>
          </a:xfrm>
        </p:grpSpPr>
        <p:sp>
          <p:nvSpPr>
            <p:cNvPr id="23669" name="Text Box 56"/>
            <p:cNvSpPr txBox="1">
              <a:spLocks noChangeArrowheads="1"/>
            </p:cNvSpPr>
            <p:nvPr/>
          </p:nvSpPr>
          <p:spPr bwMode="auto">
            <a:xfrm>
              <a:off x="384" y="168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任意固定 </a:t>
              </a:r>
              <a:r>
                <a:rPr lang="en-US" altLang="zh-CN" sz="2000" b="1" i="1">
                  <a:solidFill>
                    <a:schemeClr val="accent2"/>
                  </a:solidFill>
                </a:rPr>
                <a:t>x</a:t>
              </a:r>
              <a:r>
                <a:rPr lang="en-US" altLang="zh-CN" sz="2000" b="1" i="1"/>
                <a:t> </a:t>
              </a:r>
              <a:r>
                <a:rPr lang="en-US" altLang="zh-CN" sz="2000" b="1">
                  <a:sym typeface="Symbol" panose="05050102010706020507" pitchFamily="18" charset="2"/>
                </a:rPr>
                <a:t> </a:t>
              </a:r>
              <a:r>
                <a:rPr lang="en-US" altLang="zh-CN" sz="2000" b="1" i="1">
                  <a:solidFill>
                    <a:schemeClr val="accent2"/>
                  </a:solidFill>
                  <a:sym typeface="Symbol" panose="05050102010706020507" pitchFamily="18" charset="2"/>
                </a:rPr>
                <a:t>x</a:t>
              </a:r>
              <a:r>
                <a:rPr lang="en-US" altLang="zh-CN" sz="2000" b="1" i="1" baseline="-25000">
                  <a:solidFill>
                    <a:schemeClr val="accent2"/>
                  </a:solidFill>
                  <a:sym typeface="Symbol" panose="05050102010706020507" pitchFamily="18" charset="2"/>
                </a:rPr>
                <a:t>i</a:t>
              </a:r>
              <a:r>
                <a:rPr lang="en-US" altLang="zh-CN" b="1">
                  <a:sym typeface="Symbol" panose="05050102010706020507" pitchFamily="18" charset="2"/>
                </a:rPr>
                <a:t>  (</a:t>
              </a:r>
              <a:r>
                <a:rPr lang="en-US" altLang="zh-CN" sz="2000" b="1" i="1">
                  <a:sym typeface="Symbol" panose="05050102010706020507" pitchFamily="18" charset="2"/>
                </a:rPr>
                <a:t>i</a:t>
              </a:r>
              <a:r>
                <a:rPr lang="en-US" altLang="zh-CN" sz="2000" b="1">
                  <a:sym typeface="Symbol" panose="05050102010706020507" pitchFamily="18" charset="2"/>
                </a:rPr>
                <a:t> = 0, …, </a:t>
              </a:r>
              <a:r>
                <a:rPr lang="en-US" altLang="zh-CN" sz="2000" b="1" i="1">
                  <a:sym typeface="Symbol" panose="05050102010706020507" pitchFamily="18" charset="2"/>
                </a:rPr>
                <a:t>n</a:t>
              </a:r>
              <a:r>
                <a:rPr lang="en-US" altLang="zh-CN" b="1">
                  <a:sym typeface="Symbol" panose="05050102010706020507" pitchFamily="18" charset="2"/>
                </a:rPr>
                <a:t>)</a:t>
              </a:r>
              <a:r>
                <a:rPr lang="en-US" altLang="zh-CN" b="1"/>
                <a:t>, </a:t>
              </a:r>
              <a:r>
                <a:rPr lang="zh-CN" altLang="en-US" b="1"/>
                <a:t>考察</a:t>
              </a:r>
            </a:p>
          </p:txBody>
        </p:sp>
        <p:grpSp>
          <p:nvGrpSpPr>
            <p:cNvPr id="23670" name="Group 57"/>
            <p:cNvGrpSpPr>
              <a:grpSpLocks/>
            </p:cNvGrpSpPr>
            <p:nvPr/>
          </p:nvGrpSpPr>
          <p:grpSpPr bwMode="auto">
            <a:xfrm>
              <a:off x="3072" y="1632"/>
              <a:ext cx="2283" cy="448"/>
              <a:chOff x="1344" y="2179"/>
              <a:chExt cx="2283" cy="448"/>
            </a:xfrm>
          </p:grpSpPr>
          <p:sp>
            <p:nvSpPr>
              <p:cNvPr id="23671" name="Rectangle 58"/>
              <p:cNvSpPr>
                <a:spLocks noChangeArrowheads="1"/>
              </p:cNvSpPr>
              <p:nvPr/>
            </p:nvSpPr>
            <p:spPr bwMode="auto">
              <a:xfrm>
                <a:off x="2850" y="2227"/>
                <a:ext cx="19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100" b="1">
                    <a:solidFill>
                      <a:srgbClr val="000000"/>
                    </a:solidFill>
                    <a:latin typeface="Symbol" panose="05050102010706020507" pitchFamily="18" charset="2"/>
                    <a:sym typeface="Symbol" panose="05050102010706020507" pitchFamily="18" charset="2"/>
                  </a:rPr>
                  <a:t></a:t>
                </a:r>
                <a:endParaRPr lang="en-US" altLang="zh-CN"/>
              </a:p>
            </p:txBody>
          </p:sp>
          <p:sp>
            <p:nvSpPr>
              <p:cNvPr id="23672" name="Rectangle 59"/>
              <p:cNvSpPr>
                <a:spLocks noChangeArrowheads="1"/>
              </p:cNvSpPr>
              <p:nvPr/>
            </p:nvSpPr>
            <p:spPr bwMode="auto">
              <a:xfrm>
                <a:off x="2930" y="2501"/>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latin typeface="Symbol" panose="05050102010706020507" pitchFamily="18" charset="2"/>
                  </a:rPr>
                  <a:t>=</a:t>
                </a:r>
                <a:endParaRPr lang="en-US" altLang="zh-CN"/>
              </a:p>
            </p:txBody>
          </p:sp>
          <p:sp>
            <p:nvSpPr>
              <p:cNvPr id="23673" name="Rectangle 60"/>
              <p:cNvSpPr>
                <a:spLocks noChangeArrowheads="1"/>
              </p:cNvSpPr>
              <p:nvPr/>
            </p:nvSpPr>
            <p:spPr bwMode="auto">
              <a:xfrm>
                <a:off x="3264" y="227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674" name="Rectangle 61"/>
              <p:cNvSpPr>
                <a:spLocks noChangeArrowheads="1"/>
              </p:cNvSpPr>
              <p:nvPr/>
            </p:nvSpPr>
            <p:spPr bwMode="auto">
              <a:xfrm>
                <a:off x="2279" y="2271"/>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sym typeface="Symbol" panose="05050102010706020507" pitchFamily="18" charset="2"/>
                  </a:rPr>
                  <a:t></a:t>
                </a:r>
                <a:endParaRPr lang="en-US" altLang="zh-CN"/>
              </a:p>
            </p:txBody>
          </p:sp>
          <p:sp>
            <p:nvSpPr>
              <p:cNvPr id="23675" name="Rectangle 62"/>
              <p:cNvSpPr>
                <a:spLocks noChangeArrowheads="1"/>
              </p:cNvSpPr>
              <p:nvPr/>
            </p:nvSpPr>
            <p:spPr bwMode="auto">
              <a:xfrm>
                <a:off x="1712" y="2256"/>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latin typeface="Symbol" panose="05050102010706020507" pitchFamily="18" charset="2"/>
                  </a:rPr>
                  <a:t>=</a:t>
                </a:r>
                <a:endParaRPr lang="en-US" altLang="zh-CN"/>
              </a:p>
            </p:txBody>
          </p:sp>
          <p:sp>
            <p:nvSpPr>
              <p:cNvPr id="23676" name="Rectangle 63"/>
              <p:cNvSpPr>
                <a:spLocks noChangeArrowheads="1"/>
              </p:cNvSpPr>
              <p:nvPr/>
            </p:nvSpPr>
            <p:spPr bwMode="auto">
              <a:xfrm>
                <a:off x="2938" y="21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n</a:t>
                </a:r>
                <a:endParaRPr lang="en-US" altLang="zh-CN"/>
              </a:p>
            </p:txBody>
          </p:sp>
          <p:sp>
            <p:nvSpPr>
              <p:cNvPr id="23677" name="Rectangle 64"/>
              <p:cNvSpPr>
                <a:spLocks noChangeArrowheads="1"/>
              </p:cNvSpPr>
              <p:nvPr/>
            </p:nvSpPr>
            <p:spPr bwMode="auto">
              <a:xfrm>
                <a:off x="2888" y="251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rgbClr val="000000"/>
                    </a:solidFill>
                  </a:rPr>
                  <a:t>i</a:t>
                </a:r>
                <a:endParaRPr lang="en-US" altLang="zh-CN"/>
              </a:p>
            </p:txBody>
          </p:sp>
          <p:sp>
            <p:nvSpPr>
              <p:cNvPr id="23678" name="Rectangle 65"/>
              <p:cNvSpPr>
                <a:spLocks noChangeArrowheads="1"/>
              </p:cNvSpPr>
              <p:nvPr/>
            </p:nvSpPr>
            <p:spPr bwMode="auto">
              <a:xfrm>
                <a:off x="3511" y="2392"/>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i="1">
                    <a:solidFill>
                      <a:schemeClr val="accent2"/>
                    </a:solidFill>
                  </a:rPr>
                  <a:t>i</a:t>
                </a:r>
                <a:endParaRPr lang="en-US" altLang="zh-CN">
                  <a:solidFill>
                    <a:schemeClr val="accent2"/>
                  </a:solidFill>
                </a:endParaRPr>
              </a:p>
            </p:txBody>
          </p:sp>
          <p:sp>
            <p:nvSpPr>
              <p:cNvPr id="23679" name="Rectangle 66"/>
              <p:cNvSpPr>
                <a:spLocks noChangeArrowheads="1"/>
              </p:cNvSpPr>
              <p:nvPr/>
            </p:nvSpPr>
            <p:spPr bwMode="auto">
              <a:xfrm>
                <a:off x="3413" y="229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chemeClr val="accent2"/>
                    </a:solidFill>
                  </a:rPr>
                  <a:t>x</a:t>
                </a:r>
                <a:endParaRPr lang="en-US" altLang="zh-CN">
                  <a:solidFill>
                    <a:schemeClr val="accent2"/>
                  </a:solidFill>
                </a:endParaRPr>
              </a:p>
            </p:txBody>
          </p:sp>
          <p:sp>
            <p:nvSpPr>
              <p:cNvPr id="23680" name="Rectangle 67"/>
              <p:cNvSpPr>
                <a:spLocks noChangeArrowheads="1"/>
              </p:cNvSpPr>
              <p:nvPr/>
            </p:nvSpPr>
            <p:spPr bwMode="auto">
              <a:xfrm>
                <a:off x="3169" y="2290"/>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t</a:t>
                </a:r>
                <a:endParaRPr lang="en-US" altLang="zh-CN"/>
              </a:p>
            </p:txBody>
          </p:sp>
          <p:sp>
            <p:nvSpPr>
              <p:cNvPr id="23681" name="Rectangle 68"/>
              <p:cNvSpPr>
                <a:spLocks noChangeArrowheads="1"/>
              </p:cNvSpPr>
              <p:nvPr/>
            </p:nvSpPr>
            <p:spPr bwMode="auto">
              <a:xfrm>
                <a:off x="2652" y="2290"/>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chemeClr val="accent2"/>
                    </a:solidFill>
                  </a:rPr>
                  <a:t>x</a:t>
                </a:r>
                <a:endParaRPr lang="en-US" altLang="zh-CN">
                  <a:solidFill>
                    <a:schemeClr val="accent2"/>
                  </a:solidFill>
                </a:endParaRPr>
              </a:p>
            </p:txBody>
          </p:sp>
          <p:sp>
            <p:nvSpPr>
              <p:cNvPr id="23682" name="Rectangle 69"/>
              <p:cNvSpPr>
                <a:spLocks noChangeArrowheads="1"/>
              </p:cNvSpPr>
              <p:nvPr/>
            </p:nvSpPr>
            <p:spPr bwMode="auto">
              <a:xfrm>
                <a:off x="2425" y="2290"/>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FF3300"/>
                    </a:solidFill>
                  </a:rPr>
                  <a:t>K</a:t>
                </a:r>
                <a:endParaRPr lang="en-US" altLang="zh-CN">
                  <a:solidFill>
                    <a:srgbClr val="FF3300"/>
                  </a:solidFill>
                </a:endParaRPr>
              </a:p>
            </p:txBody>
          </p:sp>
          <p:sp>
            <p:nvSpPr>
              <p:cNvPr id="23683" name="Rectangle 70"/>
              <p:cNvSpPr>
                <a:spLocks noChangeArrowheads="1"/>
              </p:cNvSpPr>
              <p:nvPr/>
            </p:nvSpPr>
            <p:spPr bwMode="auto">
              <a:xfrm>
                <a:off x="2121" y="2290"/>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t</a:t>
                </a:r>
                <a:endParaRPr lang="en-US" altLang="zh-CN"/>
              </a:p>
            </p:txBody>
          </p:sp>
          <p:sp>
            <p:nvSpPr>
              <p:cNvPr id="23684" name="Rectangle 71"/>
              <p:cNvSpPr>
                <a:spLocks noChangeArrowheads="1"/>
              </p:cNvSpPr>
              <p:nvPr/>
            </p:nvSpPr>
            <p:spPr bwMode="auto">
              <a:xfrm>
                <a:off x="1849" y="2280"/>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R</a:t>
                </a:r>
                <a:r>
                  <a:rPr lang="en-US" altLang="zh-CN" sz="2100" b="1" i="1" baseline="-25000">
                    <a:solidFill>
                      <a:srgbClr val="000000"/>
                    </a:solidFill>
                  </a:rPr>
                  <a:t>n</a:t>
                </a:r>
                <a:endParaRPr lang="en-US" altLang="zh-CN"/>
              </a:p>
            </p:txBody>
          </p:sp>
          <p:sp>
            <p:nvSpPr>
              <p:cNvPr id="23685" name="Rectangle 72"/>
              <p:cNvSpPr>
                <a:spLocks noChangeArrowheads="1"/>
              </p:cNvSpPr>
              <p:nvPr/>
            </p:nvSpPr>
            <p:spPr bwMode="auto">
              <a:xfrm>
                <a:off x="1543" y="2275"/>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rPr>
                  <a:t>t</a:t>
                </a:r>
                <a:endParaRPr lang="en-US" altLang="zh-CN"/>
              </a:p>
            </p:txBody>
          </p:sp>
          <p:sp>
            <p:nvSpPr>
              <p:cNvPr id="23686" name="Rectangle 73"/>
              <p:cNvSpPr>
                <a:spLocks noChangeArrowheads="1"/>
              </p:cNvSpPr>
              <p:nvPr/>
            </p:nvSpPr>
            <p:spPr bwMode="auto">
              <a:xfrm>
                <a:off x="2995" y="251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solidFill>
                      <a:srgbClr val="000000"/>
                    </a:solidFill>
                  </a:rPr>
                  <a:t>0</a:t>
                </a:r>
                <a:endParaRPr lang="en-US" altLang="zh-CN"/>
              </a:p>
            </p:txBody>
          </p:sp>
          <p:sp>
            <p:nvSpPr>
              <p:cNvPr id="23687" name="Rectangle 74"/>
              <p:cNvSpPr>
                <a:spLocks noChangeArrowheads="1"/>
              </p:cNvSpPr>
              <p:nvPr/>
            </p:nvSpPr>
            <p:spPr bwMode="auto">
              <a:xfrm>
                <a:off x="3571"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88" name="Rectangle 75"/>
              <p:cNvSpPr>
                <a:spLocks noChangeArrowheads="1"/>
              </p:cNvSpPr>
              <p:nvPr/>
            </p:nvSpPr>
            <p:spPr bwMode="auto">
              <a:xfrm>
                <a:off x="3100"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89" name="Rectangle 76"/>
              <p:cNvSpPr>
                <a:spLocks noChangeArrowheads="1"/>
              </p:cNvSpPr>
              <p:nvPr/>
            </p:nvSpPr>
            <p:spPr bwMode="auto">
              <a:xfrm>
                <a:off x="2755"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0" name="Rectangle 77"/>
              <p:cNvSpPr>
                <a:spLocks noChangeArrowheads="1"/>
              </p:cNvSpPr>
              <p:nvPr/>
            </p:nvSpPr>
            <p:spPr bwMode="auto">
              <a:xfrm>
                <a:off x="2569"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1" name="Rectangle 78"/>
              <p:cNvSpPr>
                <a:spLocks noChangeArrowheads="1"/>
              </p:cNvSpPr>
              <p:nvPr/>
            </p:nvSpPr>
            <p:spPr bwMode="auto">
              <a:xfrm>
                <a:off x="2189"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2" name="Rectangle 79"/>
              <p:cNvSpPr>
                <a:spLocks noChangeArrowheads="1"/>
              </p:cNvSpPr>
              <p:nvPr/>
            </p:nvSpPr>
            <p:spPr bwMode="auto">
              <a:xfrm>
                <a:off x="2052" y="2290"/>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3" name="Rectangle 80"/>
              <p:cNvSpPr>
                <a:spLocks noChangeArrowheads="1"/>
              </p:cNvSpPr>
              <p:nvPr/>
            </p:nvSpPr>
            <p:spPr bwMode="auto">
              <a:xfrm>
                <a:off x="1612" y="2275"/>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4" name="Rectangle 81"/>
              <p:cNvSpPr>
                <a:spLocks noChangeArrowheads="1"/>
              </p:cNvSpPr>
              <p:nvPr/>
            </p:nvSpPr>
            <p:spPr bwMode="auto">
              <a:xfrm>
                <a:off x="1474" y="2275"/>
                <a:ext cx="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endParaRPr lang="en-US" altLang="zh-CN"/>
              </a:p>
            </p:txBody>
          </p:sp>
          <p:sp>
            <p:nvSpPr>
              <p:cNvPr id="23695" name="Rectangle 82"/>
              <p:cNvSpPr>
                <a:spLocks noChangeArrowheads="1"/>
              </p:cNvSpPr>
              <p:nvPr/>
            </p:nvSpPr>
            <p:spPr bwMode="auto">
              <a:xfrm>
                <a:off x="1344" y="2256"/>
                <a:ext cx="1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a:solidFill>
                      <a:srgbClr val="000000"/>
                    </a:solidFill>
                    <a:latin typeface="Symbol" panose="05050102010706020507" pitchFamily="18" charset="2"/>
                  </a:rPr>
                  <a:t>j</a:t>
                </a:r>
                <a:endParaRPr lang="en-US" altLang="zh-CN"/>
              </a:p>
            </p:txBody>
          </p:sp>
        </p:grpSp>
      </p:grpSp>
      <p:sp>
        <p:nvSpPr>
          <p:cNvPr id="66643" name="Text Box 83"/>
          <p:cNvSpPr txBox="1">
            <a:spLocks noChangeArrowheads="1"/>
          </p:cNvSpPr>
          <p:nvPr/>
        </p:nvSpPr>
        <p:spPr bwMode="auto">
          <a:xfrm>
            <a:off x="533400" y="307657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dirty="0">
                <a:sym typeface="Symbol" panose="05050102010706020507" pitchFamily="18" charset="2"/>
              </a:rPr>
              <a:t></a:t>
            </a:r>
            <a:r>
              <a:rPr lang="en-US" altLang="zh-CN" b="1" dirty="0" smtClean="0">
                <a:sym typeface="Symbol" panose="05050102010706020507" pitchFamily="18" charset="2"/>
              </a:rPr>
              <a:t>(</a:t>
            </a:r>
            <a:r>
              <a:rPr lang="en-US" altLang="zh-CN" b="1" i="1" dirty="0">
                <a:sym typeface="Symbol" panose="05050102010706020507" pitchFamily="18" charset="2"/>
              </a:rPr>
              <a:t>t</a:t>
            </a:r>
            <a:r>
              <a:rPr lang="en-US" altLang="zh-CN" b="1" dirty="0" smtClean="0">
                <a:sym typeface="Symbol" panose="05050102010706020507" pitchFamily="18" charset="2"/>
              </a:rPr>
              <a:t>)</a:t>
            </a:r>
            <a:r>
              <a:rPr lang="zh-CN" altLang="en-US" b="1" dirty="0"/>
              <a:t>有 </a:t>
            </a:r>
            <a:r>
              <a:rPr lang="en-US" altLang="zh-CN" b="1" i="1" dirty="0">
                <a:solidFill>
                  <a:srgbClr val="FF3300"/>
                </a:solidFill>
              </a:rPr>
              <a:t>n</a:t>
            </a:r>
            <a:r>
              <a:rPr lang="en-US" altLang="zh-CN" b="1" dirty="0">
                <a:solidFill>
                  <a:srgbClr val="FF3300"/>
                </a:solidFill>
              </a:rPr>
              <a:t>+2</a:t>
            </a:r>
            <a:r>
              <a:rPr lang="en-US" altLang="zh-CN" b="1" dirty="0"/>
              <a:t> </a:t>
            </a:r>
            <a:r>
              <a:rPr lang="zh-CN" altLang="en-US" b="1" dirty="0"/>
              <a:t>个不同的根 </a:t>
            </a:r>
            <a:r>
              <a:rPr lang="en-US" altLang="zh-CN" sz="2000" b="1" i="1" dirty="0">
                <a:solidFill>
                  <a:schemeClr val="accent2"/>
                </a:solidFill>
                <a:sym typeface="Symbol" panose="05050102010706020507" pitchFamily="18" charset="2"/>
              </a:rPr>
              <a:t>x</a:t>
            </a:r>
            <a:r>
              <a:rPr lang="en-US" altLang="zh-CN" sz="2000" b="1" baseline="-25000" dirty="0">
                <a:solidFill>
                  <a:schemeClr val="accent2"/>
                </a:solidFill>
                <a:sym typeface="Symbol" panose="05050102010706020507" pitchFamily="18" charset="2"/>
              </a:rPr>
              <a:t>0</a:t>
            </a:r>
            <a:r>
              <a:rPr lang="en-US" altLang="zh-CN" sz="2000" b="1" dirty="0">
                <a:solidFill>
                  <a:schemeClr val="accent2"/>
                </a:solidFill>
                <a:sym typeface="Symbol" panose="05050102010706020507" pitchFamily="18" charset="2"/>
              </a:rPr>
              <a:t> … </a:t>
            </a:r>
            <a:r>
              <a:rPr lang="en-US" altLang="zh-CN" sz="2000" b="1" i="1" baseline="-25000" dirty="0">
                <a:solidFill>
                  <a:schemeClr val="accent2"/>
                </a:solidFill>
                <a:sym typeface="Symbol" panose="05050102010706020507" pitchFamily="18" charset="2"/>
              </a:rPr>
              <a:t> </a:t>
            </a:r>
            <a:r>
              <a:rPr lang="en-US" altLang="zh-CN" sz="2000" b="1" i="1" dirty="0" err="1">
                <a:solidFill>
                  <a:schemeClr val="accent2"/>
                </a:solidFill>
                <a:sym typeface="Symbol" panose="05050102010706020507" pitchFamily="18" charset="2"/>
              </a:rPr>
              <a:t>x</a:t>
            </a:r>
            <a:r>
              <a:rPr lang="en-US" altLang="zh-CN" sz="2000" b="1" i="1" baseline="-25000" dirty="0" err="1">
                <a:solidFill>
                  <a:schemeClr val="accent2"/>
                </a:solidFill>
                <a:sym typeface="Symbol" panose="05050102010706020507" pitchFamily="18" charset="2"/>
              </a:rPr>
              <a:t>n</a:t>
            </a:r>
            <a:r>
              <a:rPr lang="en-US" altLang="zh-CN" sz="2000" b="1" i="1" dirty="0">
                <a:solidFill>
                  <a:schemeClr val="accent2"/>
                </a:solidFill>
                <a:sym typeface="Symbol" panose="05050102010706020507" pitchFamily="18" charset="2"/>
              </a:rPr>
              <a:t> </a:t>
            </a:r>
            <a:r>
              <a:rPr lang="en-US" altLang="zh-CN" sz="2000" b="1" i="1" baseline="-25000" dirty="0">
                <a:solidFill>
                  <a:schemeClr val="accent2"/>
                </a:solidFill>
                <a:sym typeface="Symbol" panose="05050102010706020507" pitchFamily="18" charset="2"/>
              </a:rPr>
              <a:t> </a:t>
            </a:r>
            <a:r>
              <a:rPr lang="en-US" altLang="zh-CN" sz="2000" b="1" i="1" dirty="0">
                <a:solidFill>
                  <a:schemeClr val="accent2"/>
                </a:solidFill>
                <a:sym typeface="Symbol" panose="05050102010706020507" pitchFamily="18" charset="2"/>
              </a:rPr>
              <a:t>x</a:t>
            </a:r>
            <a:endParaRPr lang="en-US" altLang="zh-CN" sz="2000" b="1" i="1" baseline="-25000" dirty="0">
              <a:solidFill>
                <a:schemeClr val="accent2"/>
              </a:solidFill>
              <a:sym typeface="Symbol" panose="05050102010706020507" pitchFamily="18" charset="2"/>
            </a:endParaRPr>
          </a:p>
        </p:txBody>
      </p:sp>
      <p:graphicFrame>
        <p:nvGraphicFramePr>
          <p:cNvPr id="66644" name="Object 3"/>
          <p:cNvGraphicFramePr>
            <a:graphicFrameLocks noChangeAspect="1"/>
          </p:cNvGraphicFramePr>
          <p:nvPr/>
        </p:nvGraphicFramePr>
        <p:xfrm>
          <a:off x="5638800" y="3152775"/>
          <a:ext cx="2971800" cy="403225"/>
        </p:xfrm>
        <a:graphic>
          <a:graphicData uri="http://schemas.openxmlformats.org/presentationml/2006/ole">
            <mc:AlternateContent xmlns:mc="http://schemas.openxmlformats.org/markup-compatibility/2006">
              <mc:Choice xmlns:v="urn:schemas-microsoft-com:vml" Requires="v">
                <p:oleObj spid="_x0000_s24047" name="Equation" r:id="rId34" imgW="1676160" imgH="241200" progId="Equation.3">
                  <p:embed/>
                </p:oleObj>
              </mc:Choice>
              <mc:Fallback>
                <p:oleObj name="Equation" r:id="rId34" imgW="1676160" imgH="241200" progId="Equation.3">
                  <p:embed/>
                  <p:pic>
                    <p:nvPicPr>
                      <p:cNvPr id="0" name="Object 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638800" y="3152775"/>
                        <a:ext cx="29718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45" name="AutoShape 85"/>
          <p:cNvSpPr>
            <a:spLocks noChangeArrowheads="1"/>
          </p:cNvSpPr>
          <p:nvPr/>
        </p:nvSpPr>
        <p:spPr bwMode="auto">
          <a:xfrm>
            <a:off x="5029200" y="3305175"/>
            <a:ext cx="533400" cy="152400"/>
          </a:xfrm>
          <a:prstGeom prst="rightArrow">
            <a:avLst>
              <a:gd name="adj1" fmla="val 50000"/>
              <a:gd name="adj2" fmla="val 87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 name="Group 86"/>
          <p:cNvGrpSpPr>
            <a:grpSpLocks/>
          </p:cNvGrpSpPr>
          <p:nvPr/>
        </p:nvGrpSpPr>
        <p:grpSpPr bwMode="auto">
          <a:xfrm>
            <a:off x="5486400" y="3914775"/>
            <a:ext cx="3024188" cy="406400"/>
            <a:chOff x="3492" y="2457"/>
            <a:chExt cx="1905" cy="256"/>
          </a:xfrm>
        </p:grpSpPr>
        <p:sp>
          <p:nvSpPr>
            <p:cNvPr id="23647" name="Rectangle 87"/>
            <p:cNvSpPr>
              <a:spLocks noChangeArrowheads="1"/>
            </p:cNvSpPr>
            <p:nvPr/>
          </p:nvSpPr>
          <p:spPr bwMode="auto">
            <a:xfrm>
              <a:off x="5338"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48" name="Rectangle 88"/>
            <p:cNvSpPr>
              <a:spLocks noChangeArrowheads="1"/>
            </p:cNvSpPr>
            <p:nvPr/>
          </p:nvSpPr>
          <p:spPr bwMode="auto">
            <a:xfrm>
              <a:off x="5250"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49" name="Rectangle 89"/>
            <p:cNvSpPr>
              <a:spLocks noChangeArrowheads="1"/>
            </p:cNvSpPr>
            <p:nvPr/>
          </p:nvSpPr>
          <p:spPr bwMode="auto">
            <a:xfrm>
              <a:off x="5162"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1</a:t>
              </a:r>
              <a:endParaRPr lang="en-US" altLang="zh-CN"/>
            </a:p>
          </p:txBody>
        </p:sp>
        <p:sp>
          <p:nvSpPr>
            <p:cNvPr id="23650" name="Rectangle 90"/>
            <p:cNvSpPr>
              <a:spLocks noChangeArrowheads="1"/>
            </p:cNvSpPr>
            <p:nvPr/>
          </p:nvSpPr>
          <p:spPr bwMode="auto">
            <a:xfrm>
              <a:off x="4842"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1" name="Rectangle 91"/>
            <p:cNvSpPr>
              <a:spLocks noChangeArrowheads="1"/>
            </p:cNvSpPr>
            <p:nvPr/>
          </p:nvSpPr>
          <p:spPr bwMode="auto">
            <a:xfrm>
              <a:off x="4700"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2" name="Rectangle 92"/>
            <p:cNvSpPr>
              <a:spLocks noChangeArrowheads="1"/>
            </p:cNvSpPr>
            <p:nvPr/>
          </p:nvSpPr>
          <p:spPr bwMode="auto">
            <a:xfrm>
              <a:off x="4515"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3" name="Rectangle 93"/>
            <p:cNvSpPr>
              <a:spLocks noChangeArrowheads="1"/>
            </p:cNvSpPr>
            <p:nvPr/>
          </p:nvSpPr>
          <p:spPr bwMode="auto">
            <a:xfrm>
              <a:off x="4146"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4" name="Rectangle 94"/>
            <p:cNvSpPr>
              <a:spLocks noChangeArrowheads="1"/>
            </p:cNvSpPr>
            <p:nvPr/>
          </p:nvSpPr>
          <p:spPr bwMode="auto">
            <a:xfrm>
              <a:off x="3900" y="24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55" name="Rectangle 95"/>
            <p:cNvSpPr>
              <a:spLocks noChangeArrowheads="1"/>
            </p:cNvSpPr>
            <p:nvPr/>
          </p:nvSpPr>
          <p:spPr bwMode="auto">
            <a:xfrm>
              <a:off x="3848"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56" name="Rectangle 96"/>
            <p:cNvSpPr>
              <a:spLocks noChangeArrowheads="1"/>
            </p:cNvSpPr>
            <p:nvPr/>
          </p:nvSpPr>
          <p:spPr bwMode="auto">
            <a:xfrm>
              <a:off x="3790" y="24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1</a:t>
              </a:r>
              <a:endParaRPr lang="en-US" altLang="zh-CN"/>
            </a:p>
          </p:txBody>
        </p:sp>
        <p:sp>
          <p:nvSpPr>
            <p:cNvPr id="23657" name="Rectangle 97"/>
            <p:cNvSpPr>
              <a:spLocks noChangeArrowheads="1"/>
            </p:cNvSpPr>
            <p:nvPr/>
          </p:nvSpPr>
          <p:spPr bwMode="auto">
            <a:xfrm>
              <a:off x="3621"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58" name="Rectangle 98"/>
            <p:cNvSpPr>
              <a:spLocks noChangeArrowheads="1"/>
            </p:cNvSpPr>
            <p:nvPr/>
          </p:nvSpPr>
          <p:spPr bwMode="auto">
            <a:xfrm>
              <a:off x="5040"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000000"/>
                  </a:solidFill>
                  <a:latin typeface="Symbol" panose="05050102010706020507" pitchFamily="18" charset="2"/>
                </a:rPr>
                <a:t>+</a:t>
              </a:r>
              <a:endParaRPr lang="en-US" altLang="zh-CN"/>
            </a:p>
          </p:txBody>
        </p:sp>
        <p:sp>
          <p:nvSpPr>
            <p:cNvPr id="23659" name="Rectangle 99"/>
            <p:cNvSpPr>
              <a:spLocks noChangeArrowheads="1"/>
            </p:cNvSpPr>
            <p:nvPr/>
          </p:nvSpPr>
          <p:spPr bwMode="auto">
            <a:xfrm>
              <a:off x="4234"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rgbClr val="000000"/>
                  </a:solidFill>
                  <a:latin typeface="Symbol" panose="05050102010706020507" pitchFamily="18" charset="2"/>
                </a:rPr>
                <a:t>-</a:t>
              </a:r>
              <a:endParaRPr lang="en-US" altLang="zh-CN"/>
            </a:p>
          </p:txBody>
        </p:sp>
        <p:sp>
          <p:nvSpPr>
            <p:cNvPr id="23660" name="Rectangle 100"/>
            <p:cNvSpPr>
              <a:spLocks noChangeArrowheads="1"/>
            </p:cNvSpPr>
            <p:nvPr/>
          </p:nvSpPr>
          <p:spPr bwMode="auto">
            <a:xfrm>
              <a:off x="3731" y="2457"/>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a:solidFill>
                    <a:srgbClr val="000000"/>
                  </a:solidFill>
                  <a:latin typeface="Symbol" panose="05050102010706020507" pitchFamily="18" charset="2"/>
                </a:rPr>
                <a:t>+</a:t>
              </a:r>
              <a:endParaRPr lang="en-US" altLang="zh-CN"/>
            </a:p>
          </p:txBody>
        </p:sp>
        <p:sp>
          <p:nvSpPr>
            <p:cNvPr id="23661" name="Rectangle 101"/>
            <p:cNvSpPr>
              <a:spLocks noChangeArrowheads="1"/>
            </p:cNvSpPr>
            <p:nvPr/>
          </p:nvSpPr>
          <p:spPr bwMode="auto">
            <a:xfrm>
              <a:off x="4910" y="2481"/>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n</a:t>
              </a:r>
              <a:endParaRPr lang="en-US" altLang="zh-CN"/>
            </a:p>
          </p:txBody>
        </p:sp>
        <p:sp>
          <p:nvSpPr>
            <p:cNvPr id="23662" name="Rectangle 102"/>
            <p:cNvSpPr>
              <a:spLocks noChangeArrowheads="1"/>
            </p:cNvSpPr>
            <p:nvPr/>
          </p:nvSpPr>
          <p:spPr bwMode="auto">
            <a:xfrm>
              <a:off x="4598" y="248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chemeClr val="accent2"/>
                  </a:solidFill>
                </a:rPr>
                <a:t>x</a:t>
              </a:r>
              <a:endParaRPr lang="en-US" altLang="zh-CN">
                <a:solidFill>
                  <a:schemeClr val="accent2"/>
                </a:solidFill>
              </a:endParaRPr>
            </a:p>
          </p:txBody>
        </p:sp>
        <p:sp>
          <p:nvSpPr>
            <p:cNvPr id="23663" name="Rectangle 103"/>
            <p:cNvSpPr>
              <a:spLocks noChangeArrowheads="1"/>
            </p:cNvSpPr>
            <p:nvPr/>
          </p:nvSpPr>
          <p:spPr bwMode="auto">
            <a:xfrm>
              <a:off x="4373" y="2481"/>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FF3300"/>
                  </a:solidFill>
                </a:rPr>
                <a:t>K</a:t>
              </a:r>
              <a:endParaRPr lang="en-US" altLang="zh-CN">
                <a:solidFill>
                  <a:srgbClr val="FF3300"/>
                </a:solidFill>
              </a:endParaRPr>
            </a:p>
          </p:txBody>
        </p:sp>
        <p:sp>
          <p:nvSpPr>
            <p:cNvPr id="23664" name="Rectangle 104"/>
            <p:cNvSpPr>
              <a:spLocks noChangeArrowheads="1"/>
            </p:cNvSpPr>
            <p:nvPr/>
          </p:nvSpPr>
          <p:spPr bwMode="auto">
            <a:xfrm>
              <a:off x="3492" y="2481"/>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R</a:t>
              </a:r>
              <a:endParaRPr lang="en-US" altLang="zh-CN"/>
            </a:p>
          </p:txBody>
        </p:sp>
        <p:sp>
          <p:nvSpPr>
            <p:cNvPr id="23665" name="Rectangle 105"/>
            <p:cNvSpPr>
              <a:spLocks noChangeArrowheads="1"/>
            </p:cNvSpPr>
            <p:nvPr/>
          </p:nvSpPr>
          <p:spPr bwMode="auto">
            <a:xfrm>
              <a:off x="4065" y="2588"/>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x</a:t>
              </a:r>
              <a:endParaRPr lang="en-US" altLang="zh-CN"/>
            </a:p>
          </p:txBody>
        </p:sp>
        <p:sp>
          <p:nvSpPr>
            <p:cNvPr id="23666" name="Rectangle 106"/>
            <p:cNvSpPr>
              <a:spLocks noChangeArrowheads="1"/>
            </p:cNvSpPr>
            <p:nvPr/>
          </p:nvSpPr>
          <p:spPr bwMode="auto">
            <a:xfrm>
              <a:off x="3667" y="246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67" name="Rectangle 107"/>
            <p:cNvSpPr>
              <a:spLocks noChangeArrowheads="1"/>
            </p:cNvSpPr>
            <p:nvPr/>
          </p:nvSpPr>
          <p:spPr bwMode="auto">
            <a:xfrm>
              <a:off x="3610" y="2588"/>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68" name="Rectangle 108"/>
            <p:cNvSpPr>
              <a:spLocks noChangeArrowheads="1"/>
            </p:cNvSpPr>
            <p:nvPr/>
          </p:nvSpPr>
          <p:spPr bwMode="auto">
            <a:xfrm>
              <a:off x="3954" y="2462"/>
              <a:ext cx="8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latin typeface="Symbol" panose="05050102010706020507" pitchFamily="18" charset="2"/>
                </a:rPr>
                <a:t>x</a:t>
              </a:r>
              <a:endParaRPr lang="en-US" altLang="zh-CN"/>
            </a:p>
          </p:txBody>
        </p:sp>
      </p:grpSp>
      <p:grpSp>
        <p:nvGrpSpPr>
          <p:cNvPr id="12" name="Group 109"/>
          <p:cNvGrpSpPr>
            <a:grpSpLocks/>
          </p:cNvGrpSpPr>
          <p:nvPr/>
        </p:nvGrpSpPr>
        <p:grpSpPr bwMode="auto">
          <a:xfrm>
            <a:off x="6019800" y="3686175"/>
            <a:ext cx="76200" cy="228600"/>
            <a:chOff x="3792" y="2304"/>
            <a:chExt cx="48" cy="144"/>
          </a:xfrm>
        </p:grpSpPr>
        <p:sp>
          <p:nvSpPr>
            <p:cNvPr id="23645" name="Line 110"/>
            <p:cNvSpPr>
              <a:spLocks noChangeShapeType="1"/>
            </p:cNvSpPr>
            <p:nvPr/>
          </p:nvSpPr>
          <p:spPr bwMode="auto">
            <a:xfrm>
              <a:off x="3792" y="230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6" name="Line 111"/>
            <p:cNvSpPr>
              <a:spLocks noChangeShapeType="1"/>
            </p:cNvSpPr>
            <p:nvPr/>
          </p:nvSpPr>
          <p:spPr bwMode="auto">
            <a:xfrm>
              <a:off x="3840" y="230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72" name="AutoShape 112"/>
          <p:cNvSpPr>
            <a:spLocks noChangeArrowheads="1"/>
          </p:cNvSpPr>
          <p:nvPr/>
        </p:nvSpPr>
        <p:spPr bwMode="auto">
          <a:xfrm>
            <a:off x="900113" y="2347913"/>
            <a:ext cx="4114800" cy="685800"/>
          </a:xfrm>
          <a:prstGeom prst="wedgeEllipseCallout">
            <a:avLst>
              <a:gd name="adj1" fmla="val 70449"/>
              <a:gd name="adj2" fmla="val 86111"/>
            </a:avLst>
          </a:prstGeom>
          <a:gradFill rotWithShape="0">
            <a:gsLst>
              <a:gs pos="0">
                <a:schemeClr val="bg1"/>
              </a:gs>
              <a:gs pos="100000">
                <a:srgbClr val="C0C0C0"/>
              </a:gs>
            </a:gsLst>
            <a:lin ang="27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注意这里是对 </a:t>
            </a:r>
            <a:r>
              <a:rPr lang="en-US" altLang="zh-CN" b="1" i="1"/>
              <a:t>t </a:t>
            </a:r>
            <a:r>
              <a:rPr lang="zh-CN" altLang="en-US" b="1"/>
              <a:t>求导</a:t>
            </a:r>
          </a:p>
        </p:txBody>
      </p:sp>
      <p:grpSp>
        <p:nvGrpSpPr>
          <p:cNvPr id="13" name="Group 113"/>
          <p:cNvGrpSpPr>
            <a:grpSpLocks/>
          </p:cNvGrpSpPr>
          <p:nvPr/>
        </p:nvGrpSpPr>
        <p:grpSpPr bwMode="auto">
          <a:xfrm>
            <a:off x="838200" y="3914775"/>
            <a:ext cx="4767263" cy="436563"/>
            <a:chOff x="546" y="2456"/>
            <a:chExt cx="3003" cy="275"/>
          </a:xfrm>
        </p:grpSpPr>
        <p:sp>
          <p:nvSpPr>
            <p:cNvPr id="23612" name="Rectangle 114"/>
            <p:cNvSpPr>
              <a:spLocks noChangeArrowheads="1"/>
            </p:cNvSpPr>
            <p:nvPr/>
          </p:nvSpPr>
          <p:spPr bwMode="auto">
            <a:xfrm>
              <a:off x="3324" y="2462"/>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p>
          </p:txBody>
        </p:sp>
        <p:sp>
          <p:nvSpPr>
            <p:cNvPr id="23613" name="Rectangle 115"/>
            <p:cNvSpPr>
              <a:spLocks noChangeArrowheads="1"/>
            </p:cNvSpPr>
            <p:nvPr/>
          </p:nvSpPr>
          <p:spPr bwMode="auto">
            <a:xfrm>
              <a:off x="2919"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latin typeface="Symbol" panose="05050102010706020507" pitchFamily="18" charset="2"/>
                </a:rPr>
                <a:t>+</a:t>
              </a:r>
              <a:endParaRPr lang="en-US" altLang="zh-CN"/>
            </a:p>
          </p:txBody>
        </p:sp>
        <p:sp>
          <p:nvSpPr>
            <p:cNvPr id="23614" name="Rectangle 116"/>
            <p:cNvSpPr>
              <a:spLocks noChangeArrowheads="1"/>
            </p:cNvSpPr>
            <p:nvPr/>
          </p:nvSpPr>
          <p:spPr bwMode="auto">
            <a:xfrm>
              <a:off x="2169"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latin typeface="Symbol" panose="05050102010706020507" pitchFamily="18" charset="2"/>
                </a:rPr>
                <a:t>=</a:t>
              </a:r>
              <a:endParaRPr lang="en-US" altLang="zh-CN"/>
            </a:p>
          </p:txBody>
        </p:sp>
        <p:sp>
          <p:nvSpPr>
            <p:cNvPr id="23615" name="Rectangle 117"/>
            <p:cNvSpPr>
              <a:spLocks noChangeArrowheads="1"/>
            </p:cNvSpPr>
            <p:nvPr/>
          </p:nvSpPr>
          <p:spPr bwMode="auto">
            <a:xfrm>
              <a:off x="1292" y="2462"/>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latin typeface="Symbol" panose="05050102010706020507" pitchFamily="18" charset="2"/>
                </a:rPr>
                <a:t>-</a:t>
              </a:r>
              <a:endParaRPr lang="en-US" altLang="zh-CN"/>
            </a:p>
          </p:txBody>
        </p:sp>
        <p:sp>
          <p:nvSpPr>
            <p:cNvPr id="23616" name="Rectangle 118"/>
            <p:cNvSpPr>
              <a:spLocks noChangeArrowheads="1"/>
            </p:cNvSpPr>
            <p:nvPr/>
          </p:nvSpPr>
          <p:spPr bwMode="auto">
            <a:xfrm>
              <a:off x="1647" y="245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latin typeface="Symbol" panose="05050102010706020507" pitchFamily="18" charset="2"/>
                </a:rPr>
                <a:t>+</a:t>
              </a:r>
              <a:endParaRPr lang="en-US" altLang="zh-CN"/>
            </a:p>
          </p:txBody>
        </p:sp>
        <p:sp>
          <p:nvSpPr>
            <p:cNvPr id="23617" name="Rectangle 119"/>
            <p:cNvSpPr>
              <a:spLocks noChangeArrowheads="1"/>
            </p:cNvSpPr>
            <p:nvPr/>
          </p:nvSpPr>
          <p:spPr bwMode="auto">
            <a:xfrm>
              <a:off x="770" y="2456"/>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latin typeface="Symbol" panose="05050102010706020507" pitchFamily="18" charset="2"/>
                </a:rPr>
                <a:t>+</a:t>
              </a:r>
              <a:endParaRPr lang="en-US" altLang="zh-CN"/>
            </a:p>
          </p:txBody>
        </p:sp>
        <p:sp>
          <p:nvSpPr>
            <p:cNvPr id="23618" name="Rectangle 120"/>
            <p:cNvSpPr>
              <a:spLocks noChangeArrowheads="1"/>
            </p:cNvSpPr>
            <p:nvPr/>
          </p:nvSpPr>
          <p:spPr bwMode="auto">
            <a:xfrm>
              <a:off x="3230"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19" name="Rectangle 121"/>
            <p:cNvSpPr>
              <a:spLocks noChangeArrowheads="1"/>
            </p:cNvSpPr>
            <p:nvPr/>
          </p:nvSpPr>
          <p:spPr bwMode="auto">
            <a:xfrm>
              <a:off x="3139"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0" name="Rectangle 122"/>
            <p:cNvSpPr>
              <a:spLocks noChangeArrowheads="1"/>
            </p:cNvSpPr>
            <p:nvPr/>
          </p:nvSpPr>
          <p:spPr bwMode="auto">
            <a:xfrm>
              <a:off x="3049" y="24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1</a:t>
              </a:r>
              <a:endParaRPr lang="en-US" altLang="zh-CN"/>
            </a:p>
          </p:txBody>
        </p:sp>
        <p:sp>
          <p:nvSpPr>
            <p:cNvPr id="23621" name="Rectangle 123"/>
            <p:cNvSpPr>
              <a:spLocks noChangeArrowheads="1"/>
            </p:cNvSpPr>
            <p:nvPr/>
          </p:nvSpPr>
          <p:spPr bwMode="auto">
            <a:xfrm>
              <a:off x="2653" y="2482"/>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2" name="Rectangle 124"/>
            <p:cNvSpPr>
              <a:spLocks noChangeArrowheads="1"/>
            </p:cNvSpPr>
            <p:nvPr/>
          </p:nvSpPr>
          <p:spPr bwMode="auto">
            <a:xfrm>
              <a:off x="2462"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3" name="Rectangle 125"/>
            <p:cNvSpPr>
              <a:spLocks noChangeArrowheads="1"/>
            </p:cNvSpPr>
            <p:nvPr/>
          </p:nvSpPr>
          <p:spPr bwMode="auto">
            <a:xfrm>
              <a:off x="2078"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4" name="Rectangle 126"/>
            <p:cNvSpPr>
              <a:spLocks noChangeArrowheads="1"/>
            </p:cNvSpPr>
            <p:nvPr/>
          </p:nvSpPr>
          <p:spPr bwMode="auto">
            <a:xfrm>
              <a:off x="1823"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5" name="Rectangle 127"/>
            <p:cNvSpPr>
              <a:spLocks noChangeArrowheads="1"/>
            </p:cNvSpPr>
            <p:nvPr/>
          </p:nvSpPr>
          <p:spPr bwMode="auto">
            <a:xfrm>
              <a:off x="1201"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6" name="Rectangle 128"/>
            <p:cNvSpPr>
              <a:spLocks noChangeArrowheads="1"/>
            </p:cNvSpPr>
            <p:nvPr/>
          </p:nvSpPr>
          <p:spPr bwMode="auto">
            <a:xfrm>
              <a:off x="946"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a:solidFill>
                    <a:srgbClr val="000000"/>
                  </a:solidFill>
                </a:rPr>
                <a:t>(</a:t>
              </a:r>
              <a:endParaRPr lang="en-US" altLang="zh-CN"/>
            </a:p>
          </p:txBody>
        </p:sp>
        <p:sp>
          <p:nvSpPr>
            <p:cNvPr id="23627" name="Rectangle 129"/>
            <p:cNvSpPr>
              <a:spLocks noChangeArrowheads="1"/>
            </p:cNvSpPr>
            <p:nvPr/>
          </p:nvSpPr>
          <p:spPr bwMode="auto">
            <a:xfrm>
              <a:off x="1769"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28" name="Rectangle 130"/>
            <p:cNvSpPr>
              <a:spLocks noChangeArrowheads="1"/>
            </p:cNvSpPr>
            <p:nvPr/>
          </p:nvSpPr>
          <p:spPr bwMode="auto">
            <a:xfrm>
              <a:off x="1710" y="24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1</a:t>
              </a:r>
              <a:endParaRPr lang="en-US" altLang="zh-CN"/>
            </a:p>
          </p:txBody>
        </p:sp>
        <p:sp>
          <p:nvSpPr>
            <p:cNvPr id="23629" name="Rectangle 131"/>
            <p:cNvSpPr>
              <a:spLocks noChangeArrowheads="1"/>
            </p:cNvSpPr>
            <p:nvPr/>
          </p:nvSpPr>
          <p:spPr bwMode="auto">
            <a:xfrm>
              <a:off x="1533"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30" name="Rectangle 132"/>
            <p:cNvSpPr>
              <a:spLocks noChangeArrowheads="1"/>
            </p:cNvSpPr>
            <p:nvPr/>
          </p:nvSpPr>
          <p:spPr bwMode="auto">
            <a:xfrm>
              <a:off x="892"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31" name="Rectangle 133"/>
            <p:cNvSpPr>
              <a:spLocks noChangeArrowheads="1"/>
            </p:cNvSpPr>
            <p:nvPr/>
          </p:nvSpPr>
          <p:spPr bwMode="auto">
            <a:xfrm>
              <a:off x="833" y="24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1</a:t>
              </a:r>
              <a:endParaRPr lang="en-US" altLang="zh-CN"/>
            </a:p>
          </p:txBody>
        </p:sp>
        <p:sp>
          <p:nvSpPr>
            <p:cNvPr id="23632" name="Rectangle 134"/>
            <p:cNvSpPr>
              <a:spLocks noChangeArrowheads="1"/>
            </p:cNvSpPr>
            <p:nvPr/>
          </p:nvSpPr>
          <p:spPr bwMode="auto">
            <a:xfrm>
              <a:off x="656" y="246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a:solidFill>
                    <a:srgbClr val="000000"/>
                  </a:solidFill>
                </a:rPr>
                <a:t>(</a:t>
              </a:r>
              <a:endParaRPr lang="en-US" altLang="zh-CN"/>
            </a:p>
          </p:txBody>
        </p:sp>
        <p:sp>
          <p:nvSpPr>
            <p:cNvPr id="23633" name="Rectangle 135"/>
            <p:cNvSpPr>
              <a:spLocks noChangeArrowheads="1"/>
            </p:cNvSpPr>
            <p:nvPr/>
          </p:nvSpPr>
          <p:spPr bwMode="auto">
            <a:xfrm>
              <a:off x="2785" y="2482"/>
              <a:ext cx="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n</a:t>
              </a:r>
              <a:endParaRPr lang="en-US" altLang="zh-CN"/>
            </a:p>
          </p:txBody>
        </p:sp>
        <p:sp>
          <p:nvSpPr>
            <p:cNvPr id="23634" name="Rectangle 136"/>
            <p:cNvSpPr>
              <a:spLocks noChangeArrowheads="1"/>
            </p:cNvSpPr>
            <p:nvPr/>
          </p:nvSpPr>
          <p:spPr bwMode="auto">
            <a:xfrm>
              <a:off x="2547" y="248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x</a:t>
              </a:r>
              <a:endParaRPr lang="en-US" altLang="zh-CN"/>
            </a:p>
          </p:txBody>
        </p:sp>
        <p:sp>
          <p:nvSpPr>
            <p:cNvPr id="23635" name="Rectangle 137"/>
            <p:cNvSpPr>
              <a:spLocks noChangeArrowheads="1"/>
            </p:cNvSpPr>
            <p:nvPr/>
          </p:nvSpPr>
          <p:spPr bwMode="auto">
            <a:xfrm>
              <a:off x="2315" y="2482"/>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FF3300"/>
                  </a:solidFill>
                </a:rPr>
                <a:t>K</a:t>
              </a:r>
              <a:endParaRPr lang="en-US" altLang="zh-CN">
                <a:solidFill>
                  <a:srgbClr val="FF3300"/>
                </a:solidFill>
              </a:endParaRPr>
            </a:p>
          </p:txBody>
        </p:sp>
        <p:sp>
          <p:nvSpPr>
            <p:cNvPr id="23636" name="Rectangle 138"/>
            <p:cNvSpPr>
              <a:spLocks noChangeArrowheads="1"/>
            </p:cNvSpPr>
            <p:nvPr/>
          </p:nvSpPr>
          <p:spPr bwMode="auto">
            <a:xfrm>
              <a:off x="1438" y="2482"/>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chemeClr val="accent2"/>
                  </a:solidFill>
                </a:rPr>
                <a:t>L</a:t>
              </a:r>
              <a:endParaRPr lang="en-US" altLang="zh-CN">
                <a:solidFill>
                  <a:schemeClr val="accent2"/>
                </a:solidFill>
              </a:endParaRPr>
            </a:p>
          </p:txBody>
        </p:sp>
        <p:sp>
          <p:nvSpPr>
            <p:cNvPr id="23637" name="Rectangle 139"/>
            <p:cNvSpPr>
              <a:spLocks noChangeArrowheads="1"/>
            </p:cNvSpPr>
            <p:nvPr/>
          </p:nvSpPr>
          <p:spPr bwMode="auto">
            <a:xfrm>
              <a:off x="546" y="2482"/>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rPr>
                <a:t>f</a:t>
              </a:r>
              <a:endParaRPr lang="en-US" altLang="zh-CN"/>
            </a:p>
          </p:txBody>
        </p:sp>
        <p:sp>
          <p:nvSpPr>
            <p:cNvPr id="23638" name="Rectangle 140"/>
            <p:cNvSpPr>
              <a:spLocks noChangeArrowheads="1"/>
            </p:cNvSpPr>
            <p:nvPr/>
          </p:nvSpPr>
          <p:spPr bwMode="auto">
            <a:xfrm>
              <a:off x="1994" y="2589"/>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x</a:t>
              </a:r>
              <a:endParaRPr lang="en-US" altLang="zh-CN"/>
            </a:p>
          </p:txBody>
        </p:sp>
        <p:sp>
          <p:nvSpPr>
            <p:cNvPr id="23639" name="Rectangle 141"/>
            <p:cNvSpPr>
              <a:spLocks noChangeArrowheads="1"/>
            </p:cNvSpPr>
            <p:nvPr/>
          </p:nvSpPr>
          <p:spPr bwMode="auto">
            <a:xfrm>
              <a:off x="1580" y="2467"/>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40" name="Rectangle 142"/>
            <p:cNvSpPr>
              <a:spLocks noChangeArrowheads="1"/>
            </p:cNvSpPr>
            <p:nvPr/>
          </p:nvSpPr>
          <p:spPr bwMode="auto">
            <a:xfrm>
              <a:off x="1545" y="258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chemeClr val="accent2"/>
                  </a:solidFill>
                </a:rPr>
                <a:t>n</a:t>
              </a:r>
              <a:endParaRPr lang="en-US" altLang="zh-CN">
                <a:solidFill>
                  <a:schemeClr val="accent2"/>
                </a:solidFill>
              </a:endParaRPr>
            </a:p>
          </p:txBody>
        </p:sp>
        <p:sp>
          <p:nvSpPr>
            <p:cNvPr id="23641" name="Rectangle 143"/>
            <p:cNvSpPr>
              <a:spLocks noChangeArrowheads="1"/>
            </p:cNvSpPr>
            <p:nvPr/>
          </p:nvSpPr>
          <p:spPr bwMode="auto">
            <a:xfrm>
              <a:off x="1117" y="2589"/>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x</a:t>
              </a:r>
              <a:endParaRPr lang="en-US" altLang="zh-CN"/>
            </a:p>
          </p:txBody>
        </p:sp>
        <p:sp>
          <p:nvSpPr>
            <p:cNvPr id="23642" name="Rectangle 144"/>
            <p:cNvSpPr>
              <a:spLocks noChangeArrowheads="1"/>
            </p:cNvSpPr>
            <p:nvPr/>
          </p:nvSpPr>
          <p:spPr bwMode="auto">
            <a:xfrm>
              <a:off x="703" y="2467"/>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00" b="1" i="1">
                  <a:solidFill>
                    <a:srgbClr val="000000"/>
                  </a:solidFill>
                </a:rPr>
                <a:t>n</a:t>
              </a:r>
              <a:endParaRPr lang="en-US" altLang="zh-CN"/>
            </a:p>
          </p:txBody>
        </p:sp>
        <p:sp>
          <p:nvSpPr>
            <p:cNvPr id="23643" name="Rectangle 145"/>
            <p:cNvSpPr>
              <a:spLocks noChangeArrowheads="1"/>
            </p:cNvSpPr>
            <p:nvPr/>
          </p:nvSpPr>
          <p:spPr bwMode="auto">
            <a:xfrm>
              <a:off x="1879" y="2462"/>
              <a:ext cx="8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latin typeface="Symbol" panose="05050102010706020507" pitchFamily="18" charset="2"/>
                </a:rPr>
                <a:t>x</a:t>
              </a:r>
              <a:endParaRPr lang="en-US" altLang="zh-CN"/>
            </a:p>
          </p:txBody>
        </p:sp>
        <p:sp>
          <p:nvSpPr>
            <p:cNvPr id="23644" name="Rectangle 146"/>
            <p:cNvSpPr>
              <a:spLocks noChangeArrowheads="1"/>
            </p:cNvSpPr>
            <p:nvPr/>
          </p:nvSpPr>
          <p:spPr bwMode="auto">
            <a:xfrm>
              <a:off x="1002" y="2462"/>
              <a:ext cx="8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b="1" i="1">
                  <a:solidFill>
                    <a:srgbClr val="000000"/>
                  </a:solidFill>
                  <a:latin typeface="Symbol" panose="05050102010706020507" pitchFamily="18" charset="2"/>
                </a:rPr>
                <a:t>x</a:t>
              </a:r>
              <a:endParaRPr lang="en-US" altLang="zh-CN"/>
            </a:p>
          </p:txBody>
        </p:sp>
      </p:grpSp>
      <p:sp>
        <p:nvSpPr>
          <p:cNvPr id="66707" name="Line 147"/>
          <p:cNvSpPr>
            <a:spLocks noChangeShapeType="1"/>
          </p:cNvSpPr>
          <p:nvPr/>
        </p:nvSpPr>
        <p:spPr bwMode="auto">
          <a:xfrm flipV="1">
            <a:off x="2362200" y="3914775"/>
            <a:ext cx="685800" cy="457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8" name="AutoShape 148"/>
          <p:cNvSpPr>
            <a:spLocks noChangeArrowheads="1"/>
          </p:cNvSpPr>
          <p:nvPr/>
        </p:nvSpPr>
        <p:spPr bwMode="auto">
          <a:xfrm>
            <a:off x="838200" y="5133975"/>
            <a:ext cx="533400" cy="152400"/>
          </a:xfrm>
          <a:prstGeom prst="rightArrow">
            <a:avLst>
              <a:gd name="adj1" fmla="val 50000"/>
              <a:gd name="adj2" fmla="val 87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4" name="Group 149"/>
          <p:cNvGrpSpPr>
            <a:grpSpLocks/>
          </p:cNvGrpSpPr>
          <p:nvPr/>
        </p:nvGrpSpPr>
        <p:grpSpPr bwMode="auto">
          <a:xfrm>
            <a:off x="1676400" y="4829175"/>
            <a:ext cx="2195513" cy="769938"/>
            <a:chOff x="950" y="2896"/>
            <a:chExt cx="1383" cy="485"/>
          </a:xfrm>
        </p:grpSpPr>
        <p:sp>
          <p:nvSpPr>
            <p:cNvPr id="23590" name="Line 150"/>
            <p:cNvSpPr>
              <a:spLocks noChangeShapeType="1"/>
            </p:cNvSpPr>
            <p:nvPr/>
          </p:nvSpPr>
          <p:spPr bwMode="auto">
            <a:xfrm>
              <a:off x="1550" y="3157"/>
              <a:ext cx="783"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Rectangle 151"/>
            <p:cNvSpPr>
              <a:spLocks noChangeArrowheads="1"/>
            </p:cNvSpPr>
            <p:nvPr/>
          </p:nvSpPr>
          <p:spPr bwMode="auto">
            <a:xfrm>
              <a:off x="2176" y="316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2" name="Rectangle 152"/>
            <p:cNvSpPr>
              <a:spLocks noChangeArrowheads="1"/>
            </p:cNvSpPr>
            <p:nvPr/>
          </p:nvSpPr>
          <p:spPr bwMode="auto">
            <a:xfrm>
              <a:off x="2084" y="316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3" name="Rectangle 153"/>
            <p:cNvSpPr>
              <a:spLocks noChangeArrowheads="1"/>
            </p:cNvSpPr>
            <p:nvPr/>
          </p:nvSpPr>
          <p:spPr bwMode="auto">
            <a:xfrm>
              <a:off x="1992" y="316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1</a:t>
              </a:r>
              <a:endParaRPr lang="en-US" altLang="zh-CN"/>
            </a:p>
          </p:txBody>
        </p:sp>
        <p:sp>
          <p:nvSpPr>
            <p:cNvPr id="23594" name="Rectangle 154"/>
            <p:cNvSpPr>
              <a:spLocks noChangeArrowheads="1"/>
            </p:cNvSpPr>
            <p:nvPr/>
          </p:nvSpPr>
          <p:spPr bwMode="auto">
            <a:xfrm>
              <a:off x="1653" y="3160"/>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5" name="Rectangle 155"/>
            <p:cNvSpPr>
              <a:spLocks noChangeArrowheads="1"/>
            </p:cNvSpPr>
            <p:nvPr/>
          </p:nvSpPr>
          <p:spPr bwMode="auto">
            <a:xfrm>
              <a:off x="2264" y="29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6" name="Rectangle 156"/>
            <p:cNvSpPr>
              <a:spLocks noChangeArrowheads="1"/>
            </p:cNvSpPr>
            <p:nvPr/>
          </p:nvSpPr>
          <p:spPr bwMode="auto">
            <a:xfrm>
              <a:off x="2006" y="29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7" name="Rectangle 157"/>
            <p:cNvSpPr>
              <a:spLocks noChangeArrowheads="1"/>
            </p:cNvSpPr>
            <p:nvPr/>
          </p:nvSpPr>
          <p:spPr bwMode="auto">
            <a:xfrm>
              <a:off x="1291" y="3039"/>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8" name="Rectangle 158"/>
            <p:cNvSpPr>
              <a:spLocks noChangeArrowheads="1"/>
            </p:cNvSpPr>
            <p:nvPr/>
          </p:nvSpPr>
          <p:spPr bwMode="auto">
            <a:xfrm>
              <a:off x="1098" y="3039"/>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rPr>
                <a:t>(</a:t>
              </a:r>
              <a:endParaRPr lang="en-US" altLang="zh-CN"/>
            </a:p>
          </p:txBody>
        </p:sp>
        <p:sp>
          <p:nvSpPr>
            <p:cNvPr id="23599" name="Rectangle 159"/>
            <p:cNvSpPr>
              <a:spLocks noChangeArrowheads="1"/>
            </p:cNvSpPr>
            <p:nvPr/>
          </p:nvSpPr>
          <p:spPr bwMode="auto">
            <a:xfrm>
              <a:off x="1952" y="2906"/>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rPr>
                <a:t>)</a:t>
              </a:r>
              <a:endParaRPr lang="en-US" altLang="zh-CN"/>
            </a:p>
          </p:txBody>
        </p:sp>
        <p:sp>
          <p:nvSpPr>
            <p:cNvPr id="23600" name="Rectangle 160"/>
            <p:cNvSpPr>
              <a:spLocks noChangeArrowheads="1"/>
            </p:cNvSpPr>
            <p:nvPr/>
          </p:nvSpPr>
          <p:spPr bwMode="auto">
            <a:xfrm>
              <a:off x="1892" y="290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rPr>
                <a:t>1</a:t>
              </a:r>
              <a:endParaRPr lang="en-US" altLang="zh-CN"/>
            </a:p>
          </p:txBody>
        </p:sp>
        <p:sp>
          <p:nvSpPr>
            <p:cNvPr id="23601" name="Rectangle 161"/>
            <p:cNvSpPr>
              <a:spLocks noChangeArrowheads="1"/>
            </p:cNvSpPr>
            <p:nvPr/>
          </p:nvSpPr>
          <p:spPr bwMode="auto">
            <a:xfrm>
              <a:off x="1712" y="2906"/>
              <a:ext cx="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rPr>
                <a:t>(</a:t>
              </a:r>
              <a:endParaRPr lang="en-US" altLang="zh-CN"/>
            </a:p>
          </p:txBody>
        </p:sp>
        <p:sp>
          <p:nvSpPr>
            <p:cNvPr id="23602" name="Rectangle 162"/>
            <p:cNvSpPr>
              <a:spLocks noChangeArrowheads="1"/>
            </p:cNvSpPr>
            <p:nvPr/>
          </p:nvSpPr>
          <p:spPr bwMode="auto">
            <a:xfrm>
              <a:off x="1861" y="3139"/>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latin typeface="Symbol" panose="05050102010706020507" pitchFamily="18" charset="2"/>
                </a:rPr>
                <a:t>+</a:t>
              </a:r>
              <a:endParaRPr lang="en-US" altLang="zh-CN"/>
            </a:p>
          </p:txBody>
        </p:sp>
        <p:sp>
          <p:nvSpPr>
            <p:cNvPr id="23603" name="Rectangle 163"/>
            <p:cNvSpPr>
              <a:spLocks noChangeArrowheads="1"/>
            </p:cNvSpPr>
            <p:nvPr/>
          </p:nvSpPr>
          <p:spPr bwMode="auto">
            <a:xfrm>
              <a:off x="1395" y="3018"/>
              <a:ext cx="1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a:solidFill>
                    <a:srgbClr val="000000"/>
                  </a:solidFill>
                  <a:latin typeface="Symbol" panose="05050102010706020507" pitchFamily="18" charset="2"/>
                </a:rPr>
                <a:t>=</a:t>
              </a:r>
              <a:endParaRPr lang="en-US" altLang="zh-CN"/>
            </a:p>
          </p:txBody>
        </p:sp>
        <p:sp>
          <p:nvSpPr>
            <p:cNvPr id="23604" name="Rectangle 164"/>
            <p:cNvSpPr>
              <a:spLocks noChangeArrowheads="1"/>
            </p:cNvSpPr>
            <p:nvPr/>
          </p:nvSpPr>
          <p:spPr bwMode="auto">
            <a:xfrm>
              <a:off x="1828" y="2896"/>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solidFill>
                    <a:srgbClr val="000000"/>
                  </a:solidFill>
                  <a:latin typeface="Symbol" panose="05050102010706020507" pitchFamily="18" charset="2"/>
                </a:rPr>
                <a:t>+</a:t>
              </a:r>
              <a:endParaRPr lang="en-US" altLang="zh-CN"/>
            </a:p>
          </p:txBody>
        </p:sp>
        <p:sp>
          <p:nvSpPr>
            <p:cNvPr id="23605" name="Rectangle 165"/>
            <p:cNvSpPr>
              <a:spLocks noChangeArrowheads="1"/>
            </p:cNvSpPr>
            <p:nvPr/>
          </p:nvSpPr>
          <p:spPr bwMode="auto">
            <a:xfrm>
              <a:off x="1725" y="316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rPr>
                <a:t>n</a:t>
              </a:r>
              <a:endParaRPr lang="en-US" altLang="zh-CN"/>
            </a:p>
          </p:txBody>
        </p:sp>
        <p:sp>
          <p:nvSpPr>
            <p:cNvPr id="23606" name="Rectangle 166"/>
            <p:cNvSpPr>
              <a:spLocks noChangeArrowheads="1"/>
            </p:cNvSpPr>
            <p:nvPr/>
          </p:nvSpPr>
          <p:spPr bwMode="auto">
            <a:xfrm>
              <a:off x="1601" y="2922"/>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rPr>
                <a:t>f</a:t>
              </a:r>
              <a:endParaRPr lang="en-US" altLang="zh-CN"/>
            </a:p>
          </p:txBody>
        </p:sp>
        <p:sp>
          <p:nvSpPr>
            <p:cNvPr id="23607" name="Rectangle 167"/>
            <p:cNvSpPr>
              <a:spLocks noChangeArrowheads="1"/>
            </p:cNvSpPr>
            <p:nvPr/>
          </p:nvSpPr>
          <p:spPr bwMode="auto">
            <a:xfrm>
              <a:off x="1184" y="303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rPr>
                <a:t>x</a:t>
              </a:r>
              <a:endParaRPr lang="en-US" altLang="zh-CN"/>
            </a:p>
          </p:txBody>
        </p:sp>
        <p:sp>
          <p:nvSpPr>
            <p:cNvPr id="23608" name="Rectangle 168"/>
            <p:cNvSpPr>
              <a:spLocks noChangeArrowheads="1"/>
            </p:cNvSpPr>
            <p:nvPr/>
          </p:nvSpPr>
          <p:spPr bwMode="auto">
            <a:xfrm>
              <a:off x="950" y="3039"/>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FF3300"/>
                  </a:solidFill>
                </a:rPr>
                <a:t>K</a:t>
              </a:r>
              <a:endParaRPr lang="en-US" altLang="zh-CN">
                <a:solidFill>
                  <a:srgbClr val="FF3300"/>
                </a:solidFill>
              </a:endParaRPr>
            </a:p>
          </p:txBody>
        </p:sp>
        <p:sp>
          <p:nvSpPr>
            <p:cNvPr id="23609" name="Rectangle 169"/>
            <p:cNvSpPr>
              <a:spLocks noChangeArrowheads="1"/>
            </p:cNvSpPr>
            <p:nvPr/>
          </p:nvSpPr>
          <p:spPr bwMode="auto">
            <a:xfrm>
              <a:off x="2179" y="303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i="1">
                  <a:solidFill>
                    <a:srgbClr val="000000"/>
                  </a:solidFill>
                </a:rPr>
                <a:t>x</a:t>
              </a:r>
              <a:endParaRPr lang="en-US" altLang="zh-CN"/>
            </a:p>
          </p:txBody>
        </p:sp>
        <p:sp>
          <p:nvSpPr>
            <p:cNvPr id="23610" name="Rectangle 170"/>
            <p:cNvSpPr>
              <a:spLocks noChangeArrowheads="1"/>
            </p:cNvSpPr>
            <p:nvPr/>
          </p:nvSpPr>
          <p:spPr bwMode="auto">
            <a:xfrm>
              <a:off x="1760" y="290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i="1">
                  <a:solidFill>
                    <a:srgbClr val="000000"/>
                  </a:solidFill>
                </a:rPr>
                <a:t>n</a:t>
              </a:r>
              <a:endParaRPr lang="en-US" altLang="zh-CN"/>
            </a:p>
          </p:txBody>
        </p:sp>
        <p:sp>
          <p:nvSpPr>
            <p:cNvPr id="23611" name="Rectangle 171"/>
            <p:cNvSpPr>
              <a:spLocks noChangeArrowheads="1"/>
            </p:cNvSpPr>
            <p:nvPr/>
          </p:nvSpPr>
          <p:spPr bwMode="auto">
            <a:xfrm>
              <a:off x="2063" y="2901"/>
              <a:ext cx="9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300" b="1" i="1">
                  <a:solidFill>
                    <a:srgbClr val="000000"/>
                  </a:solidFill>
                  <a:latin typeface="Symbol" panose="05050102010706020507" pitchFamily="18" charset="2"/>
                </a:rPr>
                <a:t>x</a:t>
              </a:r>
              <a:endParaRPr lang="en-US" altLang="zh-CN"/>
            </a:p>
          </p:txBody>
        </p:sp>
      </p:grpSp>
      <p:grpSp>
        <p:nvGrpSpPr>
          <p:cNvPr id="15" name="Group 172"/>
          <p:cNvGrpSpPr>
            <a:grpSpLocks/>
          </p:cNvGrpSpPr>
          <p:nvPr/>
        </p:nvGrpSpPr>
        <p:grpSpPr bwMode="auto">
          <a:xfrm>
            <a:off x="4495800" y="4676775"/>
            <a:ext cx="3505200" cy="990600"/>
            <a:chOff x="2736" y="2832"/>
            <a:chExt cx="2064" cy="528"/>
          </a:xfrm>
        </p:grpSpPr>
        <p:sp>
          <p:nvSpPr>
            <p:cNvPr id="23589" name="AutoShape 173" descr="再生纸"/>
            <p:cNvSpPr>
              <a:spLocks noChangeArrowheads="1"/>
            </p:cNvSpPr>
            <p:nvPr/>
          </p:nvSpPr>
          <p:spPr bwMode="auto">
            <a:xfrm>
              <a:off x="2736" y="2832"/>
              <a:ext cx="2064" cy="528"/>
            </a:xfrm>
            <a:prstGeom prst="bevel">
              <a:avLst>
                <a:gd name="adj" fmla="val 4648"/>
              </a:avLst>
            </a:prstGeom>
            <a:blipFill dpi="0" rotWithShape="0">
              <a:blip r:embed="rId3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556" name="Object 4"/>
            <p:cNvGraphicFramePr>
              <a:graphicFrameLocks noChangeAspect="1"/>
            </p:cNvGraphicFramePr>
            <p:nvPr/>
          </p:nvGraphicFramePr>
          <p:xfrm>
            <a:off x="2832" y="2862"/>
            <a:ext cx="1872" cy="442"/>
          </p:xfrm>
          <a:graphic>
            <a:graphicData uri="http://schemas.openxmlformats.org/presentationml/2006/ole">
              <mc:AlternateContent xmlns:mc="http://schemas.openxmlformats.org/markup-compatibility/2006">
                <mc:Choice xmlns:v="urn:schemas-microsoft-com:vml" Requires="v">
                  <p:oleObj spid="_x0000_s24048" name="Equation" r:id="rId37" imgW="1917360" imgH="444240" progId="Equation.3">
                    <p:embed/>
                  </p:oleObj>
                </mc:Choice>
                <mc:Fallback>
                  <p:oleObj name="Equation" r:id="rId37" imgW="1917360" imgH="444240" progId="Equation.3">
                    <p:embed/>
                    <p:pic>
                      <p:nvPicPr>
                        <p:cNvPr id="0" name="Object 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32" y="2862"/>
                          <a:ext cx="187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6582"/>
                                        </p:tgtEl>
                                        <p:attrNameLst>
                                          <p:attrName>style.visibility</p:attrName>
                                        </p:attrNameLst>
                                      </p:cBhvr>
                                      <p:to>
                                        <p:strVal val="visible"/>
                                      </p:to>
                                    </p:set>
                                    <p:animEffect transition="in" filter="wipe(left)">
                                      <p:cBhvr>
                                        <p:cTn id="31" dur="500"/>
                                        <p:tgtEl>
                                          <p:spTgt spid="66582"/>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subTnLst>
                                    <p:audio>
                                      <p:cMediaNode>
                                        <p:cTn display="0" masterRel="sameClick">
                                          <p:stCondLst>
                                            <p:cond evt="begin" delay="0">
                                              <p:tn val="34"/>
                                            </p:cond>
                                          </p:stCondLst>
                                          <p:endCondLst>
                                            <p:cond evt="onStopAudio" delay="0">
                                              <p:tgtEl>
                                                <p:sldTgt/>
                                              </p:tgtEl>
                                            </p:cond>
                                          </p:endCondLst>
                                        </p:cTn>
                                        <p:tgtEl>
                                          <p:sndTgt r:embed="rId5" name="cashre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6589"/>
                                        </p:tgtEl>
                                        <p:attrNameLst>
                                          <p:attrName>style.visibility</p:attrName>
                                        </p:attrNameLst>
                                      </p:cBhvr>
                                      <p:to>
                                        <p:strVal val="visible"/>
                                      </p:to>
                                    </p:set>
                                    <p:animEffect transition="in" filter="dissolve">
                                      <p:cBhvr>
                                        <p:cTn id="41" dur="500"/>
                                        <p:tgtEl>
                                          <p:spTgt spid="66589"/>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6590"/>
                                        </p:tgtEl>
                                        <p:attrNameLst>
                                          <p:attrName>style.visibility</p:attrName>
                                        </p:attrNameLst>
                                      </p:cBhvr>
                                      <p:to>
                                        <p:strVal val="visible"/>
                                      </p:to>
                                    </p:set>
                                    <p:animEffect transition="in" filter="wipe(up)">
                                      <p:cBhvr>
                                        <p:cTn id="45" dur="500"/>
                                        <p:tgtEl>
                                          <p:spTgt spid="66590"/>
                                        </p:tgtEl>
                                      </p:cBhvr>
                                    </p:animEffect>
                                  </p:childTnLst>
                                  <p:subTnLst>
                                    <p:audio>
                                      <p:cMediaNode>
                                        <p:cTn display="0" masterRel="sameClick">
                                          <p:stCondLst>
                                            <p:cond evt="begin" delay="0">
                                              <p:tn val="43"/>
                                            </p:cond>
                                          </p:stCondLst>
                                          <p:endCondLst>
                                            <p:cond evt="onStopAudio" delay="0">
                                              <p:tgtEl>
                                                <p:sldTgt/>
                                              </p:tgtEl>
                                            </p:cond>
                                          </p:endCondLst>
                                        </p:cTn>
                                        <p:tgtEl>
                                          <p:sndTgt r:embed="rId4" name="type.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6591"/>
                                        </p:tgtEl>
                                        <p:attrNameLst>
                                          <p:attrName>style.visibility</p:attrName>
                                        </p:attrNameLst>
                                      </p:cBhvr>
                                      <p:to>
                                        <p:strVal val="visible"/>
                                      </p:to>
                                    </p:set>
                                    <p:animEffect transition="in" filter="wipe(up)">
                                      <p:cBhvr>
                                        <p:cTn id="50" dur="500"/>
                                        <p:tgtEl>
                                          <p:spTgt spid="66591"/>
                                        </p:tgtEl>
                                      </p:cBhvr>
                                    </p:animEffect>
                                  </p:childTnLst>
                                  <p:subTnLst>
                                    <p:audio>
                                      <p:cMediaNode>
                                        <p:cTn display="0" masterRel="sameClick">
                                          <p:stCondLst>
                                            <p:cond evt="begin" delay="0">
                                              <p:tn val="48"/>
                                            </p:cond>
                                          </p:stCondLst>
                                          <p:endCondLst>
                                            <p:cond evt="onStopAudio" delay="0">
                                              <p:tgtEl>
                                                <p:sldTgt/>
                                              </p:tgtEl>
                                            </p:cond>
                                          </p:endCondLst>
                                        </p:cTn>
                                        <p:tgtEl>
                                          <p:sndTgt r:embed="rId4" name="typ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subTnLst>
                                    <p:audio>
                                      <p:cMediaNode>
                                        <p:cTn display="0" masterRel="sameClick">
                                          <p:stCondLst>
                                            <p:cond evt="begin" delay="0">
                                              <p:tn val="58"/>
                                            </p:cond>
                                          </p:stCondLst>
                                          <p:endCondLst>
                                            <p:cond evt="onStopAudio" delay="0">
                                              <p:tgtEl>
                                                <p:sldTgt/>
                                              </p:tgtEl>
                                            </p:cond>
                                          </p:endCondLst>
                                        </p:cTn>
                                        <p:tgtEl>
                                          <p:sndTgt r:embed="rId4" name="type.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6643"/>
                                        </p:tgtEl>
                                        <p:attrNameLst>
                                          <p:attrName>style.visibility</p:attrName>
                                        </p:attrNameLst>
                                      </p:cBhvr>
                                      <p:to>
                                        <p:strVal val="visible"/>
                                      </p:to>
                                    </p:set>
                                    <p:animEffect transition="in" filter="wipe(left)">
                                      <p:cBhvr>
                                        <p:cTn id="65" dur="500"/>
                                        <p:tgtEl>
                                          <p:spTgt spid="66643"/>
                                        </p:tgtEl>
                                      </p:cBhvr>
                                    </p:animEffect>
                                  </p:childTnLst>
                                  <p:subTnLst>
                                    <p:audio>
                                      <p:cMediaNode>
                                        <p:cTn display="0" masterRel="sameClick">
                                          <p:stCondLst>
                                            <p:cond evt="begin" delay="0">
                                              <p:tn val="63"/>
                                            </p:cond>
                                          </p:stCondLst>
                                          <p:endCondLst>
                                            <p:cond evt="onStopAudio" delay="0">
                                              <p:tgtEl>
                                                <p:sldTgt/>
                                              </p:tgtEl>
                                            </p:cond>
                                          </p:endCondLst>
                                        </p:cTn>
                                        <p:tgtEl>
                                          <p:sndTgt r:embed="rId4" name="type.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66645"/>
                                        </p:tgtEl>
                                        <p:attrNameLst>
                                          <p:attrName>style.visibility</p:attrName>
                                        </p:attrNameLst>
                                      </p:cBhvr>
                                      <p:to>
                                        <p:strVal val="visible"/>
                                      </p:to>
                                    </p:set>
                                    <p:anim calcmode="lin" valueType="num">
                                      <p:cBhvr>
                                        <p:cTn id="70" dur="500" fill="hold"/>
                                        <p:tgtEl>
                                          <p:spTgt spid="66645"/>
                                        </p:tgtEl>
                                        <p:attrNameLst>
                                          <p:attrName>ppt_x</p:attrName>
                                        </p:attrNameLst>
                                      </p:cBhvr>
                                      <p:tavLst>
                                        <p:tav tm="0">
                                          <p:val>
                                            <p:strVal val="#ppt_x-#ppt_w/2"/>
                                          </p:val>
                                        </p:tav>
                                        <p:tav tm="100000">
                                          <p:val>
                                            <p:strVal val="#ppt_x"/>
                                          </p:val>
                                        </p:tav>
                                      </p:tavLst>
                                    </p:anim>
                                    <p:anim calcmode="lin" valueType="num">
                                      <p:cBhvr>
                                        <p:cTn id="71" dur="500" fill="hold"/>
                                        <p:tgtEl>
                                          <p:spTgt spid="66645"/>
                                        </p:tgtEl>
                                        <p:attrNameLst>
                                          <p:attrName>ppt_y</p:attrName>
                                        </p:attrNameLst>
                                      </p:cBhvr>
                                      <p:tavLst>
                                        <p:tav tm="0">
                                          <p:val>
                                            <p:strVal val="#ppt_y"/>
                                          </p:val>
                                        </p:tav>
                                        <p:tav tm="100000">
                                          <p:val>
                                            <p:strVal val="#ppt_y"/>
                                          </p:val>
                                        </p:tav>
                                      </p:tavLst>
                                    </p:anim>
                                    <p:anim calcmode="lin" valueType="num">
                                      <p:cBhvr>
                                        <p:cTn id="72" dur="500" fill="hold"/>
                                        <p:tgtEl>
                                          <p:spTgt spid="66645"/>
                                        </p:tgtEl>
                                        <p:attrNameLst>
                                          <p:attrName>ppt_w</p:attrName>
                                        </p:attrNameLst>
                                      </p:cBhvr>
                                      <p:tavLst>
                                        <p:tav tm="0">
                                          <p:val>
                                            <p:fltVal val="0"/>
                                          </p:val>
                                        </p:tav>
                                        <p:tav tm="100000">
                                          <p:val>
                                            <p:strVal val="#ppt_w"/>
                                          </p:val>
                                        </p:tav>
                                      </p:tavLst>
                                    </p:anim>
                                    <p:anim calcmode="lin" valueType="num">
                                      <p:cBhvr>
                                        <p:cTn id="73" dur="500" fill="hold"/>
                                        <p:tgtEl>
                                          <p:spTgt spid="66645"/>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66644"/>
                                        </p:tgtEl>
                                        <p:attrNameLst>
                                          <p:attrName>style.visibility</p:attrName>
                                        </p:attrNameLst>
                                      </p:cBhvr>
                                      <p:to>
                                        <p:strVal val="visible"/>
                                      </p:to>
                                    </p:set>
                                    <p:animEffect transition="in" filter="wipe(left)">
                                      <p:cBhvr>
                                        <p:cTn id="77" dur="500"/>
                                        <p:tgtEl>
                                          <p:spTgt spid="66644"/>
                                        </p:tgtEl>
                                      </p:cBhvr>
                                    </p:animEffect>
                                  </p:childTnLst>
                                  <p:subTnLst>
                                    <p:audio>
                                      <p:cMediaNode>
                                        <p:cTn display="0" masterRel="sameClick">
                                          <p:stCondLst>
                                            <p:cond evt="begin" delay="0">
                                              <p:tn val="75"/>
                                            </p:cond>
                                          </p:stCondLst>
                                          <p:endCondLst>
                                            <p:cond evt="onStopAudio" delay="0">
                                              <p:tgtEl>
                                                <p:sldTgt/>
                                              </p:tgtEl>
                                            </p:cond>
                                          </p:endCondLst>
                                        </p:cTn>
                                        <p:tgtEl>
                                          <p:sndTgt r:embed="rId4" name="type.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9" fill="hold" grpId="0" nodeType="clickEffect">
                                  <p:stCondLst>
                                    <p:cond delay="0"/>
                                  </p:stCondLst>
                                  <p:childTnLst>
                                    <p:set>
                                      <p:cBhvr>
                                        <p:cTn id="81" dur="1" fill="hold">
                                          <p:stCondLst>
                                            <p:cond delay="0"/>
                                          </p:stCondLst>
                                        </p:cTn>
                                        <p:tgtEl>
                                          <p:spTgt spid="66672"/>
                                        </p:tgtEl>
                                        <p:attrNameLst>
                                          <p:attrName>style.visibility</p:attrName>
                                        </p:attrNameLst>
                                      </p:cBhvr>
                                      <p:to>
                                        <p:strVal val="visible"/>
                                      </p:to>
                                    </p:set>
                                    <p:animEffect transition="in" filter="strips(upLeft)">
                                      <p:cBhvr>
                                        <p:cTn id="82" dur="500"/>
                                        <p:tgtEl>
                                          <p:spTgt spid="66672"/>
                                        </p:tgtEl>
                                      </p:cBhvr>
                                    </p:animEffect>
                                  </p:childTnLst>
                                  <p:subTnLst>
                                    <p:set>
                                      <p:cBhvr override="childStyle">
                                        <p:cTn dur="1" fill="hold" display="0" masterRel="nextClick" afterEffect="1"/>
                                        <p:tgtEl>
                                          <p:spTgt spid="66672"/>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6" name="whoosh.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up)">
                                      <p:cBhvr>
                                        <p:cTn id="87" dur="500"/>
                                        <p:tgtEl>
                                          <p:spTgt spid="12"/>
                                        </p:tgtEl>
                                      </p:cBhvr>
                                    </p:animEffect>
                                  </p:childTnLst>
                                </p:cTn>
                              </p:par>
                            </p:childTnLst>
                          </p:cTn>
                        </p:par>
                        <p:par>
                          <p:cTn id="88" fill="hold" nodeType="afterGroup">
                            <p:stCondLst>
                              <p:cond delay="500"/>
                            </p:stCondLst>
                            <p:childTnLst>
                              <p:par>
                                <p:cTn id="89" presetID="22" presetClass="entr" presetSubtype="1" fill="hold"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subTnLst>
                                    <p:audio>
                                      <p:cMediaNode>
                                        <p:cTn display="0" masterRel="sameClick">
                                          <p:stCondLst>
                                            <p:cond evt="begin" delay="0">
                                              <p:tn val="89"/>
                                            </p:cond>
                                          </p:stCondLst>
                                          <p:endCondLst>
                                            <p:cond evt="onStopAudio" delay="0">
                                              <p:tgtEl>
                                                <p:sldTgt/>
                                              </p:tgtEl>
                                            </p:cond>
                                          </p:endCondLst>
                                        </p:cTn>
                                        <p:tgtEl>
                                          <p:sndTgt r:embed="rId4" name="type.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2" fill="hold" nodeType="click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wipe(right)">
                                      <p:cBhvr>
                                        <p:cTn id="96" dur="500"/>
                                        <p:tgtEl>
                                          <p:spTgt spid="13"/>
                                        </p:tgtEl>
                                      </p:cBhvr>
                                    </p:animEffect>
                                  </p:childTnLst>
                                  <p:subTnLst>
                                    <p:audio>
                                      <p:cMediaNode>
                                        <p:cTn display="0" masterRel="sameClick">
                                          <p:stCondLst>
                                            <p:cond evt="begin" delay="0">
                                              <p:tn val="94"/>
                                            </p:cond>
                                          </p:stCondLst>
                                          <p:endCondLst>
                                            <p:cond evt="onStopAudio" delay="0">
                                              <p:tgtEl>
                                                <p:sldTgt/>
                                              </p:tgtEl>
                                            </p:cond>
                                          </p:endCondLst>
                                        </p:cTn>
                                        <p:tgtEl>
                                          <p:sndTgt r:embed="rId4" name="type.wav"/>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66707"/>
                                        </p:tgtEl>
                                        <p:attrNameLst>
                                          <p:attrName>style.visibility</p:attrName>
                                        </p:attrNameLst>
                                      </p:cBhvr>
                                      <p:to>
                                        <p:strVal val="visible"/>
                                      </p:to>
                                    </p:set>
                                  </p:childTnLst>
                                  <p:subTnLst>
                                    <p:audio>
                                      <p:cMediaNode>
                                        <p:cTn display="0" masterRel="sameClick">
                                          <p:stCondLst>
                                            <p:cond evt="begin" delay="0">
                                              <p:tn val="99"/>
                                            </p:cond>
                                          </p:stCondLst>
                                          <p:endCondLst>
                                            <p:cond evt="onStopAudio" delay="0">
                                              <p:tgtEl>
                                                <p:sldTgt/>
                                              </p:tgtEl>
                                            </p:cond>
                                          </p:endCondLst>
                                        </p:cTn>
                                        <p:tgtEl>
                                          <p:sndTgt r:embed="rId7" name="gunshot.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8" fill="hold" grpId="0" nodeType="clickEffect">
                                  <p:stCondLst>
                                    <p:cond delay="0"/>
                                  </p:stCondLst>
                                  <p:childTnLst>
                                    <p:set>
                                      <p:cBhvr>
                                        <p:cTn id="104" dur="1" fill="hold">
                                          <p:stCondLst>
                                            <p:cond delay="0"/>
                                          </p:stCondLst>
                                        </p:cTn>
                                        <p:tgtEl>
                                          <p:spTgt spid="66708"/>
                                        </p:tgtEl>
                                        <p:attrNameLst>
                                          <p:attrName>style.visibility</p:attrName>
                                        </p:attrNameLst>
                                      </p:cBhvr>
                                      <p:to>
                                        <p:strVal val="visible"/>
                                      </p:to>
                                    </p:set>
                                    <p:anim calcmode="lin" valueType="num">
                                      <p:cBhvr>
                                        <p:cTn id="105" dur="500" fill="hold"/>
                                        <p:tgtEl>
                                          <p:spTgt spid="66708"/>
                                        </p:tgtEl>
                                        <p:attrNameLst>
                                          <p:attrName>ppt_x</p:attrName>
                                        </p:attrNameLst>
                                      </p:cBhvr>
                                      <p:tavLst>
                                        <p:tav tm="0">
                                          <p:val>
                                            <p:strVal val="#ppt_x-#ppt_w/2"/>
                                          </p:val>
                                        </p:tav>
                                        <p:tav tm="100000">
                                          <p:val>
                                            <p:strVal val="#ppt_x"/>
                                          </p:val>
                                        </p:tav>
                                      </p:tavLst>
                                    </p:anim>
                                    <p:anim calcmode="lin" valueType="num">
                                      <p:cBhvr>
                                        <p:cTn id="106" dur="500" fill="hold"/>
                                        <p:tgtEl>
                                          <p:spTgt spid="66708"/>
                                        </p:tgtEl>
                                        <p:attrNameLst>
                                          <p:attrName>ppt_y</p:attrName>
                                        </p:attrNameLst>
                                      </p:cBhvr>
                                      <p:tavLst>
                                        <p:tav tm="0">
                                          <p:val>
                                            <p:strVal val="#ppt_y"/>
                                          </p:val>
                                        </p:tav>
                                        <p:tav tm="100000">
                                          <p:val>
                                            <p:strVal val="#ppt_y"/>
                                          </p:val>
                                        </p:tav>
                                      </p:tavLst>
                                    </p:anim>
                                    <p:anim calcmode="lin" valueType="num">
                                      <p:cBhvr>
                                        <p:cTn id="107" dur="500" fill="hold"/>
                                        <p:tgtEl>
                                          <p:spTgt spid="66708"/>
                                        </p:tgtEl>
                                        <p:attrNameLst>
                                          <p:attrName>ppt_w</p:attrName>
                                        </p:attrNameLst>
                                      </p:cBhvr>
                                      <p:tavLst>
                                        <p:tav tm="0">
                                          <p:val>
                                            <p:fltVal val="0"/>
                                          </p:val>
                                        </p:tav>
                                        <p:tav tm="100000">
                                          <p:val>
                                            <p:strVal val="#ppt_w"/>
                                          </p:val>
                                        </p:tav>
                                      </p:tavLst>
                                    </p:anim>
                                    <p:anim calcmode="lin" valueType="num">
                                      <p:cBhvr>
                                        <p:cTn id="108" dur="500" fill="hold"/>
                                        <p:tgtEl>
                                          <p:spTgt spid="66708"/>
                                        </p:tgtEl>
                                        <p:attrNameLst>
                                          <p:attrName>ppt_h</p:attrName>
                                        </p:attrNameLst>
                                      </p:cBhvr>
                                      <p:tavLst>
                                        <p:tav tm="0">
                                          <p:val>
                                            <p:strVal val="#ppt_h"/>
                                          </p:val>
                                        </p:tav>
                                        <p:tav tm="100000">
                                          <p:val>
                                            <p:strVal val="#ppt_h"/>
                                          </p:val>
                                        </p:tav>
                                      </p:tavLst>
                                    </p:anim>
                                  </p:childTnLst>
                                </p:cTn>
                              </p:par>
                            </p:childTnLst>
                          </p:cTn>
                        </p:par>
                        <p:par>
                          <p:cTn id="109" fill="hold" nodeType="afterGroup">
                            <p:stCondLst>
                              <p:cond delay="500"/>
                            </p:stCondLst>
                            <p:childTnLst>
                              <p:par>
                                <p:cTn id="110" presetID="22" presetClass="entr" presetSubtype="8" fill="hold" nodeType="after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wipe(left)">
                                      <p:cBhvr>
                                        <p:cTn id="112" dur="500"/>
                                        <p:tgtEl>
                                          <p:spTgt spid="14"/>
                                        </p:tgtEl>
                                      </p:cBhvr>
                                    </p:animEffect>
                                  </p:childTnLst>
                                  <p:subTnLst>
                                    <p:audio>
                                      <p:cMediaNode>
                                        <p:cTn display="0" masterRel="sameClick">
                                          <p:stCondLst>
                                            <p:cond evt="begin" delay="0">
                                              <p:tn val="110"/>
                                            </p:cond>
                                          </p:stCondLst>
                                          <p:endCondLst>
                                            <p:cond evt="onStopAudio" delay="0">
                                              <p:tgtEl>
                                                <p:sldTgt/>
                                              </p:tgtEl>
                                            </p:cond>
                                          </p:endCondLst>
                                        </p:cTn>
                                        <p:tgtEl>
                                          <p:sndTgt r:embed="rId8" name="chimes.wav"/>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box(in)">
                                      <p:cBhvr>
                                        <p:cTn id="117" dur="500"/>
                                        <p:tgtEl>
                                          <p:spTgt spid="15"/>
                                        </p:tgtEl>
                                      </p:cBhvr>
                                    </p:animEffect>
                                  </p:childTnLst>
                                  <p:subTnLst>
                                    <p:audio>
                                      <p:cMediaNode>
                                        <p:cTn display="0" masterRel="sameClick">
                                          <p:stCondLst>
                                            <p:cond evt="begin" delay="0">
                                              <p:tn val="115"/>
                                            </p:cond>
                                          </p:stCondLst>
                                          <p:endCondLst>
                                            <p:cond evt="onStopAudio" delay="0">
                                              <p:tgtEl>
                                                <p:sldTgt/>
                                              </p:tgtEl>
                                            </p:cond>
                                          </p:endCondLst>
                                        </p:cTn>
                                        <p:tgtEl>
                                          <p:sndTgt r:embed="rId9"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9" grpId="0" animBg="1"/>
      <p:bldP spid="66590" grpId="0" autoUpdateAnimBg="0"/>
      <p:bldP spid="66591" grpId="0" autoUpdateAnimBg="0"/>
      <p:bldP spid="66643" grpId="0" autoUpdateAnimBg="0"/>
      <p:bldP spid="66645" grpId="0" animBg="1"/>
      <p:bldP spid="66672" grpId="0" animBg="1" autoUpdateAnimBg="0"/>
      <p:bldP spid="66707" grpId="0" animBg="1"/>
      <p:bldP spid="667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3"/>
          <p:cNvGrpSpPr>
            <a:grpSpLocks/>
          </p:cNvGrpSpPr>
          <p:nvPr/>
        </p:nvGrpSpPr>
        <p:grpSpPr bwMode="auto">
          <a:xfrm>
            <a:off x="457200" y="381000"/>
            <a:ext cx="8077200" cy="2895600"/>
            <a:chOff x="288" y="240"/>
            <a:chExt cx="5088" cy="1824"/>
          </a:xfrm>
        </p:grpSpPr>
        <p:sp>
          <p:nvSpPr>
            <p:cNvPr id="24585" name="AutoShape 124" descr="再生纸"/>
            <p:cNvSpPr>
              <a:spLocks noChangeArrowheads="1"/>
            </p:cNvSpPr>
            <p:nvPr/>
          </p:nvSpPr>
          <p:spPr bwMode="auto">
            <a:xfrm>
              <a:off x="288" y="240"/>
              <a:ext cx="5088" cy="1824"/>
            </a:xfrm>
            <a:prstGeom prst="roundRect">
              <a:avLst>
                <a:gd name="adj" fmla="val 16667"/>
              </a:avLst>
            </a:prstGeom>
            <a:blipFill dpi="0" rotWithShape="0">
              <a:blip r:embed="rId3"/>
              <a:srcRect/>
              <a:tile tx="0" ty="0" sx="100000" sy="100000" flip="none" algn="tl"/>
            </a:blip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chemeClr val="accent2"/>
                  </a:solidFill>
                </a:rPr>
                <a:t>注：</a:t>
              </a:r>
              <a:r>
                <a:rPr lang="zh-CN" altLang="en-US" sz="3200" b="1" dirty="0">
                  <a:solidFill>
                    <a:schemeClr val="accent2"/>
                  </a:solidFill>
                  <a:sym typeface="Wingdings" panose="05000000000000000000" pitchFamily="2" charset="2"/>
                </a:rPr>
                <a:t></a:t>
              </a:r>
              <a:r>
                <a:rPr lang="zh-CN" altLang="en-US" b="1" dirty="0">
                  <a:solidFill>
                    <a:schemeClr val="accent2"/>
                  </a:solidFill>
                  <a:sym typeface="Wingdings" panose="05000000000000000000" pitchFamily="2" charset="2"/>
                </a:rPr>
                <a:t> </a:t>
              </a:r>
              <a:r>
                <a:rPr lang="zh-CN" altLang="en-US" b="1" dirty="0"/>
                <a:t>通常不能确定 </a:t>
              </a:r>
              <a:r>
                <a:rPr lang="zh-CN" altLang="en-US" sz="2000" b="1" i="1" dirty="0">
                  <a:sym typeface="Symbol" panose="05050102010706020507" pitchFamily="18" charset="2"/>
                </a:rPr>
                <a:t></a:t>
              </a:r>
              <a:r>
                <a:rPr lang="en-US" altLang="zh-CN" sz="2000" b="1" i="1" baseline="-25000" dirty="0">
                  <a:sym typeface="Symbol" panose="05050102010706020507" pitchFamily="18" charset="2"/>
                </a:rPr>
                <a:t>x</a:t>
              </a:r>
              <a:r>
                <a:rPr lang="en-US" altLang="zh-CN" b="1" i="1" baseline="-25000" dirty="0">
                  <a:sym typeface="Symbol" panose="05050102010706020507" pitchFamily="18" charset="2"/>
                </a:rPr>
                <a:t> </a:t>
              </a:r>
              <a:r>
                <a:rPr lang="en-US" altLang="zh-CN" b="1" dirty="0"/>
                <a:t>, </a:t>
              </a:r>
              <a:r>
                <a:rPr lang="zh-CN" altLang="en-US" b="1" dirty="0"/>
                <a:t>而是估计                        </a:t>
              </a:r>
              <a:r>
                <a:rPr lang="en-US" altLang="zh-CN" b="1" dirty="0"/>
                <a:t>, </a:t>
              </a:r>
              <a:r>
                <a:rPr lang="en-US" altLang="zh-CN" sz="2000" b="1" i="1" dirty="0" smtClean="0">
                  <a:sym typeface="Symbol" panose="05050102010706020507" pitchFamily="18" charset="2"/>
                </a:rPr>
                <a:t>x</a:t>
              </a:r>
              <a:r>
                <a:rPr lang="en-US" altLang="zh-CN" sz="2000" b="1" dirty="0">
                  <a:sym typeface="Symbol" panose="05050102010706020507" pitchFamily="18" charset="2"/>
                </a:rPr>
                <a:t>(</a:t>
              </a:r>
              <a:r>
                <a:rPr lang="en-US" altLang="zh-CN" sz="2000" b="1" i="1" dirty="0" err="1">
                  <a:sym typeface="Symbol" panose="05050102010706020507" pitchFamily="18" charset="2"/>
                </a:rPr>
                <a:t>a</a:t>
              </a:r>
              <a:r>
                <a:rPr lang="en-US" altLang="zh-CN" sz="2000" b="1" dirty="0" err="1">
                  <a:sym typeface="Symbol" panose="05050102010706020507" pitchFamily="18" charset="2"/>
                </a:rPr>
                <a:t>,</a:t>
              </a:r>
              <a:r>
                <a:rPr lang="en-US" altLang="zh-CN" sz="2000" b="1" i="1" dirty="0" err="1">
                  <a:sym typeface="Symbol" panose="05050102010706020507" pitchFamily="18" charset="2"/>
                </a:rPr>
                <a:t>b</a:t>
              </a:r>
              <a:r>
                <a:rPr lang="en-US" altLang="zh-CN" sz="2000" b="1" dirty="0">
                  <a:sym typeface="Symbol" panose="05050102010706020507" pitchFamily="18" charset="2"/>
                </a:rPr>
                <a:t>)</a:t>
              </a:r>
              <a:endParaRPr lang="en-US" altLang="zh-CN" sz="2000" b="1" dirty="0"/>
            </a:p>
            <a:p>
              <a:pPr eaLnBrk="1" hangingPunct="1">
                <a:spcBef>
                  <a:spcPct val="30000"/>
                </a:spcBef>
              </a:pPr>
              <a:r>
                <a:rPr lang="en-US" altLang="zh-CN" b="1" dirty="0"/>
                <a:t>              </a:t>
              </a:r>
              <a:r>
                <a:rPr lang="zh-CN" altLang="en-US" b="1" dirty="0"/>
                <a:t>将                              作为</a:t>
              </a:r>
              <a:r>
                <a:rPr lang="zh-CN" altLang="en-US" b="1" dirty="0">
                  <a:solidFill>
                    <a:srgbClr val="FF0000"/>
                  </a:solidFill>
                </a:rPr>
                <a:t>误差估计上限</a:t>
              </a:r>
              <a:r>
                <a:rPr lang="zh-CN" altLang="en-US" b="1" dirty="0"/>
                <a:t>。</a:t>
              </a:r>
            </a:p>
          </p:txBody>
        </p:sp>
        <p:graphicFrame>
          <p:nvGraphicFramePr>
            <p:cNvPr id="24580" name="Object 4"/>
            <p:cNvGraphicFramePr>
              <a:graphicFrameLocks noChangeAspect="1"/>
            </p:cNvGraphicFramePr>
            <p:nvPr/>
          </p:nvGraphicFramePr>
          <p:xfrm>
            <a:off x="3360" y="384"/>
            <a:ext cx="1160" cy="271"/>
          </p:xfrm>
          <a:graphic>
            <a:graphicData uri="http://schemas.openxmlformats.org/presentationml/2006/ole">
              <mc:AlternateContent xmlns:mc="http://schemas.openxmlformats.org/markup-compatibility/2006">
                <mc:Choice xmlns:v="urn:schemas-microsoft-com:vml" Requires="v">
                  <p:oleObj spid="_x0000_s24678" name="Equation" r:id="rId4" imgW="1104840" imgH="279360" progId="Equation.3">
                    <p:embed/>
                  </p:oleObj>
                </mc:Choice>
                <mc:Fallback>
                  <p:oleObj name="Equation" r:id="rId4" imgW="1104840" imgH="279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384"/>
                          <a:ext cx="116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344" y="624"/>
            <a:ext cx="1334" cy="464"/>
          </p:xfrm>
          <a:graphic>
            <a:graphicData uri="http://schemas.openxmlformats.org/presentationml/2006/ole">
              <mc:AlternateContent xmlns:mc="http://schemas.openxmlformats.org/markup-compatibility/2006">
                <mc:Choice xmlns:v="urn:schemas-microsoft-com:vml" Requires="v">
                  <p:oleObj spid="_x0000_s24679" name="Equation" r:id="rId6" imgW="1206360" imgH="431640" progId="Equation.3">
                    <p:embed/>
                  </p:oleObj>
                </mc:Choice>
                <mc:Fallback>
                  <p:oleObj name="Equation" r:id="rId6" imgW="120636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624"/>
                          <a:ext cx="133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2"/>
          <p:cNvGrpSpPr>
            <a:grpSpLocks/>
          </p:cNvGrpSpPr>
          <p:nvPr/>
        </p:nvGrpSpPr>
        <p:grpSpPr bwMode="auto">
          <a:xfrm>
            <a:off x="1219200" y="1676400"/>
            <a:ext cx="7086600" cy="1323975"/>
            <a:chOff x="528" y="2352"/>
            <a:chExt cx="4464" cy="834"/>
          </a:xfrm>
        </p:grpSpPr>
        <p:sp>
          <p:nvSpPr>
            <p:cNvPr id="24584" name="Text Box 129"/>
            <p:cNvSpPr txBox="1">
              <a:spLocks noChangeArrowheads="1"/>
            </p:cNvSpPr>
            <p:nvPr/>
          </p:nvSpPr>
          <p:spPr bwMode="auto">
            <a:xfrm>
              <a:off x="528" y="2352"/>
              <a:ext cx="446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chemeClr val="accent2"/>
                  </a:solidFill>
                  <a:sym typeface="Wingdings" panose="05000000000000000000" pitchFamily="2" charset="2"/>
                </a:rPr>
                <a:t></a:t>
              </a:r>
              <a:r>
                <a:rPr lang="zh-CN" altLang="en-US" b="1" dirty="0"/>
                <a:t>当</a:t>
              </a:r>
              <a:r>
                <a:rPr lang="zh-CN" altLang="en-US" b="1" i="1" dirty="0"/>
                <a:t> </a:t>
              </a:r>
              <a:r>
                <a:rPr lang="en-US" altLang="zh-CN" b="1" i="1" dirty="0"/>
                <a:t>f</a:t>
              </a:r>
              <a:r>
                <a:rPr lang="en-US" altLang="zh-CN" b="1" dirty="0"/>
                <a:t>(</a:t>
              </a:r>
              <a:r>
                <a:rPr lang="en-US" altLang="zh-CN" b="1" i="1" dirty="0"/>
                <a:t>x</a:t>
              </a:r>
              <a:r>
                <a:rPr lang="en-US" altLang="zh-CN" b="1" dirty="0"/>
                <a:t>) </a:t>
              </a:r>
              <a:r>
                <a:rPr lang="zh-CN" altLang="en-US" b="1" dirty="0"/>
                <a:t>为任一个次数</a:t>
              </a:r>
              <a:r>
                <a:rPr lang="zh-CN" altLang="en-US" b="1" dirty="0">
                  <a:sym typeface="Symbol" panose="05050102010706020507" pitchFamily="18" charset="2"/>
                </a:rPr>
                <a:t> </a:t>
              </a:r>
              <a:r>
                <a:rPr lang="en-US" altLang="zh-CN" b="1" i="1" dirty="0">
                  <a:sym typeface="Symbol" panose="05050102010706020507" pitchFamily="18" charset="2"/>
                </a:rPr>
                <a:t>n</a:t>
              </a:r>
              <a:r>
                <a:rPr lang="en-US" altLang="zh-CN" b="1" dirty="0">
                  <a:sym typeface="Symbol" panose="05050102010706020507" pitchFamily="18" charset="2"/>
                </a:rPr>
                <a:t> </a:t>
              </a:r>
              <a:r>
                <a:rPr lang="zh-CN" altLang="en-US" b="1" dirty="0"/>
                <a:t>的多项式时，                  </a:t>
              </a:r>
              <a:r>
                <a:rPr lang="en-US" altLang="zh-CN" b="1" dirty="0"/>
                <a:t>, </a:t>
              </a:r>
              <a:r>
                <a:rPr lang="zh-CN" altLang="en-US" b="1" dirty="0"/>
                <a:t>可知                ，</a:t>
              </a:r>
              <a:r>
                <a:rPr lang="zh-CN" altLang="en-US" b="1" dirty="0">
                  <a:solidFill>
                    <a:srgbClr val="FF0000"/>
                  </a:solidFill>
                </a:rPr>
                <a:t>即插值多项式对于次数</a:t>
              </a:r>
              <a:r>
                <a:rPr lang="zh-CN" altLang="en-US" b="1" dirty="0">
                  <a:solidFill>
                    <a:srgbClr val="FF0000"/>
                  </a:solidFill>
                  <a:sym typeface="Symbol" panose="05050102010706020507" pitchFamily="18" charset="2"/>
                </a:rPr>
                <a:t> </a:t>
              </a:r>
              <a:r>
                <a:rPr lang="en-US" altLang="zh-CN" b="1" i="1" dirty="0">
                  <a:solidFill>
                    <a:srgbClr val="FF0000"/>
                  </a:solidFill>
                  <a:sym typeface="Symbol" panose="05050102010706020507" pitchFamily="18" charset="2"/>
                </a:rPr>
                <a:t>n </a:t>
              </a:r>
              <a:r>
                <a:rPr lang="zh-CN" altLang="en-US" b="1" dirty="0">
                  <a:solidFill>
                    <a:srgbClr val="FF0000"/>
                  </a:solidFill>
                  <a:sym typeface="Symbol" panose="05050102010706020507" pitchFamily="18" charset="2"/>
                </a:rPr>
                <a:t>的</a:t>
              </a:r>
              <a:r>
                <a:rPr lang="zh-CN" altLang="en-US" b="1" dirty="0">
                  <a:solidFill>
                    <a:srgbClr val="FF0000"/>
                  </a:solidFill>
                </a:rPr>
                <a:t>多项式是精确的。</a:t>
              </a:r>
            </a:p>
          </p:txBody>
        </p:sp>
        <p:graphicFrame>
          <p:nvGraphicFramePr>
            <p:cNvPr id="24578" name="Object 2"/>
            <p:cNvGraphicFramePr>
              <a:graphicFrameLocks noChangeAspect="1"/>
            </p:cNvGraphicFramePr>
            <p:nvPr/>
          </p:nvGraphicFramePr>
          <p:xfrm>
            <a:off x="3984" y="2448"/>
            <a:ext cx="912" cy="249"/>
          </p:xfrm>
          <a:graphic>
            <a:graphicData uri="http://schemas.openxmlformats.org/presentationml/2006/ole">
              <mc:AlternateContent xmlns:mc="http://schemas.openxmlformats.org/markup-compatibility/2006">
                <mc:Choice xmlns:v="urn:schemas-microsoft-com:vml" Requires="v">
                  <p:oleObj spid="_x0000_s24680" name="Equation" r:id="rId8" imgW="838080" imgH="228600" progId="Equation.3">
                    <p:embed/>
                  </p:oleObj>
                </mc:Choice>
                <mc:Fallback>
                  <p:oleObj name="Equation" r:id="rId8" imgW="838080" imgH="2286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448"/>
                          <a:ext cx="91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3"/>
            <p:cNvGraphicFramePr>
              <a:graphicFrameLocks noChangeAspect="1"/>
            </p:cNvGraphicFramePr>
            <p:nvPr/>
          </p:nvGraphicFramePr>
          <p:xfrm>
            <a:off x="960" y="2688"/>
            <a:ext cx="753" cy="266"/>
          </p:xfrm>
          <a:graphic>
            <a:graphicData uri="http://schemas.openxmlformats.org/presentationml/2006/ole">
              <mc:AlternateContent xmlns:mc="http://schemas.openxmlformats.org/markup-compatibility/2006">
                <mc:Choice xmlns:v="urn:schemas-microsoft-com:vml" Requires="v">
                  <p:oleObj spid="_x0000_s24681" name="Equation" r:id="rId10" imgW="647640" imgH="228600" progId="Equation.3">
                    <p:embed/>
                  </p:oleObj>
                </mc:Choice>
                <mc:Fallback>
                  <p:oleObj name="Equation" r:id="rId10" imgW="647640" imgH="2286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2688"/>
                          <a:ext cx="75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824E58-1FD4-4A72-B0A0-36C0105A9AF2}" type="slidenum">
              <a:rPr lang="en-US" altLang="zh-CN" sz="1200">
                <a:solidFill>
                  <a:srgbClr val="000000"/>
                </a:solidFill>
              </a:rPr>
              <a:pPr eaLnBrk="1" hangingPunct="1"/>
              <a:t>34</a:t>
            </a:fld>
            <a:endParaRPr lang="en-US" altLang="zh-CN" sz="1200">
              <a:solidFill>
                <a:srgbClr val="000000"/>
              </a:solidFill>
            </a:endParaRPr>
          </a:p>
        </p:txBody>
      </p:sp>
      <p:graphicFrame>
        <p:nvGraphicFramePr>
          <p:cNvPr id="25602" name="Object 5"/>
          <p:cNvGraphicFramePr>
            <a:graphicFrameLocks noChangeAspect="1"/>
          </p:cNvGraphicFramePr>
          <p:nvPr/>
        </p:nvGraphicFramePr>
        <p:xfrm>
          <a:off x="987425" y="533400"/>
          <a:ext cx="6000750" cy="1143000"/>
        </p:xfrm>
        <a:graphic>
          <a:graphicData uri="http://schemas.openxmlformats.org/presentationml/2006/ole">
            <mc:AlternateContent xmlns:mc="http://schemas.openxmlformats.org/markup-compatibility/2006">
              <mc:Choice xmlns:v="urn:schemas-microsoft-com:vml" Requires="v">
                <p:oleObj spid="_x0000_s25675" name="Equation" r:id="rId3" imgW="2450880" imgH="444240" progId="Equation.DSMT4">
                  <p:embed/>
                </p:oleObj>
              </mc:Choice>
              <mc:Fallback>
                <p:oleObj name="Equation" r:id="rId3" imgW="245088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533400"/>
                        <a:ext cx="600075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6" name="Rectangle 6"/>
          <p:cNvSpPr>
            <a:spLocks noChangeArrowheads="1"/>
          </p:cNvSpPr>
          <p:nvPr/>
        </p:nvSpPr>
        <p:spPr bwMode="auto">
          <a:xfrm>
            <a:off x="533400" y="16764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如果</a:t>
            </a:r>
            <a:r>
              <a:rPr lang="en-GB" altLang="zh-CN" i="1"/>
              <a:t>f </a:t>
            </a:r>
            <a:r>
              <a:rPr lang="en-GB" altLang="zh-CN" baseline="30000"/>
              <a:t>(</a:t>
            </a:r>
            <a:r>
              <a:rPr lang="en-GB" altLang="zh-CN" i="1" baseline="30000"/>
              <a:t>n</a:t>
            </a:r>
            <a:r>
              <a:rPr lang="en-GB" altLang="zh-CN" baseline="30000"/>
              <a:t>+1)</a:t>
            </a:r>
            <a:r>
              <a:rPr lang="en-GB" altLang="zh-CN"/>
              <a:t>(</a:t>
            </a:r>
            <a:r>
              <a:rPr lang="en-GB" altLang="zh-CN" i="1"/>
              <a:t>x</a:t>
            </a:r>
            <a:r>
              <a:rPr lang="en-GB" altLang="zh-CN"/>
              <a:t>)</a:t>
            </a:r>
            <a:r>
              <a:rPr lang="zh-CN" altLang="en-GB"/>
              <a:t>在</a:t>
            </a:r>
            <a:r>
              <a:rPr lang="en-US" altLang="zh-CN">
                <a:latin typeface="宋体" panose="02010600030101010101" pitchFamily="2" charset="-122"/>
              </a:rPr>
              <a:t>[</a:t>
            </a:r>
            <a:r>
              <a:rPr lang="en-US" altLang="zh-CN" b="1" i="1"/>
              <a:t>a</a:t>
            </a:r>
            <a:r>
              <a:rPr lang="en-US" altLang="zh-CN">
                <a:latin typeface="宋体" panose="02010600030101010101" pitchFamily="2" charset="-122"/>
              </a:rPr>
              <a:t>,</a:t>
            </a:r>
            <a:r>
              <a:rPr lang="en-US" altLang="zh-CN"/>
              <a:t>b</a:t>
            </a:r>
            <a:r>
              <a:rPr lang="en-US" altLang="zh-CN">
                <a:latin typeface="宋体" panose="02010600030101010101" pitchFamily="2" charset="-122"/>
              </a:rPr>
              <a:t>]</a:t>
            </a:r>
            <a:r>
              <a:rPr lang="zh-CN" altLang="en-US">
                <a:latin typeface="宋体" panose="02010600030101010101" pitchFamily="2" charset="-122"/>
              </a:rPr>
              <a:t>上有界，即存在常数</a:t>
            </a:r>
            <a:r>
              <a:rPr lang="en-GB" altLang="zh-CN"/>
              <a:t>M</a:t>
            </a:r>
            <a:r>
              <a:rPr lang="en-GB" altLang="zh-CN">
                <a:latin typeface="宋体" panose="02010600030101010101" pitchFamily="2" charset="-122"/>
              </a:rPr>
              <a:t>，</a:t>
            </a:r>
            <a:r>
              <a:rPr lang="zh-CN" altLang="en-GB">
                <a:latin typeface="宋体" panose="02010600030101010101" pitchFamily="2" charset="-122"/>
              </a:rPr>
              <a:t>使</a:t>
            </a:r>
            <a:endParaRPr lang="zh-CN" altLang="en-US">
              <a:latin typeface="宋体" panose="02010600030101010101" pitchFamily="2" charset="-122"/>
            </a:endParaRPr>
          </a:p>
        </p:txBody>
      </p:sp>
      <p:graphicFrame>
        <p:nvGraphicFramePr>
          <p:cNvPr id="25603" name="Object 7"/>
          <p:cNvGraphicFramePr>
            <a:graphicFrameLocks noChangeAspect="1"/>
          </p:cNvGraphicFramePr>
          <p:nvPr/>
        </p:nvGraphicFramePr>
        <p:xfrm>
          <a:off x="755650" y="2205038"/>
          <a:ext cx="3917950" cy="701675"/>
        </p:xfrm>
        <a:graphic>
          <a:graphicData uri="http://schemas.openxmlformats.org/presentationml/2006/ole">
            <mc:AlternateContent xmlns:mc="http://schemas.openxmlformats.org/markup-compatibility/2006">
              <mc:Choice xmlns:v="urn:schemas-microsoft-com:vml" Requires="v">
                <p:oleObj spid="_x0000_s25676" name="Equation" r:id="rId5" imgW="1244520" imgH="304560" progId="Equation.DSMT4">
                  <p:embed/>
                </p:oleObj>
              </mc:Choice>
              <mc:Fallback>
                <p:oleObj name="Equation" r:id="rId5" imgW="1244520" imgH="304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205038"/>
                        <a:ext cx="39179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8"/>
          <p:cNvSpPr>
            <a:spLocks noChangeArrowheads="1"/>
          </p:cNvSpPr>
          <p:nvPr/>
        </p:nvSpPr>
        <p:spPr bwMode="auto">
          <a:xfrm>
            <a:off x="45720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则必有</a:t>
            </a:r>
            <a:endParaRPr lang="zh-CN" altLang="en-US"/>
          </a:p>
        </p:txBody>
      </p:sp>
      <p:graphicFrame>
        <p:nvGraphicFramePr>
          <p:cNvPr id="25604" name="Object 9"/>
          <p:cNvGraphicFramePr>
            <a:graphicFrameLocks noChangeAspect="1"/>
          </p:cNvGraphicFramePr>
          <p:nvPr/>
        </p:nvGraphicFramePr>
        <p:xfrm>
          <a:off x="1249363" y="2743200"/>
          <a:ext cx="5875337" cy="1076325"/>
        </p:xfrm>
        <a:graphic>
          <a:graphicData uri="http://schemas.openxmlformats.org/presentationml/2006/ole">
            <mc:AlternateContent xmlns:mc="http://schemas.openxmlformats.org/markup-compatibility/2006">
              <mc:Choice xmlns:v="urn:schemas-microsoft-com:vml" Requires="v">
                <p:oleObj spid="_x0000_s25677" name="Equation" r:id="rId7" imgW="2400120" imgH="419040" progId="Equation.DSMT4">
                  <p:embed/>
                </p:oleObj>
              </mc:Choice>
              <mc:Fallback>
                <p:oleObj name="Equation" r:id="rId7" imgW="2400120" imgH="4190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9363" y="2743200"/>
                        <a:ext cx="5875337"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Rectangle 10"/>
          <p:cNvSpPr>
            <a:spLocks noChangeArrowheads="1"/>
          </p:cNvSpPr>
          <p:nvPr/>
        </p:nvSpPr>
        <p:spPr bwMode="auto">
          <a:xfrm>
            <a:off x="533400" y="396240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由此可知，</a:t>
            </a:r>
            <a:r>
              <a:rPr lang="en-GB" altLang="zh-CN" i="1"/>
              <a:t>x</a:t>
            </a:r>
            <a:r>
              <a:rPr lang="en-GB" altLang="zh-CN">
                <a:latin typeface="宋体" panose="02010600030101010101" pitchFamily="2" charset="-122"/>
              </a:rPr>
              <a:t>（</a:t>
            </a:r>
            <a:r>
              <a:rPr lang="zh-CN" altLang="en-GB">
                <a:latin typeface="宋体" panose="02010600030101010101" pitchFamily="2" charset="-122"/>
              </a:rPr>
              <a:t>称</a:t>
            </a:r>
            <a:r>
              <a:rPr lang="zh-CN" altLang="en-GB" b="1">
                <a:latin typeface="宋体" panose="02010600030101010101" pitchFamily="2" charset="-122"/>
              </a:rPr>
              <a:t>插值点</a:t>
            </a:r>
            <a:r>
              <a:rPr lang="zh-CN" altLang="en-GB">
                <a:latin typeface="宋体" panose="02010600030101010101" pitchFamily="2" charset="-122"/>
              </a:rPr>
              <a:t>）邻近节点</a:t>
            </a:r>
            <a:r>
              <a:rPr lang="en-US" altLang="zh-CN" i="1"/>
              <a:t>x</a:t>
            </a:r>
            <a:r>
              <a:rPr lang="en-US" altLang="zh-CN" baseline="-30000">
                <a:latin typeface="宋体" panose="02010600030101010101" pitchFamily="2" charset="-122"/>
              </a:rPr>
              <a:t>0</a:t>
            </a:r>
            <a:r>
              <a:rPr lang="zh-CN" altLang="en-US">
                <a:latin typeface="宋体" panose="02010600030101010101" pitchFamily="2" charset="-122"/>
              </a:rPr>
              <a:t>、</a:t>
            </a:r>
            <a:r>
              <a:rPr lang="en-US" altLang="zh-CN" i="1"/>
              <a:t>x</a:t>
            </a:r>
            <a:r>
              <a:rPr lang="en-US" altLang="zh-CN" baseline="-30000">
                <a:latin typeface="宋体" panose="02010600030101010101" pitchFamily="2" charset="-122"/>
              </a:rPr>
              <a:t>1</a:t>
            </a:r>
            <a:r>
              <a:rPr lang="zh-CN" altLang="en-US">
                <a:latin typeface="宋体" panose="02010600030101010101" pitchFamily="2" charset="-122"/>
              </a:rPr>
              <a:t>、</a:t>
            </a:r>
            <a:r>
              <a:rPr lang="en-US" altLang="zh-CN"/>
              <a:t>…</a:t>
            </a:r>
            <a:r>
              <a:rPr lang="zh-CN" altLang="en-US">
                <a:latin typeface="宋体" panose="02010600030101010101" pitchFamily="2" charset="-122"/>
              </a:rPr>
              <a:t>、</a:t>
            </a:r>
            <a:r>
              <a:rPr lang="en-US" altLang="zh-CN" i="1"/>
              <a:t>x</a:t>
            </a:r>
            <a:r>
              <a:rPr lang="en-US" altLang="zh-CN" i="1" baseline="-30000"/>
              <a:t>n</a:t>
            </a:r>
            <a:r>
              <a:rPr lang="zh-CN" altLang="en-GB">
                <a:latin typeface="宋体" panose="02010600030101010101" pitchFamily="2" charset="-122"/>
              </a:rPr>
              <a:t>中某点时，插值多项式的误差|</a:t>
            </a:r>
            <a:r>
              <a:rPr lang="en-GB" altLang="zh-CN" i="1"/>
              <a:t>R</a:t>
            </a:r>
            <a:r>
              <a:rPr lang="en-GB" altLang="zh-CN" i="1" baseline="-25000"/>
              <a:t>n</a:t>
            </a:r>
            <a:r>
              <a:rPr lang="en-GB" altLang="zh-CN"/>
              <a:t>(</a:t>
            </a:r>
            <a:r>
              <a:rPr lang="en-GB" altLang="zh-CN" i="1"/>
              <a:t>x</a:t>
            </a:r>
            <a:r>
              <a:rPr lang="en-GB" altLang="zh-CN"/>
              <a:t>)</a:t>
            </a:r>
            <a:r>
              <a:rPr lang="en-GB" altLang="zh-CN">
                <a:latin typeface="宋体" panose="02010600030101010101" pitchFamily="2" charset="-122"/>
              </a:rPr>
              <a:t>|</a:t>
            </a:r>
            <a:r>
              <a:rPr lang="zh-CN" altLang="en-GB">
                <a:latin typeface="宋体" panose="02010600030101010101" pitchFamily="2" charset="-122"/>
              </a:rPr>
              <a:t>可能很小；不邻近任一节点时，误差可能很大。</a:t>
            </a:r>
            <a:endParaRPr lang="zh-CN" altLang="en-US">
              <a:latin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7"/>
          <p:cNvGrpSpPr>
            <a:grpSpLocks/>
          </p:cNvGrpSpPr>
          <p:nvPr/>
        </p:nvGrpSpPr>
        <p:grpSpPr bwMode="auto">
          <a:xfrm>
            <a:off x="381000" y="228600"/>
            <a:ext cx="8153400" cy="1516063"/>
            <a:chOff x="240" y="240"/>
            <a:chExt cx="5136" cy="955"/>
          </a:xfrm>
        </p:grpSpPr>
        <p:sp>
          <p:nvSpPr>
            <p:cNvPr id="26683" name="Text Box 190"/>
            <p:cNvSpPr txBox="1">
              <a:spLocks noChangeArrowheads="1"/>
            </p:cNvSpPr>
            <p:nvPr/>
          </p:nvSpPr>
          <p:spPr bwMode="auto">
            <a:xfrm>
              <a:off x="240" y="28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例：</a:t>
              </a:r>
              <a:r>
                <a:rPr lang="zh-CN" altLang="en-US" b="1"/>
                <a:t>已知</a:t>
              </a:r>
            </a:p>
          </p:txBody>
        </p:sp>
        <p:graphicFrame>
          <p:nvGraphicFramePr>
            <p:cNvPr id="26637" name="Object 13"/>
            <p:cNvGraphicFramePr>
              <a:graphicFrameLocks noChangeAspect="1"/>
            </p:cNvGraphicFramePr>
            <p:nvPr/>
          </p:nvGraphicFramePr>
          <p:xfrm>
            <a:off x="1152" y="240"/>
            <a:ext cx="2352" cy="429"/>
          </p:xfrm>
          <a:graphic>
            <a:graphicData uri="http://schemas.openxmlformats.org/presentationml/2006/ole">
              <mc:AlternateContent xmlns:mc="http://schemas.openxmlformats.org/markup-compatibility/2006">
                <mc:Choice xmlns:v="urn:schemas-microsoft-com:vml" Requires="v">
                  <p:oleObj spid="_x0000_s68644" name="Equation" r:id="rId3" imgW="2323800" imgH="431640" progId="Equation.3">
                    <p:embed/>
                  </p:oleObj>
                </mc:Choice>
                <mc:Fallback>
                  <p:oleObj name="Equation" r:id="rId3" imgW="23238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40"/>
                          <a:ext cx="235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84" name="Text Box 196"/>
            <p:cNvSpPr txBox="1">
              <a:spLocks noChangeArrowheads="1"/>
            </p:cNvSpPr>
            <p:nvPr/>
          </p:nvSpPr>
          <p:spPr bwMode="auto">
            <a:xfrm>
              <a:off x="624" y="672"/>
              <a:ext cx="475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分别利用 </a:t>
              </a:r>
              <a:r>
                <a:rPr lang="en-US" altLang="zh-CN" b="1"/>
                <a:t>sin </a:t>
              </a:r>
              <a:r>
                <a:rPr lang="en-US" altLang="zh-CN" b="1" i="1"/>
                <a:t>x </a:t>
              </a:r>
              <a:r>
                <a:rPr lang="zh-CN" altLang="en-US" b="1"/>
                <a:t>的</a:t>
              </a:r>
              <a:r>
                <a:rPr lang="en-US" altLang="zh-CN" b="1"/>
                <a:t>1</a:t>
              </a:r>
              <a:r>
                <a:rPr lang="zh-CN" altLang="en-US" b="1"/>
                <a:t>次、</a:t>
              </a:r>
              <a:r>
                <a:rPr lang="en-US" altLang="zh-CN" b="1"/>
                <a:t>2</a:t>
              </a:r>
              <a:r>
                <a:rPr lang="zh-CN" altLang="en-US" b="1"/>
                <a:t>次 </a:t>
              </a:r>
              <a:r>
                <a:rPr lang="en-US" altLang="zh-CN" b="1"/>
                <a:t>Lagrange </a:t>
              </a:r>
              <a:r>
                <a:rPr lang="zh-CN" altLang="en-US" b="1"/>
                <a:t>插值计算 </a:t>
              </a:r>
              <a:r>
                <a:rPr lang="en-US" altLang="zh-CN" b="1"/>
                <a:t>sin 50</a:t>
              </a:r>
              <a:r>
                <a:rPr lang="en-US" altLang="zh-CN" b="1">
                  <a:sym typeface="Symbol" panose="05050102010706020507" pitchFamily="18" charset="2"/>
                </a:rPr>
                <a:t></a:t>
              </a:r>
              <a:endParaRPr lang="en-US" altLang="zh-CN" b="1"/>
            </a:p>
            <a:p>
              <a:pPr eaLnBrk="1" hangingPunct="1"/>
              <a:r>
                <a:rPr lang="en-US" altLang="zh-CN" b="1"/>
                <a:t> </a:t>
              </a:r>
              <a:r>
                <a:rPr lang="zh-CN" altLang="en-US" b="1"/>
                <a:t>并估计误差。 </a:t>
              </a:r>
            </a:p>
          </p:txBody>
        </p:sp>
      </p:grpSp>
      <p:grpSp>
        <p:nvGrpSpPr>
          <p:cNvPr id="4" name="Group 207"/>
          <p:cNvGrpSpPr>
            <a:grpSpLocks/>
          </p:cNvGrpSpPr>
          <p:nvPr/>
        </p:nvGrpSpPr>
        <p:grpSpPr bwMode="auto">
          <a:xfrm>
            <a:off x="7543800" y="1295400"/>
            <a:ext cx="990600" cy="914400"/>
            <a:chOff x="4800" y="2640"/>
            <a:chExt cx="624" cy="576"/>
          </a:xfrm>
        </p:grpSpPr>
        <p:graphicFrame>
          <p:nvGraphicFramePr>
            <p:cNvPr id="26633" name="Object 9"/>
            <p:cNvGraphicFramePr>
              <a:graphicFrameLocks noChangeAspect="1"/>
            </p:cNvGraphicFramePr>
            <p:nvPr/>
          </p:nvGraphicFramePr>
          <p:xfrm>
            <a:off x="4800" y="2640"/>
            <a:ext cx="624" cy="344"/>
          </p:xfrm>
          <a:graphic>
            <a:graphicData uri="http://schemas.openxmlformats.org/presentationml/2006/ole">
              <mc:AlternateContent xmlns:mc="http://schemas.openxmlformats.org/markup-compatibility/2006">
                <mc:Choice xmlns:v="urn:schemas-microsoft-com:vml" Requires="v">
                  <p:oleObj spid="_x0000_s68645" name="Equation" r:id="rId5" imgW="622080" imgH="393480" progId="Equation.3">
                    <p:embed/>
                  </p:oleObj>
                </mc:Choice>
                <mc:Fallback>
                  <p:oleObj name="Equation" r:id="rId5" imgW="6220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 y="2640"/>
                          <a:ext cx="62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8" name="Line 209"/>
            <p:cNvSpPr>
              <a:spLocks noChangeShapeType="1"/>
            </p:cNvSpPr>
            <p:nvPr/>
          </p:nvSpPr>
          <p:spPr bwMode="auto">
            <a:xfrm>
              <a:off x="4896" y="2976"/>
              <a:ext cx="0" cy="24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119536389"/>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7"/>
          <p:cNvGrpSpPr>
            <a:grpSpLocks/>
          </p:cNvGrpSpPr>
          <p:nvPr/>
        </p:nvGrpSpPr>
        <p:grpSpPr bwMode="auto">
          <a:xfrm>
            <a:off x="381000" y="228600"/>
            <a:ext cx="8153400" cy="1516063"/>
            <a:chOff x="240" y="240"/>
            <a:chExt cx="5136" cy="955"/>
          </a:xfrm>
        </p:grpSpPr>
        <p:sp>
          <p:nvSpPr>
            <p:cNvPr id="26683" name="Text Box 190"/>
            <p:cNvSpPr txBox="1">
              <a:spLocks noChangeArrowheads="1"/>
            </p:cNvSpPr>
            <p:nvPr/>
          </p:nvSpPr>
          <p:spPr bwMode="auto">
            <a:xfrm>
              <a:off x="240" y="28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例：</a:t>
              </a:r>
              <a:r>
                <a:rPr lang="zh-CN" altLang="en-US" b="1"/>
                <a:t>已知</a:t>
              </a:r>
            </a:p>
          </p:txBody>
        </p:sp>
        <p:graphicFrame>
          <p:nvGraphicFramePr>
            <p:cNvPr id="26637" name="Object 13"/>
            <p:cNvGraphicFramePr>
              <a:graphicFrameLocks noChangeAspect="1"/>
            </p:cNvGraphicFramePr>
            <p:nvPr/>
          </p:nvGraphicFramePr>
          <p:xfrm>
            <a:off x="1152" y="240"/>
            <a:ext cx="2352" cy="429"/>
          </p:xfrm>
          <a:graphic>
            <a:graphicData uri="http://schemas.openxmlformats.org/presentationml/2006/ole">
              <mc:AlternateContent xmlns:mc="http://schemas.openxmlformats.org/markup-compatibility/2006">
                <mc:Choice xmlns:v="urn:schemas-microsoft-com:vml" Requires="v">
                  <p:oleObj spid="_x0000_s26973" name="Equation" r:id="rId3" imgW="2323800" imgH="431640" progId="Equation.3">
                    <p:embed/>
                  </p:oleObj>
                </mc:Choice>
                <mc:Fallback>
                  <p:oleObj name="Equation" r:id="rId3" imgW="2323800" imgH="431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40"/>
                          <a:ext cx="2352"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84" name="Text Box 196"/>
            <p:cNvSpPr txBox="1">
              <a:spLocks noChangeArrowheads="1"/>
            </p:cNvSpPr>
            <p:nvPr/>
          </p:nvSpPr>
          <p:spPr bwMode="auto">
            <a:xfrm>
              <a:off x="624" y="672"/>
              <a:ext cx="475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分别利用 </a:t>
              </a:r>
              <a:r>
                <a:rPr lang="en-US" altLang="zh-CN" b="1"/>
                <a:t>sin </a:t>
              </a:r>
              <a:r>
                <a:rPr lang="en-US" altLang="zh-CN" b="1" i="1"/>
                <a:t>x </a:t>
              </a:r>
              <a:r>
                <a:rPr lang="zh-CN" altLang="en-US" b="1"/>
                <a:t>的</a:t>
              </a:r>
              <a:r>
                <a:rPr lang="en-US" altLang="zh-CN" b="1"/>
                <a:t>1</a:t>
              </a:r>
              <a:r>
                <a:rPr lang="zh-CN" altLang="en-US" b="1"/>
                <a:t>次、</a:t>
              </a:r>
              <a:r>
                <a:rPr lang="en-US" altLang="zh-CN" b="1"/>
                <a:t>2</a:t>
              </a:r>
              <a:r>
                <a:rPr lang="zh-CN" altLang="en-US" b="1"/>
                <a:t>次 </a:t>
              </a:r>
              <a:r>
                <a:rPr lang="en-US" altLang="zh-CN" b="1"/>
                <a:t>Lagrange </a:t>
              </a:r>
              <a:r>
                <a:rPr lang="zh-CN" altLang="en-US" b="1"/>
                <a:t>插值计算 </a:t>
              </a:r>
              <a:r>
                <a:rPr lang="en-US" altLang="zh-CN" b="1"/>
                <a:t>sin 50</a:t>
              </a:r>
              <a:r>
                <a:rPr lang="en-US" altLang="zh-CN" b="1">
                  <a:sym typeface="Symbol" panose="05050102010706020507" pitchFamily="18" charset="2"/>
                </a:rPr>
                <a:t></a:t>
              </a:r>
              <a:endParaRPr lang="en-US" altLang="zh-CN" b="1"/>
            </a:p>
            <a:p>
              <a:pPr eaLnBrk="1" hangingPunct="1"/>
              <a:r>
                <a:rPr lang="en-US" altLang="zh-CN" b="1"/>
                <a:t> </a:t>
              </a:r>
              <a:r>
                <a:rPr lang="zh-CN" altLang="en-US" b="1"/>
                <a:t>并估计误差。 </a:t>
              </a:r>
            </a:p>
          </p:txBody>
        </p:sp>
      </p:grpSp>
      <p:sp>
        <p:nvSpPr>
          <p:cNvPr id="53446" name="Text Box 198"/>
          <p:cNvSpPr txBox="1">
            <a:spLocks noChangeArrowheads="1"/>
          </p:cNvSpPr>
          <p:nvPr/>
        </p:nvSpPr>
        <p:spPr bwMode="auto">
          <a:xfrm>
            <a:off x="457200" y="1828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rPr>
              <a:t>解：</a:t>
            </a:r>
            <a:endParaRPr lang="zh-CN" altLang="en-US" b="1"/>
          </a:p>
        </p:txBody>
      </p:sp>
      <p:grpSp>
        <p:nvGrpSpPr>
          <p:cNvPr id="3" name="Group 199"/>
          <p:cNvGrpSpPr>
            <a:grpSpLocks noChangeAspect="1"/>
          </p:cNvGrpSpPr>
          <p:nvPr/>
        </p:nvGrpSpPr>
        <p:grpSpPr bwMode="auto">
          <a:xfrm>
            <a:off x="6477000" y="2133600"/>
            <a:ext cx="1835150" cy="366713"/>
            <a:chOff x="3840" y="3168"/>
            <a:chExt cx="1440" cy="288"/>
          </a:xfrm>
        </p:grpSpPr>
        <p:sp>
          <p:nvSpPr>
            <p:cNvPr id="26679" name="Line 200"/>
            <p:cNvSpPr>
              <a:spLocks noChangeAspect="1" noChangeShapeType="1"/>
            </p:cNvSpPr>
            <p:nvPr/>
          </p:nvSpPr>
          <p:spPr bwMode="auto">
            <a:xfrm>
              <a:off x="3984" y="3216"/>
              <a:ext cx="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201"/>
            <p:cNvSpPr>
              <a:spLocks noChangeAspect="1" noChangeShapeType="1"/>
            </p:cNvSpPr>
            <p:nvPr/>
          </p:nvSpPr>
          <p:spPr bwMode="auto">
            <a:xfrm>
              <a:off x="3984" y="31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202"/>
            <p:cNvSpPr>
              <a:spLocks noChangeAspect="1" noChangeShapeType="1"/>
            </p:cNvSpPr>
            <p:nvPr/>
          </p:nvSpPr>
          <p:spPr bwMode="auto">
            <a:xfrm flipV="1">
              <a:off x="4608" y="31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Line 203"/>
            <p:cNvSpPr>
              <a:spLocks noChangeAspect="1" noChangeShapeType="1"/>
            </p:cNvSpPr>
            <p:nvPr/>
          </p:nvSpPr>
          <p:spPr bwMode="auto">
            <a:xfrm flipV="1">
              <a:off x="5184" y="31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634" name="Object 10"/>
            <p:cNvGraphicFramePr>
              <a:graphicFrameLocks noChangeAspect="1"/>
            </p:cNvGraphicFramePr>
            <p:nvPr/>
          </p:nvGraphicFramePr>
          <p:xfrm>
            <a:off x="3840" y="3168"/>
            <a:ext cx="240" cy="288"/>
          </p:xfrm>
          <a:graphic>
            <a:graphicData uri="http://schemas.openxmlformats.org/presentationml/2006/ole">
              <mc:AlternateContent xmlns:mc="http://schemas.openxmlformats.org/markup-compatibility/2006">
                <mc:Choice xmlns:v="urn:schemas-microsoft-com:vml" Requires="v">
                  <p:oleObj spid="_x0000_s26974" name="Equation" r:id="rId5" imgW="190440" imgH="228600" progId="Equation.3">
                    <p:embed/>
                  </p:oleObj>
                </mc:Choice>
                <mc:Fallback>
                  <p:oleObj name="Equation" r:id="rId5" imgW="19044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3168"/>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1"/>
            <p:cNvGraphicFramePr>
              <a:graphicFrameLocks noChangeAspect="1"/>
            </p:cNvGraphicFramePr>
            <p:nvPr/>
          </p:nvGraphicFramePr>
          <p:xfrm>
            <a:off x="4520" y="3176"/>
            <a:ext cx="224" cy="272"/>
          </p:xfrm>
          <a:graphic>
            <a:graphicData uri="http://schemas.openxmlformats.org/presentationml/2006/ole">
              <mc:AlternateContent xmlns:mc="http://schemas.openxmlformats.org/markup-compatibility/2006">
                <mc:Choice xmlns:v="urn:schemas-microsoft-com:vml" Requires="v">
                  <p:oleObj spid="_x0000_s26975" name="Equation" r:id="rId7" imgW="177480" imgH="215640" progId="Equation.3">
                    <p:embed/>
                  </p:oleObj>
                </mc:Choice>
                <mc:Fallback>
                  <p:oleObj name="Equation" r:id="rId7" imgW="177480" imgH="215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0" y="3176"/>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2"/>
            <p:cNvGraphicFramePr>
              <a:graphicFrameLocks noChangeAspect="1"/>
            </p:cNvGraphicFramePr>
            <p:nvPr/>
          </p:nvGraphicFramePr>
          <p:xfrm>
            <a:off x="5040" y="3176"/>
            <a:ext cx="240" cy="272"/>
          </p:xfrm>
          <a:graphic>
            <a:graphicData uri="http://schemas.openxmlformats.org/presentationml/2006/ole">
              <mc:AlternateContent xmlns:mc="http://schemas.openxmlformats.org/markup-compatibility/2006">
                <mc:Choice xmlns:v="urn:schemas-microsoft-com:vml" Requires="v">
                  <p:oleObj spid="_x0000_s26976" name="Equation" r:id="rId9" imgW="190440" imgH="215640" progId="Equation.3">
                    <p:embed/>
                  </p:oleObj>
                </mc:Choice>
                <mc:Fallback>
                  <p:oleObj name="Equation" r:id="rId9" imgW="19044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 y="3176"/>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07"/>
          <p:cNvGrpSpPr>
            <a:grpSpLocks/>
          </p:cNvGrpSpPr>
          <p:nvPr/>
        </p:nvGrpSpPr>
        <p:grpSpPr bwMode="auto">
          <a:xfrm>
            <a:off x="7543800" y="1295400"/>
            <a:ext cx="990600" cy="914400"/>
            <a:chOff x="4800" y="2640"/>
            <a:chExt cx="624" cy="576"/>
          </a:xfrm>
        </p:grpSpPr>
        <p:graphicFrame>
          <p:nvGraphicFramePr>
            <p:cNvPr id="26633" name="Object 9"/>
            <p:cNvGraphicFramePr>
              <a:graphicFrameLocks noChangeAspect="1"/>
            </p:cNvGraphicFramePr>
            <p:nvPr/>
          </p:nvGraphicFramePr>
          <p:xfrm>
            <a:off x="4800" y="2640"/>
            <a:ext cx="624" cy="344"/>
          </p:xfrm>
          <a:graphic>
            <a:graphicData uri="http://schemas.openxmlformats.org/presentationml/2006/ole">
              <mc:AlternateContent xmlns:mc="http://schemas.openxmlformats.org/markup-compatibility/2006">
                <mc:Choice xmlns:v="urn:schemas-microsoft-com:vml" Requires="v">
                  <p:oleObj spid="_x0000_s26977" name="Equation" r:id="rId11" imgW="622080" imgH="393480" progId="Equation.3">
                    <p:embed/>
                  </p:oleObj>
                </mc:Choice>
                <mc:Fallback>
                  <p:oleObj name="Equation" r:id="rId11" imgW="622080" imgH="393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 y="2640"/>
                          <a:ext cx="62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8" name="Line 209"/>
            <p:cNvSpPr>
              <a:spLocks noChangeShapeType="1"/>
            </p:cNvSpPr>
            <p:nvPr/>
          </p:nvSpPr>
          <p:spPr bwMode="auto">
            <a:xfrm>
              <a:off x="4896" y="2976"/>
              <a:ext cx="0" cy="24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53458" name="AutoShape 210" descr="再生纸"/>
          <p:cNvSpPr>
            <a:spLocks noChangeArrowheads="1"/>
          </p:cNvSpPr>
          <p:nvPr/>
        </p:nvSpPr>
        <p:spPr bwMode="auto">
          <a:xfrm>
            <a:off x="1143000" y="1828800"/>
            <a:ext cx="838200" cy="457200"/>
          </a:xfrm>
          <a:prstGeom prst="bevel">
            <a:avLst>
              <a:gd name="adj" fmla="val 9722"/>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i="1"/>
              <a:t>n</a:t>
            </a:r>
            <a:r>
              <a:rPr lang="en-US" altLang="zh-CN" sz="2000" b="1"/>
              <a:t> = 1</a:t>
            </a:r>
          </a:p>
        </p:txBody>
      </p:sp>
      <p:sp>
        <p:nvSpPr>
          <p:cNvPr id="53459" name="Text Box 211"/>
          <p:cNvSpPr txBox="1">
            <a:spLocks noChangeArrowheads="1"/>
          </p:cNvSpPr>
          <p:nvPr/>
        </p:nvSpPr>
        <p:spPr bwMode="auto">
          <a:xfrm>
            <a:off x="2057400" y="18288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分别利用</a:t>
            </a:r>
            <a:r>
              <a:rPr lang="en-US" altLang="zh-CN" b="1" i="1"/>
              <a:t>x</a:t>
            </a:r>
            <a:r>
              <a:rPr lang="en-US" altLang="zh-CN" b="1" baseline="-25000"/>
              <a:t>0</a:t>
            </a:r>
            <a:r>
              <a:rPr lang="en-US" altLang="zh-CN" b="1"/>
              <a:t>, </a:t>
            </a:r>
            <a:r>
              <a:rPr lang="en-US" altLang="zh-CN" b="1" i="1"/>
              <a:t>x</a:t>
            </a:r>
            <a:r>
              <a:rPr lang="en-US" altLang="zh-CN" b="1" baseline="-25000"/>
              <a:t>1</a:t>
            </a:r>
            <a:r>
              <a:rPr lang="en-US" altLang="zh-CN" b="1"/>
              <a:t> </a:t>
            </a:r>
            <a:r>
              <a:rPr lang="zh-CN" altLang="en-US" b="1"/>
              <a:t>以及 </a:t>
            </a:r>
            <a:r>
              <a:rPr lang="en-US" altLang="zh-CN" b="1" i="1"/>
              <a:t>x</a:t>
            </a:r>
            <a:r>
              <a:rPr lang="en-US" altLang="zh-CN" b="1" baseline="-25000"/>
              <a:t>1</a:t>
            </a:r>
            <a:r>
              <a:rPr lang="en-US" altLang="zh-CN" b="1"/>
              <a:t>, </a:t>
            </a:r>
            <a:r>
              <a:rPr lang="en-US" altLang="zh-CN" b="1" i="1"/>
              <a:t>x</a:t>
            </a:r>
            <a:r>
              <a:rPr lang="en-US" altLang="zh-CN" b="1" baseline="-25000"/>
              <a:t>2</a:t>
            </a:r>
            <a:r>
              <a:rPr lang="en-US" altLang="zh-CN" b="1"/>
              <a:t> </a:t>
            </a:r>
            <a:r>
              <a:rPr lang="zh-CN" altLang="en-US" b="1"/>
              <a:t>计算</a:t>
            </a:r>
            <a:endParaRPr lang="zh-CN" altLang="en-US" b="1" baseline="-25000"/>
          </a:p>
        </p:txBody>
      </p:sp>
      <p:grpSp>
        <p:nvGrpSpPr>
          <p:cNvPr id="5" name="Group 231"/>
          <p:cNvGrpSpPr>
            <a:grpSpLocks/>
          </p:cNvGrpSpPr>
          <p:nvPr/>
        </p:nvGrpSpPr>
        <p:grpSpPr bwMode="auto">
          <a:xfrm>
            <a:off x="990600" y="2438400"/>
            <a:ext cx="2438400" cy="619125"/>
            <a:chOff x="624" y="1632"/>
            <a:chExt cx="1536" cy="390"/>
          </a:xfrm>
        </p:grpSpPr>
        <p:graphicFrame>
          <p:nvGraphicFramePr>
            <p:cNvPr id="26632" name="Object 8"/>
            <p:cNvGraphicFramePr>
              <a:graphicFrameLocks noChangeAspect="1"/>
            </p:cNvGraphicFramePr>
            <p:nvPr/>
          </p:nvGraphicFramePr>
          <p:xfrm>
            <a:off x="1200" y="1632"/>
            <a:ext cx="960" cy="390"/>
          </p:xfrm>
          <a:graphic>
            <a:graphicData uri="http://schemas.openxmlformats.org/presentationml/2006/ole">
              <mc:AlternateContent xmlns:mc="http://schemas.openxmlformats.org/markup-compatibility/2006">
                <mc:Choice xmlns:v="urn:schemas-microsoft-com:vml" Requires="v">
                  <p:oleObj spid="_x0000_s26978" name="Equation" r:id="rId14" imgW="1002960" imgH="393480" progId="Equation.3">
                    <p:embed/>
                  </p:oleObj>
                </mc:Choice>
                <mc:Fallback>
                  <p:oleObj name="Equation" r:id="rId14" imgW="1002960" imgH="39348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00" y="1632"/>
                          <a:ext cx="96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7" name="Text Box 213"/>
            <p:cNvSpPr txBox="1">
              <a:spLocks noChangeArrowheads="1"/>
            </p:cNvSpPr>
            <p:nvPr/>
          </p:nvSpPr>
          <p:spPr bwMode="auto">
            <a:xfrm>
              <a:off x="624" y="165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accent2"/>
                  </a:solidFill>
                  <a:sym typeface="Wingdings" panose="05000000000000000000" pitchFamily="2" charset="2"/>
                </a:rPr>
                <a:t></a:t>
              </a:r>
              <a:r>
                <a:rPr lang="zh-CN" altLang="en-US" b="1"/>
                <a:t>利用</a:t>
              </a:r>
            </a:p>
          </p:txBody>
        </p:sp>
      </p:grpSp>
      <p:grpSp>
        <p:nvGrpSpPr>
          <p:cNvPr id="6" name="Group 217"/>
          <p:cNvGrpSpPr>
            <a:grpSpLocks/>
          </p:cNvGrpSpPr>
          <p:nvPr/>
        </p:nvGrpSpPr>
        <p:grpSpPr bwMode="auto">
          <a:xfrm>
            <a:off x="3657600" y="2514600"/>
            <a:ext cx="4648200" cy="633413"/>
            <a:chOff x="2304" y="1680"/>
            <a:chExt cx="2928" cy="399"/>
          </a:xfrm>
        </p:grpSpPr>
        <p:graphicFrame>
          <p:nvGraphicFramePr>
            <p:cNvPr id="26631" name="Object 7"/>
            <p:cNvGraphicFramePr>
              <a:graphicFrameLocks noChangeAspect="1"/>
            </p:cNvGraphicFramePr>
            <p:nvPr/>
          </p:nvGraphicFramePr>
          <p:xfrm>
            <a:off x="2640" y="1680"/>
            <a:ext cx="2592" cy="399"/>
          </p:xfrm>
          <a:graphic>
            <a:graphicData uri="http://schemas.openxmlformats.org/presentationml/2006/ole">
              <mc:AlternateContent xmlns:mc="http://schemas.openxmlformats.org/markup-compatibility/2006">
                <mc:Choice xmlns:v="urn:schemas-microsoft-com:vml" Requires="v">
                  <p:oleObj spid="_x0000_s26979" name="Equation" r:id="rId16" imgW="2641320" imgH="393480" progId="Equation.3">
                    <p:embed/>
                  </p:oleObj>
                </mc:Choice>
                <mc:Fallback>
                  <p:oleObj name="Equation" r:id="rId16" imgW="2641320" imgH="393480" progId="Equation.3">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0" y="1680"/>
                          <a:ext cx="2592"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6" name="AutoShape 216"/>
            <p:cNvSpPr>
              <a:spLocks noChangeArrowheads="1"/>
            </p:cNvSpPr>
            <p:nvPr/>
          </p:nvSpPr>
          <p:spPr bwMode="auto">
            <a:xfrm>
              <a:off x="2304" y="1776"/>
              <a:ext cx="288" cy="144"/>
            </a:xfrm>
            <a:prstGeom prst="rightArrow">
              <a:avLst>
                <a:gd name="adj1" fmla="val 50000"/>
                <a:gd name="adj2" fmla="val 500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 name="Group 221"/>
          <p:cNvGrpSpPr>
            <a:grpSpLocks/>
          </p:cNvGrpSpPr>
          <p:nvPr/>
        </p:nvGrpSpPr>
        <p:grpSpPr bwMode="auto">
          <a:xfrm>
            <a:off x="4114800" y="3124200"/>
            <a:ext cx="4495800" cy="531813"/>
            <a:chOff x="2592" y="2112"/>
            <a:chExt cx="2832" cy="335"/>
          </a:xfrm>
        </p:grpSpPr>
        <p:sp>
          <p:nvSpPr>
            <p:cNvPr id="26675" name="Text Box 219"/>
            <p:cNvSpPr txBox="1">
              <a:spLocks noChangeArrowheads="1"/>
            </p:cNvSpPr>
            <p:nvPr/>
          </p:nvSpPr>
          <p:spPr bwMode="auto">
            <a:xfrm>
              <a:off x="2592" y="21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这里</a:t>
              </a:r>
            </a:p>
          </p:txBody>
        </p:sp>
        <p:graphicFrame>
          <p:nvGraphicFramePr>
            <p:cNvPr id="26630" name="Object 6"/>
            <p:cNvGraphicFramePr>
              <a:graphicFrameLocks noChangeAspect="1"/>
            </p:cNvGraphicFramePr>
            <p:nvPr/>
          </p:nvGraphicFramePr>
          <p:xfrm>
            <a:off x="3024" y="2112"/>
            <a:ext cx="2400" cy="335"/>
          </p:xfrm>
          <a:graphic>
            <a:graphicData uri="http://schemas.openxmlformats.org/presentationml/2006/ole">
              <mc:AlternateContent xmlns:mc="http://schemas.openxmlformats.org/markup-compatibility/2006">
                <mc:Choice xmlns:v="urn:schemas-microsoft-com:vml" Requires="v">
                  <p:oleObj spid="_x0000_s26980" name="수식" r:id="rId18" imgW="2920680" imgH="355320" progId="Equation.3">
                    <p:embed/>
                  </p:oleObj>
                </mc:Choice>
                <mc:Fallback>
                  <p:oleObj name="수식" r:id="rId18" imgW="2920680" imgH="355320"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4" y="2112"/>
                          <a:ext cx="240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25"/>
          <p:cNvGrpSpPr>
            <a:grpSpLocks/>
          </p:cNvGrpSpPr>
          <p:nvPr/>
        </p:nvGrpSpPr>
        <p:grpSpPr bwMode="auto">
          <a:xfrm>
            <a:off x="1066800" y="3505200"/>
            <a:ext cx="5340350" cy="696913"/>
            <a:chOff x="768" y="2640"/>
            <a:chExt cx="3364" cy="439"/>
          </a:xfrm>
        </p:grpSpPr>
        <p:sp>
          <p:nvSpPr>
            <p:cNvPr id="26674" name="Text Box 223"/>
            <p:cNvSpPr txBox="1">
              <a:spLocks noChangeArrowheads="1"/>
            </p:cNvSpPr>
            <p:nvPr/>
          </p:nvSpPr>
          <p:spPr bwMode="auto">
            <a:xfrm>
              <a:off x="768" y="26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而</a:t>
              </a:r>
            </a:p>
          </p:txBody>
        </p:sp>
        <p:graphicFrame>
          <p:nvGraphicFramePr>
            <p:cNvPr id="26629" name="Object 5"/>
            <p:cNvGraphicFramePr>
              <a:graphicFrameLocks noChangeAspect="1"/>
            </p:cNvGraphicFramePr>
            <p:nvPr/>
          </p:nvGraphicFramePr>
          <p:xfrm>
            <a:off x="1104" y="2640"/>
            <a:ext cx="3028" cy="439"/>
          </p:xfrm>
          <a:graphic>
            <a:graphicData uri="http://schemas.openxmlformats.org/presentationml/2006/ole">
              <mc:AlternateContent xmlns:mc="http://schemas.openxmlformats.org/markup-compatibility/2006">
                <mc:Choice xmlns:v="urn:schemas-microsoft-com:vml" Requires="v">
                  <p:oleObj spid="_x0000_s26981" name="Equation" r:id="rId20" imgW="3276360" imgH="431640" progId="Equation.3">
                    <p:embed/>
                  </p:oleObj>
                </mc:Choice>
                <mc:Fallback>
                  <p:oleObj name="Equation" r:id="rId20" imgW="3276360" imgH="431640"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04" y="2640"/>
                          <a:ext cx="302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28"/>
          <p:cNvGrpSpPr>
            <a:grpSpLocks/>
          </p:cNvGrpSpPr>
          <p:nvPr/>
        </p:nvGrpSpPr>
        <p:grpSpPr bwMode="auto">
          <a:xfrm>
            <a:off x="1219200" y="4114800"/>
            <a:ext cx="3952875" cy="592138"/>
            <a:chOff x="768" y="2832"/>
            <a:chExt cx="2490" cy="373"/>
          </a:xfrm>
        </p:grpSpPr>
        <p:graphicFrame>
          <p:nvGraphicFramePr>
            <p:cNvPr id="26628" name="Object 4"/>
            <p:cNvGraphicFramePr>
              <a:graphicFrameLocks noChangeAspect="1"/>
            </p:cNvGraphicFramePr>
            <p:nvPr/>
          </p:nvGraphicFramePr>
          <p:xfrm>
            <a:off x="1152" y="2832"/>
            <a:ext cx="2106" cy="373"/>
          </p:xfrm>
          <a:graphic>
            <a:graphicData uri="http://schemas.openxmlformats.org/presentationml/2006/ole">
              <mc:AlternateContent xmlns:mc="http://schemas.openxmlformats.org/markup-compatibility/2006">
                <mc:Choice xmlns:v="urn:schemas-microsoft-com:vml" Requires="v">
                  <p:oleObj spid="_x0000_s26982" name="Equation" r:id="rId22" imgW="2006280" imgH="355320" progId="Equation.3">
                    <p:embed/>
                  </p:oleObj>
                </mc:Choice>
                <mc:Fallback>
                  <p:oleObj name="Equation" r:id="rId22" imgW="2006280" imgH="355320"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2" y="2832"/>
                          <a:ext cx="2106"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73" name="AutoShape 227"/>
            <p:cNvSpPr>
              <a:spLocks noChangeArrowheads="1"/>
            </p:cNvSpPr>
            <p:nvPr/>
          </p:nvSpPr>
          <p:spPr bwMode="auto">
            <a:xfrm>
              <a:off x="768" y="2928"/>
              <a:ext cx="240" cy="144"/>
            </a:xfrm>
            <a:prstGeom prst="rightArrow">
              <a:avLst>
                <a:gd name="adj1" fmla="val 50000"/>
                <a:gd name="adj2" fmla="val 41667"/>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3477" name="Text Box 229"/>
          <p:cNvSpPr txBox="1">
            <a:spLocks noChangeArrowheads="1"/>
          </p:cNvSpPr>
          <p:nvPr/>
        </p:nvSpPr>
        <p:spPr bwMode="auto">
          <a:xfrm>
            <a:off x="5257800" y="3810000"/>
            <a:ext cx="3581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r>
              <a:rPr lang="en-US" altLang="zh-CN" sz="6600" dirty="0">
                <a:solidFill>
                  <a:srgbClr val="FF0000"/>
                </a:solidFill>
                <a:sym typeface="Webdings" panose="05030102010509060703" pitchFamily="18" charset="2"/>
              </a:rPr>
              <a:t></a:t>
            </a:r>
            <a:r>
              <a:rPr lang="en-US" altLang="zh-CN" b="1" dirty="0">
                <a:solidFill>
                  <a:srgbClr val="FF0000"/>
                </a:solidFill>
              </a:rPr>
              <a:t>sin 50</a:t>
            </a:r>
            <a:r>
              <a:rPr lang="en-US" altLang="zh-CN" b="1" dirty="0">
                <a:solidFill>
                  <a:srgbClr val="FF0000"/>
                </a:solidFill>
                <a:sym typeface="Symbol" panose="05050102010706020507" pitchFamily="18" charset="2"/>
              </a:rPr>
              <a:t> = 0.7660444…</a:t>
            </a:r>
          </a:p>
        </p:txBody>
      </p:sp>
      <p:grpSp>
        <p:nvGrpSpPr>
          <p:cNvPr id="10" name="Group 249"/>
          <p:cNvGrpSpPr>
            <a:grpSpLocks/>
          </p:cNvGrpSpPr>
          <p:nvPr/>
        </p:nvGrpSpPr>
        <p:grpSpPr bwMode="auto">
          <a:xfrm>
            <a:off x="1143000" y="3048000"/>
            <a:ext cx="3017838" cy="584200"/>
            <a:chOff x="739" y="2061"/>
            <a:chExt cx="1901" cy="368"/>
          </a:xfrm>
        </p:grpSpPr>
        <p:sp>
          <p:nvSpPr>
            <p:cNvPr id="26659" name="Line 232"/>
            <p:cNvSpPr>
              <a:spLocks noChangeShapeType="1"/>
            </p:cNvSpPr>
            <p:nvPr/>
          </p:nvSpPr>
          <p:spPr bwMode="auto">
            <a:xfrm>
              <a:off x="1568" y="2245"/>
              <a:ext cx="20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Rectangle 236"/>
            <p:cNvSpPr>
              <a:spLocks noChangeArrowheads="1"/>
            </p:cNvSpPr>
            <p:nvPr/>
          </p:nvSpPr>
          <p:spPr bwMode="auto">
            <a:xfrm>
              <a:off x="1781"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6661" name="Rectangle 237"/>
            <p:cNvSpPr>
              <a:spLocks noChangeArrowheads="1"/>
            </p:cNvSpPr>
            <p:nvPr/>
          </p:nvSpPr>
          <p:spPr bwMode="auto">
            <a:xfrm>
              <a:off x="1586" y="224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18</a:t>
              </a:r>
              <a:endParaRPr lang="en-US" altLang="zh-CN"/>
            </a:p>
          </p:txBody>
        </p:sp>
        <p:sp>
          <p:nvSpPr>
            <p:cNvPr id="26662" name="Rectangle 238"/>
            <p:cNvSpPr>
              <a:spLocks noChangeArrowheads="1"/>
            </p:cNvSpPr>
            <p:nvPr/>
          </p:nvSpPr>
          <p:spPr bwMode="auto">
            <a:xfrm>
              <a:off x="1576" y="207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a:t>
              </a:r>
              <a:endParaRPr lang="en-US" altLang="zh-CN"/>
            </a:p>
          </p:txBody>
        </p:sp>
        <p:sp>
          <p:nvSpPr>
            <p:cNvPr id="26663" name="Rectangle 239"/>
            <p:cNvSpPr>
              <a:spLocks noChangeArrowheads="1"/>
            </p:cNvSpPr>
            <p:nvPr/>
          </p:nvSpPr>
          <p:spPr bwMode="auto">
            <a:xfrm>
              <a:off x="1505"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6664" name="Rectangle 240"/>
            <p:cNvSpPr>
              <a:spLocks noChangeArrowheads="1"/>
            </p:cNvSpPr>
            <p:nvPr/>
          </p:nvSpPr>
          <p:spPr bwMode="auto">
            <a:xfrm>
              <a:off x="958" y="214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50</a:t>
              </a:r>
              <a:endParaRPr lang="en-US" altLang="zh-CN"/>
            </a:p>
          </p:txBody>
        </p:sp>
        <p:sp>
          <p:nvSpPr>
            <p:cNvPr id="26665" name="Rectangle 241"/>
            <p:cNvSpPr>
              <a:spLocks noChangeArrowheads="1"/>
            </p:cNvSpPr>
            <p:nvPr/>
          </p:nvSpPr>
          <p:spPr bwMode="auto">
            <a:xfrm>
              <a:off x="739" y="214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sin</a:t>
              </a:r>
              <a:endParaRPr lang="en-US" altLang="zh-CN"/>
            </a:p>
          </p:txBody>
        </p:sp>
        <p:sp>
          <p:nvSpPr>
            <p:cNvPr id="26666" name="Rectangle 242"/>
            <p:cNvSpPr>
              <a:spLocks noChangeArrowheads="1"/>
            </p:cNvSpPr>
            <p:nvPr/>
          </p:nvSpPr>
          <p:spPr bwMode="auto">
            <a:xfrm>
              <a:off x="1445" y="2240"/>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1</a:t>
              </a:r>
              <a:endParaRPr lang="en-US" altLang="zh-CN"/>
            </a:p>
          </p:txBody>
        </p:sp>
        <p:sp>
          <p:nvSpPr>
            <p:cNvPr id="26667" name="Rectangle 243"/>
            <p:cNvSpPr>
              <a:spLocks noChangeArrowheads="1"/>
            </p:cNvSpPr>
            <p:nvPr/>
          </p:nvSpPr>
          <p:spPr bwMode="auto">
            <a:xfrm>
              <a:off x="1124" y="2132"/>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0</a:t>
              </a:r>
              <a:endParaRPr lang="en-US" altLang="zh-CN"/>
            </a:p>
          </p:txBody>
        </p:sp>
        <p:sp>
          <p:nvSpPr>
            <p:cNvPr id="26668" name="Rectangle 244"/>
            <p:cNvSpPr>
              <a:spLocks noChangeArrowheads="1"/>
            </p:cNvSpPr>
            <p:nvPr/>
          </p:nvSpPr>
          <p:spPr bwMode="auto">
            <a:xfrm>
              <a:off x="1869"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6669" name="Rectangle 245"/>
            <p:cNvSpPr>
              <a:spLocks noChangeArrowheads="1"/>
            </p:cNvSpPr>
            <p:nvPr/>
          </p:nvSpPr>
          <p:spPr bwMode="auto">
            <a:xfrm>
              <a:off x="1224"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6670" name="Rectangle 246"/>
            <p:cNvSpPr>
              <a:spLocks noChangeArrowheads="1"/>
            </p:cNvSpPr>
            <p:nvPr/>
          </p:nvSpPr>
          <p:spPr bwMode="auto">
            <a:xfrm>
              <a:off x="1647" y="2061"/>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latin typeface="Symbol" panose="05050102010706020507" pitchFamily="18" charset="2"/>
                </a:rPr>
                <a:t>p</a:t>
              </a:r>
              <a:endParaRPr lang="en-US" altLang="zh-CN"/>
            </a:p>
          </p:txBody>
        </p:sp>
        <p:sp>
          <p:nvSpPr>
            <p:cNvPr id="26671" name="Rectangle 247"/>
            <p:cNvSpPr>
              <a:spLocks noChangeArrowheads="1"/>
            </p:cNvSpPr>
            <p:nvPr/>
          </p:nvSpPr>
          <p:spPr bwMode="auto">
            <a:xfrm>
              <a:off x="1360" y="2145"/>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rPr>
                <a:t>L</a:t>
              </a:r>
              <a:endParaRPr lang="en-US" altLang="zh-CN"/>
            </a:p>
          </p:txBody>
        </p:sp>
        <p:sp>
          <p:nvSpPr>
            <p:cNvPr id="26672" name="Text Box 248"/>
            <p:cNvSpPr txBox="1">
              <a:spLocks noChangeArrowheads="1"/>
            </p:cNvSpPr>
            <p:nvPr/>
          </p:nvSpPr>
          <p:spPr bwMode="auto">
            <a:xfrm>
              <a:off x="1968" y="211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FF3300"/>
                  </a:solidFill>
                </a:rPr>
                <a:t>0.77614</a:t>
              </a:r>
            </a:p>
          </p:txBody>
        </p:sp>
      </p:grpSp>
      <p:sp>
        <p:nvSpPr>
          <p:cNvPr id="53499" name="Text Box 251"/>
          <p:cNvSpPr txBox="1">
            <a:spLocks noChangeArrowheads="1"/>
          </p:cNvSpPr>
          <p:nvPr/>
        </p:nvSpPr>
        <p:spPr bwMode="auto">
          <a:xfrm>
            <a:off x="1143000" y="46482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0000"/>
                </a:solidFill>
              </a:rPr>
              <a:t>外推 </a:t>
            </a:r>
            <a:r>
              <a:rPr lang="en-US" altLang="zh-CN" sz="2000" b="1" dirty="0">
                <a:solidFill>
                  <a:srgbClr val="FF0000"/>
                </a:solidFill>
                <a:latin typeface="Arial" panose="020B0604020202020204" pitchFamily="34" charset="0"/>
              </a:rPr>
              <a:t>/* extrapolation */</a:t>
            </a:r>
            <a:r>
              <a:rPr lang="en-US" altLang="zh-CN" b="1" dirty="0">
                <a:solidFill>
                  <a:srgbClr val="FF0000"/>
                </a:solidFill>
              </a:rPr>
              <a:t> </a:t>
            </a:r>
            <a:r>
              <a:rPr lang="zh-CN" altLang="en-US" b="1" dirty="0"/>
              <a:t>的实际误差 </a:t>
            </a:r>
            <a:r>
              <a:rPr lang="zh-CN" altLang="en-US" b="1" dirty="0">
                <a:latin typeface="Symbol" panose="05050102010706020507" pitchFamily="18" charset="2"/>
                <a:sym typeface="Symbol" panose="05050102010706020507" pitchFamily="18" charset="2"/>
              </a:rPr>
              <a:t> </a:t>
            </a:r>
            <a:r>
              <a:rPr lang="en-US" altLang="zh-CN" b="1" dirty="0" smtClean="0">
                <a:latin typeface="Symbol" panose="05050102010706020507" pitchFamily="18" charset="2"/>
                <a:sym typeface="Symbol" panose="05050102010706020507" pitchFamily="18" charset="2"/>
              </a:rPr>
              <a:t>0.0101</a:t>
            </a:r>
            <a:endParaRPr lang="en-US" altLang="zh-CN" b="1" dirty="0">
              <a:latin typeface="Symbol" panose="05050102010706020507" pitchFamily="18" charset="2"/>
              <a:sym typeface="Symbol" panose="05050102010706020507" pitchFamily="18" charset="2"/>
            </a:endParaRPr>
          </a:p>
        </p:txBody>
      </p:sp>
      <p:grpSp>
        <p:nvGrpSpPr>
          <p:cNvPr id="11" name="Group 256"/>
          <p:cNvGrpSpPr>
            <a:grpSpLocks/>
          </p:cNvGrpSpPr>
          <p:nvPr/>
        </p:nvGrpSpPr>
        <p:grpSpPr bwMode="auto">
          <a:xfrm>
            <a:off x="990600" y="5181600"/>
            <a:ext cx="2447925" cy="560388"/>
            <a:chOff x="624" y="3570"/>
            <a:chExt cx="1542" cy="353"/>
          </a:xfrm>
        </p:grpSpPr>
        <p:graphicFrame>
          <p:nvGraphicFramePr>
            <p:cNvPr id="26627" name="Object 3"/>
            <p:cNvGraphicFramePr>
              <a:graphicFrameLocks noChangeAspect="1"/>
            </p:cNvGraphicFramePr>
            <p:nvPr/>
          </p:nvGraphicFramePr>
          <p:xfrm>
            <a:off x="1194" y="3570"/>
            <a:ext cx="972" cy="353"/>
          </p:xfrm>
          <a:graphic>
            <a:graphicData uri="http://schemas.openxmlformats.org/presentationml/2006/ole">
              <mc:AlternateContent xmlns:mc="http://schemas.openxmlformats.org/markup-compatibility/2006">
                <mc:Choice xmlns:v="urn:schemas-microsoft-com:vml" Requires="v">
                  <p:oleObj spid="_x0000_s26983" name="Equation" r:id="rId24" imgW="1015920" imgH="355320" progId="Equation.3">
                    <p:embed/>
                  </p:oleObj>
                </mc:Choice>
                <mc:Fallback>
                  <p:oleObj name="Equation" r:id="rId24" imgW="1015920" imgH="355320" progId="Equation.3">
                    <p:embed/>
                    <p:pic>
                      <p:nvPicPr>
                        <p:cNvPr id="0" name="Object 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94" y="3570"/>
                          <a:ext cx="972"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8" name="Text Box 255"/>
            <p:cNvSpPr txBox="1">
              <a:spLocks noChangeArrowheads="1"/>
            </p:cNvSpPr>
            <p:nvPr/>
          </p:nvSpPr>
          <p:spPr bwMode="auto">
            <a:xfrm>
              <a:off x="624" y="357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solidFill>
                    <a:schemeClr val="accent2"/>
                  </a:solidFill>
                  <a:sym typeface="Wingdings" panose="05000000000000000000" pitchFamily="2" charset="2"/>
                </a:rPr>
                <a:t></a:t>
              </a:r>
              <a:r>
                <a:rPr lang="zh-CN" altLang="en-US" b="1"/>
                <a:t>利用</a:t>
              </a:r>
            </a:p>
          </p:txBody>
        </p:sp>
      </p:grpSp>
      <p:grpSp>
        <p:nvGrpSpPr>
          <p:cNvPr id="12" name="Group 274"/>
          <p:cNvGrpSpPr>
            <a:grpSpLocks/>
          </p:cNvGrpSpPr>
          <p:nvPr/>
        </p:nvGrpSpPr>
        <p:grpSpPr bwMode="auto">
          <a:xfrm>
            <a:off x="3581400" y="5181600"/>
            <a:ext cx="5181600" cy="565150"/>
            <a:chOff x="2256" y="3600"/>
            <a:chExt cx="3264" cy="356"/>
          </a:xfrm>
        </p:grpSpPr>
        <p:sp>
          <p:nvSpPr>
            <p:cNvPr id="26656" name="Text Box 271"/>
            <p:cNvSpPr txBox="1">
              <a:spLocks noChangeArrowheads="1"/>
            </p:cNvSpPr>
            <p:nvPr/>
          </p:nvSpPr>
          <p:spPr bwMode="auto">
            <a:xfrm>
              <a:off x="2496" y="3648"/>
              <a:ext cx="1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sin 50</a:t>
              </a:r>
              <a:r>
                <a:rPr lang="en-US" altLang="zh-CN" sz="2000" b="1">
                  <a:sym typeface="Symbol" panose="05050102010706020507" pitchFamily="18" charset="2"/>
                </a:rPr>
                <a:t></a:t>
              </a:r>
              <a:r>
                <a:rPr lang="en-US" altLang="zh-CN" sz="1900" b="1">
                  <a:solidFill>
                    <a:srgbClr val="000000"/>
                  </a:solidFill>
                  <a:latin typeface="Symbol" panose="05050102010706020507" pitchFamily="18" charset="2"/>
                  <a:sym typeface="Symbol" panose="05050102010706020507" pitchFamily="18" charset="2"/>
                </a:rPr>
                <a:t> </a:t>
              </a:r>
              <a:r>
                <a:rPr lang="en-US" altLang="zh-CN" sz="2000" b="1">
                  <a:solidFill>
                    <a:srgbClr val="FF3300"/>
                  </a:solidFill>
                </a:rPr>
                <a:t> 0.76008</a:t>
              </a:r>
              <a:r>
                <a:rPr lang="en-US" altLang="zh-CN" sz="2000" b="1"/>
                <a:t>, </a:t>
              </a:r>
            </a:p>
          </p:txBody>
        </p:sp>
        <p:sp>
          <p:nvSpPr>
            <p:cNvPr id="26657" name="AutoShape 272"/>
            <p:cNvSpPr>
              <a:spLocks noChangeArrowheads="1"/>
            </p:cNvSpPr>
            <p:nvPr/>
          </p:nvSpPr>
          <p:spPr bwMode="auto">
            <a:xfrm>
              <a:off x="2256" y="3696"/>
              <a:ext cx="192" cy="144"/>
            </a:xfrm>
            <a:prstGeom prst="rightArrow">
              <a:avLst>
                <a:gd name="adj1" fmla="val 50000"/>
                <a:gd name="adj2" fmla="val 33333"/>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26" name="Object 2"/>
            <p:cNvGraphicFramePr>
              <a:graphicFrameLocks noChangeAspect="1"/>
            </p:cNvGraphicFramePr>
            <p:nvPr/>
          </p:nvGraphicFramePr>
          <p:xfrm>
            <a:off x="3792" y="3600"/>
            <a:ext cx="1728" cy="356"/>
          </p:xfrm>
          <a:graphic>
            <a:graphicData uri="http://schemas.openxmlformats.org/presentationml/2006/ole">
              <mc:AlternateContent xmlns:mc="http://schemas.openxmlformats.org/markup-compatibility/2006">
                <mc:Choice xmlns:v="urn:schemas-microsoft-com:vml" Requires="v">
                  <p:oleObj spid="_x0000_s26984" name="Equation" r:id="rId26" imgW="1841400" imgH="380880" progId="Equation.3">
                    <p:embed/>
                  </p:oleObj>
                </mc:Choice>
                <mc:Fallback>
                  <p:oleObj name="Equation" r:id="rId26" imgW="1841400" imgH="380880" progId="Equation.3">
                    <p:embed/>
                    <p:pic>
                      <p:nvPicPr>
                        <p:cNvPr id="0" name="Object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92" y="3600"/>
                          <a:ext cx="1728"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523" name="Text Box 275"/>
          <p:cNvSpPr txBox="1">
            <a:spLocks noChangeArrowheads="1"/>
          </p:cNvSpPr>
          <p:nvPr/>
        </p:nvSpPr>
        <p:spPr bwMode="auto">
          <a:xfrm>
            <a:off x="1143000" y="57912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0000"/>
                </a:solidFill>
              </a:rPr>
              <a:t>内插 </a:t>
            </a:r>
            <a:r>
              <a:rPr lang="en-US" altLang="zh-CN" sz="2000" b="1">
                <a:solidFill>
                  <a:srgbClr val="FF0000"/>
                </a:solidFill>
                <a:latin typeface="Arial" panose="020B0604020202020204" pitchFamily="34" charset="0"/>
              </a:rPr>
              <a:t>/* interpolation */</a:t>
            </a:r>
            <a:r>
              <a:rPr lang="en-US" altLang="zh-CN" b="1">
                <a:solidFill>
                  <a:srgbClr val="FF0000"/>
                </a:solidFill>
              </a:rPr>
              <a:t> </a:t>
            </a:r>
            <a:r>
              <a:rPr lang="zh-CN" altLang="en-US" b="1"/>
              <a:t>的实际误差 </a:t>
            </a:r>
            <a:r>
              <a:rPr lang="zh-CN" altLang="en-US" b="1">
                <a:latin typeface="Symbol" panose="05050102010706020507" pitchFamily="18" charset="2"/>
                <a:sym typeface="Symbol" panose="05050102010706020507" pitchFamily="18" charset="2"/>
              </a:rPr>
              <a:t> </a:t>
            </a:r>
            <a:r>
              <a:rPr lang="en-US" altLang="zh-CN" b="1">
                <a:latin typeface="Symbol" panose="05050102010706020507" pitchFamily="18" charset="2"/>
                <a:sym typeface="Symbol" panose="05050102010706020507" pitchFamily="18" charset="2"/>
              </a:rPr>
              <a:t>0.00596</a:t>
            </a:r>
          </a:p>
        </p:txBody>
      </p:sp>
      <p:sp>
        <p:nvSpPr>
          <p:cNvPr id="53524" name="AutoShape 276"/>
          <p:cNvSpPr>
            <a:spLocks noChangeArrowheads="1"/>
          </p:cNvSpPr>
          <p:nvPr/>
        </p:nvSpPr>
        <p:spPr bwMode="auto">
          <a:xfrm>
            <a:off x="4534958" y="6152687"/>
            <a:ext cx="4495800" cy="648626"/>
          </a:xfrm>
          <a:prstGeom prst="wedgeEllipseCallout">
            <a:avLst>
              <a:gd name="adj1" fmla="val -114784"/>
              <a:gd name="adj2" fmla="val -42545"/>
            </a:avLst>
          </a:prstGeom>
          <a:gradFill rotWithShape="0">
            <a:gsLst>
              <a:gs pos="0">
                <a:schemeClr val="bg1"/>
              </a:gs>
              <a:gs pos="100000">
                <a:srgbClr val="C0C0C0"/>
              </a:gs>
            </a:gsLst>
            <a:lin ang="27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dirty="0">
                <a:solidFill>
                  <a:srgbClr val="FF0000"/>
                </a:solidFill>
              </a:rPr>
              <a:t>内插通常优于外推。选择要计算的 </a:t>
            </a:r>
            <a:r>
              <a:rPr lang="en-US" altLang="zh-CN" sz="1400" b="1" i="1" dirty="0">
                <a:solidFill>
                  <a:srgbClr val="FF0000"/>
                </a:solidFill>
              </a:rPr>
              <a:t>x</a:t>
            </a:r>
            <a:r>
              <a:rPr lang="en-US" altLang="zh-CN" sz="1400" b="1" dirty="0">
                <a:solidFill>
                  <a:srgbClr val="FF0000"/>
                </a:solidFill>
              </a:rPr>
              <a:t> </a:t>
            </a:r>
            <a:r>
              <a:rPr lang="zh-CN" altLang="en-US" sz="1400" b="1" dirty="0">
                <a:solidFill>
                  <a:srgbClr val="FF0000"/>
                </a:solidFill>
              </a:rPr>
              <a:t>所在的区间的端点，插值效果较好。</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AutoShape 3" descr="再生纸"/>
          <p:cNvSpPr>
            <a:spLocks noChangeArrowheads="1"/>
          </p:cNvSpPr>
          <p:nvPr/>
        </p:nvSpPr>
        <p:spPr bwMode="auto">
          <a:xfrm>
            <a:off x="381000" y="1081088"/>
            <a:ext cx="838200" cy="457200"/>
          </a:xfrm>
          <a:prstGeom prst="bevel">
            <a:avLst>
              <a:gd name="adj" fmla="val 9722"/>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i="1"/>
              <a:t>n</a:t>
            </a:r>
            <a:r>
              <a:rPr lang="en-US" altLang="zh-CN" sz="2000" b="1"/>
              <a:t> = 2</a:t>
            </a:r>
          </a:p>
        </p:txBody>
      </p:sp>
      <p:graphicFrame>
        <p:nvGraphicFramePr>
          <p:cNvPr id="54276" name="Object 2"/>
          <p:cNvGraphicFramePr>
            <a:graphicFrameLocks noChangeAspect="1"/>
          </p:cNvGraphicFramePr>
          <p:nvPr/>
        </p:nvGraphicFramePr>
        <p:xfrm>
          <a:off x="1371600" y="1004888"/>
          <a:ext cx="7391400" cy="754062"/>
        </p:xfrm>
        <a:graphic>
          <a:graphicData uri="http://schemas.openxmlformats.org/presentationml/2006/ole">
            <mc:AlternateContent xmlns:mc="http://schemas.openxmlformats.org/markup-compatibility/2006">
              <mc:Choice xmlns:v="urn:schemas-microsoft-com:vml" Requires="v">
                <p:oleObj spid="_x0000_s27798" name="Equation" r:id="rId4" imgW="4368600" imgH="431640" progId="Equation.3">
                  <p:embed/>
                </p:oleObj>
              </mc:Choice>
              <mc:Fallback>
                <p:oleObj name="Equation" r:id="rId4" imgW="4368600" imgH="431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004888"/>
                        <a:ext cx="73914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1371600" y="1919288"/>
            <a:ext cx="3017838" cy="584200"/>
            <a:chOff x="739" y="2061"/>
            <a:chExt cx="1901" cy="368"/>
          </a:xfrm>
        </p:grpSpPr>
        <p:sp>
          <p:nvSpPr>
            <p:cNvPr id="27669" name="Line 10"/>
            <p:cNvSpPr>
              <a:spLocks noChangeShapeType="1"/>
            </p:cNvSpPr>
            <p:nvPr/>
          </p:nvSpPr>
          <p:spPr bwMode="auto">
            <a:xfrm>
              <a:off x="1568" y="2245"/>
              <a:ext cx="20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Rectangle 11"/>
            <p:cNvSpPr>
              <a:spLocks noChangeArrowheads="1"/>
            </p:cNvSpPr>
            <p:nvPr/>
          </p:nvSpPr>
          <p:spPr bwMode="auto">
            <a:xfrm>
              <a:off x="1781"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7671" name="Rectangle 12"/>
            <p:cNvSpPr>
              <a:spLocks noChangeArrowheads="1"/>
            </p:cNvSpPr>
            <p:nvPr/>
          </p:nvSpPr>
          <p:spPr bwMode="auto">
            <a:xfrm>
              <a:off x="1586" y="224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18</a:t>
              </a:r>
              <a:endParaRPr lang="en-US" altLang="zh-CN"/>
            </a:p>
          </p:txBody>
        </p:sp>
        <p:sp>
          <p:nvSpPr>
            <p:cNvPr id="27672" name="Rectangle 13"/>
            <p:cNvSpPr>
              <a:spLocks noChangeArrowheads="1"/>
            </p:cNvSpPr>
            <p:nvPr/>
          </p:nvSpPr>
          <p:spPr bwMode="auto">
            <a:xfrm>
              <a:off x="1576" y="207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a:t>
              </a:r>
              <a:endParaRPr lang="en-US" altLang="zh-CN"/>
            </a:p>
          </p:txBody>
        </p:sp>
        <p:sp>
          <p:nvSpPr>
            <p:cNvPr id="27673" name="Rectangle 14"/>
            <p:cNvSpPr>
              <a:spLocks noChangeArrowheads="1"/>
            </p:cNvSpPr>
            <p:nvPr/>
          </p:nvSpPr>
          <p:spPr bwMode="auto">
            <a:xfrm>
              <a:off x="1505" y="2145"/>
              <a:ext cx="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a:t>
              </a:r>
              <a:endParaRPr lang="en-US" altLang="zh-CN"/>
            </a:p>
          </p:txBody>
        </p:sp>
        <p:sp>
          <p:nvSpPr>
            <p:cNvPr id="27674" name="Rectangle 15"/>
            <p:cNvSpPr>
              <a:spLocks noChangeArrowheads="1"/>
            </p:cNvSpPr>
            <p:nvPr/>
          </p:nvSpPr>
          <p:spPr bwMode="auto">
            <a:xfrm>
              <a:off x="958" y="2145"/>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50</a:t>
              </a:r>
              <a:endParaRPr lang="en-US" altLang="zh-CN"/>
            </a:p>
          </p:txBody>
        </p:sp>
        <p:sp>
          <p:nvSpPr>
            <p:cNvPr id="27675" name="Rectangle 16"/>
            <p:cNvSpPr>
              <a:spLocks noChangeArrowheads="1"/>
            </p:cNvSpPr>
            <p:nvPr/>
          </p:nvSpPr>
          <p:spPr bwMode="auto">
            <a:xfrm>
              <a:off x="739" y="214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rPr>
                <a:t>sin</a:t>
              </a:r>
              <a:endParaRPr lang="en-US" altLang="zh-CN"/>
            </a:p>
          </p:txBody>
        </p:sp>
        <p:sp>
          <p:nvSpPr>
            <p:cNvPr id="27676" name="Rectangle 17"/>
            <p:cNvSpPr>
              <a:spLocks noChangeArrowheads="1"/>
            </p:cNvSpPr>
            <p:nvPr/>
          </p:nvSpPr>
          <p:spPr bwMode="auto">
            <a:xfrm>
              <a:off x="1445" y="2240"/>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2</a:t>
              </a:r>
              <a:endParaRPr lang="en-US" altLang="zh-CN"/>
            </a:p>
          </p:txBody>
        </p:sp>
        <p:sp>
          <p:nvSpPr>
            <p:cNvPr id="27677" name="Rectangle 18"/>
            <p:cNvSpPr>
              <a:spLocks noChangeArrowheads="1"/>
            </p:cNvSpPr>
            <p:nvPr/>
          </p:nvSpPr>
          <p:spPr bwMode="auto">
            <a:xfrm>
              <a:off x="1124" y="2132"/>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b="1">
                  <a:solidFill>
                    <a:srgbClr val="000000"/>
                  </a:solidFill>
                </a:rPr>
                <a:t>0</a:t>
              </a:r>
              <a:endParaRPr lang="en-US" altLang="zh-CN"/>
            </a:p>
          </p:txBody>
        </p:sp>
        <p:sp>
          <p:nvSpPr>
            <p:cNvPr id="27678" name="Rectangle 19"/>
            <p:cNvSpPr>
              <a:spLocks noChangeArrowheads="1"/>
            </p:cNvSpPr>
            <p:nvPr/>
          </p:nvSpPr>
          <p:spPr bwMode="auto">
            <a:xfrm>
              <a:off x="1869"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7679" name="Rectangle 20"/>
            <p:cNvSpPr>
              <a:spLocks noChangeArrowheads="1"/>
            </p:cNvSpPr>
            <p:nvPr/>
          </p:nvSpPr>
          <p:spPr bwMode="auto">
            <a:xfrm>
              <a:off x="1224" y="2127"/>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a:solidFill>
                    <a:srgbClr val="000000"/>
                  </a:solidFill>
                  <a:latin typeface="Symbol" panose="05050102010706020507" pitchFamily="18" charset="2"/>
                  <a:sym typeface="Symbol" panose="05050102010706020507" pitchFamily="18" charset="2"/>
                </a:rPr>
                <a:t></a:t>
              </a:r>
              <a:endParaRPr lang="en-US" altLang="zh-CN"/>
            </a:p>
          </p:txBody>
        </p:sp>
        <p:sp>
          <p:nvSpPr>
            <p:cNvPr id="27680" name="Rectangle 21"/>
            <p:cNvSpPr>
              <a:spLocks noChangeArrowheads="1"/>
            </p:cNvSpPr>
            <p:nvPr/>
          </p:nvSpPr>
          <p:spPr bwMode="auto">
            <a:xfrm>
              <a:off x="1647" y="2061"/>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latin typeface="Symbol" panose="05050102010706020507" pitchFamily="18" charset="2"/>
                </a:rPr>
                <a:t>p</a:t>
              </a:r>
              <a:endParaRPr lang="en-US" altLang="zh-CN"/>
            </a:p>
          </p:txBody>
        </p:sp>
        <p:sp>
          <p:nvSpPr>
            <p:cNvPr id="27681" name="Rectangle 22"/>
            <p:cNvSpPr>
              <a:spLocks noChangeArrowheads="1"/>
            </p:cNvSpPr>
            <p:nvPr/>
          </p:nvSpPr>
          <p:spPr bwMode="auto">
            <a:xfrm>
              <a:off x="1360" y="2145"/>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900" b="1" i="1">
                  <a:solidFill>
                    <a:srgbClr val="000000"/>
                  </a:solidFill>
                </a:rPr>
                <a:t>L</a:t>
              </a:r>
              <a:endParaRPr lang="en-US" altLang="zh-CN"/>
            </a:p>
          </p:txBody>
        </p:sp>
        <p:sp>
          <p:nvSpPr>
            <p:cNvPr id="27682" name="Text Box 23"/>
            <p:cNvSpPr txBox="1">
              <a:spLocks noChangeArrowheads="1"/>
            </p:cNvSpPr>
            <p:nvPr/>
          </p:nvSpPr>
          <p:spPr bwMode="auto">
            <a:xfrm>
              <a:off x="1968" y="211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solidFill>
                    <a:srgbClr val="FF3300"/>
                  </a:solidFill>
                </a:rPr>
                <a:t>0.76543</a:t>
              </a:r>
            </a:p>
          </p:txBody>
        </p:sp>
      </p:grpSp>
      <p:graphicFrame>
        <p:nvGraphicFramePr>
          <p:cNvPr id="54296" name="Object 3"/>
          <p:cNvGraphicFramePr>
            <a:graphicFrameLocks noChangeAspect="1"/>
          </p:cNvGraphicFramePr>
          <p:nvPr/>
        </p:nvGraphicFramePr>
        <p:xfrm>
          <a:off x="1295400" y="2605088"/>
          <a:ext cx="6172200" cy="679450"/>
        </p:xfrm>
        <a:graphic>
          <a:graphicData uri="http://schemas.openxmlformats.org/presentationml/2006/ole">
            <mc:AlternateContent xmlns:mc="http://schemas.openxmlformats.org/markup-compatibility/2006">
              <mc:Choice xmlns:v="urn:schemas-microsoft-com:vml" Requires="v">
                <p:oleObj spid="_x0000_s27799" name="Equation" r:id="rId6" imgW="3771720" imgH="419040" progId="Equation.3">
                  <p:embed/>
                </p:oleObj>
              </mc:Choice>
              <mc:Fallback>
                <p:oleObj name="Equation" r:id="rId6" imgW="3771720" imgH="419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605088"/>
                        <a:ext cx="61722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7"/>
          <p:cNvGrpSpPr>
            <a:grpSpLocks/>
          </p:cNvGrpSpPr>
          <p:nvPr/>
        </p:nvGrpSpPr>
        <p:grpSpPr bwMode="auto">
          <a:xfrm>
            <a:off x="1371600" y="3367088"/>
            <a:ext cx="3986213" cy="666750"/>
            <a:chOff x="864" y="1680"/>
            <a:chExt cx="2511" cy="420"/>
          </a:xfrm>
        </p:grpSpPr>
        <p:graphicFrame>
          <p:nvGraphicFramePr>
            <p:cNvPr id="27654" name="Object 6"/>
            <p:cNvGraphicFramePr>
              <a:graphicFrameLocks noChangeAspect="1"/>
            </p:cNvGraphicFramePr>
            <p:nvPr/>
          </p:nvGraphicFramePr>
          <p:xfrm>
            <a:off x="1248" y="1680"/>
            <a:ext cx="2127" cy="420"/>
          </p:xfrm>
          <a:graphic>
            <a:graphicData uri="http://schemas.openxmlformats.org/presentationml/2006/ole">
              <mc:AlternateContent xmlns:mc="http://schemas.openxmlformats.org/markup-compatibility/2006">
                <mc:Choice xmlns:v="urn:schemas-microsoft-com:vml" Requires="v">
                  <p:oleObj spid="_x0000_s27800" name="Equation" r:id="rId8" imgW="1854000" imgH="380880" progId="Equation.3">
                    <p:embed/>
                  </p:oleObj>
                </mc:Choice>
                <mc:Fallback>
                  <p:oleObj name="Equation" r:id="rId8" imgW="1854000" imgH="3808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1680"/>
                          <a:ext cx="2127"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8" name="AutoShape 26"/>
            <p:cNvSpPr>
              <a:spLocks noChangeArrowheads="1"/>
            </p:cNvSpPr>
            <p:nvPr/>
          </p:nvSpPr>
          <p:spPr bwMode="auto">
            <a:xfrm>
              <a:off x="864" y="1824"/>
              <a:ext cx="240" cy="96"/>
            </a:xfrm>
            <a:prstGeom prst="rightArrow">
              <a:avLst>
                <a:gd name="adj1" fmla="val 50000"/>
                <a:gd name="adj2" fmla="val 62500"/>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4300" name="Text Box 28"/>
          <p:cNvSpPr txBox="1">
            <a:spLocks noChangeArrowheads="1"/>
          </p:cNvSpPr>
          <p:nvPr/>
        </p:nvSpPr>
        <p:spPr bwMode="auto">
          <a:xfrm>
            <a:off x="5334000" y="3138488"/>
            <a:ext cx="3581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ctr" hangingPunct="1"/>
            <a:r>
              <a:rPr lang="en-US" altLang="zh-CN" sz="6600">
                <a:solidFill>
                  <a:srgbClr val="FF0000"/>
                </a:solidFill>
                <a:sym typeface="Webdings" panose="05030102010509060703" pitchFamily="18" charset="2"/>
              </a:rPr>
              <a:t></a:t>
            </a:r>
            <a:r>
              <a:rPr lang="en-US" altLang="zh-CN" b="1">
                <a:solidFill>
                  <a:srgbClr val="FF0000"/>
                </a:solidFill>
              </a:rPr>
              <a:t>sin 50</a:t>
            </a:r>
            <a:r>
              <a:rPr lang="en-US" altLang="zh-CN" b="1">
                <a:solidFill>
                  <a:srgbClr val="FF0000"/>
                </a:solidFill>
                <a:sym typeface="Symbol" panose="05050102010706020507" pitchFamily="18" charset="2"/>
              </a:rPr>
              <a:t> = 0.7660444…</a:t>
            </a:r>
          </a:p>
        </p:txBody>
      </p:sp>
      <p:sp>
        <p:nvSpPr>
          <p:cNvPr id="54301" name="Text Box 29"/>
          <p:cNvSpPr txBox="1">
            <a:spLocks noChangeArrowheads="1"/>
          </p:cNvSpPr>
          <p:nvPr/>
        </p:nvSpPr>
        <p:spPr bwMode="auto">
          <a:xfrm>
            <a:off x="1295400" y="420528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2</a:t>
            </a:r>
            <a:r>
              <a:rPr lang="zh-CN" altLang="en-US" b="1"/>
              <a:t>次插值的实际误差 </a:t>
            </a:r>
            <a:r>
              <a:rPr lang="zh-CN" altLang="en-US" b="1">
                <a:solidFill>
                  <a:srgbClr val="000000"/>
                </a:solidFill>
                <a:latin typeface="Symbol" panose="05050102010706020507" pitchFamily="18" charset="2"/>
                <a:sym typeface="Symbol" panose="05050102010706020507" pitchFamily="18" charset="2"/>
              </a:rPr>
              <a:t> </a:t>
            </a:r>
            <a:r>
              <a:rPr lang="en-US" altLang="zh-CN" b="1">
                <a:solidFill>
                  <a:srgbClr val="000000"/>
                </a:solidFill>
                <a:latin typeface="Symbol" panose="05050102010706020507" pitchFamily="18" charset="2"/>
                <a:sym typeface="Symbol" panose="05050102010706020507" pitchFamily="18" charset="2"/>
              </a:rPr>
              <a:t>0.00061</a:t>
            </a:r>
          </a:p>
        </p:txBody>
      </p:sp>
      <p:sp>
        <p:nvSpPr>
          <p:cNvPr id="54302" name="AutoShape 30"/>
          <p:cNvSpPr>
            <a:spLocks noChangeArrowheads="1"/>
          </p:cNvSpPr>
          <p:nvPr/>
        </p:nvSpPr>
        <p:spPr bwMode="auto">
          <a:xfrm>
            <a:off x="5029200" y="4738688"/>
            <a:ext cx="3810000" cy="1066800"/>
          </a:xfrm>
          <a:prstGeom prst="wedgeEllipseCallout">
            <a:avLst>
              <a:gd name="adj1" fmla="val -57750"/>
              <a:gd name="adj2" fmla="val -64583"/>
            </a:avLst>
          </a:prstGeom>
          <a:gradFill rotWithShape="0">
            <a:gsLst>
              <a:gs pos="0">
                <a:srgbClr val="C0C0C0"/>
              </a:gs>
              <a:gs pos="100000">
                <a:schemeClr val="bg1"/>
              </a:gs>
            </a:gsLst>
            <a:lin ang="2700000" scaled="1"/>
          </a:gra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高次插值通常优于低次插值</a:t>
            </a:r>
          </a:p>
        </p:txBody>
      </p:sp>
      <p:sp>
        <p:nvSpPr>
          <p:cNvPr id="54304" name="AutoShape 32"/>
          <p:cNvSpPr>
            <a:spLocks noChangeArrowheads="1"/>
          </p:cNvSpPr>
          <p:nvPr/>
        </p:nvSpPr>
        <p:spPr bwMode="auto">
          <a:xfrm>
            <a:off x="1097756" y="5445224"/>
            <a:ext cx="4267200" cy="1371600"/>
          </a:xfrm>
          <a:prstGeom prst="cloudCallout">
            <a:avLst>
              <a:gd name="adj1" fmla="val -74032"/>
              <a:gd name="adj2" fmla="val -25231"/>
            </a:avLst>
          </a:prstGeom>
          <a:gradFill rotWithShape="0">
            <a:gsLst>
              <a:gs pos="0">
                <a:srgbClr val="CCFFFF"/>
              </a:gs>
              <a:gs pos="100000">
                <a:schemeClr val="bg1"/>
              </a:gs>
            </a:gsLst>
            <a:lin ang="2700000" scaled="1"/>
          </a:gradFill>
          <a:ln w="9525">
            <a:solidFill>
              <a:schemeClr val="accent2"/>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但绝对不是次数越高就越</a:t>
            </a:r>
            <a:r>
              <a:rPr lang="zh-CN" altLang="en-US" b="1" dirty="0" smtClean="0"/>
              <a:t>好</a:t>
            </a:r>
            <a:endParaRPr lang="en-US" altLang="zh-CN" b="1" dirty="0"/>
          </a:p>
        </p:txBody>
      </p:sp>
      <p:grpSp>
        <p:nvGrpSpPr>
          <p:cNvPr id="4" name="Group 34"/>
          <p:cNvGrpSpPr>
            <a:grpSpLocks/>
          </p:cNvGrpSpPr>
          <p:nvPr/>
        </p:nvGrpSpPr>
        <p:grpSpPr bwMode="auto">
          <a:xfrm>
            <a:off x="1258888" y="0"/>
            <a:ext cx="2667000" cy="1066800"/>
            <a:chOff x="960" y="3527"/>
            <a:chExt cx="1680" cy="672"/>
          </a:xfrm>
        </p:grpSpPr>
        <p:sp>
          <p:nvSpPr>
            <p:cNvPr id="27667" name="AutoShape 35" descr="再生纸"/>
            <p:cNvSpPr>
              <a:spLocks noChangeArrowheads="1"/>
            </p:cNvSpPr>
            <p:nvPr/>
          </p:nvSpPr>
          <p:spPr bwMode="auto">
            <a:xfrm>
              <a:off x="960" y="3527"/>
              <a:ext cx="1680" cy="672"/>
            </a:xfrm>
            <a:prstGeom prst="bevel">
              <a:avLst>
                <a:gd name="adj" fmla="val 5208"/>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3" name="Object 5"/>
            <p:cNvGraphicFramePr>
              <a:graphicFrameLocks noChangeAspect="1"/>
            </p:cNvGraphicFramePr>
            <p:nvPr/>
          </p:nvGraphicFramePr>
          <p:xfrm>
            <a:off x="1152" y="3552"/>
            <a:ext cx="1344" cy="616"/>
          </p:xfrm>
          <a:graphic>
            <a:graphicData uri="http://schemas.openxmlformats.org/presentationml/2006/ole">
              <mc:AlternateContent xmlns:mc="http://schemas.openxmlformats.org/markup-compatibility/2006">
                <mc:Choice xmlns:v="urn:schemas-microsoft-com:vml" Requires="v">
                  <p:oleObj spid="_x0000_s27801" name="Equation" r:id="rId10" imgW="1269720" imgH="558720" progId="Equation.3">
                    <p:embed/>
                  </p:oleObj>
                </mc:Choice>
                <mc:Fallback>
                  <p:oleObj name="Equation" r:id="rId10" imgW="1269720" imgH="55872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2" y="3552"/>
                          <a:ext cx="134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7"/>
          <p:cNvGrpSpPr>
            <a:grpSpLocks/>
          </p:cNvGrpSpPr>
          <p:nvPr/>
        </p:nvGrpSpPr>
        <p:grpSpPr bwMode="auto">
          <a:xfrm>
            <a:off x="4916488" y="39688"/>
            <a:ext cx="2667000" cy="990600"/>
            <a:chOff x="3312" y="3482"/>
            <a:chExt cx="1680" cy="624"/>
          </a:xfrm>
        </p:grpSpPr>
        <p:sp>
          <p:nvSpPr>
            <p:cNvPr id="27666" name="AutoShape 38" descr="再生纸"/>
            <p:cNvSpPr>
              <a:spLocks noChangeArrowheads="1"/>
            </p:cNvSpPr>
            <p:nvPr/>
          </p:nvSpPr>
          <p:spPr bwMode="auto">
            <a:xfrm>
              <a:off x="3312" y="3482"/>
              <a:ext cx="1680" cy="624"/>
            </a:xfrm>
            <a:prstGeom prst="bevel">
              <a:avLst>
                <a:gd name="adj" fmla="val 6773"/>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3456" y="3552"/>
            <a:ext cx="1448" cy="477"/>
          </p:xfrm>
          <a:graphic>
            <a:graphicData uri="http://schemas.openxmlformats.org/presentationml/2006/ole">
              <mc:AlternateContent xmlns:mc="http://schemas.openxmlformats.org/markup-compatibility/2006">
                <mc:Choice xmlns:v="urn:schemas-microsoft-com:vml" Requires="v">
                  <p:oleObj spid="_x0000_s27802" name="Equation" r:id="rId12" imgW="1193760" imgH="431640" progId="Equation.3">
                    <p:embed/>
                  </p:oleObj>
                </mc:Choice>
                <mc:Fallback>
                  <p:oleObj name="Equation" r:id="rId12" imgW="1193760" imgH="43164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6" y="3552"/>
                          <a:ext cx="1448"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312" name="AutoShape 40"/>
          <p:cNvSpPr>
            <a:spLocks noChangeArrowheads="1"/>
          </p:cNvSpPr>
          <p:nvPr/>
        </p:nvSpPr>
        <p:spPr bwMode="auto">
          <a:xfrm>
            <a:off x="4078288" y="420688"/>
            <a:ext cx="685800" cy="304800"/>
          </a:xfrm>
          <a:custGeom>
            <a:avLst/>
            <a:gdLst>
              <a:gd name="T0" fmla="*/ 514350 w 21600"/>
              <a:gd name="T1" fmla="*/ 0 h 21600"/>
              <a:gd name="T2" fmla="*/ 0 w 21600"/>
              <a:gd name="T3" fmla="*/ 152400 h 21600"/>
              <a:gd name="T4" fmla="*/ 514350 w 21600"/>
              <a:gd name="T5" fmla="*/ 304800 h 21600"/>
              <a:gd name="T6" fmla="*/ 6858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0FAA871-AC7D-4E53-B82E-87D890EECA8D}" type="slidenum">
              <a:rPr lang="en-US" altLang="zh-CN" sz="1200">
                <a:solidFill>
                  <a:srgbClr val="000000"/>
                </a:solidFill>
              </a:rPr>
              <a:pPr eaLnBrk="1" hangingPunct="1"/>
              <a:t>38</a:t>
            </a:fld>
            <a:endParaRPr lang="en-US" altLang="zh-CN" sz="1200">
              <a:solidFill>
                <a:srgbClr val="000000"/>
              </a:solidFill>
            </a:endParaRPr>
          </a:p>
        </p:txBody>
      </p:sp>
      <p:sp>
        <p:nvSpPr>
          <p:cNvPr id="28678" name="Rectangle 4"/>
          <p:cNvSpPr>
            <a:spLocks noChangeArrowheads="1"/>
          </p:cNvSpPr>
          <p:nvPr/>
        </p:nvSpPr>
        <p:spPr bwMode="auto">
          <a:xfrm>
            <a:off x="381000" y="609600"/>
            <a:ext cx="5846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GB"/>
              <a:t>线性插值与抛物线插值的截断误差：</a:t>
            </a:r>
            <a:endParaRPr lang="zh-CN" altLang="en-US"/>
          </a:p>
        </p:txBody>
      </p:sp>
      <p:graphicFrame>
        <p:nvGraphicFramePr>
          <p:cNvPr id="28674" name="Object 5"/>
          <p:cNvGraphicFramePr>
            <a:graphicFrameLocks noChangeAspect="1"/>
          </p:cNvGraphicFramePr>
          <p:nvPr/>
        </p:nvGraphicFramePr>
        <p:xfrm>
          <a:off x="1042988" y="2349500"/>
          <a:ext cx="4538662" cy="587375"/>
        </p:xfrm>
        <a:graphic>
          <a:graphicData uri="http://schemas.openxmlformats.org/presentationml/2006/ole">
            <mc:AlternateContent xmlns:mc="http://schemas.openxmlformats.org/markup-compatibility/2006">
              <mc:Choice xmlns:v="urn:schemas-microsoft-com:vml" Requires="v">
                <p:oleObj spid="_x0000_s28742" name="Equation" r:id="rId3" imgW="1854000" imgH="228600" progId="Equation.3">
                  <p:embed/>
                </p:oleObj>
              </mc:Choice>
              <mc:Fallback>
                <p:oleObj name="Equation" r:id="rId3" imgW="18540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453866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6"/>
          <p:cNvGraphicFramePr>
            <a:graphicFrameLocks noChangeAspect="1"/>
          </p:cNvGraphicFramePr>
          <p:nvPr/>
        </p:nvGraphicFramePr>
        <p:xfrm>
          <a:off x="1042988" y="3141663"/>
          <a:ext cx="5751512" cy="587375"/>
        </p:xfrm>
        <a:graphic>
          <a:graphicData uri="http://schemas.openxmlformats.org/presentationml/2006/ole">
            <mc:AlternateContent xmlns:mc="http://schemas.openxmlformats.org/markup-compatibility/2006">
              <mc:Choice xmlns:v="urn:schemas-microsoft-com:vml" Requires="v">
                <p:oleObj spid="_x0000_s28743" name="Equation" r:id="rId5" imgW="2349360" imgH="228600" progId="Equation.3">
                  <p:embed/>
                </p:oleObj>
              </mc:Choice>
              <mc:Fallback>
                <p:oleObj name="Equation" r:id="rId5" imgW="23493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141663"/>
                        <a:ext cx="575151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7"/>
          <p:cNvGraphicFramePr>
            <a:graphicFrameLocks noChangeAspect="1"/>
          </p:cNvGraphicFramePr>
          <p:nvPr/>
        </p:nvGraphicFramePr>
        <p:xfrm>
          <a:off x="1116013" y="1052513"/>
          <a:ext cx="3760787" cy="1143000"/>
        </p:xfrm>
        <a:graphic>
          <a:graphicData uri="http://schemas.openxmlformats.org/presentationml/2006/ole">
            <mc:AlternateContent xmlns:mc="http://schemas.openxmlformats.org/markup-compatibility/2006">
              <mc:Choice xmlns:v="urn:schemas-microsoft-com:vml" Requires="v">
                <p:oleObj spid="_x0000_s28744" name="Equation" r:id="rId7" imgW="1536480" imgH="444240" progId="Equation.DSMT4">
                  <p:embed/>
                </p:oleObj>
              </mc:Choice>
              <mc:Fallback>
                <p:oleObj name="Equation" r:id="rId7" imgW="153648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052513"/>
                        <a:ext cx="376078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3C00340-FAF4-4844-BE88-5729DB3CF0F6}" type="slidenum">
              <a:rPr lang="en-US" altLang="zh-CN" sz="1200">
                <a:solidFill>
                  <a:srgbClr val="000000"/>
                </a:solidFill>
              </a:rPr>
              <a:pPr eaLnBrk="1" hangingPunct="1"/>
              <a:t>39</a:t>
            </a:fld>
            <a:endParaRPr lang="en-US" altLang="zh-CN" sz="1200">
              <a:solidFill>
                <a:srgbClr val="000000"/>
              </a:solidFill>
            </a:endParaRPr>
          </a:p>
        </p:txBody>
      </p:sp>
      <p:grpSp>
        <p:nvGrpSpPr>
          <p:cNvPr id="29703" name="Group 6"/>
          <p:cNvGrpSpPr>
            <a:grpSpLocks/>
          </p:cNvGrpSpPr>
          <p:nvPr/>
        </p:nvGrpSpPr>
        <p:grpSpPr bwMode="auto">
          <a:xfrm>
            <a:off x="539750" y="404813"/>
            <a:ext cx="7869238" cy="1535112"/>
            <a:chOff x="340" y="391"/>
            <a:chExt cx="4957" cy="967"/>
          </a:xfrm>
        </p:grpSpPr>
        <p:sp>
          <p:nvSpPr>
            <p:cNvPr id="29707" name="Text Box 4"/>
            <p:cNvSpPr txBox="1">
              <a:spLocks noChangeArrowheads="1"/>
            </p:cNvSpPr>
            <p:nvPr/>
          </p:nvSpPr>
          <p:spPr bwMode="auto">
            <a:xfrm>
              <a:off x="340" y="436"/>
              <a:ext cx="4957"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t>例</a:t>
              </a:r>
              <a:r>
                <a:rPr lang="en-US" altLang="zh-CN"/>
                <a:t>4.2 </a:t>
              </a:r>
              <a:r>
                <a:rPr lang="zh-CN" altLang="en-US"/>
                <a:t>对函数                             ，假设在区间</a:t>
              </a:r>
              <a:r>
                <a:rPr lang="en-US" altLang="zh-CN"/>
                <a:t>[1</a:t>
              </a:r>
              <a:r>
                <a:rPr lang="zh-CN" altLang="en-US"/>
                <a:t>，</a:t>
              </a:r>
              <a:r>
                <a:rPr lang="en-US" altLang="zh-CN"/>
                <a:t>2]</a:t>
              </a:r>
              <a:r>
                <a:rPr lang="zh-CN" altLang="en-US"/>
                <a:t>上以</a:t>
              </a:r>
              <a:r>
                <a:rPr lang="en-US" altLang="zh-CN" i="1"/>
                <a:t>x</a:t>
              </a:r>
              <a:r>
                <a:rPr lang="en-US" altLang="zh-CN" baseline="-25000"/>
                <a:t>0</a:t>
              </a:r>
              <a:r>
                <a:rPr lang="en-US" altLang="zh-CN"/>
                <a:t>=1</a:t>
              </a:r>
              <a:r>
                <a:rPr lang="zh-CN" altLang="en-US"/>
                <a:t>，</a:t>
              </a:r>
              <a:r>
                <a:rPr lang="en-US" altLang="zh-CN" i="1"/>
                <a:t>x</a:t>
              </a:r>
              <a:r>
                <a:rPr lang="en-US" altLang="zh-CN" baseline="-25000"/>
                <a:t>1</a:t>
              </a:r>
              <a:r>
                <a:rPr lang="en-US" altLang="zh-CN"/>
                <a:t>=2</a:t>
              </a:r>
              <a:r>
                <a:rPr lang="zh-CN" altLang="en-US"/>
                <a:t>为插值节点作线性插值计算</a:t>
              </a:r>
              <a:r>
                <a:rPr lang="en-US" altLang="zh-CN" i="1"/>
                <a:t>f</a:t>
              </a:r>
              <a:r>
                <a:rPr lang="en-US" altLang="zh-CN"/>
                <a:t>(</a:t>
              </a:r>
              <a:r>
                <a:rPr lang="en-US" altLang="zh-CN" i="1"/>
                <a:t>x</a:t>
              </a:r>
              <a:r>
                <a:rPr lang="en-US" altLang="zh-CN"/>
                <a:t>)</a:t>
              </a:r>
              <a:r>
                <a:rPr lang="zh-CN" altLang="en-US"/>
                <a:t>的近似值，问会有多大的误差？</a:t>
              </a:r>
            </a:p>
          </p:txBody>
        </p:sp>
        <p:graphicFrame>
          <p:nvGraphicFramePr>
            <p:cNvPr id="29701" name="Object 5"/>
            <p:cNvGraphicFramePr>
              <a:graphicFrameLocks noChangeAspect="1"/>
            </p:cNvGraphicFramePr>
            <p:nvPr/>
          </p:nvGraphicFramePr>
          <p:xfrm>
            <a:off x="1474" y="391"/>
            <a:ext cx="1360" cy="459"/>
          </p:xfrm>
          <a:graphic>
            <a:graphicData uri="http://schemas.openxmlformats.org/presentationml/2006/ole">
              <mc:AlternateContent xmlns:mc="http://schemas.openxmlformats.org/markup-compatibility/2006">
                <mc:Choice xmlns:v="urn:schemas-microsoft-com:vml" Requires="v">
                  <p:oleObj spid="_x0000_s67605" name="Equation" r:id="rId3" imgW="977760" imgH="330120" progId="Equation.DSMT4">
                    <p:embed/>
                  </p:oleObj>
                </mc:Choice>
                <mc:Fallback>
                  <p:oleObj name="Equation" r:id="rId3" imgW="97776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391"/>
                          <a:ext cx="1360"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72988706"/>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1028" descr="DAR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371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1030"/>
          <p:cNvSpPr txBox="1">
            <a:spLocks noChangeArrowheads="1"/>
          </p:cNvSpPr>
          <p:nvPr/>
        </p:nvSpPr>
        <p:spPr bwMode="auto">
          <a:xfrm>
            <a:off x="1219200" y="1371600"/>
            <a:ext cx="7162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dirty="0"/>
              <a:t>当精确函数 </a:t>
            </a:r>
            <a:r>
              <a:rPr lang="en-US" altLang="zh-CN" b="1" i="1" dirty="0"/>
              <a:t>y </a:t>
            </a:r>
            <a:r>
              <a:rPr lang="en-US" altLang="zh-CN" b="1" dirty="0"/>
              <a:t>= </a:t>
            </a:r>
            <a:r>
              <a:rPr lang="en-US" altLang="zh-CN" b="1" i="1" dirty="0"/>
              <a:t>f</a:t>
            </a:r>
            <a:r>
              <a:rPr lang="en-US" altLang="zh-CN" b="1" dirty="0"/>
              <a:t>(</a:t>
            </a:r>
            <a:r>
              <a:rPr lang="en-US" altLang="zh-CN" b="1" i="1" dirty="0"/>
              <a:t>x</a:t>
            </a:r>
            <a:r>
              <a:rPr lang="en-US" altLang="zh-CN" b="1" dirty="0"/>
              <a:t>) </a:t>
            </a:r>
            <a:r>
              <a:rPr lang="zh-CN" altLang="en-US" b="1" dirty="0"/>
              <a:t>非常复杂或未知时，在一系列节点 </a:t>
            </a:r>
            <a:r>
              <a:rPr lang="en-US" altLang="zh-CN" b="1" i="1" dirty="0"/>
              <a:t>x</a:t>
            </a:r>
            <a:r>
              <a:rPr lang="en-US" altLang="zh-CN" b="1" baseline="-25000" dirty="0"/>
              <a:t>0 </a:t>
            </a:r>
            <a:r>
              <a:rPr lang="en-US" altLang="zh-CN" b="1" dirty="0"/>
              <a:t>… </a:t>
            </a:r>
            <a:r>
              <a:rPr lang="en-US" altLang="zh-CN" b="1" i="1" dirty="0" err="1"/>
              <a:t>x</a:t>
            </a:r>
            <a:r>
              <a:rPr lang="en-US" altLang="zh-CN" b="1" i="1" baseline="-25000" dirty="0" err="1"/>
              <a:t>n</a:t>
            </a:r>
            <a:r>
              <a:rPr lang="en-US" altLang="zh-CN" b="1" dirty="0"/>
              <a:t> </a:t>
            </a:r>
            <a:r>
              <a:rPr lang="zh-CN" altLang="en-US" b="1" dirty="0"/>
              <a:t>处测得函数值 </a:t>
            </a:r>
            <a:r>
              <a:rPr lang="en-US" altLang="zh-CN" b="1" i="1" dirty="0"/>
              <a:t>y</a:t>
            </a:r>
            <a:r>
              <a:rPr lang="en-US" altLang="zh-CN" b="1" baseline="-25000" dirty="0"/>
              <a:t>0</a:t>
            </a:r>
            <a:r>
              <a:rPr lang="en-US" altLang="zh-CN" b="1" i="1" dirty="0"/>
              <a:t> </a:t>
            </a:r>
            <a:r>
              <a:rPr lang="en-US" altLang="zh-CN" b="1" dirty="0"/>
              <a:t>= </a:t>
            </a:r>
            <a:r>
              <a:rPr lang="en-US" altLang="zh-CN" b="1" i="1" dirty="0"/>
              <a:t>f</a:t>
            </a:r>
            <a:r>
              <a:rPr lang="en-US" altLang="zh-CN" b="1" dirty="0"/>
              <a:t>(</a:t>
            </a:r>
            <a:r>
              <a:rPr lang="en-US" altLang="zh-CN" b="1" i="1" dirty="0"/>
              <a:t>x</a:t>
            </a:r>
            <a:r>
              <a:rPr lang="en-US" altLang="zh-CN" b="1" baseline="-25000" dirty="0"/>
              <a:t>0</a:t>
            </a:r>
            <a:r>
              <a:rPr lang="en-US" altLang="zh-CN" b="1" dirty="0"/>
              <a:t>), … </a:t>
            </a:r>
            <a:r>
              <a:rPr lang="en-US" altLang="zh-CN" b="1" i="1" dirty="0" err="1"/>
              <a:t>y</a:t>
            </a:r>
            <a:r>
              <a:rPr lang="en-US" altLang="zh-CN" b="1" i="1" baseline="-25000" dirty="0" err="1"/>
              <a:t>n</a:t>
            </a:r>
            <a:r>
              <a:rPr lang="en-US" altLang="zh-CN" b="1" i="1" dirty="0"/>
              <a:t> </a:t>
            </a:r>
            <a:r>
              <a:rPr lang="en-US" altLang="zh-CN" b="1" dirty="0"/>
              <a:t>= </a:t>
            </a:r>
            <a:r>
              <a:rPr lang="en-US" altLang="zh-CN" b="1" i="1" dirty="0"/>
              <a:t>f</a:t>
            </a:r>
            <a:r>
              <a:rPr lang="en-US" altLang="zh-CN" b="1" dirty="0"/>
              <a:t>(</a:t>
            </a:r>
            <a:r>
              <a:rPr lang="en-US" altLang="zh-CN" b="1" i="1" dirty="0" err="1"/>
              <a:t>x</a:t>
            </a:r>
            <a:r>
              <a:rPr lang="en-US" altLang="zh-CN" b="1" i="1" baseline="-25000" dirty="0" err="1"/>
              <a:t>n</a:t>
            </a:r>
            <a:r>
              <a:rPr lang="en-US" altLang="zh-CN" b="1" dirty="0"/>
              <a:t>)</a:t>
            </a:r>
            <a:r>
              <a:rPr lang="zh-CN" altLang="en-US" b="1" dirty="0"/>
              <a:t>，由此构造一个</a:t>
            </a:r>
            <a:r>
              <a:rPr lang="zh-CN" altLang="en-US" b="1" dirty="0">
                <a:solidFill>
                  <a:srgbClr val="FF0000"/>
                </a:solidFill>
              </a:rPr>
              <a:t>简单易算的近似函数 </a:t>
            </a:r>
            <a:r>
              <a:rPr lang="en-US" altLang="zh-CN" b="1" i="1" dirty="0">
                <a:solidFill>
                  <a:srgbClr val="FF0000"/>
                </a:solidFill>
              </a:rPr>
              <a:t>P</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 </a:t>
            </a:r>
            <a:r>
              <a:rPr lang="en-US" altLang="zh-CN" b="1" dirty="0">
                <a:solidFill>
                  <a:srgbClr val="FF0000"/>
                </a:solidFill>
                <a:sym typeface="Symbol" panose="05050102010706020507" pitchFamily="18" charset="2"/>
              </a:rPr>
              <a:t> </a:t>
            </a:r>
            <a:r>
              <a:rPr lang="en-US" altLang="zh-CN" b="1" i="1" dirty="0">
                <a:solidFill>
                  <a:srgbClr val="FF0000"/>
                </a:solidFill>
              </a:rPr>
              <a:t>f</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zh-CN" altLang="en-US" b="1" dirty="0">
                <a:solidFill>
                  <a:srgbClr val="FF0000"/>
                </a:solidFill>
              </a:rPr>
              <a:t>，满足条件</a:t>
            </a:r>
            <a:r>
              <a:rPr lang="en-US" altLang="zh-CN" b="1" i="1" dirty="0">
                <a:solidFill>
                  <a:srgbClr val="FF0000"/>
                </a:solidFill>
              </a:rPr>
              <a:t>P</a:t>
            </a:r>
            <a:r>
              <a:rPr lang="en-US" altLang="zh-CN" b="1" dirty="0">
                <a:solidFill>
                  <a:srgbClr val="FF0000"/>
                </a:solidFill>
              </a:rPr>
              <a:t>(</a:t>
            </a:r>
            <a:r>
              <a:rPr lang="en-US" altLang="zh-CN" b="1" i="1" dirty="0">
                <a:solidFill>
                  <a:srgbClr val="FF0000"/>
                </a:solidFill>
              </a:rPr>
              <a:t>x</a:t>
            </a:r>
            <a:r>
              <a:rPr lang="en-US" altLang="zh-CN" b="1" i="1" baseline="-25000" dirty="0">
                <a:solidFill>
                  <a:srgbClr val="FF0000"/>
                </a:solidFill>
              </a:rPr>
              <a:t>i</a:t>
            </a:r>
            <a:r>
              <a:rPr lang="en-US" altLang="zh-CN" b="1" dirty="0">
                <a:solidFill>
                  <a:srgbClr val="FF0000"/>
                </a:solidFill>
              </a:rPr>
              <a:t>) </a:t>
            </a:r>
            <a:r>
              <a:rPr lang="en-US" altLang="zh-CN" b="1" dirty="0">
                <a:solidFill>
                  <a:srgbClr val="FF0000"/>
                </a:solidFill>
                <a:sym typeface="Symbol" panose="05050102010706020507" pitchFamily="18" charset="2"/>
              </a:rPr>
              <a:t>= </a:t>
            </a:r>
            <a:r>
              <a:rPr lang="en-US" altLang="zh-CN" b="1" i="1" dirty="0">
                <a:solidFill>
                  <a:srgbClr val="FF0000"/>
                </a:solidFill>
              </a:rPr>
              <a:t>f</a:t>
            </a:r>
            <a:r>
              <a:rPr lang="en-US" altLang="zh-CN" b="1" dirty="0">
                <a:solidFill>
                  <a:srgbClr val="FF0000"/>
                </a:solidFill>
              </a:rPr>
              <a:t>(</a:t>
            </a:r>
            <a:r>
              <a:rPr lang="en-US" altLang="zh-CN" b="1" i="1" dirty="0">
                <a:solidFill>
                  <a:srgbClr val="FF0000"/>
                </a:solidFill>
              </a:rPr>
              <a:t>x</a:t>
            </a:r>
            <a:r>
              <a:rPr lang="en-US" altLang="zh-CN" b="1" i="1" baseline="-25000" dirty="0">
                <a:solidFill>
                  <a:srgbClr val="FF0000"/>
                </a:solidFill>
              </a:rPr>
              <a:t>i</a:t>
            </a:r>
            <a:r>
              <a:rPr lang="en-US" altLang="zh-CN" b="1" dirty="0">
                <a:solidFill>
                  <a:srgbClr val="FF0000"/>
                </a:solidFill>
              </a:rPr>
              <a:t>)  (</a:t>
            </a:r>
            <a:r>
              <a:rPr lang="en-US" altLang="zh-CN" b="1" i="1" dirty="0" err="1">
                <a:solidFill>
                  <a:srgbClr val="FF0000"/>
                </a:solidFill>
              </a:rPr>
              <a:t>i</a:t>
            </a:r>
            <a:r>
              <a:rPr lang="en-US" altLang="zh-CN" b="1" dirty="0">
                <a:solidFill>
                  <a:srgbClr val="FF0000"/>
                </a:solidFill>
              </a:rPr>
              <a:t> = 0, … </a:t>
            </a:r>
            <a:r>
              <a:rPr lang="en-US" altLang="zh-CN" b="1" i="1" dirty="0">
                <a:solidFill>
                  <a:srgbClr val="FF0000"/>
                </a:solidFill>
              </a:rPr>
              <a:t>n</a:t>
            </a:r>
            <a:r>
              <a:rPr lang="en-US" altLang="zh-CN" b="1" dirty="0">
                <a:solidFill>
                  <a:srgbClr val="FF0000"/>
                </a:solidFill>
              </a:rPr>
              <a:t>)</a:t>
            </a:r>
            <a:r>
              <a:rPr lang="zh-CN" altLang="en-US" b="1" dirty="0"/>
              <a:t>。这里的 </a:t>
            </a:r>
            <a:r>
              <a:rPr lang="en-US" altLang="zh-CN" b="1" i="1" dirty="0"/>
              <a:t>P</a:t>
            </a:r>
            <a:r>
              <a:rPr lang="en-US" altLang="zh-CN" b="1" dirty="0"/>
              <a:t>(</a:t>
            </a:r>
            <a:r>
              <a:rPr lang="en-US" altLang="zh-CN" b="1" i="1" dirty="0"/>
              <a:t>x</a:t>
            </a:r>
            <a:r>
              <a:rPr lang="en-US" altLang="zh-CN" b="1" dirty="0"/>
              <a:t>) </a:t>
            </a:r>
            <a:r>
              <a:rPr lang="zh-CN" altLang="en-US" b="1" dirty="0"/>
              <a:t>称为</a:t>
            </a:r>
            <a:r>
              <a:rPr lang="en-US" altLang="zh-CN" b="1" i="1" dirty="0"/>
              <a:t>f</a:t>
            </a:r>
            <a:r>
              <a:rPr lang="en-US" altLang="zh-CN" b="1" dirty="0"/>
              <a:t>(</a:t>
            </a:r>
            <a:r>
              <a:rPr lang="en-US" altLang="zh-CN" b="1" i="1" dirty="0"/>
              <a:t>x</a:t>
            </a:r>
            <a:r>
              <a:rPr lang="en-US" altLang="zh-CN" b="1" dirty="0"/>
              <a:t>) </a:t>
            </a:r>
            <a:r>
              <a:rPr lang="zh-CN" altLang="en-US" b="1" dirty="0"/>
              <a:t>的插值函数。最常用的插值函数是 </a:t>
            </a:r>
            <a:endParaRPr lang="en-US" altLang="zh-CN" b="1" dirty="0"/>
          </a:p>
        </p:txBody>
      </p:sp>
      <p:sp>
        <p:nvSpPr>
          <p:cNvPr id="46095" name="Text Box 1039"/>
          <p:cNvSpPr txBox="1">
            <a:spLocks noChangeArrowheads="1"/>
          </p:cNvSpPr>
          <p:nvPr/>
        </p:nvSpPr>
        <p:spPr bwMode="auto">
          <a:xfrm>
            <a:off x="5638800" y="3068220"/>
            <a:ext cx="1371600" cy="4270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FF3300"/>
                </a:solidFill>
              </a:rPr>
              <a:t>多项式</a:t>
            </a:r>
          </a:p>
        </p:txBody>
      </p:sp>
      <p:sp>
        <p:nvSpPr>
          <p:cNvPr id="46096" name="Line 1040"/>
          <p:cNvSpPr>
            <a:spLocks noChangeShapeType="1"/>
          </p:cNvSpPr>
          <p:nvPr/>
        </p:nvSpPr>
        <p:spPr bwMode="auto">
          <a:xfrm>
            <a:off x="1371600" y="5943600"/>
            <a:ext cx="6400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Freeform 1041"/>
          <p:cNvSpPr>
            <a:spLocks/>
          </p:cNvSpPr>
          <p:nvPr/>
        </p:nvSpPr>
        <p:spPr bwMode="auto">
          <a:xfrm>
            <a:off x="1676400" y="4572000"/>
            <a:ext cx="5562600" cy="571500"/>
          </a:xfrm>
          <a:custGeom>
            <a:avLst/>
            <a:gdLst>
              <a:gd name="T0" fmla="*/ 0 w 3504"/>
              <a:gd name="T1" fmla="*/ 344 h 360"/>
              <a:gd name="T2" fmla="*/ 192 w 3504"/>
              <a:gd name="T3" fmla="*/ 248 h 360"/>
              <a:gd name="T4" fmla="*/ 576 w 3504"/>
              <a:gd name="T5" fmla="*/ 200 h 360"/>
              <a:gd name="T6" fmla="*/ 1200 w 3504"/>
              <a:gd name="T7" fmla="*/ 344 h 360"/>
              <a:gd name="T8" fmla="*/ 1776 w 3504"/>
              <a:gd name="T9" fmla="*/ 296 h 360"/>
              <a:gd name="T10" fmla="*/ 2448 w 3504"/>
              <a:gd name="T11" fmla="*/ 56 h 360"/>
              <a:gd name="T12" fmla="*/ 3072 w 3504"/>
              <a:gd name="T13" fmla="*/ 8 h 360"/>
              <a:gd name="T14" fmla="*/ 3504 w 3504"/>
              <a:gd name="T15" fmla="*/ 104 h 360"/>
              <a:gd name="T16" fmla="*/ 0 60000 65536"/>
              <a:gd name="T17" fmla="*/ 0 60000 65536"/>
              <a:gd name="T18" fmla="*/ 0 60000 65536"/>
              <a:gd name="T19" fmla="*/ 0 60000 65536"/>
              <a:gd name="T20" fmla="*/ 0 60000 65536"/>
              <a:gd name="T21" fmla="*/ 0 60000 65536"/>
              <a:gd name="T22" fmla="*/ 0 60000 65536"/>
              <a:gd name="T23" fmla="*/ 0 60000 65536"/>
              <a:gd name="T24" fmla="*/ 0 w 3504"/>
              <a:gd name="T25" fmla="*/ 0 h 360"/>
              <a:gd name="T26" fmla="*/ 3504 w 3504"/>
              <a:gd name="T27" fmla="*/ 360 h 3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4" h="360">
                <a:moveTo>
                  <a:pt x="0" y="344"/>
                </a:moveTo>
                <a:cubicBezTo>
                  <a:pt x="48" y="308"/>
                  <a:pt x="96" y="272"/>
                  <a:pt x="192" y="248"/>
                </a:cubicBezTo>
                <a:cubicBezTo>
                  <a:pt x="288" y="224"/>
                  <a:pt x="408" y="184"/>
                  <a:pt x="576" y="200"/>
                </a:cubicBezTo>
                <a:cubicBezTo>
                  <a:pt x="744" y="216"/>
                  <a:pt x="1000" y="328"/>
                  <a:pt x="1200" y="344"/>
                </a:cubicBezTo>
                <a:cubicBezTo>
                  <a:pt x="1400" y="360"/>
                  <a:pt x="1568" y="344"/>
                  <a:pt x="1776" y="296"/>
                </a:cubicBezTo>
                <a:cubicBezTo>
                  <a:pt x="1984" y="248"/>
                  <a:pt x="2232" y="104"/>
                  <a:pt x="2448" y="56"/>
                </a:cubicBezTo>
                <a:cubicBezTo>
                  <a:pt x="2664" y="8"/>
                  <a:pt x="2896" y="0"/>
                  <a:pt x="3072" y="8"/>
                </a:cubicBezTo>
                <a:cubicBezTo>
                  <a:pt x="3248" y="16"/>
                  <a:pt x="3376" y="60"/>
                  <a:pt x="3504" y="10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1056"/>
          <p:cNvGrpSpPr>
            <a:grpSpLocks/>
          </p:cNvGrpSpPr>
          <p:nvPr/>
        </p:nvGrpSpPr>
        <p:grpSpPr bwMode="auto">
          <a:xfrm>
            <a:off x="1524000" y="4572000"/>
            <a:ext cx="5943600" cy="1662113"/>
            <a:chOff x="960" y="2880"/>
            <a:chExt cx="3744" cy="1047"/>
          </a:xfrm>
        </p:grpSpPr>
        <p:sp>
          <p:nvSpPr>
            <p:cNvPr id="78864" name="Line 1042"/>
            <p:cNvSpPr>
              <a:spLocks noChangeShapeType="1"/>
            </p:cNvSpPr>
            <p:nvPr/>
          </p:nvSpPr>
          <p:spPr bwMode="auto">
            <a:xfrm flipV="1">
              <a:off x="1056" y="3216"/>
              <a:ext cx="0" cy="52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5" name="Line 1043"/>
            <p:cNvSpPr>
              <a:spLocks noChangeShapeType="1"/>
            </p:cNvSpPr>
            <p:nvPr/>
          </p:nvSpPr>
          <p:spPr bwMode="auto">
            <a:xfrm flipV="1">
              <a:off x="1536" y="3072"/>
              <a:ext cx="0" cy="672"/>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6" name="Line 1044"/>
            <p:cNvSpPr>
              <a:spLocks noChangeShapeType="1"/>
            </p:cNvSpPr>
            <p:nvPr/>
          </p:nvSpPr>
          <p:spPr bwMode="auto">
            <a:xfrm flipV="1">
              <a:off x="2400" y="3216"/>
              <a:ext cx="0" cy="52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7" name="Line 1045"/>
            <p:cNvSpPr>
              <a:spLocks noChangeShapeType="1"/>
            </p:cNvSpPr>
            <p:nvPr/>
          </p:nvSpPr>
          <p:spPr bwMode="auto">
            <a:xfrm flipV="1">
              <a:off x="3984" y="2880"/>
              <a:ext cx="0" cy="864"/>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8" name="Line 1046"/>
            <p:cNvSpPr>
              <a:spLocks noChangeShapeType="1"/>
            </p:cNvSpPr>
            <p:nvPr/>
          </p:nvSpPr>
          <p:spPr bwMode="auto">
            <a:xfrm>
              <a:off x="4560" y="2976"/>
              <a:ext cx="0" cy="768"/>
            </a:xfrm>
            <a:prstGeom prst="line">
              <a:avLst/>
            </a:prstGeom>
            <a:noFill/>
            <a:ln w="1905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9" name="Text Box 1047"/>
            <p:cNvSpPr txBox="1">
              <a:spLocks noChangeArrowheads="1"/>
            </p:cNvSpPr>
            <p:nvPr/>
          </p:nvSpPr>
          <p:spPr bwMode="auto">
            <a:xfrm>
              <a:off x="960"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0</a:t>
              </a:r>
            </a:p>
          </p:txBody>
        </p:sp>
        <p:sp>
          <p:nvSpPr>
            <p:cNvPr id="78870" name="Text Box 1048"/>
            <p:cNvSpPr txBox="1">
              <a:spLocks noChangeArrowheads="1"/>
            </p:cNvSpPr>
            <p:nvPr/>
          </p:nvSpPr>
          <p:spPr bwMode="auto">
            <a:xfrm>
              <a:off x="1440"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1</a:t>
              </a:r>
            </a:p>
          </p:txBody>
        </p:sp>
        <p:sp>
          <p:nvSpPr>
            <p:cNvPr id="78871" name="Text Box 1049"/>
            <p:cNvSpPr txBox="1">
              <a:spLocks noChangeArrowheads="1"/>
            </p:cNvSpPr>
            <p:nvPr/>
          </p:nvSpPr>
          <p:spPr bwMode="auto">
            <a:xfrm>
              <a:off x="2304"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2</a:t>
              </a:r>
            </a:p>
          </p:txBody>
        </p:sp>
        <p:sp>
          <p:nvSpPr>
            <p:cNvPr id="78872" name="Text Box 1050"/>
            <p:cNvSpPr txBox="1">
              <a:spLocks noChangeArrowheads="1"/>
            </p:cNvSpPr>
            <p:nvPr/>
          </p:nvSpPr>
          <p:spPr bwMode="auto">
            <a:xfrm>
              <a:off x="3888"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3</a:t>
              </a:r>
            </a:p>
          </p:txBody>
        </p:sp>
        <p:sp>
          <p:nvSpPr>
            <p:cNvPr id="78873" name="Text Box 1051"/>
            <p:cNvSpPr txBox="1">
              <a:spLocks noChangeArrowheads="1"/>
            </p:cNvSpPr>
            <p:nvPr/>
          </p:nvSpPr>
          <p:spPr bwMode="auto">
            <a:xfrm>
              <a:off x="4464"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chemeClr val="accent2"/>
                  </a:solidFill>
                </a:rPr>
                <a:t>x</a:t>
              </a:r>
              <a:r>
                <a:rPr lang="en-US" altLang="zh-CN" sz="1800" b="1" baseline="-25000">
                  <a:solidFill>
                    <a:schemeClr val="accent2"/>
                  </a:solidFill>
                </a:rPr>
                <a:t>4</a:t>
              </a:r>
            </a:p>
          </p:txBody>
        </p:sp>
      </p:grpSp>
      <p:sp>
        <p:nvSpPr>
          <p:cNvPr id="46111" name="Freeform 1055"/>
          <p:cNvSpPr>
            <a:spLocks/>
          </p:cNvSpPr>
          <p:nvPr/>
        </p:nvSpPr>
        <p:spPr bwMode="auto">
          <a:xfrm>
            <a:off x="1676400" y="4521200"/>
            <a:ext cx="5562600" cy="660400"/>
          </a:xfrm>
          <a:custGeom>
            <a:avLst/>
            <a:gdLst>
              <a:gd name="T0" fmla="*/ 0 w 3504"/>
              <a:gd name="T1" fmla="*/ 368 h 416"/>
              <a:gd name="T2" fmla="*/ 192 w 3504"/>
              <a:gd name="T3" fmla="*/ 224 h 416"/>
              <a:gd name="T4" fmla="*/ 480 w 3504"/>
              <a:gd name="T5" fmla="*/ 224 h 416"/>
              <a:gd name="T6" fmla="*/ 768 w 3504"/>
              <a:gd name="T7" fmla="*/ 368 h 416"/>
              <a:gd name="T8" fmla="*/ 1056 w 3504"/>
              <a:gd name="T9" fmla="*/ 416 h 416"/>
              <a:gd name="T10" fmla="*/ 1440 w 3504"/>
              <a:gd name="T11" fmla="*/ 368 h 416"/>
              <a:gd name="T12" fmla="*/ 1872 w 3504"/>
              <a:gd name="T13" fmla="*/ 224 h 416"/>
              <a:gd name="T14" fmla="*/ 2400 w 3504"/>
              <a:gd name="T15" fmla="*/ 32 h 416"/>
              <a:gd name="T16" fmla="*/ 2928 w 3504"/>
              <a:gd name="T17" fmla="*/ 32 h 416"/>
              <a:gd name="T18" fmla="*/ 3216 w 3504"/>
              <a:gd name="T19" fmla="*/ 128 h 416"/>
              <a:gd name="T20" fmla="*/ 3504 w 3504"/>
              <a:gd name="T21" fmla="*/ 128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04"/>
              <a:gd name="T34" fmla="*/ 0 h 416"/>
              <a:gd name="T35" fmla="*/ 3504 w 3504"/>
              <a:gd name="T36" fmla="*/ 416 h 4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04" h="416">
                <a:moveTo>
                  <a:pt x="0" y="368"/>
                </a:moveTo>
                <a:cubicBezTo>
                  <a:pt x="56" y="308"/>
                  <a:pt x="112" y="248"/>
                  <a:pt x="192" y="224"/>
                </a:cubicBezTo>
                <a:cubicBezTo>
                  <a:pt x="272" y="200"/>
                  <a:pt x="384" y="200"/>
                  <a:pt x="480" y="224"/>
                </a:cubicBezTo>
                <a:cubicBezTo>
                  <a:pt x="576" y="248"/>
                  <a:pt x="672" y="336"/>
                  <a:pt x="768" y="368"/>
                </a:cubicBezTo>
                <a:cubicBezTo>
                  <a:pt x="864" y="400"/>
                  <a:pt x="944" y="416"/>
                  <a:pt x="1056" y="416"/>
                </a:cubicBezTo>
                <a:cubicBezTo>
                  <a:pt x="1168" y="416"/>
                  <a:pt x="1304" y="400"/>
                  <a:pt x="1440" y="368"/>
                </a:cubicBezTo>
                <a:cubicBezTo>
                  <a:pt x="1576" y="336"/>
                  <a:pt x="1712" y="280"/>
                  <a:pt x="1872" y="224"/>
                </a:cubicBezTo>
                <a:cubicBezTo>
                  <a:pt x="2032" y="168"/>
                  <a:pt x="2224" y="64"/>
                  <a:pt x="2400" y="32"/>
                </a:cubicBezTo>
                <a:cubicBezTo>
                  <a:pt x="2576" y="0"/>
                  <a:pt x="2792" y="16"/>
                  <a:pt x="2928" y="32"/>
                </a:cubicBezTo>
                <a:cubicBezTo>
                  <a:pt x="3064" y="48"/>
                  <a:pt x="3120" y="112"/>
                  <a:pt x="3216" y="128"/>
                </a:cubicBezTo>
                <a:cubicBezTo>
                  <a:pt x="3312" y="144"/>
                  <a:pt x="3408" y="136"/>
                  <a:pt x="3504" y="128"/>
                </a:cubicBezTo>
              </a:path>
            </a:pathLst>
          </a:cu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1059"/>
          <p:cNvGrpSpPr>
            <a:grpSpLocks/>
          </p:cNvGrpSpPr>
          <p:nvPr/>
        </p:nvGrpSpPr>
        <p:grpSpPr bwMode="auto">
          <a:xfrm>
            <a:off x="4724400" y="4800600"/>
            <a:ext cx="381000" cy="1433513"/>
            <a:chOff x="2976" y="3024"/>
            <a:chExt cx="240" cy="903"/>
          </a:xfrm>
        </p:grpSpPr>
        <p:sp>
          <p:nvSpPr>
            <p:cNvPr id="78862" name="Line 1057"/>
            <p:cNvSpPr>
              <a:spLocks noChangeShapeType="1"/>
            </p:cNvSpPr>
            <p:nvPr/>
          </p:nvSpPr>
          <p:spPr bwMode="auto">
            <a:xfrm>
              <a:off x="3072" y="3024"/>
              <a:ext cx="0" cy="720"/>
            </a:xfrm>
            <a:prstGeom prst="line">
              <a:avLst/>
            </a:prstGeom>
            <a:noFill/>
            <a:ln w="2222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3" name="Text Box 1058"/>
            <p:cNvSpPr txBox="1">
              <a:spLocks noChangeArrowheads="1"/>
            </p:cNvSpPr>
            <p:nvPr/>
          </p:nvSpPr>
          <p:spPr bwMode="auto">
            <a:xfrm>
              <a:off x="2976" y="369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i="1">
                  <a:solidFill>
                    <a:srgbClr val="FF3300"/>
                  </a:solidFill>
                </a:rPr>
                <a:t>x</a:t>
              </a:r>
            </a:p>
          </p:txBody>
        </p:sp>
      </p:grpSp>
      <p:sp>
        <p:nvSpPr>
          <p:cNvPr id="46116" name="AutoShape 1060"/>
          <p:cNvSpPr>
            <a:spLocks noChangeArrowheads="1"/>
          </p:cNvSpPr>
          <p:nvPr/>
        </p:nvSpPr>
        <p:spPr bwMode="auto">
          <a:xfrm>
            <a:off x="2971800" y="4419600"/>
            <a:ext cx="1447800" cy="457200"/>
          </a:xfrm>
          <a:prstGeom prst="wedgeRectCallout">
            <a:avLst>
              <a:gd name="adj1" fmla="val 79935"/>
              <a:gd name="adj2" fmla="val 30903"/>
            </a:avLst>
          </a:prstGeom>
          <a:gradFill rotWithShape="0">
            <a:gsLst>
              <a:gs pos="0">
                <a:schemeClr val="bg1"/>
              </a:gs>
              <a:gs pos="100000">
                <a:srgbClr val="CCFFFF"/>
              </a:gs>
            </a:gsLst>
            <a:lin ang="2700000" scaled="1"/>
          </a:gradFill>
          <a:ln w="9525">
            <a:solidFill>
              <a:schemeClr val="accent2"/>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i="1">
                <a:solidFill>
                  <a:srgbClr val="008000"/>
                </a:solidFill>
              </a:rPr>
              <a:t>P</a:t>
            </a:r>
            <a:r>
              <a:rPr lang="en-US" altLang="zh-CN" sz="1800" b="1">
                <a:solidFill>
                  <a:srgbClr val="008000"/>
                </a:solidFill>
              </a:rPr>
              <a:t>(</a:t>
            </a:r>
            <a:r>
              <a:rPr lang="en-US" altLang="zh-CN" sz="1800" b="1" i="1">
                <a:solidFill>
                  <a:srgbClr val="008000"/>
                </a:solidFill>
              </a:rPr>
              <a:t>x</a:t>
            </a:r>
            <a:r>
              <a:rPr lang="en-US" altLang="zh-CN" sz="1800" b="1">
                <a:solidFill>
                  <a:srgbClr val="008000"/>
                </a:solidFill>
              </a:rPr>
              <a:t>)</a:t>
            </a:r>
            <a:r>
              <a:rPr lang="en-US" altLang="zh-CN" sz="1800" b="1"/>
              <a:t> </a:t>
            </a:r>
            <a:r>
              <a:rPr lang="en-US" altLang="zh-CN" sz="1800" b="1">
                <a:sym typeface="Symbol" panose="05050102010706020507" pitchFamily="18" charset="2"/>
              </a:rPr>
              <a:t> </a:t>
            </a:r>
            <a:r>
              <a:rPr lang="en-US" altLang="zh-CN" sz="1800" b="1" i="1"/>
              <a:t>f</a:t>
            </a:r>
            <a:r>
              <a:rPr lang="en-US" altLang="zh-CN" sz="1800" b="1"/>
              <a:t>(</a:t>
            </a:r>
            <a:r>
              <a:rPr lang="en-US" altLang="zh-CN" sz="1800" b="1" i="1"/>
              <a:t>x</a:t>
            </a:r>
            <a:r>
              <a:rPr lang="en-US" altLang="zh-CN" sz="1800" b="1"/>
              <a:t>)</a:t>
            </a:r>
          </a:p>
        </p:txBody>
      </p:sp>
      <p:sp>
        <p:nvSpPr>
          <p:cNvPr id="46118" name="Text Box 1062"/>
          <p:cNvSpPr txBox="1">
            <a:spLocks noChangeArrowheads="1"/>
          </p:cNvSpPr>
          <p:nvPr/>
        </p:nvSpPr>
        <p:spPr bwMode="auto">
          <a:xfrm>
            <a:off x="684213" y="476250"/>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8000"/>
                </a:solidFill>
                <a:latin typeface="Arial" panose="020B0604020202020204" pitchFamily="34" charset="0"/>
              </a:rPr>
              <a:t>思路</a:t>
            </a:r>
            <a:r>
              <a:rPr lang="en-US" altLang="zh-CN" sz="2000" b="1">
                <a:solidFill>
                  <a:srgbClr val="008000"/>
                </a:solidFill>
                <a:latin typeface="Arial" panose="020B0604020202020204" pitchFamily="34" charset="0"/>
              </a:rPr>
              <a:t>/* Lagrange Polynomial */</a:t>
            </a:r>
          </a:p>
        </p:txBody>
      </p:sp>
      <p:sp>
        <p:nvSpPr>
          <p:cNvPr id="46120" name="Text Box 1064"/>
          <p:cNvSpPr txBox="1">
            <a:spLocks noChangeArrowheads="1"/>
          </p:cNvSpPr>
          <p:nvPr/>
        </p:nvSpPr>
        <p:spPr bwMode="auto">
          <a:xfrm>
            <a:off x="7235825" y="4149725"/>
            <a:ext cx="1657350" cy="8540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如何求多项式？</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3C00340-FAF4-4844-BE88-5729DB3CF0F6}" type="slidenum">
              <a:rPr lang="en-US" altLang="zh-CN" sz="1200">
                <a:solidFill>
                  <a:srgbClr val="000000"/>
                </a:solidFill>
              </a:rPr>
              <a:pPr eaLnBrk="1" hangingPunct="1"/>
              <a:t>40</a:t>
            </a:fld>
            <a:endParaRPr lang="en-US" altLang="zh-CN" sz="1200">
              <a:solidFill>
                <a:srgbClr val="000000"/>
              </a:solidFill>
            </a:endParaRPr>
          </a:p>
        </p:txBody>
      </p:sp>
      <p:grpSp>
        <p:nvGrpSpPr>
          <p:cNvPr id="29703" name="Group 6"/>
          <p:cNvGrpSpPr>
            <a:grpSpLocks/>
          </p:cNvGrpSpPr>
          <p:nvPr/>
        </p:nvGrpSpPr>
        <p:grpSpPr bwMode="auto">
          <a:xfrm>
            <a:off x="539750" y="404813"/>
            <a:ext cx="7869238" cy="1535112"/>
            <a:chOff x="340" y="391"/>
            <a:chExt cx="4957" cy="967"/>
          </a:xfrm>
        </p:grpSpPr>
        <p:sp>
          <p:nvSpPr>
            <p:cNvPr id="29707" name="Text Box 4"/>
            <p:cNvSpPr txBox="1">
              <a:spLocks noChangeArrowheads="1"/>
            </p:cNvSpPr>
            <p:nvPr/>
          </p:nvSpPr>
          <p:spPr bwMode="auto">
            <a:xfrm>
              <a:off x="340" y="436"/>
              <a:ext cx="4957"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t>例</a:t>
              </a:r>
              <a:r>
                <a:rPr lang="en-US" altLang="zh-CN"/>
                <a:t>4.2 </a:t>
              </a:r>
              <a:r>
                <a:rPr lang="zh-CN" altLang="en-US"/>
                <a:t>对函数                             ，假设在区间</a:t>
              </a:r>
              <a:r>
                <a:rPr lang="en-US" altLang="zh-CN"/>
                <a:t>[1</a:t>
              </a:r>
              <a:r>
                <a:rPr lang="zh-CN" altLang="en-US"/>
                <a:t>，</a:t>
              </a:r>
              <a:r>
                <a:rPr lang="en-US" altLang="zh-CN"/>
                <a:t>2]</a:t>
              </a:r>
              <a:r>
                <a:rPr lang="zh-CN" altLang="en-US"/>
                <a:t>上以</a:t>
              </a:r>
              <a:r>
                <a:rPr lang="en-US" altLang="zh-CN" i="1"/>
                <a:t>x</a:t>
              </a:r>
              <a:r>
                <a:rPr lang="en-US" altLang="zh-CN" baseline="-25000"/>
                <a:t>0</a:t>
              </a:r>
              <a:r>
                <a:rPr lang="en-US" altLang="zh-CN"/>
                <a:t>=1</a:t>
              </a:r>
              <a:r>
                <a:rPr lang="zh-CN" altLang="en-US"/>
                <a:t>，</a:t>
              </a:r>
              <a:r>
                <a:rPr lang="en-US" altLang="zh-CN" i="1"/>
                <a:t>x</a:t>
              </a:r>
              <a:r>
                <a:rPr lang="en-US" altLang="zh-CN" baseline="-25000"/>
                <a:t>1</a:t>
              </a:r>
              <a:r>
                <a:rPr lang="en-US" altLang="zh-CN"/>
                <a:t>=2</a:t>
              </a:r>
              <a:r>
                <a:rPr lang="zh-CN" altLang="en-US"/>
                <a:t>为插值节点作线性插值计算</a:t>
              </a:r>
              <a:r>
                <a:rPr lang="en-US" altLang="zh-CN" i="1"/>
                <a:t>f</a:t>
              </a:r>
              <a:r>
                <a:rPr lang="en-US" altLang="zh-CN"/>
                <a:t>(</a:t>
              </a:r>
              <a:r>
                <a:rPr lang="en-US" altLang="zh-CN" i="1"/>
                <a:t>x</a:t>
              </a:r>
              <a:r>
                <a:rPr lang="en-US" altLang="zh-CN"/>
                <a:t>)</a:t>
              </a:r>
              <a:r>
                <a:rPr lang="zh-CN" altLang="en-US"/>
                <a:t>的近似值，问会有多大的误差？</a:t>
              </a:r>
            </a:p>
          </p:txBody>
        </p:sp>
        <p:graphicFrame>
          <p:nvGraphicFramePr>
            <p:cNvPr id="29701" name="Object 5"/>
            <p:cNvGraphicFramePr>
              <a:graphicFrameLocks noChangeAspect="1"/>
            </p:cNvGraphicFramePr>
            <p:nvPr/>
          </p:nvGraphicFramePr>
          <p:xfrm>
            <a:off x="1474" y="391"/>
            <a:ext cx="1360" cy="459"/>
          </p:xfrm>
          <a:graphic>
            <a:graphicData uri="http://schemas.openxmlformats.org/presentationml/2006/ole">
              <mc:AlternateContent xmlns:mc="http://schemas.openxmlformats.org/markup-compatibility/2006">
                <mc:Choice xmlns:v="urn:schemas-microsoft-com:vml" Requires="v">
                  <p:oleObj spid="_x0000_s29792" name="Equation" r:id="rId3" imgW="977760" imgH="330120" progId="Equation.DSMT4">
                    <p:embed/>
                  </p:oleObj>
                </mc:Choice>
                <mc:Fallback>
                  <p:oleObj name="Equation" r:id="rId3" imgW="97776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391"/>
                          <a:ext cx="1360" cy="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4" name="Text Box 7"/>
          <p:cNvSpPr txBox="1">
            <a:spLocks noChangeArrowheads="1"/>
          </p:cNvSpPr>
          <p:nvPr/>
        </p:nvSpPr>
        <p:spPr bwMode="auto">
          <a:xfrm>
            <a:off x="592138" y="215265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解：作线性插值多项式</a:t>
            </a:r>
            <a:r>
              <a:rPr lang="en-US" altLang="zh-CN" i="1"/>
              <a:t>L</a:t>
            </a:r>
            <a:r>
              <a:rPr lang="en-US" altLang="zh-CN" baseline="-25000"/>
              <a:t>1</a:t>
            </a:r>
            <a:r>
              <a:rPr lang="en-US" altLang="zh-CN"/>
              <a:t>(</a:t>
            </a:r>
            <a:r>
              <a:rPr lang="en-US" altLang="zh-CN" i="1"/>
              <a:t>x</a:t>
            </a:r>
            <a:r>
              <a:rPr lang="en-US" altLang="zh-CN"/>
              <a:t>)</a:t>
            </a:r>
            <a:r>
              <a:rPr lang="zh-CN" altLang="en-US"/>
              <a:t>，并取</a:t>
            </a:r>
          </a:p>
        </p:txBody>
      </p:sp>
      <p:graphicFrame>
        <p:nvGraphicFramePr>
          <p:cNvPr id="29698" name="Object 8"/>
          <p:cNvGraphicFramePr>
            <a:graphicFrameLocks noChangeAspect="1"/>
          </p:cNvGraphicFramePr>
          <p:nvPr/>
        </p:nvGraphicFramePr>
        <p:xfrm>
          <a:off x="5292725" y="2133600"/>
          <a:ext cx="1800225" cy="506413"/>
        </p:xfrm>
        <a:graphic>
          <a:graphicData uri="http://schemas.openxmlformats.org/presentationml/2006/ole">
            <mc:AlternateContent xmlns:mc="http://schemas.openxmlformats.org/markup-compatibility/2006">
              <mc:Choice xmlns:v="urn:schemas-microsoft-com:vml" Requires="v">
                <p:oleObj spid="_x0000_s29793" name="Equation" r:id="rId5" imgW="812520" imgH="228600" progId="Equation.DSMT4">
                  <p:embed/>
                </p:oleObj>
              </mc:Choice>
              <mc:Fallback>
                <p:oleObj name="Equation" r:id="rId5" imgW="81252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2133600"/>
                        <a:ext cx="18002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9"/>
          <p:cNvSpPr txBox="1">
            <a:spLocks noChangeArrowheads="1"/>
          </p:cNvSpPr>
          <p:nvPr/>
        </p:nvSpPr>
        <p:spPr bwMode="auto">
          <a:xfrm>
            <a:off x="592138" y="27813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由插值余项公式有</a:t>
            </a:r>
          </a:p>
        </p:txBody>
      </p:sp>
      <p:graphicFrame>
        <p:nvGraphicFramePr>
          <p:cNvPr id="29699" name="Object 10"/>
          <p:cNvGraphicFramePr>
            <a:graphicFrameLocks noChangeAspect="1"/>
          </p:cNvGraphicFramePr>
          <p:nvPr/>
        </p:nvGraphicFramePr>
        <p:xfrm>
          <a:off x="395288" y="3429000"/>
          <a:ext cx="8258175" cy="1054100"/>
        </p:xfrm>
        <a:graphic>
          <a:graphicData uri="http://schemas.openxmlformats.org/presentationml/2006/ole">
            <mc:AlternateContent xmlns:mc="http://schemas.openxmlformats.org/markup-compatibility/2006">
              <mc:Choice xmlns:v="urn:schemas-microsoft-com:vml" Requires="v">
                <p:oleObj spid="_x0000_s29794" name="Equation" r:id="rId7" imgW="2793960" imgH="457200" progId="Equation.DSMT4">
                  <p:embed/>
                </p:oleObj>
              </mc:Choice>
              <mc:Fallback>
                <p:oleObj name="Equation" r:id="rId7" imgW="2793960" imgH="457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429000"/>
                        <a:ext cx="82581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Text Box 11"/>
          <p:cNvSpPr txBox="1">
            <a:spLocks noChangeArrowheads="1"/>
          </p:cNvSpPr>
          <p:nvPr/>
        </p:nvSpPr>
        <p:spPr bwMode="auto">
          <a:xfrm>
            <a:off x="376238" y="45815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由于</a:t>
            </a:r>
          </a:p>
        </p:txBody>
      </p:sp>
      <p:graphicFrame>
        <p:nvGraphicFramePr>
          <p:cNvPr id="29700" name="Object 12"/>
          <p:cNvGraphicFramePr>
            <a:graphicFrameLocks noChangeAspect="1"/>
          </p:cNvGraphicFramePr>
          <p:nvPr/>
        </p:nvGraphicFramePr>
        <p:xfrm>
          <a:off x="900113" y="4868863"/>
          <a:ext cx="7345362" cy="587375"/>
        </p:xfrm>
        <a:graphic>
          <a:graphicData uri="http://schemas.openxmlformats.org/presentationml/2006/ole">
            <mc:AlternateContent xmlns:mc="http://schemas.openxmlformats.org/markup-compatibility/2006">
              <mc:Choice xmlns:v="urn:schemas-microsoft-com:vml" Requires="v">
                <p:oleObj spid="_x0000_s29795" name="Equation" r:id="rId9" imgW="3174840" imgH="253800" progId="Equation.DSMT4">
                  <p:embed/>
                </p:oleObj>
              </mc:Choice>
              <mc:Fallback>
                <p:oleObj name="Equation" r:id="rId9" imgW="3174840" imgH="253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868863"/>
                        <a:ext cx="734536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7E8697-DAF4-4BE1-82A1-83E4A920910A}" type="slidenum">
              <a:rPr lang="en-US" altLang="zh-CN" sz="1200">
                <a:solidFill>
                  <a:srgbClr val="000000"/>
                </a:solidFill>
              </a:rPr>
              <a:pPr eaLnBrk="1" hangingPunct="1"/>
              <a:t>41</a:t>
            </a:fld>
            <a:endParaRPr lang="en-US" altLang="zh-CN" sz="1200">
              <a:solidFill>
                <a:srgbClr val="000000"/>
              </a:solidFill>
            </a:endParaRPr>
          </a:p>
        </p:txBody>
      </p:sp>
      <p:grpSp>
        <p:nvGrpSpPr>
          <p:cNvPr id="30730" name="Group 8"/>
          <p:cNvGrpSpPr>
            <a:grpSpLocks/>
          </p:cNvGrpSpPr>
          <p:nvPr/>
        </p:nvGrpSpPr>
        <p:grpSpPr bwMode="auto">
          <a:xfrm>
            <a:off x="663575" y="425450"/>
            <a:ext cx="8235950" cy="465138"/>
            <a:chOff x="418" y="268"/>
            <a:chExt cx="5188" cy="293"/>
          </a:xfrm>
        </p:grpSpPr>
        <p:sp>
          <p:nvSpPr>
            <p:cNvPr id="30734" name="Text Box 4"/>
            <p:cNvSpPr txBox="1">
              <a:spLocks noChangeArrowheads="1"/>
            </p:cNvSpPr>
            <p:nvPr/>
          </p:nvSpPr>
          <p:spPr bwMode="auto">
            <a:xfrm>
              <a:off x="418" y="268"/>
              <a:ext cx="5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               时，                  所以在</a:t>
              </a:r>
              <a:r>
                <a:rPr lang="en-US" altLang="zh-CN"/>
                <a:t>(1,2)</a:t>
              </a:r>
              <a:r>
                <a:rPr lang="zh-CN" altLang="en-US"/>
                <a:t>上                 单调递增，</a:t>
              </a:r>
            </a:p>
          </p:txBody>
        </p:sp>
        <p:graphicFrame>
          <p:nvGraphicFramePr>
            <p:cNvPr id="30726" name="Object 5"/>
            <p:cNvGraphicFramePr>
              <a:graphicFrameLocks noChangeAspect="1"/>
            </p:cNvGraphicFramePr>
            <p:nvPr/>
          </p:nvGraphicFramePr>
          <p:xfrm>
            <a:off x="703" y="318"/>
            <a:ext cx="635" cy="231"/>
          </p:xfrm>
          <a:graphic>
            <a:graphicData uri="http://schemas.openxmlformats.org/presentationml/2006/ole">
              <mc:AlternateContent xmlns:mc="http://schemas.openxmlformats.org/markup-compatibility/2006">
                <mc:Choice xmlns:v="urn:schemas-microsoft-com:vml" Requires="v">
                  <p:oleObj spid="_x0000_s30927" name="Equation" r:id="rId3" imgW="558720" imgH="203040" progId="Equation.DSMT4">
                    <p:embed/>
                  </p:oleObj>
                </mc:Choice>
                <mc:Fallback>
                  <p:oleObj name="Equation" r:id="rId3" imgW="558720" imgH="203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318"/>
                          <a:ext cx="63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6"/>
            <p:cNvGraphicFramePr>
              <a:graphicFrameLocks noChangeAspect="1"/>
            </p:cNvGraphicFramePr>
            <p:nvPr/>
          </p:nvGraphicFramePr>
          <p:xfrm>
            <a:off x="1701" y="300"/>
            <a:ext cx="816" cy="261"/>
          </p:xfrm>
          <a:graphic>
            <a:graphicData uri="http://schemas.openxmlformats.org/presentationml/2006/ole">
              <mc:AlternateContent xmlns:mc="http://schemas.openxmlformats.org/markup-compatibility/2006">
                <mc:Choice xmlns:v="urn:schemas-microsoft-com:vml" Requires="v">
                  <p:oleObj spid="_x0000_s30928" name="Equation" r:id="rId5" imgW="634680" imgH="203040" progId="Equation.DSMT4">
                    <p:embed/>
                  </p:oleObj>
                </mc:Choice>
                <mc:Fallback>
                  <p:oleObj name="Equation" r:id="rId5" imgW="63468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300"/>
                          <a:ext cx="816"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7"/>
            <p:cNvGraphicFramePr>
              <a:graphicFrameLocks noChangeAspect="1"/>
            </p:cNvGraphicFramePr>
            <p:nvPr/>
          </p:nvGraphicFramePr>
          <p:xfrm>
            <a:off x="3795" y="300"/>
            <a:ext cx="800" cy="261"/>
          </p:xfrm>
          <a:graphic>
            <a:graphicData uri="http://schemas.openxmlformats.org/presentationml/2006/ole">
              <mc:AlternateContent xmlns:mc="http://schemas.openxmlformats.org/markup-compatibility/2006">
                <mc:Choice xmlns:v="urn:schemas-microsoft-com:vml" Requires="v">
                  <p:oleObj spid="_x0000_s30929" name="Equation" r:id="rId7" imgW="622080" imgH="203040" progId="Equation.DSMT4">
                    <p:embed/>
                  </p:oleObj>
                </mc:Choice>
                <mc:Fallback>
                  <p:oleObj name="Equation" r:id="rId7" imgW="622080" imgH="203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5" y="300"/>
                          <a:ext cx="80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22" name="Object 9"/>
          <p:cNvGraphicFramePr>
            <a:graphicFrameLocks noChangeAspect="1"/>
          </p:cNvGraphicFramePr>
          <p:nvPr/>
        </p:nvGraphicFramePr>
        <p:xfrm>
          <a:off x="2268538" y="908050"/>
          <a:ext cx="3816350" cy="574675"/>
        </p:xfrm>
        <a:graphic>
          <a:graphicData uri="http://schemas.openxmlformats.org/presentationml/2006/ole">
            <mc:AlternateContent xmlns:mc="http://schemas.openxmlformats.org/markup-compatibility/2006">
              <mc:Choice xmlns:v="urn:schemas-microsoft-com:vml" Requires="v">
                <p:oleObj spid="_x0000_s30930" name="Equation" r:id="rId9" imgW="1346040" imgH="203040" progId="Equation.DSMT4">
                  <p:embed/>
                </p:oleObj>
              </mc:Choice>
              <mc:Fallback>
                <p:oleObj name="Equation" r:id="rId9" imgW="1346040" imgH="2030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908050"/>
                        <a:ext cx="38163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1" name="Text Box 10"/>
          <p:cNvSpPr txBox="1">
            <a:spLocks noChangeArrowheads="1"/>
          </p:cNvSpPr>
          <p:nvPr/>
        </p:nvSpPr>
        <p:spPr bwMode="auto">
          <a:xfrm>
            <a:off x="808038" y="1484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而</a:t>
            </a:r>
          </a:p>
        </p:txBody>
      </p:sp>
      <p:graphicFrame>
        <p:nvGraphicFramePr>
          <p:cNvPr id="30723" name="Object 11"/>
          <p:cNvGraphicFramePr>
            <a:graphicFrameLocks noChangeAspect="1"/>
          </p:cNvGraphicFramePr>
          <p:nvPr/>
        </p:nvGraphicFramePr>
        <p:xfrm>
          <a:off x="827088" y="2060575"/>
          <a:ext cx="7200900" cy="657225"/>
        </p:xfrm>
        <a:graphic>
          <a:graphicData uri="http://schemas.openxmlformats.org/presentationml/2006/ole">
            <mc:AlternateContent xmlns:mc="http://schemas.openxmlformats.org/markup-compatibility/2006">
              <mc:Choice xmlns:v="urn:schemas-microsoft-com:vml" Requires="v">
                <p:oleObj spid="_x0000_s30931" name="Equation" r:id="rId11" imgW="2222280" imgH="203040" progId="Equation.DSMT4">
                  <p:embed/>
                </p:oleObj>
              </mc:Choice>
              <mc:Fallback>
                <p:oleObj name="Equation" r:id="rId11" imgW="2222280" imgH="20304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2060575"/>
                        <a:ext cx="72009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2" name="Text Box 12"/>
          <p:cNvSpPr txBox="1">
            <a:spLocks noChangeArrowheads="1"/>
          </p:cNvSpPr>
          <p:nvPr/>
        </p:nvSpPr>
        <p:spPr bwMode="auto">
          <a:xfrm>
            <a:off x="879475" y="28527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可得</a:t>
            </a:r>
          </a:p>
        </p:txBody>
      </p:sp>
      <p:graphicFrame>
        <p:nvGraphicFramePr>
          <p:cNvPr id="30724" name="Object 13"/>
          <p:cNvGraphicFramePr>
            <a:graphicFrameLocks noChangeAspect="1"/>
          </p:cNvGraphicFramePr>
          <p:nvPr/>
        </p:nvGraphicFramePr>
        <p:xfrm>
          <a:off x="1979613" y="2997200"/>
          <a:ext cx="4752975" cy="754063"/>
        </p:xfrm>
        <a:graphic>
          <a:graphicData uri="http://schemas.openxmlformats.org/presentationml/2006/ole">
            <mc:AlternateContent xmlns:mc="http://schemas.openxmlformats.org/markup-compatibility/2006">
              <mc:Choice xmlns:v="urn:schemas-microsoft-com:vml" Requires="v">
                <p:oleObj spid="_x0000_s30932" name="Equation" r:id="rId13" imgW="1600200" imgH="253800" progId="Equation.DSMT4">
                  <p:embed/>
                </p:oleObj>
              </mc:Choice>
              <mc:Fallback>
                <p:oleObj name="Equation" r:id="rId13" imgW="1600200" imgH="2538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2997200"/>
                        <a:ext cx="4752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Text Box 14"/>
          <p:cNvSpPr txBox="1">
            <a:spLocks noChangeArrowheads="1"/>
          </p:cNvSpPr>
          <p:nvPr/>
        </p:nvSpPr>
        <p:spPr bwMode="auto">
          <a:xfrm>
            <a:off x="663575" y="386080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最大误差满足</a:t>
            </a:r>
          </a:p>
        </p:txBody>
      </p:sp>
      <p:graphicFrame>
        <p:nvGraphicFramePr>
          <p:cNvPr id="30725" name="Object 15"/>
          <p:cNvGraphicFramePr>
            <a:graphicFrameLocks noChangeAspect="1"/>
          </p:cNvGraphicFramePr>
          <p:nvPr/>
        </p:nvGraphicFramePr>
        <p:xfrm>
          <a:off x="250825" y="4437063"/>
          <a:ext cx="8585200" cy="1438275"/>
        </p:xfrm>
        <a:graphic>
          <a:graphicData uri="http://schemas.openxmlformats.org/presentationml/2006/ole">
            <mc:AlternateContent xmlns:mc="http://schemas.openxmlformats.org/markup-compatibility/2006">
              <mc:Choice xmlns:v="urn:schemas-microsoft-com:vml" Requires="v">
                <p:oleObj spid="_x0000_s30933" name="Equation" r:id="rId15" imgW="2895480" imgH="533160" progId="Equation.DSMT4">
                  <p:embed/>
                </p:oleObj>
              </mc:Choice>
              <mc:Fallback>
                <p:oleObj name="Equation" r:id="rId15" imgW="2895480" imgH="53316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825" y="4437063"/>
                        <a:ext cx="8585200" cy="143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7"/>
          <p:cNvGraphicFramePr>
            <a:graphicFrameLocks noChangeAspect="1"/>
          </p:cNvGraphicFramePr>
          <p:nvPr>
            <p:extLst>
              <p:ext uri="{D42A27DB-BD31-4B8C-83A1-F6EECF244321}">
                <p14:modId xmlns:p14="http://schemas.microsoft.com/office/powerpoint/2010/main" val="2744256242"/>
              </p:ext>
            </p:extLst>
          </p:nvPr>
        </p:nvGraphicFramePr>
        <p:xfrm>
          <a:off x="1385094" y="6236876"/>
          <a:ext cx="2417762" cy="433003"/>
        </p:xfrm>
        <a:graphic>
          <a:graphicData uri="http://schemas.openxmlformats.org/presentationml/2006/ole">
            <mc:AlternateContent xmlns:mc="http://schemas.openxmlformats.org/markup-compatibility/2006">
              <mc:Choice xmlns:v="urn:schemas-microsoft-com:vml" Requires="v">
                <p:oleObj spid="_x0000_s30934" name="Equation" r:id="rId17" imgW="1244520" imgH="304560" progId="Equation.DSMT4">
                  <p:embed/>
                </p:oleObj>
              </mc:Choice>
              <mc:Fallback>
                <p:oleObj name="Equation" r:id="rId17" imgW="1244520" imgH="3045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85094" y="6236876"/>
                        <a:ext cx="2417762" cy="433003"/>
                      </a:xfrm>
                      <a:prstGeom prst="rect">
                        <a:avLst/>
                      </a:prstGeom>
                      <a:noFill/>
                      <a:extLst/>
                    </p:spPr>
                  </p:pic>
                </p:oleObj>
              </mc:Fallback>
            </mc:AlternateContent>
          </a:graphicData>
        </a:graphic>
      </p:graphicFrame>
      <p:graphicFrame>
        <p:nvGraphicFramePr>
          <p:cNvPr id="16" name="Object 9"/>
          <p:cNvGraphicFramePr>
            <a:graphicFrameLocks noChangeAspect="1"/>
          </p:cNvGraphicFramePr>
          <p:nvPr>
            <p:extLst>
              <p:ext uri="{D42A27DB-BD31-4B8C-83A1-F6EECF244321}">
                <p14:modId xmlns:p14="http://schemas.microsoft.com/office/powerpoint/2010/main" val="2977087344"/>
              </p:ext>
            </p:extLst>
          </p:nvPr>
        </p:nvGraphicFramePr>
        <p:xfrm>
          <a:off x="4106935" y="6091030"/>
          <a:ext cx="3955905" cy="724697"/>
        </p:xfrm>
        <a:graphic>
          <a:graphicData uri="http://schemas.openxmlformats.org/presentationml/2006/ole">
            <mc:AlternateContent xmlns:mc="http://schemas.openxmlformats.org/markup-compatibility/2006">
              <mc:Choice xmlns:v="urn:schemas-microsoft-com:vml" Requires="v">
                <p:oleObj spid="_x0000_s30935" name="Equation" r:id="rId19" imgW="2400120" imgH="419040" progId="Equation.DSMT4">
                  <p:embed/>
                </p:oleObj>
              </mc:Choice>
              <mc:Fallback>
                <p:oleObj name="Equation" r:id="rId19" imgW="2400120" imgH="419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6935" y="6091030"/>
                        <a:ext cx="3955905" cy="724697"/>
                      </a:xfrm>
                      <a:prstGeom prst="rect">
                        <a:avLst/>
                      </a:prstGeom>
                      <a:noFill/>
                      <a:extLst/>
                    </p:spPr>
                  </p:pic>
                </p:oleObj>
              </mc:Fallback>
            </mc:AlternateContent>
          </a:graphicData>
        </a:graphic>
      </p:graphicFrame>
      <p:cxnSp>
        <p:nvCxnSpPr>
          <p:cNvPr id="3" name="直接连接符 2"/>
          <p:cNvCxnSpPr/>
          <p:nvPr/>
        </p:nvCxnSpPr>
        <p:spPr>
          <a:xfrm>
            <a:off x="107504" y="5949280"/>
            <a:ext cx="8792021"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AB929F9-6D66-4F67-B3B4-7CBBC16B73EA}" type="slidenum">
              <a:rPr lang="en-US" altLang="zh-CN" sz="1200">
                <a:solidFill>
                  <a:srgbClr val="000000"/>
                </a:solidFill>
              </a:rPr>
              <a:pPr eaLnBrk="1" hangingPunct="1"/>
              <a:t>42</a:t>
            </a:fld>
            <a:endParaRPr lang="en-US" altLang="zh-CN" sz="1200">
              <a:solidFill>
                <a:srgbClr val="000000"/>
              </a:solidFill>
            </a:endParaRPr>
          </a:p>
        </p:txBody>
      </p:sp>
      <p:graphicFrame>
        <p:nvGraphicFramePr>
          <p:cNvPr id="31746" name="Object 2"/>
          <p:cNvGraphicFramePr>
            <a:graphicFrameLocks noGrp="1" noChangeAspect="1"/>
          </p:cNvGraphicFramePr>
          <p:nvPr>
            <p:ph idx="4294967295"/>
            <p:extLst>
              <p:ext uri="{D42A27DB-BD31-4B8C-83A1-F6EECF244321}">
                <p14:modId xmlns:p14="http://schemas.microsoft.com/office/powerpoint/2010/main" val="3097074205"/>
              </p:ext>
            </p:extLst>
          </p:nvPr>
        </p:nvGraphicFramePr>
        <p:xfrm>
          <a:off x="611188" y="2914352"/>
          <a:ext cx="7772400" cy="1943100"/>
        </p:xfrm>
        <a:graphic>
          <a:graphicData uri="http://schemas.openxmlformats.org/presentationml/2006/ole">
            <mc:AlternateContent xmlns:mc="http://schemas.openxmlformats.org/markup-compatibility/2006">
              <mc:Choice xmlns:v="urn:schemas-microsoft-com:vml" Requires="v">
                <p:oleObj spid="_x0000_s31796" name="Equation" r:id="rId3" imgW="4063680" imgH="1015920" progId="Equation.3">
                  <p:embed/>
                </p:oleObj>
              </mc:Choice>
              <mc:Fallback>
                <p:oleObj name="Equation" r:id="rId3" imgW="4063680" imgH="1015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14352"/>
                        <a:ext cx="7772400"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4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4625" y="5606752"/>
            <a:ext cx="568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5"/>
          <p:cNvSpPr>
            <a:spLocks noChangeArrowheads="1"/>
          </p:cNvSpPr>
          <p:nvPr/>
        </p:nvSpPr>
        <p:spPr bwMode="auto">
          <a:xfrm>
            <a:off x="627063" y="5247977"/>
            <a:ext cx="1676400" cy="762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defRPr/>
            </a:pPr>
            <a:r>
              <a:rPr lang="zh-CN" altLang="en-US" dirty="0">
                <a:solidFill>
                  <a:schemeClr val="tx2"/>
                </a:solidFill>
              </a:rPr>
              <a:t>插值余项</a:t>
            </a:r>
          </a:p>
        </p:txBody>
      </p:sp>
      <p:graphicFrame>
        <p:nvGraphicFramePr>
          <p:cNvPr id="31747" name="Object 6"/>
          <p:cNvGraphicFramePr>
            <a:graphicFrameLocks noChangeAspect="1"/>
          </p:cNvGraphicFramePr>
          <p:nvPr>
            <p:extLst>
              <p:ext uri="{D42A27DB-BD31-4B8C-83A1-F6EECF244321}">
                <p14:modId xmlns:p14="http://schemas.microsoft.com/office/powerpoint/2010/main" val="2010774250"/>
              </p:ext>
            </p:extLst>
          </p:nvPr>
        </p:nvGraphicFramePr>
        <p:xfrm>
          <a:off x="3290888" y="4814589"/>
          <a:ext cx="3762375" cy="990600"/>
        </p:xfrm>
        <a:graphic>
          <a:graphicData uri="http://schemas.openxmlformats.org/presentationml/2006/ole">
            <mc:AlternateContent xmlns:mc="http://schemas.openxmlformats.org/markup-compatibility/2006">
              <mc:Choice xmlns:v="urn:schemas-microsoft-com:vml" Requires="v">
                <p:oleObj spid="_x0000_s31797" name="Equation" r:id="rId6" imgW="1536480" imgH="444240" progId="Equation.DSMT4">
                  <p:embed/>
                </p:oleObj>
              </mc:Choice>
              <mc:Fallback>
                <p:oleObj name="Equation" r:id="rId6" imgW="1536480" imgH="4442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0888" y="4814589"/>
                        <a:ext cx="37623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395288" y="2266652"/>
            <a:ext cx="2954337" cy="461962"/>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defRPr/>
            </a:pPr>
            <a:r>
              <a:rPr lang="zh-CN" altLang="en-US" dirty="0"/>
              <a:t>拉格朗日插值多项式</a:t>
            </a:r>
          </a:p>
        </p:txBody>
      </p:sp>
      <p:sp>
        <p:nvSpPr>
          <p:cNvPr id="9" name="矩形 8"/>
          <p:cNvSpPr/>
          <p:nvPr/>
        </p:nvSpPr>
        <p:spPr>
          <a:xfrm>
            <a:off x="395288" y="268582"/>
            <a:ext cx="3570208" cy="461665"/>
          </a:xfrm>
          <a:prstGeom prst="rect">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defRPr/>
            </a:pPr>
            <a:r>
              <a:rPr lang="zh-CN" altLang="en-US" dirty="0" smtClean="0"/>
              <a:t>什么时候用插值的方法？</a:t>
            </a:r>
            <a:endParaRPr lang="zh-CN" altLang="en-US" dirty="0"/>
          </a:p>
        </p:txBody>
      </p:sp>
      <p:sp>
        <p:nvSpPr>
          <p:cNvPr id="2" name="圆角矩形 1"/>
          <p:cNvSpPr/>
          <p:nvPr/>
        </p:nvSpPr>
        <p:spPr>
          <a:xfrm>
            <a:off x="2915816" y="1124744"/>
            <a:ext cx="2160240"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3888" y="1267630"/>
            <a:ext cx="1222375" cy="461665"/>
          </a:xfrm>
          <a:prstGeom prst="rect">
            <a:avLst/>
          </a:prstGeom>
          <a:noFill/>
        </p:spPr>
        <p:txBody>
          <a:bodyPr wrap="square" rtlCol="0">
            <a:spAutoFit/>
          </a:bodyPr>
          <a:lstStyle/>
          <a:p>
            <a:r>
              <a:rPr lang="en-US" altLang="zh-CN" i="1" dirty="0" smtClean="0"/>
              <a:t>f</a:t>
            </a:r>
            <a:r>
              <a:rPr lang="en-US" altLang="zh-CN" dirty="0" smtClean="0"/>
              <a:t>(</a:t>
            </a:r>
            <a:r>
              <a:rPr lang="en-US" altLang="zh-CN" i="1" dirty="0" smtClean="0"/>
              <a:t>x</a:t>
            </a:r>
            <a:r>
              <a:rPr lang="en-US" altLang="zh-CN" dirty="0" smtClean="0"/>
              <a:t>)  ?</a:t>
            </a:r>
            <a:endParaRPr lang="zh-CN" altLang="en-US" dirty="0"/>
          </a:p>
        </p:txBody>
      </p:sp>
      <p:sp>
        <p:nvSpPr>
          <p:cNvPr id="4" name="右大括号 3"/>
          <p:cNvSpPr/>
          <p:nvPr/>
        </p:nvSpPr>
        <p:spPr>
          <a:xfrm>
            <a:off x="2593975" y="1041050"/>
            <a:ext cx="321841" cy="9877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大括号 11"/>
          <p:cNvSpPr/>
          <p:nvPr/>
        </p:nvSpPr>
        <p:spPr>
          <a:xfrm rot="10800000">
            <a:off x="5095262" y="1041050"/>
            <a:ext cx="321841" cy="9877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2140322" y="694677"/>
            <a:ext cx="574303" cy="1446550"/>
          </a:xfrm>
          <a:prstGeom prst="rect">
            <a:avLst/>
          </a:prstGeom>
          <a:noFill/>
        </p:spPr>
        <p:txBody>
          <a:bodyPr wrap="square" rtlCol="0">
            <a:spAutoFit/>
          </a:bodyPr>
          <a:lstStyle/>
          <a:p>
            <a:r>
              <a:rPr lang="en-US" altLang="zh-CN" i="1" dirty="0" smtClean="0"/>
              <a:t>x</a:t>
            </a:r>
            <a:r>
              <a:rPr lang="en-US" altLang="zh-CN" baseline="-25000" dirty="0" smtClean="0"/>
              <a:t>0</a:t>
            </a:r>
          </a:p>
          <a:p>
            <a:r>
              <a:rPr lang="en-US" altLang="zh-CN" i="1" dirty="0" smtClean="0"/>
              <a:t>x</a:t>
            </a:r>
            <a:r>
              <a:rPr lang="en-US" altLang="zh-CN" baseline="-25000" dirty="0" smtClean="0"/>
              <a:t>1</a:t>
            </a:r>
          </a:p>
          <a:p>
            <a:r>
              <a:rPr lang="zh-CN" altLang="en-US" baseline="-25000" dirty="0" smtClean="0"/>
              <a:t>：</a:t>
            </a:r>
            <a:endParaRPr lang="en-US" altLang="zh-CN" baseline="-25000" dirty="0" smtClean="0"/>
          </a:p>
          <a:p>
            <a:r>
              <a:rPr lang="en-US" altLang="zh-CN" i="1" dirty="0" err="1" smtClean="0"/>
              <a:t>x</a:t>
            </a:r>
            <a:r>
              <a:rPr lang="en-US" altLang="zh-CN" i="1" baseline="-25000" dirty="0" err="1" smtClean="0"/>
              <a:t>n</a:t>
            </a:r>
            <a:endParaRPr lang="zh-CN" altLang="en-US" i="1" dirty="0"/>
          </a:p>
        </p:txBody>
      </p:sp>
      <p:sp>
        <p:nvSpPr>
          <p:cNvPr id="14" name="文本框 13"/>
          <p:cNvSpPr txBox="1"/>
          <p:nvPr/>
        </p:nvSpPr>
        <p:spPr>
          <a:xfrm>
            <a:off x="5440826" y="694677"/>
            <a:ext cx="574303" cy="1446550"/>
          </a:xfrm>
          <a:prstGeom prst="rect">
            <a:avLst/>
          </a:prstGeom>
          <a:noFill/>
        </p:spPr>
        <p:txBody>
          <a:bodyPr wrap="square" rtlCol="0">
            <a:spAutoFit/>
          </a:bodyPr>
          <a:lstStyle/>
          <a:p>
            <a:r>
              <a:rPr lang="en-US" altLang="zh-CN" i="1" dirty="0" smtClean="0"/>
              <a:t>y</a:t>
            </a:r>
            <a:r>
              <a:rPr lang="en-US" altLang="zh-CN" baseline="-25000" dirty="0" smtClean="0"/>
              <a:t>0</a:t>
            </a:r>
          </a:p>
          <a:p>
            <a:r>
              <a:rPr lang="en-US" altLang="zh-CN" i="1" dirty="0" smtClean="0"/>
              <a:t>y</a:t>
            </a:r>
            <a:r>
              <a:rPr lang="en-US" altLang="zh-CN" baseline="-25000" dirty="0" smtClean="0"/>
              <a:t>1</a:t>
            </a:r>
          </a:p>
          <a:p>
            <a:r>
              <a:rPr lang="zh-CN" altLang="en-US" baseline="-25000" dirty="0" smtClean="0"/>
              <a:t>：</a:t>
            </a:r>
            <a:endParaRPr lang="en-US" altLang="zh-CN" baseline="-25000" dirty="0" smtClean="0"/>
          </a:p>
          <a:p>
            <a:r>
              <a:rPr lang="en-US" altLang="zh-CN" i="1" dirty="0" err="1" smtClean="0"/>
              <a:t>y</a:t>
            </a:r>
            <a:r>
              <a:rPr lang="en-US" altLang="zh-CN" i="1" baseline="-25000" dirty="0" err="1" smtClean="0"/>
              <a:t>n</a:t>
            </a:r>
            <a:endParaRPr lang="zh-CN" altLang="en-US" i="1" dirty="0"/>
          </a:p>
        </p:txBody>
      </p:sp>
      <p:sp>
        <p:nvSpPr>
          <p:cNvPr id="6" name="文本框 5"/>
          <p:cNvSpPr txBox="1"/>
          <p:nvPr/>
        </p:nvSpPr>
        <p:spPr>
          <a:xfrm>
            <a:off x="6372413" y="1435655"/>
            <a:ext cx="2448272" cy="830997"/>
          </a:xfrm>
          <a:prstGeom prst="rect">
            <a:avLst/>
          </a:prstGeom>
          <a:noFill/>
        </p:spPr>
        <p:txBody>
          <a:bodyPr wrap="square" rtlCol="0">
            <a:spAutoFit/>
          </a:bodyPr>
          <a:lstStyle/>
          <a:p>
            <a:r>
              <a:rPr lang="zh-CN" altLang="en-US" dirty="0" smtClean="0">
                <a:solidFill>
                  <a:srgbClr val="FF0000"/>
                </a:solidFill>
              </a:rPr>
              <a:t>当</a:t>
            </a:r>
            <a:r>
              <a:rPr lang="en-US" altLang="zh-CN" i="1" dirty="0" smtClean="0">
                <a:solidFill>
                  <a:srgbClr val="FF0000"/>
                </a:solidFill>
              </a:rPr>
              <a:t>x</a:t>
            </a:r>
            <a:r>
              <a:rPr lang="en-US" altLang="zh-CN" dirty="0" smtClean="0">
                <a:solidFill>
                  <a:srgbClr val="FF0000"/>
                </a:solidFill>
              </a:rPr>
              <a:t>≠</a:t>
            </a:r>
            <a:r>
              <a:rPr lang="en-US" altLang="zh-CN" i="1" dirty="0" smtClean="0">
                <a:solidFill>
                  <a:srgbClr val="FF0000"/>
                </a:solidFill>
              </a:rPr>
              <a:t>x</a:t>
            </a:r>
            <a:r>
              <a:rPr lang="en-US" altLang="zh-CN" baseline="-25000" dirty="0" smtClean="0">
                <a:solidFill>
                  <a:srgbClr val="FF0000"/>
                </a:solidFill>
              </a:rPr>
              <a:t>0</a:t>
            </a:r>
            <a:r>
              <a:rPr lang="en-US" altLang="zh-CN" dirty="0" smtClean="0">
                <a:solidFill>
                  <a:srgbClr val="FF0000"/>
                </a:solidFill>
              </a:rPr>
              <a:t>,</a:t>
            </a:r>
            <a:r>
              <a:rPr lang="en-US" altLang="zh-CN" i="1" dirty="0" smtClean="0">
                <a:solidFill>
                  <a:srgbClr val="FF0000"/>
                </a:solidFill>
              </a:rPr>
              <a:t>x</a:t>
            </a:r>
            <a:r>
              <a:rPr lang="en-US" altLang="zh-CN" baseline="-25000" dirty="0" smtClean="0">
                <a:solidFill>
                  <a:srgbClr val="FF0000"/>
                </a:solidFill>
              </a:rPr>
              <a:t>1</a:t>
            </a:r>
            <a:r>
              <a:rPr lang="en-US" altLang="zh-CN" dirty="0" smtClean="0">
                <a:solidFill>
                  <a:srgbClr val="FF0000"/>
                </a:solidFill>
              </a:rPr>
              <a:t>…</a:t>
            </a:r>
            <a:r>
              <a:rPr lang="en-US" altLang="zh-CN" i="1" dirty="0" err="1" smtClean="0">
                <a:solidFill>
                  <a:srgbClr val="FF0000"/>
                </a:solidFill>
              </a:rPr>
              <a:t>x</a:t>
            </a:r>
            <a:r>
              <a:rPr lang="en-US" altLang="zh-CN" i="1" baseline="-25000" dirty="0" err="1" smtClean="0">
                <a:solidFill>
                  <a:srgbClr val="FF0000"/>
                </a:solidFill>
              </a:rPr>
              <a:t>n</a:t>
            </a:r>
            <a:r>
              <a:rPr lang="zh-CN" altLang="en-US" dirty="0" smtClean="0">
                <a:solidFill>
                  <a:srgbClr val="FF0000"/>
                </a:solidFill>
              </a:rPr>
              <a:t>时，输出是？</a:t>
            </a:r>
            <a:endParaRPr lang="zh-CN" altLang="en-US" dirty="0">
              <a:solidFill>
                <a:srgbClr val="FF0000"/>
              </a:solidFill>
            </a:endParaRPr>
          </a:p>
        </p:txBody>
      </p:sp>
      <p:sp>
        <p:nvSpPr>
          <p:cNvPr id="16" name="文本框 15"/>
          <p:cNvSpPr txBox="1"/>
          <p:nvPr/>
        </p:nvSpPr>
        <p:spPr>
          <a:xfrm>
            <a:off x="1410733" y="769810"/>
            <a:ext cx="897322" cy="461665"/>
          </a:xfrm>
          <a:prstGeom prst="rect">
            <a:avLst/>
          </a:prstGeom>
          <a:noFill/>
        </p:spPr>
        <p:txBody>
          <a:bodyPr wrap="square" rtlCol="0">
            <a:spAutoFit/>
          </a:bodyPr>
          <a:lstStyle/>
          <a:p>
            <a:r>
              <a:rPr lang="zh-CN" altLang="en-US" dirty="0" smtClean="0"/>
              <a:t>输入</a:t>
            </a:r>
            <a:endParaRPr lang="zh-CN" altLang="en-US" dirty="0"/>
          </a:p>
        </p:txBody>
      </p:sp>
      <p:sp>
        <p:nvSpPr>
          <p:cNvPr id="17" name="文本框 16"/>
          <p:cNvSpPr txBox="1"/>
          <p:nvPr/>
        </p:nvSpPr>
        <p:spPr>
          <a:xfrm>
            <a:off x="5810645" y="709245"/>
            <a:ext cx="2448272" cy="461665"/>
          </a:xfrm>
          <a:prstGeom prst="rect">
            <a:avLst/>
          </a:prstGeom>
          <a:noFill/>
        </p:spPr>
        <p:txBody>
          <a:bodyPr wrap="square" rtlCol="0">
            <a:spAutoFit/>
          </a:bodyPr>
          <a:lstStyle/>
          <a:p>
            <a:r>
              <a:rPr lang="zh-CN" altLang="en-US" dirty="0" smtClean="0"/>
              <a:t>输出</a:t>
            </a:r>
            <a:endParaRPr lang="zh-CN" altLang="en-US" dirty="0"/>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0294F69-AA9D-4BE1-867D-BFE970155BE9}" type="slidenum">
              <a:rPr lang="en-US" altLang="zh-CN" sz="1200">
                <a:solidFill>
                  <a:srgbClr val="000000"/>
                </a:solidFill>
              </a:rPr>
              <a:pPr eaLnBrk="1" hangingPunct="1"/>
              <a:t>43</a:t>
            </a:fld>
            <a:endParaRPr lang="en-US" altLang="zh-CN" sz="1200">
              <a:solidFill>
                <a:srgbClr val="000000"/>
              </a:solidFill>
            </a:endParaRPr>
          </a:p>
        </p:txBody>
      </p:sp>
      <p:sp>
        <p:nvSpPr>
          <p:cNvPr id="32773" name="Text Box 3"/>
          <p:cNvSpPr txBox="1">
            <a:spLocks noChangeArrowheads="1"/>
          </p:cNvSpPr>
          <p:nvPr/>
        </p:nvSpPr>
        <p:spPr bwMode="auto">
          <a:xfrm>
            <a:off x="611188" y="1052513"/>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4.3.1 </a:t>
            </a:r>
            <a:r>
              <a:rPr lang="zh-CN" altLang="en-US"/>
              <a:t>差商及其性质</a:t>
            </a:r>
          </a:p>
        </p:txBody>
      </p:sp>
      <p:sp>
        <p:nvSpPr>
          <p:cNvPr id="32774" name="Text Box 4"/>
          <p:cNvSpPr txBox="1">
            <a:spLocks noChangeArrowheads="1"/>
          </p:cNvSpPr>
          <p:nvPr/>
        </p:nvSpPr>
        <p:spPr bwMode="auto">
          <a:xfrm>
            <a:off x="539750" y="1628775"/>
            <a:ext cx="82296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t>      </a:t>
            </a:r>
            <a:r>
              <a:rPr lang="zh-CN" altLang="en-US" dirty="0">
                <a:solidFill>
                  <a:srgbClr val="FF0000"/>
                </a:solidFill>
              </a:rPr>
              <a:t>当插值节点增加或减少时，拉格朗日插值法的全部插值基函数</a:t>
            </a:r>
            <a:r>
              <a:rPr lang="en-US" altLang="zh-CN" i="1" dirty="0" err="1">
                <a:solidFill>
                  <a:srgbClr val="FF0000"/>
                </a:solidFill>
              </a:rPr>
              <a:t>l</a:t>
            </a:r>
            <a:r>
              <a:rPr lang="en-US" altLang="zh-CN" i="1" baseline="-25000" dirty="0" err="1">
                <a:solidFill>
                  <a:srgbClr val="FF0000"/>
                </a:solidFill>
              </a:rPr>
              <a:t>k</a:t>
            </a:r>
            <a:r>
              <a:rPr lang="en-US" altLang="zh-CN" dirty="0">
                <a:solidFill>
                  <a:srgbClr val="FF0000"/>
                </a:solidFill>
              </a:rPr>
              <a:t>(</a:t>
            </a:r>
            <a:r>
              <a:rPr lang="en-US" altLang="zh-CN" i="1" dirty="0">
                <a:solidFill>
                  <a:srgbClr val="FF0000"/>
                </a:solidFill>
              </a:rPr>
              <a:t>x</a:t>
            </a:r>
            <a:r>
              <a:rPr lang="en-US" altLang="zh-CN" dirty="0">
                <a:solidFill>
                  <a:srgbClr val="FF0000"/>
                </a:solidFill>
              </a:rPr>
              <a:t>) (</a:t>
            </a:r>
            <a:r>
              <a:rPr lang="en-US" altLang="zh-CN" i="1" dirty="0">
                <a:solidFill>
                  <a:srgbClr val="FF0000"/>
                </a:solidFill>
              </a:rPr>
              <a:t>k</a:t>
            </a:r>
            <a:r>
              <a:rPr lang="en-US" altLang="zh-CN" dirty="0">
                <a:solidFill>
                  <a:srgbClr val="FF0000"/>
                </a:solidFill>
              </a:rPr>
              <a:t>=0,1,…,</a:t>
            </a:r>
            <a:r>
              <a:rPr lang="en-US" altLang="zh-CN" i="1" dirty="0">
                <a:solidFill>
                  <a:srgbClr val="FF0000"/>
                </a:solidFill>
              </a:rPr>
              <a:t>n</a:t>
            </a:r>
            <a:r>
              <a:rPr lang="en-US" altLang="zh-CN" dirty="0">
                <a:solidFill>
                  <a:srgbClr val="FF0000"/>
                </a:solidFill>
              </a:rPr>
              <a:t>)</a:t>
            </a:r>
            <a:r>
              <a:rPr lang="zh-CN" altLang="en-US" dirty="0">
                <a:solidFill>
                  <a:srgbClr val="FF0000"/>
                </a:solidFill>
              </a:rPr>
              <a:t>均要随之变化，整个公式也将改变，</a:t>
            </a:r>
          </a:p>
          <a:p>
            <a:pPr eaLnBrk="1" hangingPunct="1">
              <a:lnSpc>
                <a:spcPct val="125000"/>
              </a:lnSpc>
            </a:pPr>
            <a:r>
              <a:rPr lang="zh-CN" altLang="en-US" dirty="0"/>
              <a:t>这不满足实际工程中的要求。</a:t>
            </a:r>
          </a:p>
          <a:p>
            <a:pPr eaLnBrk="1" hangingPunct="1">
              <a:lnSpc>
                <a:spcPct val="125000"/>
              </a:lnSpc>
            </a:pPr>
            <a:r>
              <a:rPr lang="zh-CN" altLang="en-US" dirty="0"/>
              <a:t>        为了克服这个缺点，</a:t>
            </a:r>
            <a:r>
              <a:rPr lang="zh-CN" altLang="en-US" b="1" dirty="0">
                <a:solidFill>
                  <a:srgbClr val="FF0000"/>
                </a:solidFill>
              </a:rPr>
              <a:t>希望能给出一个构造</a:t>
            </a:r>
            <a:r>
              <a:rPr lang="en-US" altLang="zh-CN" b="1" i="1" dirty="0" err="1">
                <a:solidFill>
                  <a:srgbClr val="FF0000"/>
                </a:solidFill>
              </a:rPr>
              <a:t>L</a:t>
            </a:r>
            <a:r>
              <a:rPr lang="en-US" altLang="zh-CN" b="1" i="1" baseline="-25000" dirty="0" err="1">
                <a:solidFill>
                  <a:srgbClr val="FF0000"/>
                </a:solidFill>
              </a:rPr>
              <a:t>k</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zh-CN" altLang="en-US" b="1" dirty="0">
                <a:solidFill>
                  <a:srgbClr val="FF0000"/>
                </a:solidFill>
              </a:rPr>
              <a:t>的方法，它只需要对</a:t>
            </a:r>
            <a:r>
              <a:rPr lang="en-US" altLang="zh-CN" b="1" i="1" dirty="0">
                <a:solidFill>
                  <a:srgbClr val="FF0000"/>
                </a:solidFill>
              </a:rPr>
              <a:t>L</a:t>
            </a:r>
            <a:r>
              <a:rPr lang="en-US" altLang="zh-CN" b="1" i="1" baseline="-25000" dirty="0">
                <a:solidFill>
                  <a:srgbClr val="FF0000"/>
                </a:solidFill>
              </a:rPr>
              <a:t>k</a:t>
            </a:r>
            <a:r>
              <a:rPr lang="en-US" altLang="zh-CN" b="1" baseline="-25000" dirty="0">
                <a:solidFill>
                  <a:srgbClr val="FF0000"/>
                </a:solidFill>
              </a:rPr>
              <a:t>-1</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zh-CN" altLang="en-US" b="1" dirty="0">
                <a:solidFill>
                  <a:srgbClr val="FF0000"/>
                </a:solidFill>
              </a:rPr>
              <a:t>作一个简单的修正</a:t>
            </a:r>
            <a:r>
              <a:rPr lang="zh-CN" altLang="en-US" dirty="0"/>
              <a:t>。为此，设</a:t>
            </a:r>
          </a:p>
        </p:txBody>
      </p:sp>
      <p:graphicFrame>
        <p:nvGraphicFramePr>
          <p:cNvPr id="32770" name="Object 5"/>
          <p:cNvGraphicFramePr>
            <a:graphicFrameLocks noChangeAspect="1"/>
          </p:cNvGraphicFramePr>
          <p:nvPr/>
        </p:nvGraphicFramePr>
        <p:xfrm>
          <a:off x="2700338" y="4076700"/>
          <a:ext cx="3384550" cy="565150"/>
        </p:xfrm>
        <a:graphic>
          <a:graphicData uri="http://schemas.openxmlformats.org/presentationml/2006/ole">
            <mc:AlternateContent xmlns:mc="http://schemas.openxmlformats.org/markup-compatibility/2006">
              <mc:Choice xmlns:v="urn:schemas-microsoft-com:vml" Requires="v">
                <p:oleObj spid="_x0000_s32841" name="Equation" r:id="rId3" imgW="1371600" imgH="228600" progId="Equation.DSMT4">
                  <p:embed/>
                </p:oleObj>
              </mc:Choice>
              <mc:Fallback>
                <p:oleObj name="Equation" r:id="rId3" imgW="13716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076700"/>
                        <a:ext cx="33845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6"/>
          <p:cNvSpPr txBox="1">
            <a:spLocks noChangeArrowheads="1"/>
          </p:cNvSpPr>
          <p:nvPr/>
        </p:nvSpPr>
        <p:spPr bwMode="auto">
          <a:xfrm>
            <a:off x="684213" y="4797425"/>
            <a:ext cx="660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显然</a:t>
            </a:r>
            <a:r>
              <a:rPr lang="en-US" altLang="zh-CN" i="1" dirty="0"/>
              <a:t>g</a:t>
            </a:r>
            <a:r>
              <a:rPr lang="en-US" altLang="zh-CN" dirty="0"/>
              <a:t>(</a:t>
            </a:r>
            <a:r>
              <a:rPr lang="en-US" altLang="zh-CN" i="1" dirty="0"/>
              <a:t>x</a:t>
            </a:r>
            <a:r>
              <a:rPr lang="en-US" altLang="zh-CN" dirty="0"/>
              <a:t>)</a:t>
            </a:r>
            <a:r>
              <a:rPr lang="zh-CN" altLang="en-US" dirty="0"/>
              <a:t>是一个次数不超过</a:t>
            </a:r>
            <a:r>
              <a:rPr lang="en-US" altLang="zh-CN" i="1" dirty="0"/>
              <a:t>k</a:t>
            </a:r>
            <a:r>
              <a:rPr lang="zh-CN" altLang="en-US" dirty="0"/>
              <a:t>次的多项式，而且有</a:t>
            </a:r>
          </a:p>
        </p:txBody>
      </p:sp>
      <p:graphicFrame>
        <p:nvGraphicFramePr>
          <p:cNvPr id="32771" name="Object 7"/>
          <p:cNvGraphicFramePr>
            <a:graphicFrameLocks noChangeAspect="1"/>
          </p:cNvGraphicFramePr>
          <p:nvPr/>
        </p:nvGraphicFramePr>
        <p:xfrm>
          <a:off x="1042988" y="5373688"/>
          <a:ext cx="6894512" cy="1130300"/>
        </p:xfrm>
        <a:graphic>
          <a:graphicData uri="http://schemas.openxmlformats.org/presentationml/2006/ole">
            <mc:AlternateContent xmlns:mc="http://schemas.openxmlformats.org/markup-compatibility/2006">
              <mc:Choice xmlns:v="urn:schemas-microsoft-com:vml" Requires="v">
                <p:oleObj spid="_x0000_s32842" name="Equation" r:id="rId5" imgW="2793960" imgH="457200" progId="Equation.DSMT4">
                  <p:embed/>
                </p:oleObj>
              </mc:Choice>
              <mc:Fallback>
                <p:oleObj name="Equation" r:id="rId5" imgW="279396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373688"/>
                        <a:ext cx="6894512"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395288" y="476250"/>
            <a:ext cx="3416300" cy="46196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altLang="zh-CN" dirty="0"/>
              <a:t>4.3 </a:t>
            </a:r>
            <a:r>
              <a:rPr lang="zh-CN" altLang="en-US" dirty="0"/>
              <a:t>差商与牛顿插值公式</a:t>
            </a:r>
          </a:p>
        </p:txBody>
      </p:sp>
      <p:sp>
        <p:nvSpPr>
          <p:cNvPr id="10" name="Text Box 4"/>
          <p:cNvSpPr txBox="1">
            <a:spLocks noChangeArrowheads="1"/>
          </p:cNvSpPr>
          <p:nvPr/>
        </p:nvSpPr>
        <p:spPr bwMode="auto">
          <a:xfrm>
            <a:off x="4139952" y="0"/>
            <a:ext cx="2232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i="1" dirty="0" smtClean="0">
                <a:solidFill>
                  <a:srgbClr val="FF0000"/>
                </a:solidFill>
              </a:rPr>
              <a:t>n</a:t>
            </a:r>
            <a:r>
              <a:rPr lang="zh-CN" altLang="en-US" sz="1800" b="1" dirty="0">
                <a:solidFill>
                  <a:srgbClr val="FF0000"/>
                </a:solidFill>
                <a:ea typeface="楷体_GB2312" pitchFamily="49" charset="-122"/>
              </a:rPr>
              <a:t>次插值基</a:t>
            </a:r>
            <a:r>
              <a:rPr lang="zh-CN" altLang="en-US" sz="1800" b="1" dirty="0" smtClean="0">
                <a:solidFill>
                  <a:srgbClr val="FF0000"/>
                </a:solidFill>
                <a:ea typeface="楷体_GB2312" pitchFamily="49" charset="-122"/>
              </a:rPr>
              <a:t>函数</a:t>
            </a:r>
            <a:endParaRPr lang="zh-CN" altLang="en-US" sz="1800" dirty="0">
              <a:ea typeface="楷体_GB2312" pitchFamily="49" charset="-122"/>
            </a:endParaRPr>
          </a:p>
        </p:txBody>
      </p:sp>
      <p:graphicFrame>
        <p:nvGraphicFramePr>
          <p:cNvPr id="11" name="Object 7"/>
          <p:cNvGraphicFramePr>
            <a:graphicFrameLocks noChangeAspect="1"/>
          </p:cNvGraphicFramePr>
          <p:nvPr>
            <p:extLst>
              <p:ext uri="{D42A27DB-BD31-4B8C-83A1-F6EECF244321}">
                <p14:modId xmlns:p14="http://schemas.microsoft.com/office/powerpoint/2010/main" val="2102325244"/>
              </p:ext>
            </p:extLst>
          </p:nvPr>
        </p:nvGraphicFramePr>
        <p:xfrm>
          <a:off x="3917555" y="439182"/>
          <a:ext cx="5231246" cy="949759"/>
        </p:xfrm>
        <a:graphic>
          <a:graphicData uri="http://schemas.openxmlformats.org/presentationml/2006/ole">
            <mc:AlternateContent xmlns:mc="http://schemas.openxmlformats.org/markup-compatibility/2006">
              <mc:Choice xmlns:v="urn:schemas-microsoft-com:vml" Requires="v">
                <p:oleObj spid="_x0000_s32843" name="Equation" r:id="rId7" imgW="3670200" imgH="660240" progId="Equation.DSMT4">
                  <p:embed/>
                </p:oleObj>
              </mc:Choice>
              <mc:Fallback>
                <p:oleObj name="Equation" r:id="rId7" imgW="3670200" imgH="660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555" y="439182"/>
                        <a:ext cx="5231246" cy="949759"/>
                      </a:xfrm>
                      <a:prstGeom prst="rect">
                        <a:avLst/>
                      </a:prstGeom>
                      <a:noFill/>
                      <a:extLst/>
                    </p:spPr>
                  </p:pic>
                </p:oleObj>
              </mc:Fallback>
            </mc:AlternateContent>
          </a:graphicData>
        </a:graphic>
      </p:graphicFrame>
      <p:sp>
        <p:nvSpPr>
          <p:cNvPr id="2" name="矩形 1"/>
          <p:cNvSpPr/>
          <p:nvPr/>
        </p:nvSpPr>
        <p:spPr>
          <a:xfrm>
            <a:off x="3917555" y="26126"/>
            <a:ext cx="5191612" cy="13628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6EEB53-9D01-4A47-B24C-C55E562ACA5B}" type="slidenum">
              <a:rPr lang="en-US" altLang="zh-CN" sz="1200">
                <a:solidFill>
                  <a:srgbClr val="000000"/>
                </a:solidFill>
              </a:rPr>
              <a:pPr eaLnBrk="1" hangingPunct="1"/>
              <a:t>44</a:t>
            </a:fld>
            <a:endParaRPr lang="en-US" altLang="zh-CN" sz="1200">
              <a:solidFill>
                <a:srgbClr val="000000"/>
              </a:solidFill>
            </a:endParaRPr>
          </a:p>
        </p:txBody>
      </p:sp>
      <p:graphicFrame>
        <p:nvGraphicFramePr>
          <p:cNvPr id="33794" name="Object 2"/>
          <p:cNvGraphicFramePr>
            <a:graphicFrameLocks noChangeAspect="1"/>
          </p:cNvGraphicFramePr>
          <p:nvPr/>
        </p:nvGraphicFramePr>
        <p:xfrm>
          <a:off x="755650" y="620713"/>
          <a:ext cx="6894513" cy="1130300"/>
        </p:xfrm>
        <a:graphic>
          <a:graphicData uri="http://schemas.openxmlformats.org/presentationml/2006/ole">
            <mc:AlternateContent xmlns:mc="http://schemas.openxmlformats.org/markup-compatibility/2006">
              <mc:Choice xmlns:v="urn:schemas-microsoft-com:vml" Requires="v">
                <p:oleObj spid="_x0000_s33911" name="Equation" r:id="rId3" imgW="2793960" imgH="457200" progId="Equation.DSMT4">
                  <p:embed/>
                </p:oleObj>
              </mc:Choice>
              <mc:Fallback>
                <p:oleObj name="Equation" r:id="rId3" imgW="279396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20713"/>
                        <a:ext cx="6894513"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 Box 3"/>
          <p:cNvSpPr txBox="1">
            <a:spLocks noChangeArrowheads="1"/>
          </p:cNvSpPr>
          <p:nvPr/>
        </p:nvSpPr>
        <p:spPr bwMode="auto">
          <a:xfrm>
            <a:off x="827088" y="1844675"/>
            <a:ext cx="666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这样</a:t>
            </a:r>
            <a:r>
              <a:rPr lang="en-US" altLang="zh-CN" i="1"/>
              <a:t>g</a:t>
            </a:r>
            <a:r>
              <a:rPr lang="en-US" altLang="zh-CN"/>
              <a:t>(</a:t>
            </a:r>
            <a:r>
              <a:rPr lang="en-US" altLang="zh-CN" i="1"/>
              <a:t>x</a:t>
            </a:r>
            <a:r>
              <a:rPr lang="en-US" altLang="zh-CN"/>
              <a:t>)</a:t>
            </a:r>
            <a:r>
              <a:rPr lang="zh-CN" altLang="en-US"/>
              <a:t>有</a:t>
            </a:r>
            <a:r>
              <a:rPr lang="en-US" altLang="zh-CN" i="1"/>
              <a:t>k</a:t>
            </a:r>
            <a:r>
              <a:rPr lang="zh-CN" altLang="en-US"/>
              <a:t>个零点</a:t>
            </a:r>
            <a:r>
              <a:rPr lang="en-US" altLang="zh-CN" i="1"/>
              <a:t>x</a:t>
            </a:r>
            <a:r>
              <a:rPr lang="en-US" altLang="zh-CN" baseline="-25000"/>
              <a:t>0</a:t>
            </a:r>
            <a:r>
              <a:rPr lang="en-US" altLang="zh-CN"/>
              <a:t>,</a:t>
            </a:r>
            <a:r>
              <a:rPr lang="en-US" altLang="zh-CN" i="1"/>
              <a:t>x</a:t>
            </a:r>
            <a:r>
              <a:rPr lang="en-US" altLang="zh-CN" baseline="-25000"/>
              <a:t>1</a:t>
            </a:r>
            <a:r>
              <a:rPr lang="en-US" altLang="zh-CN"/>
              <a:t>,…,</a:t>
            </a:r>
            <a:r>
              <a:rPr lang="en-US" altLang="zh-CN" i="1"/>
              <a:t>x</a:t>
            </a:r>
            <a:r>
              <a:rPr lang="en-US" altLang="zh-CN" i="1" baseline="-25000"/>
              <a:t>k</a:t>
            </a:r>
            <a:r>
              <a:rPr lang="en-US" altLang="zh-CN" baseline="-25000"/>
              <a:t>-1</a:t>
            </a:r>
            <a:r>
              <a:rPr lang="zh-CN" altLang="en-US"/>
              <a:t>，因而</a:t>
            </a:r>
            <a:r>
              <a:rPr lang="en-US" altLang="zh-CN" i="1"/>
              <a:t>g</a:t>
            </a:r>
            <a:r>
              <a:rPr lang="en-US" altLang="zh-CN"/>
              <a:t>(</a:t>
            </a:r>
            <a:r>
              <a:rPr lang="en-US" altLang="zh-CN" i="1"/>
              <a:t>x</a:t>
            </a:r>
            <a:r>
              <a:rPr lang="en-US" altLang="zh-CN"/>
              <a:t>)</a:t>
            </a:r>
            <a:r>
              <a:rPr lang="zh-CN" altLang="en-US"/>
              <a:t>可表示为</a:t>
            </a:r>
          </a:p>
        </p:txBody>
      </p:sp>
      <p:graphicFrame>
        <p:nvGraphicFramePr>
          <p:cNvPr id="33795" name="Object 4"/>
          <p:cNvGraphicFramePr>
            <a:graphicFrameLocks noChangeAspect="1"/>
          </p:cNvGraphicFramePr>
          <p:nvPr/>
        </p:nvGraphicFramePr>
        <p:xfrm>
          <a:off x="1692275" y="2565400"/>
          <a:ext cx="5287963" cy="457200"/>
        </p:xfrm>
        <a:graphic>
          <a:graphicData uri="http://schemas.openxmlformats.org/presentationml/2006/ole">
            <mc:AlternateContent xmlns:mc="http://schemas.openxmlformats.org/markup-compatibility/2006">
              <mc:Choice xmlns:v="urn:schemas-microsoft-com:vml" Requires="v">
                <p:oleObj spid="_x0000_s33912" name="Equation" r:id="rId5" imgW="2209680" imgH="228600" progId="Equation.DSMT4">
                  <p:embed/>
                </p:oleObj>
              </mc:Choice>
              <mc:Fallback>
                <p:oleObj name="Equation" r:id="rId5" imgW="220968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565400"/>
                        <a:ext cx="52879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1" name="Text Box 5"/>
          <p:cNvSpPr txBox="1">
            <a:spLocks noChangeArrowheads="1"/>
          </p:cNvSpPr>
          <p:nvPr/>
        </p:nvSpPr>
        <p:spPr bwMode="auto">
          <a:xfrm>
            <a:off x="611188" y="3141663"/>
            <a:ext cx="766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a:t>
            </a:r>
            <a:r>
              <a:rPr lang="en-US" altLang="zh-CN" i="1"/>
              <a:t>a</a:t>
            </a:r>
            <a:r>
              <a:rPr lang="en-US" altLang="zh-CN" i="1" baseline="-25000"/>
              <a:t>k</a:t>
            </a:r>
            <a:r>
              <a:rPr lang="zh-CN" altLang="en-US"/>
              <a:t>为待定常数。这样由                                           可知</a:t>
            </a:r>
          </a:p>
        </p:txBody>
      </p:sp>
      <p:graphicFrame>
        <p:nvGraphicFramePr>
          <p:cNvPr id="33796" name="Object 6"/>
          <p:cNvGraphicFramePr>
            <a:graphicFrameLocks noChangeAspect="1"/>
          </p:cNvGraphicFramePr>
          <p:nvPr/>
        </p:nvGraphicFramePr>
        <p:xfrm>
          <a:off x="4275138" y="3068638"/>
          <a:ext cx="3384550" cy="565150"/>
        </p:xfrm>
        <a:graphic>
          <a:graphicData uri="http://schemas.openxmlformats.org/presentationml/2006/ole">
            <mc:AlternateContent xmlns:mc="http://schemas.openxmlformats.org/markup-compatibility/2006">
              <mc:Choice xmlns:v="urn:schemas-microsoft-com:vml" Requires="v">
                <p:oleObj spid="_x0000_s33913" name="Equation" r:id="rId7" imgW="1371600" imgH="228600" progId="Equation.DSMT4">
                  <p:embed/>
                </p:oleObj>
              </mc:Choice>
              <mc:Fallback>
                <p:oleObj name="Equation" r:id="rId7" imgW="13716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5138" y="3068638"/>
                        <a:ext cx="33845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7"/>
          <p:cNvGraphicFramePr>
            <a:graphicFrameLocks noChangeAspect="1"/>
          </p:cNvGraphicFramePr>
          <p:nvPr/>
        </p:nvGraphicFramePr>
        <p:xfrm>
          <a:off x="971550" y="3860800"/>
          <a:ext cx="6746875" cy="457200"/>
        </p:xfrm>
        <a:graphic>
          <a:graphicData uri="http://schemas.openxmlformats.org/presentationml/2006/ole">
            <mc:AlternateContent xmlns:mc="http://schemas.openxmlformats.org/markup-compatibility/2006">
              <mc:Choice xmlns:v="urn:schemas-microsoft-com:vml" Requires="v">
                <p:oleObj spid="_x0000_s33914" name="Equation" r:id="rId9" imgW="2819160" imgH="228600" progId="Equation.DSMT4">
                  <p:embed/>
                </p:oleObj>
              </mc:Choice>
              <mc:Fallback>
                <p:oleObj name="Equation" r:id="rId9" imgW="281916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860800"/>
                        <a:ext cx="6746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Text Box 8"/>
          <p:cNvSpPr txBox="1">
            <a:spLocks noChangeArrowheads="1"/>
          </p:cNvSpPr>
          <p:nvPr/>
        </p:nvSpPr>
        <p:spPr bwMode="auto">
          <a:xfrm>
            <a:off x="539750" y="4437063"/>
            <a:ext cx="810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利用这个公式反复递推，可得插值多项式便于计算的形式：</a:t>
            </a:r>
          </a:p>
        </p:txBody>
      </p:sp>
      <p:graphicFrame>
        <p:nvGraphicFramePr>
          <p:cNvPr id="33798" name="Object 9"/>
          <p:cNvGraphicFramePr>
            <a:graphicFrameLocks noChangeAspect="1"/>
          </p:cNvGraphicFramePr>
          <p:nvPr/>
        </p:nvGraphicFramePr>
        <p:xfrm>
          <a:off x="1157288" y="5181600"/>
          <a:ext cx="6716712" cy="914400"/>
        </p:xfrm>
        <a:graphic>
          <a:graphicData uri="http://schemas.openxmlformats.org/presentationml/2006/ole">
            <mc:AlternateContent xmlns:mc="http://schemas.openxmlformats.org/markup-compatibility/2006">
              <mc:Choice xmlns:v="urn:schemas-microsoft-com:vml" Requires="v">
                <p:oleObj spid="_x0000_s33915" name="Equation" r:id="rId11" imgW="2806560" imgH="457200" progId="Equation.DSMT4">
                  <p:embed/>
                </p:oleObj>
              </mc:Choice>
              <mc:Fallback>
                <p:oleObj name="Equation" r:id="rId11" imgW="2806560" imgH="457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7288" y="5181600"/>
                        <a:ext cx="67167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803" name="Group 10"/>
          <p:cNvGrpSpPr>
            <a:grpSpLocks/>
          </p:cNvGrpSpPr>
          <p:nvPr/>
        </p:nvGrpSpPr>
        <p:grpSpPr bwMode="auto">
          <a:xfrm>
            <a:off x="6388100" y="0"/>
            <a:ext cx="2755900" cy="366713"/>
            <a:chOff x="4024" y="0"/>
            <a:chExt cx="1736" cy="231"/>
          </a:xfrm>
        </p:grpSpPr>
        <p:sp>
          <p:nvSpPr>
            <p:cNvPr id="33804" name="Rectangle 11"/>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3805" name="Line 12"/>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55650" y="1844675"/>
            <a:ext cx="6962775" cy="1223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55650" y="5059408"/>
            <a:ext cx="6962775" cy="1223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78F53AE-0384-4A57-B1EE-E8998C17BEE0}" type="slidenum">
              <a:rPr lang="en-US" altLang="zh-CN" sz="1200">
                <a:solidFill>
                  <a:srgbClr val="000000"/>
                </a:solidFill>
              </a:rPr>
              <a:pPr eaLnBrk="1" hangingPunct="1"/>
              <a:t>45</a:t>
            </a:fld>
            <a:endParaRPr lang="en-US" altLang="zh-CN" sz="1200">
              <a:solidFill>
                <a:srgbClr val="000000"/>
              </a:solidFill>
            </a:endParaRPr>
          </a:p>
        </p:txBody>
      </p:sp>
      <p:sp>
        <p:nvSpPr>
          <p:cNvPr id="34822" name="Rectangle 2"/>
          <p:cNvSpPr>
            <a:spLocks noGrp="1" noChangeArrowheads="1"/>
          </p:cNvSpPr>
          <p:nvPr>
            <p:ph idx="4294967295"/>
          </p:nvPr>
        </p:nvSpPr>
        <p:spPr>
          <a:xfrm>
            <a:off x="1439863" y="1557338"/>
            <a:ext cx="7704137" cy="719137"/>
          </a:xfrm>
        </p:spPr>
        <p:txBody>
          <a:bodyPr/>
          <a:lstStyle/>
          <a:p>
            <a:pPr marL="0" indent="0" eaLnBrk="1" hangingPunct="1">
              <a:buFontTx/>
              <a:buNone/>
            </a:pPr>
            <a:r>
              <a:rPr lang="zh-CN" altLang="en-US" sz="2400" smtClean="0">
                <a:latin typeface="宋体" panose="02010600030101010101" pitchFamily="2" charset="-122"/>
              </a:rPr>
              <a:t>其中</a:t>
            </a:r>
            <a:r>
              <a:rPr lang="en-US" altLang="zh-CN" sz="2400" i="1" smtClean="0"/>
              <a:t>a</a:t>
            </a:r>
            <a:r>
              <a:rPr lang="en-US" altLang="zh-CN" sz="2400" i="1" baseline="-30000" smtClean="0"/>
              <a:t>k</a:t>
            </a:r>
            <a:r>
              <a:rPr lang="en-US" altLang="zh-CN" sz="2400" smtClean="0">
                <a:latin typeface="宋体" panose="02010600030101010101" pitchFamily="2" charset="-122"/>
              </a:rPr>
              <a:t>(</a:t>
            </a:r>
            <a:r>
              <a:rPr lang="en-US" altLang="zh-CN" sz="2400" i="1" smtClean="0"/>
              <a:t>k </a:t>
            </a:r>
            <a:r>
              <a:rPr lang="en-US" altLang="zh-CN" sz="2400" smtClean="0">
                <a:latin typeface="宋体" panose="02010600030101010101" pitchFamily="2" charset="-122"/>
              </a:rPr>
              <a:t>=0,1,</a:t>
            </a:r>
            <a:r>
              <a:rPr lang="en-US" altLang="zh-CN" sz="2400" smtClean="0"/>
              <a:t>…</a:t>
            </a:r>
            <a:r>
              <a:rPr lang="en-US" altLang="zh-CN" sz="2400" smtClean="0">
                <a:latin typeface="宋体" panose="02010600030101010101" pitchFamily="2" charset="-122"/>
              </a:rPr>
              <a:t>,n)</a:t>
            </a:r>
            <a:r>
              <a:rPr lang="zh-CN" altLang="en-US" sz="2400" smtClean="0">
                <a:latin typeface="宋体" panose="02010600030101010101" pitchFamily="2" charset="-122"/>
              </a:rPr>
              <a:t>为待定常数。可由插值条件来确定</a:t>
            </a:r>
            <a:endParaRPr lang="zh-CN" altLang="en-US" sz="2400" smtClean="0"/>
          </a:p>
        </p:txBody>
      </p:sp>
      <p:sp>
        <p:nvSpPr>
          <p:cNvPr id="34823" name="Rectangle 3"/>
          <p:cNvSpPr>
            <a:spLocks noChangeArrowheads="1"/>
          </p:cNvSpPr>
          <p:nvPr/>
        </p:nvSpPr>
        <p:spPr bwMode="auto">
          <a:xfrm>
            <a:off x="684213" y="2636838"/>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t>为满足插值条件，</a:t>
            </a:r>
            <a:r>
              <a:rPr lang="en-US" altLang="zh-CN" i="1"/>
              <a:t>L</a:t>
            </a:r>
            <a:r>
              <a:rPr lang="en-US" altLang="zh-CN" i="1" baseline="-25000"/>
              <a:t>n</a:t>
            </a:r>
            <a:r>
              <a:rPr lang="en-US" altLang="zh-CN"/>
              <a:t>(</a:t>
            </a:r>
            <a:r>
              <a:rPr lang="en-US" altLang="zh-CN" i="1"/>
              <a:t>x</a:t>
            </a:r>
            <a:r>
              <a:rPr lang="en-US" altLang="zh-CN"/>
              <a:t>)</a:t>
            </a:r>
            <a:r>
              <a:rPr lang="zh-CN" altLang="en-US"/>
              <a:t>需而且只需满足方程组</a:t>
            </a:r>
          </a:p>
        </p:txBody>
      </p:sp>
      <p:graphicFrame>
        <p:nvGraphicFramePr>
          <p:cNvPr id="34818" name="Object 4"/>
          <p:cNvGraphicFramePr>
            <a:graphicFrameLocks noChangeAspect="1"/>
          </p:cNvGraphicFramePr>
          <p:nvPr/>
        </p:nvGraphicFramePr>
        <p:xfrm>
          <a:off x="625475" y="3090863"/>
          <a:ext cx="8053388" cy="3027362"/>
        </p:xfrm>
        <a:graphic>
          <a:graphicData uri="http://schemas.openxmlformats.org/presentationml/2006/ole">
            <mc:AlternateContent xmlns:mc="http://schemas.openxmlformats.org/markup-compatibility/2006">
              <mc:Choice xmlns:v="urn:schemas-microsoft-com:vml" Requires="v">
                <p:oleObj spid="_x0000_s34890" name="Equation" r:id="rId3" imgW="3365280" imgH="1396800" progId="Equation.DSMT4">
                  <p:embed/>
                </p:oleObj>
              </mc:Choice>
              <mc:Fallback>
                <p:oleObj name="Equation" r:id="rId3" imgW="3365280" imgH="1396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3090863"/>
                        <a:ext cx="8053388" cy="302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824" name="Group 5"/>
          <p:cNvGrpSpPr>
            <a:grpSpLocks/>
          </p:cNvGrpSpPr>
          <p:nvPr/>
        </p:nvGrpSpPr>
        <p:grpSpPr bwMode="auto">
          <a:xfrm>
            <a:off x="6388100" y="0"/>
            <a:ext cx="2755900" cy="366713"/>
            <a:chOff x="4024" y="0"/>
            <a:chExt cx="1736" cy="231"/>
          </a:xfrm>
        </p:grpSpPr>
        <p:sp>
          <p:nvSpPr>
            <p:cNvPr id="34825" name="Rectangle 6"/>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4826" name="Line 7"/>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4819" name="Object 8"/>
          <p:cNvGraphicFramePr>
            <a:graphicFrameLocks noChangeAspect="1"/>
          </p:cNvGraphicFramePr>
          <p:nvPr/>
        </p:nvGraphicFramePr>
        <p:xfrm>
          <a:off x="1116013" y="476250"/>
          <a:ext cx="6716712" cy="914400"/>
        </p:xfrm>
        <a:graphic>
          <a:graphicData uri="http://schemas.openxmlformats.org/presentationml/2006/ole">
            <mc:AlternateContent xmlns:mc="http://schemas.openxmlformats.org/markup-compatibility/2006">
              <mc:Choice xmlns:v="urn:schemas-microsoft-com:vml" Requires="v">
                <p:oleObj spid="_x0000_s34891" name="Equation" r:id="rId5" imgW="2806560" imgH="457200" progId="Equation.DSMT4">
                  <p:embed/>
                </p:oleObj>
              </mc:Choice>
              <mc:Fallback>
                <p:oleObj name="Equation" r:id="rId5" imgW="280656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76250"/>
                        <a:ext cx="67167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9"/>
          <p:cNvGraphicFramePr>
            <a:graphicFrameLocks noChangeAspect="1"/>
          </p:cNvGraphicFramePr>
          <p:nvPr/>
        </p:nvGraphicFramePr>
        <p:xfrm>
          <a:off x="2484438" y="2060575"/>
          <a:ext cx="4319587" cy="519113"/>
        </p:xfrm>
        <a:graphic>
          <a:graphicData uri="http://schemas.openxmlformats.org/presentationml/2006/ole">
            <mc:AlternateContent xmlns:mc="http://schemas.openxmlformats.org/markup-compatibility/2006">
              <mc:Choice xmlns:v="urn:schemas-microsoft-com:vml" Requires="v">
                <p:oleObj spid="_x0000_s34892" name="Equation" r:id="rId7" imgW="2006280" imgH="241200" progId="Equation.DSMT4">
                  <p:embed/>
                </p:oleObj>
              </mc:Choice>
              <mc:Fallback>
                <p:oleObj name="Equation" r:id="rId7" imgW="2006280" imgH="241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060575"/>
                        <a:ext cx="4319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C3DFEB7-D752-4FA4-A45A-24D8176FFF70}" type="slidenum">
              <a:rPr lang="en-US" altLang="zh-CN" sz="1200">
                <a:solidFill>
                  <a:srgbClr val="000000"/>
                </a:solidFill>
              </a:rPr>
              <a:pPr eaLnBrk="1" hangingPunct="1"/>
              <a:t>46</a:t>
            </a:fld>
            <a:endParaRPr lang="en-US" altLang="zh-CN" sz="1200">
              <a:solidFill>
                <a:srgbClr val="000000"/>
              </a:solidFill>
            </a:endParaRPr>
          </a:p>
        </p:txBody>
      </p:sp>
      <p:sp>
        <p:nvSpPr>
          <p:cNvPr id="35847" name="Rectangle 2"/>
          <p:cNvSpPr>
            <a:spLocks noChangeArrowheads="1"/>
          </p:cNvSpPr>
          <p:nvPr/>
        </p:nvSpPr>
        <p:spPr bwMode="auto">
          <a:xfrm>
            <a:off x="457200" y="533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t>由此显然</a:t>
            </a:r>
          </a:p>
        </p:txBody>
      </p:sp>
      <p:graphicFrame>
        <p:nvGraphicFramePr>
          <p:cNvPr id="35842" name="Object 3"/>
          <p:cNvGraphicFramePr>
            <a:graphicFrameLocks noChangeAspect="1"/>
          </p:cNvGraphicFramePr>
          <p:nvPr/>
        </p:nvGraphicFramePr>
        <p:xfrm>
          <a:off x="2051050" y="836613"/>
          <a:ext cx="1671638" cy="495300"/>
        </p:xfrm>
        <a:graphic>
          <a:graphicData uri="http://schemas.openxmlformats.org/presentationml/2006/ole">
            <mc:AlternateContent xmlns:mc="http://schemas.openxmlformats.org/markup-compatibility/2006">
              <mc:Choice xmlns:v="urn:schemas-microsoft-com:vml" Requires="v">
                <p:oleObj spid="_x0000_s35943" name="Equation" r:id="rId3" imgW="698400" imgH="228600" progId="Equation.DSMT4">
                  <p:embed/>
                </p:oleObj>
              </mc:Choice>
              <mc:Fallback>
                <p:oleObj name="Equation" r:id="rId3" imgW="6984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836613"/>
                        <a:ext cx="16716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4"/>
          <p:cNvGraphicFramePr>
            <a:graphicFrameLocks noChangeAspect="1"/>
          </p:cNvGraphicFramePr>
          <p:nvPr/>
        </p:nvGraphicFramePr>
        <p:xfrm>
          <a:off x="1979613" y="1414463"/>
          <a:ext cx="2765425" cy="935037"/>
        </p:xfrm>
        <a:graphic>
          <a:graphicData uri="http://schemas.openxmlformats.org/presentationml/2006/ole">
            <mc:AlternateContent xmlns:mc="http://schemas.openxmlformats.org/markup-compatibility/2006">
              <mc:Choice xmlns:v="urn:schemas-microsoft-com:vml" Requires="v">
                <p:oleObj spid="_x0000_s35944" name="Equation" r:id="rId5" imgW="1155600" imgH="431640" progId="Equation.DSMT4">
                  <p:embed/>
                </p:oleObj>
              </mc:Choice>
              <mc:Fallback>
                <p:oleObj name="Equation" r:id="rId5" imgW="115560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414463"/>
                        <a:ext cx="27654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848" name="Group 5"/>
          <p:cNvGrpSpPr>
            <a:grpSpLocks/>
          </p:cNvGrpSpPr>
          <p:nvPr/>
        </p:nvGrpSpPr>
        <p:grpSpPr bwMode="auto">
          <a:xfrm>
            <a:off x="6388100" y="0"/>
            <a:ext cx="2755900" cy="366713"/>
            <a:chOff x="4024" y="0"/>
            <a:chExt cx="1736" cy="231"/>
          </a:xfrm>
        </p:grpSpPr>
        <p:sp>
          <p:nvSpPr>
            <p:cNvPr id="35849" name="Rectangle 6"/>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5850" name="Line 7"/>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5844" name="Object 8"/>
          <p:cNvGraphicFramePr>
            <a:graphicFrameLocks noChangeAspect="1"/>
          </p:cNvGraphicFramePr>
          <p:nvPr/>
        </p:nvGraphicFramePr>
        <p:xfrm>
          <a:off x="755650" y="2565400"/>
          <a:ext cx="7488238" cy="523875"/>
        </p:xfrm>
        <a:graphic>
          <a:graphicData uri="http://schemas.openxmlformats.org/presentationml/2006/ole">
            <mc:AlternateContent xmlns:mc="http://schemas.openxmlformats.org/markup-compatibility/2006">
              <mc:Choice xmlns:v="urn:schemas-microsoft-com:vml" Requires="v">
                <p:oleObj spid="_x0000_s35945" name="Equation" r:id="rId7" imgW="3263760" imgH="228600" progId="Equation.DSMT4">
                  <p:embed/>
                </p:oleObj>
              </mc:Choice>
              <mc:Fallback>
                <p:oleObj name="Equation" r:id="rId7" imgW="326376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565400"/>
                        <a:ext cx="748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9"/>
          <p:cNvGraphicFramePr>
            <a:graphicFrameLocks noChangeAspect="1"/>
          </p:cNvGraphicFramePr>
          <p:nvPr/>
        </p:nvGraphicFramePr>
        <p:xfrm>
          <a:off x="1187450" y="3644900"/>
          <a:ext cx="5903913" cy="1216025"/>
        </p:xfrm>
        <a:graphic>
          <a:graphicData uri="http://schemas.openxmlformats.org/presentationml/2006/ole">
            <mc:AlternateContent xmlns:mc="http://schemas.openxmlformats.org/markup-compatibility/2006">
              <mc:Choice xmlns:v="urn:schemas-microsoft-com:vml" Requires="v">
                <p:oleObj spid="_x0000_s35946" name="Equation" r:id="rId9" imgW="1739880" imgH="431640" progId="Equation.DSMT4">
                  <p:embed/>
                </p:oleObj>
              </mc:Choice>
              <mc:Fallback>
                <p:oleObj name="Equation" r:id="rId9" imgW="1739880" imgH="431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644900"/>
                        <a:ext cx="5903913"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1D0FDE2-C93B-4BAC-9813-E3EA16CBAABD}" type="slidenum">
              <a:rPr lang="en-US" altLang="zh-CN" sz="1200">
                <a:solidFill>
                  <a:srgbClr val="000000"/>
                </a:solidFill>
              </a:rPr>
              <a:pPr eaLnBrk="1" hangingPunct="1"/>
              <a:t>47</a:t>
            </a:fld>
            <a:endParaRPr lang="en-US" altLang="zh-CN" sz="1200">
              <a:solidFill>
                <a:srgbClr val="000000"/>
              </a:solidFill>
            </a:endParaRPr>
          </a:p>
        </p:txBody>
      </p:sp>
      <p:graphicFrame>
        <p:nvGraphicFramePr>
          <p:cNvPr id="36866" name="Object 2"/>
          <p:cNvGraphicFramePr>
            <a:graphicFrameLocks noGrp="1" noChangeAspect="1"/>
          </p:cNvGraphicFramePr>
          <p:nvPr>
            <p:ph idx="4294967295"/>
          </p:nvPr>
        </p:nvGraphicFramePr>
        <p:xfrm>
          <a:off x="0" y="1125538"/>
          <a:ext cx="5256213" cy="4241800"/>
        </p:xfrm>
        <a:graphic>
          <a:graphicData uri="http://schemas.openxmlformats.org/presentationml/2006/ole">
            <mc:AlternateContent xmlns:mc="http://schemas.openxmlformats.org/markup-compatibility/2006">
              <mc:Choice xmlns:v="urn:schemas-microsoft-com:vml" Requires="v">
                <p:oleObj spid="_x0000_s36939" name="Equation" r:id="rId3" imgW="2171520" imgH="1752480" progId="Equation.DSMT4">
                  <p:embed/>
                </p:oleObj>
              </mc:Choice>
              <mc:Fallback>
                <p:oleObj name="Equation" r:id="rId3" imgW="2171520" imgH="1752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5256213" cy="424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868" name="Group 3"/>
          <p:cNvGrpSpPr>
            <a:grpSpLocks/>
          </p:cNvGrpSpPr>
          <p:nvPr/>
        </p:nvGrpSpPr>
        <p:grpSpPr bwMode="auto">
          <a:xfrm>
            <a:off x="6388100" y="0"/>
            <a:ext cx="2755900" cy="366713"/>
            <a:chOff x="4024" y="0"/>
            <a:chExt cx="1736" cy="231"/>
          </a:xfrm>
        </p:grpSpPr>
        <p:sp>
          <p:nvSpPr>
            <p:cNvPr id="36870" name="Rectangle 4"/>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6871" name="Line 5"/>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 name="Object 3"/>
          <p:cNvGraphicFramePr>
            <a:graphicFrameLocks noChangeAspect="1"/>
          </p:cNvGraphicFramePr>
          <p:nvPr>
            <p:extLst>
              <p:ext uri="{D42A27DB-BD31-4B8C-83A1-F6EECF244321}">
                <p14:modId xmlns:p14="http://schemas.microsoft.com/office/powerpoint/2010/main" val="3418539250"/>
              </p:ext>
            </p:extLst>
          </p:nvPr>
        </p:nvGraphicFramePr>
        <p:xfrm>
          <a:off x="5508104" y="491635"/>
          <a:ext cx="1671638" cy="495300"/>
        </p:xfrm>
        <a:graphic>
          <a:graphicData uri="http://schemas.openxmlformats.org/presentationml/2006/ole">
            <mc:AlternateContent xmlns:mc="http://schemas.openxmlformats.org/markup-compatibility/2006">
              <mc:Choice xmlns:v="urn:schemas-microsoft-com:vml" Requires="v">
                <p:oleObj spid="_x0000_s36940" name="Equation" r:id="rId5" imgW="698400" imgH="228600" progId="Equation.DSMT4">
                  <p:embed/>
                </p:oleObj>
              </mc:Choice>
              <mc:Fallback>
                <p:oleObj name="Equation" r:id="rId5" imgW="698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491635"/>
                        <a:ext cx="167163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4716016" y="491635"/>
            <a:ext cx="3528392" cy="461665"/>
          </a:xfrm>
          <a:prstGeom prst="rect">
            <a:avLst/>
          </a:prstGeom>
          <a:noFill/>
        </p:spPr>
        <p:txBody>
          <a:bodyPr wrap="square" rtlCol="0">
            <a:spAutoFit/>
          </a:bodyPr>
          <a:lstStyle/>
          <a:p>
            <a:r>
              <a:rPr lang="zh-CN" altLang="en-US" dirty="0" smtClean="0"/>
              <a:t>因为                        </a:t>
            </a:r>
            <a:endParaRPr lang="zh-CN" altLang="en-US" dirty="0"/>
          </a:p>
        </p:txBody>
      </p:sp>
      <p:sp>
        <p:nvSpPr>
          <p:cNvPr id="3" name="矩形 2"/>
          <p:cNvSpPr/>
          <p:nvPr/>
        </p:nvSpPr>
        <p:spPr>
          <a:xfrm>
            <a:off x="4644008" y="419627"/>
            <a:ext cx="403244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716016" y="2669916"/>
            <a:ext cx="3528392" cy="461665"/>
          </a:xfrm>
          <a:prstGeom prst="rect">
            <a:avLst/>
          </a:prstGeom>
          <a:noFill/>
        </p:spPr>
        <p:txBody>
          <a:bodyPr wrap="square" rtlCol="0">
            <a:spAutoFit/>
          </a:bodyPr>
          <a:lstStyle/>
          <a:p>
            <a:r>
              <a:rPr lang="zh-CN" altLang="en-US" dirty="0" smtClean="0"/>
              <a:t>因为</a:t>
            </a:r>
            <a:endParaRPr lang="zh-CN" altLang="en-US" dirty="0"/>
          </a:p>
        </p:txBody>
      </p:sp>
      <p:sp>
        <p:nvSpPr>
          <p:cNvPr id="12" name="矩形 11"/>
          <p:cNvSpPr/>
          <p:nvPr/>
        </p:nvSpPr>
        <p:spPr>
          <a:xfrm>
            <a:off x="4644008" y="2339258"/>
            <a:ext cx="4032448" cy="10987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Object 4"/>
          <p:cNvGraphicFramePr>
            <a:graphicFrameLocks noChangeAspect="1"/>
          </p:cNvGraphicFramePr>
          <p:nvPr>
            <p:extLst>
              <p:ext uri="{D42A27DB-BD31-4B8C-83A1-F6EECF244321}">
                <p14:modId xmlns:p14="http://schemas.microsoft.com/office/powerpoint/2010/main" val="2465170539"/>
              </p:ext>
            </p:extLst>
          </p:nvPr>
        </p:nvGraphicFramePr>
        <p:xfrm>
          <a:off x="5463299" y="2467497"/>
          <a:ext cx="2765425" cy="935037"/>
        </p:xfrm>
        <a:graphic>
          <a:graphicData uri="http://schemas.openxmlformats.org/presentationml/2006/ole">
            <mc:AlternateContent xmlns:mc="http://schemas.openxmlformats.org/markup-compatibility/2006">
              <mc:Choice xmlns:v="urn:schemas-microsoft-com:vml" Requires="v">
                <p:oleObj spid="_x0000_s36941" name="Equation" r:id="rId7" imgW="1155600" imgH="431640" progId="Equation.DSMT4">
                  <p:embed/>
                </p:oleObj>
              </mc:Choice>
              <mc:Fallback>
                <p:oleObj name="Equation" r:id="rId7" imgW="115560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3299" y="2467497"/>
                        <a:ext cx="27654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直接箭头连接符 4"/>
          <p:cNvCxnSpPr>
            <a:stCxn id="3" idx="1"/>
          </p:cNvCxnSpPr>
          <p:nvPr/>
        </p:nvCxnSpPr>
        <p:spPr>
          <a:xfrm flipH="1">
            <a:off x="2195736" y="707659"/>
            <a:ext cx="2448272" cy="514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3491880" y="2785791"/>
            <a:ext cx="1152128" cy="1028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1444914-0891-47CD-84AE-52C93E98B103}" type="slidenum">
              <a:rPr lang="en-US" altLang="zh-CN" sz="1200">
                <a:solidFill>
                  <a:srgbClr val="000000"/>
                </a:solidFill>
              </a:rPr>
              <a:pPr eaLnBrk="1" hangingPunct="1"/>
              <a:t>48</a:t>
            </a:fld>
            <a:endParaRPr lang="en-US" altLang="zh-CN" sz="1200">
              <a:solidFill>
                <a:srgbClr val="000000"/>
              </a:solidFill>
            </a:endParaRPr>
          </a:p>
        </p:txBody>
      </p:sp>
      <p:graphicFrame>
        <p:nvGraphicFramePr>
          <p:cNvPr id="37890" name="Object 2"/>
          <p:cNvGraphicFramePr>
            <a:graphicFrameLocks noChangeAspect="1"/>
          </p:cNvGraphicFramePr>
          <p:nvPr/>
        </p:nvGraphicFramePr>
        <p:xfrm>
          <a:off x="323850" y="765175"/>
          <a:ext cx="8297863" cy="4167188"/>
        </p:xfrm>
        <a:graphic>
          <a:graphicData uri="http://schemas.openxmlformats.org/presentationml/2006/ole">
            <mc:AlternateContent xmlns:mc="http://schemas.openxmlformats.org/markup-compatibility/2006">
              <mc:Choice xmlns:v="urn:schemas-microsoft-com:vml" Requires="v">
                <p:oleObj spid="_x0000_s37920" name="Equation" r:id="rId3" imgW="3466800" imgH="2006280" progId="Equation.DSMT4">
                  <p:embed/>
                </p:oleObj>
              </mc:Choice>
              <mc:Fallback>
                <p:oleObj name="Equation" r:id="rId3" imgW="3466800" imgH="20062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765175"/>
                        <a:ext cx="8297863" cy="416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Text Box 3"/>
          <p:cNvSpPr txBox="1">
            <a:spLocks noChangeArrowheads="1"/>
          </p:cNvSpPr>
          <p:nvPr/>
        </p:nvSpPr>
        <p:spPr bwMode="auto">
          <a:xfrm>
            <a:off x="395288" y="5229225"/>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依次递推，可以得到</a:t>
            </a:r>
            <a:r>
              <a:rPr lang="en-US" altLang="zh-CN" i="1"/>
              <a:t>a</a:t>
            </a:r>
            <a:r>
              <a:rPr lang="en-US" altLang="zh-CN" baseline="-25000"/>
              <a:t>3</a:t>
            </a:r>
            <a:r>
              <a:rPr lang="en-US" altLang="zh-CN"/>
              <a:t>,…,</a:t>
            </a:r>
            <a:r>
              <a:rPr lang="en-US" altLang="zh-CN" i="1"/>
              <a:t>a</a:t>
            </a:r>
            <a:r>
              <a:rPr lang="en-US" altLang="zh-CN" i="1" baseline="-25000"/>
              <a:t>n</a:t>
            </a:r>
            <a:r>
              <a:rPr lang="zh-CN" altLang="en-US"/>
              <a:t>。</a:t>
            </a:r>
          </a:p>
        </p:txBody>
      </p:sp>
      <p:sp>
        <p:nvSpPr>
          <p:cNvPr id="37893" name="Text Box 4"/>
          <p:cNvSpPr txBox="1">
            <a:spLocks noChangeArrowheads="1"/>
          </p:cNvSpPr>
          <p:nvPr/>
        </p:nvSpPr>
        <p:spPr bwMode="auto">
          <a:xfrm>
            <a:off x="468313" y="5805488"/>
            <a:ext cx="621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为写出系数</a:t>
            </a:r>
            <a:r>
              <a:rPr lang="en-US" altLang="zh-CN" i="1" dirty="0" err="1"/>
              <a:t>a</a:t>
            </a:r>
            <a:r>
              <a:rPr lang="en-US" altLang="zh-CN" i="1" baseline="-25000" dirty="0" err="1"/>
              <a:t>k</a:t>
            </a:r>
            <a:r>
              <a:rPr lang="zh-CN" altLang="en-US" dirty="0"/>
              <a:t>的一般形式，需引进</a:t>
            </a:r>
            <a:r>
              <a:rPr lang="zh-CN" altLang="en-US" dirty="0">
                <a:solidFill>
                  <a:srgbClr val="FF0000"/>
                </a:solidFill>
              </a:rPr>
              <a:t>差商定义</a:t>
            </a:r>
            <a:r>
              <a:rPr lang="zh-CN" altLang="en-US" dirty="0"/>
              <a:t>。</a:t>
            </a:r>
          </a:p>
        </p:txBody>
      </p:sp>
      <p:sp>
        <p:nvSpPr>
          <p:cNvPr id="37894" name="AutoShape 5">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7895" name="Group 6"/>
          <p:cNvGrpSpPr>
            <a:grpSpLocks/>
          </p:cNvGrpSpPr>
          <p:nvPr/>
        </p:nvGrpSpPr>
        <p:grpSpPr bwMode="auto">
          <a:xfrm>
            <a:off x="6388100" y="0"/>
            <a:ext cx="2755900" cy="366713"/>
            <a:chOff x="4024" y="0"/>
            <a:chExt cx="1736" cy="231"/>
          </a:xfrm>
        </p:grpSpPr>
        <p:sp>
          <p:nvSpPr>
            <p:cNvPr id="37896" name="Rectangle 7"/>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7897" name="Line 8"/>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59040E2-44C2-432A-8C47-E8AC2B19709E}" type="slidenum">
              <a:rPr lang="en-US" altLang="zh-CN" sz="1200">
                <a:solidFill>
                  <a:srgbClr val="000000"/>
                </a:solidFill>
              </a:rPr>
              <a:pPr eaLnBrk="1" hangingPunct="1"/>
              <a:t>49</a:t>
            </a:fld>
            <a:endParaRPr lang="en-US" altLang="zh-CN" sz="1200">
              <a:solidFill>
                <a:srgbClr val="000000"/>
              </a:solidFill>
            </a:endParaRPr>
          </a:p>
        </p:txBody>
      </p:sp>
      <p:sp>
        <p:nvSpPr>
          <p:cNvPr id="38917" name="Text Box 2"/>
          <p:cNvSpPr txBox="1">
            <a:spLocks noChangeArrowheads="1"/>
          </p:cNvSpPr>
          <p:nvPr/>
        </p:nvSpPr>
        <p:spPr bwMode="auto">
          <a:xfrm>
            <a:off x="592138" y="496888"/>
            <a:ext cx="77247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FF0000"/>
                </a:solidFill>
              </a:rPr>
              <a:t>定义</a:t>
            </a:r>
            <a:r>
              <a:rPr lang="en-US" altLang="zh-CN">
                <a:solidFill>
                  <a:srgbClr val="FF0000"/>
                </a:solidFill>
              </a:rPr>
              <a:t>4.3  </a:t>
            </a:r>
            <a:r>
              <a:rPr lang="zh-CN" altLang="en-US"/>
              <a:t>设已知函数</a:t>
            </a:r>
            <a:r>
              <a:rPr lang="en-US" altLang="zh-CN" i="1"/>
              <a:t>f </a:t>
            </a:r>
            <a:r>
              <a:rPr lang="en-US" altLang="zh-CN"/>
              <a:t>(</a:t>
            </a:r>
            <a:r>
              <a:rPr lang="en-US" altLang="zh-CN" i="1"/>
              <a:t>x</a:t>
            </a:r>
            <a:r>
              <a:rPr lang="en-US" altLang="zh-CN"/>
              <a:t>)</a:t>
            </a:r>
            <a:r>
              <a:rPr lang="zh-CN" altLang="en-US"/>
              <a:t>的</a:t>
            </a:r>
            <a:r>
              <a:rPr lang="en-US" altLang="zh-CN" i="1"/>
              <a:t>n</a:t>
            </a:r>
            <a:r>
              <a:rPr lang="en-US" altLang="zh-CN"/>
              <a:t>+1</a:t>
            </a:r>
            <a:r>
              <a:rPr lang="zh-CN" altLang="en-US"/>
              <a:t>个互异节点</a:t>
            </a:r>
            <a:r>
              <a:rPr lang="en-US" altLang="zh-CN" i="1"/>
              <a:t>x</a:t>
            </a:r>
            <a:r>
              <a:rPr lang="en-US" altLang="zh-CN" baseline="-25000"/>
              <a:t>0</a:t>
            </a:r>
            <a:r>
              <a:rPr lang="en-US" altLang="zh-CN"/>
              <a:t>,</a:t>
            </a:r>
            <a:r>
              <a:rPr lang="en-US" altLang="zh-CN" i="1"/>
              <a:t>x</a:t>
            </a:r>
            <a:r>
              <a:rPr lang="en-US" altLang="zh-CN" baseline="-25000"/>
              <a:t>1</a:t>
            </a:r>
            <a:r>
              <a:rPr lang="en-US" altLang="zh-CN"/>
              <a:t>,…,</a:t>
            </a:r>
            <a:r>
              <a:rPr lang="en-US" altLang="zh-CN" i="1"/>
              <a:t>x</a:t>
            </a:r>
            <a:r>
              <a:rPr lang="en-US" altLang="zh-CN" i="1" baseline="-25000"/>
              <a:t>n</a:t>
            </a:r>
            <a:r>
              <a:rPr lang="zh-CN" altLang="en-US"/>
              <a:t>上的函数值为</a:t>
            </a:r>
            <a:r>
              <a:rPr lang="en-US" altLang="zh-CN" i="1"/>
              <a:t>f </a:t>
            </a:r>
            <a:r>
              <a:rPr lang="en-US" altLang="zh-CN"/>
              <a:t>(</a:t>
            </a:r>
            <a:r>
              <a:rPr lang="en-US" altLang="zh-CN" i="1"/>
              <a:t>x</a:t>
            </a:r>
            <a:r>
              <a:rPr lang="en-US" altLang="zh-CN" i="1" baseline="-25000"/>
              <a:t>j</a:t>
            </a:r>
            <a:r>
              <a:rPr lang="en-US" altLang="zh-CN"/>
              <a:t>) (</a:t>
            </a:r>
            <a:r>
              <a:rPr lang="en-US" altLang="zh-CN" i="1"/>
              <a:t>j</a:t>
            </a:r>
            <a:r>
              <a:rPr lang="en-US" altLang="zh-CN"/>
              <a:t>=0,1,…,</a:t>
            </a:r>
            <a:r>
              <a:rPr lang="en-US" altLang="zh-CN" i="1"/>
              <a:t>n</a:t>
            </a:r>
            <a:r>
              <a:rPr lang="en-US" altLang="zh-CN"/>
              <a:t>)</a:t>
            </a:r>
            <a:r>
              <a:rPr lang="zh-CN" altLang="en-US"/>
              <a:t>，称</a:t>
            </a:r>
            <a:endParaRPr lang="zh-CN" altLang="en-US" baseline="-25000"/>
          </a:p>
        </p:txBody>
      </p:sp>
      <p:graphicFrame>
        <p:nvGraphicFramePr>
          <p:cNvPr id="38914" name="Object 3"/>
          <p:cNvGraphicFramePr>
            <a:graphicFrameLocks noChangeAspect="1"/>
          </p:cNvGraphicFramePr>
          <p:nvPr/>
        </p:nvGraphicFramePr>
        <p:xfrm>
          <a:off x="684213" y="1844675"/>
          <a:ext cx="2127250" cy="1017588"/>
        </p:xfrm>
        <a:graphic>
          <a:graphicData uri="http://schemas.openxmlformats.org/presentationml/2006/ole">
            <mc:AlternateContent xmlns:mc="http://schemas.openxmlformats.org/markup-compatibility/2006">
              <mc:Choice xmlns:v="urn:schemas-microsoft-com:vml" Requires="v">
                <p:oleObj spid="_x0000_s38968" name="Equation" r:id="rId3" imgW="888840" imgH="469800" progId="Equation.DSMT4">
                  <p:embed/>
                </p:oleObj>
              </mc:Choice>
              <mc:Fallback>
                <p:oleObj name="Equation" r:id="rId3" imgW="888840" imgH="46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212725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8" name="Text Box 4"/>
          <p:cNvSpPr txBox="1">
            <a:spLocks noChangeArrowheads="1"/>
          </p:cNvSpPr>
          <p:nvPr/>
        </p:nvSpPr>
        <p:spPr bwMode="auto">
          <a:xfrm>
            <a:off x="2895600" y="2152650"/>
            <a:ext cx="552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a:t>
            </a:r>
            <a:r>
              <a:rPr lang="en-US" altLang="zh-CN" i="1"/>
              <a:t>f </a:t>
            </a:r>
            <a:r>
              <a:rPr lang="en-US" altLang="zh-CN"/>
              <a:t>(</a:t>
            </a:r>
            <a:r>
              <a:rPr lang="en-US" altLang="zh-CN" i="1"/>
              <a:t>x</a:t>
            </a:r>
            <a:r>
              <a:rPr lang="en-US" altLang="zh-CN"/>
              <a:t>)</a:t>
            </a:r>
            <a:r>
              <a:rPr lang="zh-CN" altLang="en-US"/>
              <a:t>关于节点</a:t>
            </a:r>
            <a:r>
              <a:rPr lang="en-US" altLang="zh-CN" i="1"/>
              <a:t>x</a:t>
            </a:r>
            <a:r>
              <a:rPr lang="en-US" altLang="zh-CN" i="1" baseline="-25000"/>
              <a:t> i</a:t>
            </a:r>
            <a:r>
              <a:rPr lang="en-US" altLang="zh-CN"/>
              <a:t>, </a:t>
            </a:r>
            <a:r>
              <a:rPr lang="en-US" altLang="zh-CN" i="1"/>
              <a:t>x</a:t>
            </a:r>
            <a:r>
              <a:rPr lang="en-US" altLang="zh-CN" i="1" baseline="-25000"/>
              <a:t>j</a:t>
            </a:r>
            <a:r>
              <a:rPr lang="en-US" altLang="zh-CN"/>
              <a:t> </a:t>
            </a:r>
            <a:r>
              <a:rPr lang="zh-CN" altLang="en-US"/>
              <a:t>的</a:t>
            </a:r>
            <a:r>
              <a:rPr lang="en-US" altLang="zh-CN" b="1">
                <a:solidFill>
                  <a:srgbClr val="FF0000"/>
                </a:solidFill>
              </a:rPr>
              <a:t>1</a:t>
            </a:r>
            <a:r>
              <a:rPr lang="zh-CN" altLang="en-US" b="1">
                <a:solidFill>
                  <a:srgbClr val="FF0000"/>
                </a:solidFill>
              </a:rPr>
              <a:t>阶差商或均差，</a:t>
            </a:r>
            <a:endParaRPr lang="zh-CN" altLang="en-US" b="1" i="1" baseline="-25000">
              <a:solidFill>
                <a:srgbClr val="FF0000"/>
              </a:solidFill>
            </a:endParaRPr>
          </a:p>
        </p:txBody>
      </p:sp>
      <p:sp>
        <p:nvSpPr>
          <p:cNvPr id="38919" name="Rectangle 5"/>
          <p:cNvSpPr>
            <a:spLocks noChangeArrowheads="1"/>
          </p:cNvSpPr>
          <p:nvPr/>
        </p:nvSpPr>
        <p:spPr bwMode="auto">
          <a:xfrm>
            <a:off x="611188" y="3233738"/>
            <a:ext cx="243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记作</a:t>
            </a:r>
            <a:r>
              <a:rPr lang="en-US" altLang="zh-CN" i="1"/>
              <a:t>f </a:t>
            </a:r>
            <a:r>
              <a:rPr lang="en-US" altLang="zh-CN"/>
              <a:t>[</a:t>
            </a:r>
            <a:r>
              <a:rPr lang="en-US" altLang="zh-CN" i="1"/>
              <a:t>x</a:t>
            </a:r>
            <a:r>
              <a:rPr lang="en-US" altLang="zh-CN" i="1" baseline="-25000"/>
              <a:t> i</a:t>
            </a:r>
            <a:r>
              <a:rPr lang="en-US" altLang="zh-CN"/>
              <a:t>, </a:t>
            </a:r>
            <a:r>
              <a:rPr lang="en-US" altLang="zh-CN" i="1"/>
              <a:t>x</a:t>
            </a:r>
            <a:r>
              <a:rPr lang="en-US" altLang="zh-CN" i="1" baseline="-25000"/>
              <a:t>j</a:t>
            </a:r>
            <a:r>
              <a:rPr lang="en-US" altLang="zh-CN"/>
              <a:t> ]</a:t>
            </a:r>
            <a:r>
              <a:rPr lang="zh-CN" altLang="en-US"/>
              <a:t>，即</a:t>
            </a:r>
          </a:p>
        </p:txBody>
      </p:sp>
      <p:graphicFrame>
        <p:nvGraphicFramePr>
          <p:cNvPr id="38915" name="Object 6"/>
          <p:cNvGraphicFramePr>
            <a:graphicFrameLocks noChangeAspect="1"/>
          </p:cNvGraphicFramePr>
          <p:nvPr/>
        </p:nvGraphicFramePr>
        <p:xfrm>
          <a:off x="2411413" y="3789363"/>
          <a:ext cx="3676650" cy="1017587"/>
        </p:xfrm>
        <a:graphic>
          <a:graphicData uri="http://schemas.openxmlformats.org/presentationml/2006/ole">
            <mc:AlternateContent xmlns:mc="http://schemas.openxmlformats.org/markup-compatibility/2006">
              <mc:Choice xmlns:v="urn:schemas-microsoft-com:vml" Requires="v">
                <p:oleObj spid="_x0000_s38969" name="Equation" r:id="rId5" imgW="1536480" imgH="469800" progId="Equation.DSMT4">
                  <p:embed/>
                </p:oleObj>
              </mc:Choice>
              <mc:Fallback>
                <p:oleObj name="Equation" r:id="rId5" imgW="1536480" imgH="46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789363"/>
                        <a:ext cx="367665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921" name="Group 8"/>
          <p:cNvGrpSpPr>
            <a:grpSpLocks/>
          </p:cNvGrpSpPr>
          <p:nvPr/>
        </p:nvGrpSpPr>
        <p:grpSpPr bwMode="auto">
          <a:xfrm>
            <a:off x="6388100" y="0"/>
            <a:ext cx="2755900" cy="366713"/>
            <a:chOff x="4024" y="0"/>
            <a:chExt cx="1736" cy="231"/>
          </a:xfrm>
        </p:grpSpPr>
        <p:sp>
          <p:nvSpPr>
            <p:cNvPr id="38922" name="Rectangle 9"/>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8923" name="Line 10"/>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B71275-8299-4500-B3A3-25CD0BE752B1}" type="slidenum">
              <a:rPr lang="en-US" altLang="zh-CN" sz="1200">
                <a:solidFill>
                  <a:srgbClr val="000000"/>
                </a:solidFill>
              </a:rPr>
              <a:pPr eaLnBrk="1" hangingPunct="1"/>
              <a:t>5</a:t>
            </a:fld>
            <a:endParaRPr lang="en-US" altLang="zh-CN" sz="1200">
              <a:solidFill>
                <a:srgbClr val="000000"/>
              </a:solidFill>
            </a:endParaRPr>
          </a:p>
        </p:txBody>
      </p:sp>
      <p:sp>
        <p:nvSpPr>
          <p:cNvPr id="2053" name="Rectangle 4"/>
          <p:cNvSpPr>
            <a:spLocks noChangeArrowheads="1"/>
          </p:cNvSpPr>
          <p:nvPr/>
        </p:nvSpPr>
        <p:spPr bwMode="auto">
          <a:xfrm>
            <a:off x="468313" y="836613"/>
            <a:ext cx="7991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20000"/>
              </a:spcBef>
            </a:pPr>
            <a:r>
              <a:rPr lang="en-US" altLang="zh-CN"/>
              <a:t>      </a:t>
            </a:r>
            <a:r>
              <a:rPr lang="en-US" altLang="zh-CN">
                <a:solidFill>
                  <a:srgbClr val="FF0000"/>
                </a:solidFill>
              </a:rPr>
              <a:t>  </a:t>
            </a:r>
            <a:r>
              <a:rPr lang="zh-CN" altLang="en-US" b="1">
                <a:solidFill>
                  <a:srgbClr val="FF0000"/>
                </a:solidFill>
              </a:rPr>
              <a:t>定义</a:t>
            </a:r>
            <a:r>
              <a:rPr lang="en-US" altLang="zh-CN" b="1">
                <a:solidFill>
                  <a:srgbClr val="FF0000"/>
                </a:solidFill>
              </a:rPr>
              <a:t>4.1</a:t>
            </a:r>
            <a:r>
              <a:rPr lang="en-US" altLang="zh-CN">
                <a:solidFill>
                  <a:srgbClr val="FF0000"/>
                </a:solidFill>
              </a:rPr>
              <a:t>  </a:t>
            </a:r>
            <a:r>
              <a:rPr lang="zh-CN" altLang="en-US"/>
              <a:t>设函数 </a:t>
            </a:r>
            <a:r>
              <a:rPr lang="en-GB" altLang="zh-CN" i="1"/>
              <a:t>y </a:t>
            </a:r>
            <a:r>
              <a:rPr lang="en-GB" altLang="zh-CN"/>
              <a:t>= </a:t>
            </a:r>
            <a:r>
              <a:rPr lang="en-GB" altLang="zh-CN" i="1"/>
              <a:t>f </a:t>
            </a:r>
            <a:r>
              <a:rPr lang="en-GB" altLang="zh-CN"/>
              <a:t>(</a:t>
            </a:r>
            <a:r>
              <a:rPr lang="en-GB" altLang="zh-CN" i="1"/>
              <a:t>x</a:t>
            </a:r>
            <a:r>
              <a:rPr lang="en-GB" altLang="zh-CN"/>
              <a:t>)</a:t>
            </a:r>
            <a:r>
              <a:rPr lang="en-US" altLang="zh-CN"/>
              <a:t> </a:t>
            </a:r>
            <a:r>
              <a:rPr lang="zh-CN" altLang="en-US"/>
              <a:t>在区间</a:t>
            </a:r>
            <a:r>
              <a:rPr lang="zh-CN" altLang="en-GB"/>
              <a:t>[</a:t>
            </a:r>
            <a:r>
              <a:rPr lang="en-GB" altLang="zh-CN" i="1"/>
              <a:t>a</a:t>
            </a:r>
            <a:r>
              <a:rPr lang="en-GB" altLang="zh-CN"/>
              <a:t>, b]</a:t>
            </a:r>
            <a:r>
              <a:rPr lang="zh-CN" altLang="en-GB"/>
              <a:t>上有定义，且已知</a:t>
            </a:r>
            <a:r>
              <a:rPr lang="en-GB" altLang="zh-CN" i="1"/>
              <a:t>f </a:t>
            </a:r>
            <a:r>
              <a:rPr lang="en-GB" altLang="zh-CN"/>
              <a:t>(</a:t>
            </a:r>
            <a:r>
              <a:rPr lang="en-GB" altLang="zh-CN" i="1"/>
              <a:t>x</a:t>
            </a:r>
            <a:r>
              <a:rPr lang="en-GB" altLang="zh-CN"/>
              <a:t>)</a:t>
            </a:r>
            <a:r>
              <a:rPr lang="en-US" altLang="zh-CN"/>
              <a:t> </a:t>
            </a:r>
            <a:r>
              <a:rPr lang="zh-CN" altLang="en-US"/>
              <a:t>在 </a:t>
            </a:r>
            <a:r>
              <a:rPr lang="zh-CN" altLang="en-GB"/>
              <a:t>[</a:t>
            </a:r>
            <a:r>
              <a:rPr lang="en-GB" altLang="zh-CN" i="1"/>
              <a:t>a</a:t>
            </a:r>
            <a:r>
              <a:rPr lang="en-GB" altLang="zh-CN"/>
              <a:t>, b]</a:t>
            </a:r>
            <a:r>
              <a:rPr lang="zh-CN" altLang="en-GB"/>
              <a:t>上</a:t>
            </a:r>
            <a:r>
              <a:rPr lang="en-GB" altLang="zh-CN" i="1"/>
              <a:t>n</a:t>
            </a:r>
            <a:r>
              <a:rPr lang="en-GB" altLang="zh-CN"/>
              <a:t>+1</a:t>
            </a:r>
            <a:r>
              <a:rPr lang="zh-CN" altLang="en-GB"/>
              <a:t>个互异节点：</a:t>
            </a:r>
            <a:r>
              <a:rPr lang="en-GB" altLang="zh-CN" i="1"/>
              <a:t>x</a:t>
            </a:r>
            <a:r>
              <a:rPr lang="en-GB" altLang="zh-CN" baseline="-25000"/>
              <a:t>0</a:t>
            </a:r>
            <a:r>
              <a:rPr lang="en-GB" altLang="zh-CN"/>
              <a:t> </a:t>
            </a:r>
            <a:r>
              <a:rPr lang="zh-CN" altLang="en-GB"/>
              <a:t>，</a:t>
            </a:r>
            <a:r>
              <a:rPr lang="en-GB" altLang="zh-CN" i="1"/>
              <a:t>x</a:t>
            </a:r>
            <a:r>
              <a:rPr lang="en-GB" altLang="zh-CN" baseline="-25000"/>
              <a:t>1</a:t>
            </a:r>
            <a:r>
              <a:rPr lang="zh-CN" altLang="en-GB"/>
              <a:t>，</a:t>
            </a:r>
            <a:r>
              <a:rPr lang="en-GB" altLang="zh-CN"/>
              <a:t>…</a:t>
            </a:r>
            <a:r>
              <a:rPr lang="zh-CN" altLang="en-GB"/>
              <a:t>，</a:t>
            </a:r>
            <a:r>
              <a:rPr lang="en-GB" altLang="zh-CN" i="1"/>
              <a:t>x</a:t>
            </a:r>
            <a:r>
              <a:rPr lang="en-GB" altLang="zh-CN" i="1" baseline="-25000"/>
              <a:t>n</a:t>
            </a:r>
            <a:r>
              <a:rPr lang="en-GB" altLang="zh-CN"/>
              <a:t> </a:t>
            </a:r>
            <a:r>
              <a:rPr lang="zh-CN" altLang="en-GB"/>
              <a:t>上的函数值</a:t>
            </a:r>
            <a:r>
              <a:rPr lang="en-GB" altLang="zh-CN" i="1"/>
              <a:t>f </a:t>
            </a:r>
            <a:r>
              <a:rPr lang="en-GB" altLang="zh-CN"/>
              <a:t>(</a:t>
            </a:r>
            <a:r>
              <a:rPr lang="en-GB" altLang="zh-CN" i="1"/>
              <a:t>x</a:t>
            </a:r>
            <a:r>
              <a:rPr lang="en-GB" altLang="zh-CN" baseline="-25000"/>
              <a:t>0</a:t>
            </a:r>
            <a:r>
              <a:rPr lang="en-GB" altLang="zh-CN"/>
              <a:t> )</a:t>
            </a:r>
            <a:r>
              <a:rPr lang="zh-CN" altLang="en-GB"/>
              <a:t>，</a:t>
            </a:r>
            <a:r>
              <a:rPr lang="en-GB" altLang="zh-CN" i="1"/>
              <a:t>f </a:t>
            </a:r>
            <a:r>
              <a:rPr lang="en-GB" altLang="zh-CN"/>
              <a:t>(</a:t>
            </a:r>
            <a:r>
              <a:rPr lang="en-GB" altLang="zh-CN" i="1"/>
              <a:t>x</a:t>
            </a:r>
            <a:r>
              <a:rPr lang="en-GB" altLang="zh-CN" baseline="-25000"/>
              <a:t>1</a:t>
            </a:r>
            <a:r>
              <a:rPr lang="en-GB" altLang="zh-CN"/>
              <a:t> )</a:t>
            </a:r>
            <a:r>
              <a:rPr lang="zh-CN" altLang="en-GB"/>
              <a:t>，</a:t>
            </a:r>
            <a:r>
              <a:rPr lang="en-GB" altLang="zh-CN"/>
              <a:t>…</a:t>
            </a:r>
            <a:r>
              <a:rPr lang="zh-CN" altLang="en-GB"/>
              <a:t>，</a:t>
            </a:r>
            <a:r>
              <a:rPr lang="en-GB" altLang="zh-CN" i="1"/>
              <a:t>f </a:t>
            </a:r>
            <a:r>
              <a:rPr lang="en-GB" altLang="zh-CN"/>
              <a:t>(</a:t>
            </a:r>
            <a:r>
              <a:rPr lang="en-GB" altLang="zh-CN" i="1"/>
              <a:t>x</a:t>
            </a:r>
            <a:r>
              <a:rPr lang="en-GB" altLang="zh-CN" i="1" baseline="-25000"/>
              <a:t>n</a:t>
            </a:r>
            <a:r>
              <a:rPr lang="en-GB" altLang="zh-CN"/>
              <a:t> )</a:t>
            </a:r>
            <a:r>
              <a:rPr lang="en-US" altLang="zh-CN"/>
              <a:t> </a:t>
            </a:r>
            <a:r>
              <a:rPr lang="zh-CN" altLang="en-GB"/>
              <a:t>。</a:t>
            </a:r>
          </a:p>
          <a:p>
            <a:pPr eaLnBrk="1" hangingPunct="1">
              <a:lnSpc>
                <a:spcPct val="125000"/>
              </a:lnSpc>
              <a:spcBef>
                <a:spcPct val="20000"/>
              </a:spcBef>
            </a:pPr>
            <a:r>
              <a:rPr lang="zh-CN" altLang="en-GB"/>
              <a:t>若存在一个</a:t>
            </a:r>
            <a:r>
              <a:rPr lang="en-GB" altLang="zh-CN" i="1"/>
              <a:t>f </a:t>
            </a:r>
            <a:r>
              <a:rPr lang="en-GB" altLang="zh-CN"/>
              <a:t>(</a:t>
            </a:r>
            <a:r>
              <a:rPr lang="en-GB" altLang="zh-CN" i="1"/>
              <a:t>x</a:t>
            </a:r>
            <a:r>
              <a:rPr lang="en-GB" altLang="zh-CN"/>
              <a:t>)</a:t>
            </a:r>
            <a:r>
              <a:rPr lang="zh-CN" altLang="en-US"/>
              <a:t>的近似函数</a:t>
            </a:r>
            <a:r>
              <a:rPr lang="en-GB" altLang="zh-CN" i="1"/>
              <a:t>P</a:t>
            </a:r>
            <a:r>
              <a:rPr lang="en-GB" altLang="zh-CN"/>
              <a:t>(</a:t>
            </a:r>
            <a:r>
              <a:rPr lang="en-GB" altLang="zh-CN" i="1"/>
              <a:t>x</a:t>
            </a:r>
            <a:r>
              <a:rPr lang="en-GB" altLang="zh-CN"/>
              <a:t>)</a:t>
            </a:r>
            <a:r>
              <a:rPr lang="zh-CN" altLang="en-GB"/>
              <a:t>，满足</a:t>
            </a:r>
            <a:endParaRPr lang="zh-CN" altLang="en-US"/>
          </a:p>
        </p:txBody>
      </p:sp>
      <p:graphicFrame>
        <p:nvGraphicFramePr>
          <p:cNvPr id="2050" name="Object 5"/>
          <p:cNvGraphicFramePr>
            <a:graphicFrameLocks noChangeAspect="1"/>
          </p:cNvGraphicFramePr>
          <p:nvPr/>
        </p:nvGraphicFramePr>
        <p:xfrm>
          <a:off x="827088" y="2781300"/>
          <a:ext cx="6902450" cy="644525"/>
        </p:xfrm>
        <a:graphic>
          <a:graphicData uri="http://schemas.openxmlformats.org/presentationml/2006/ole">
            <mc:AlternateContent xmlns:mc="http://schemas.openxmlformats.org/markup-compatibility/2006">
              <mc:Choice xmlns:v="urn:schemas-microsoft-com:vml" Requires="v">
                <p:oleObj spid="_x0000_s2107" name="Equation" r:id="rId3" imgW="2450880" imgH="228600" progId="Equation.DSMT4">
                  <p:embed/>
                </p:oleObj>
              </mc:Choice>
              <mc:Fallback>
                <p:oleObj name="Equation" r:id="rId3" imgW="245088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81300"/>
                        <a:ext cx="690245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AutoShape 7"/>
          <p:cNvSpPr>
            <a:spLocks noChangeArrowheads="1"/>
          </p:cNvSpPr>
          <p:nvPr/>
        </p:nvSpPr>
        <p:spPr bwMode="auto">
          <a:xfrm>
            <a:off x="755650" y="4149725"/>
            <a:ext cx="1582738" cy="649288"/>
          </a:xfrm>
          <a:prstGeom prst="wedgeRoundRectCallout">
            <a:avLst>
              <a:gd name="adj1" fmla="val -23421"/>
              <a:gd name="adj2" fmla="val -171028"/>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插值函数</a:t>
            </a:r>
            <a:endParaRPr lang="zh-CN" altLang="en-US" b="1">
              <a:ea typeface="楷体_GB2312" pitchFamily="49" charset="-122"/>
            </a:endParaRPr>
          </a:p>
        </p:txBody>
      </p:sp>
      <p:sp>
        <p:nvSpPr>
          <p:cNvPr id="40968" name="AutoShape 8"/>
          <p:cNvSpPr>
            <a:spLocks noChangeArrowheads="1"/>
          </p:cNvSpPr>
          <p:nvPr/>
        </p:nvSpPr>
        <p:spPr bwMode="auto">
          <a:xfrm>
            <a:off x="2627313" y="4221163"/>
            <a:ext cx="2665412" cy="649287"/>
          </a:xfrm>
          <a:prstGeom prst="wedgeRoundRectCallout">
            <a:avLst>
              <a:gd name="adj1" fmla="val -45176"/>
              <a:gd name="adj2" fmla="val -184472"/>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被插函数</a:t>
            </a:r>
            <a:r>
              <a:rPr lang="en-GB" altLang="zh-CN" b="1">
                <a:ea typeface="楷体_GB2312" pitchFamily="49" charset="-122"/>
              </a:rPr>
              <a:t>(</a:t>
            </a:r>
            <a:r>
              <a:rPr lang="zh-CN" altLang="en-GB" b="1">
                <a:ea typeface="楷体_GB2312" pitchFamily="49" charset="-122"/>
              </a:rPr>
              <a:t>原函数）</a:t>
            </a:r>
            <a:endParaRPr lang="zh-CN" altLang="en-US" b="1">
              <a:ea typeface="楷体_GB2312" pitchFamily="49" charset="-122"/>
            </a:endParaRPr>
          </a:p>
        </p:txBody>
      </p:sp>
      <p:sp>
        <p:nvSpPr>
          <p:cNvPr id="40969" name="AutoShape 9"/>
          <p:cNvSpPr>
            <a:spLocks noChangeArrowheads="1"/>
          </p:cNvSpPr>
          <p:nvPr/>
        </p:nvSpPr>
        <p:spPr bwMode="auto">
          <a:xfrm>
            <a:off x="7019925" y="1916113"/>
            <a:ext cx="1582738" cy="649287"/>
          </a:xfrm>
          <a:prstGeom prst="wedgeRoundRectCallout">
            <a:avLst>
              <a:gd name="adj1" fmla="val -169259"/>
              <a:gd name="adj2" fmla="val -62468"/>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dirty="0">
                <a:ea typeface="楷体_GB2312" pitchFamily="49" charset="-122"/>
              </a:rPr>
              <a:t>插值节点</a:t>
            </a:r>
            <a:endParaRPr lang="zh-CN" altLang="en-US" b="1" dirty="0">
              <a:ea typeface="楷体_GB2312" pitchFamily="49" charset="-122"/>
            </a:endParaRPr>
          </a:p>
        </p:txBody>
      </p:sp>
      <p:sp>
        <p:nvSpPr>
          <p:cNvPr id="40970" name="AutoShape 10"/>
          <p:cNvSpPr>
            <a:spLocks noChangeArrowheads="1"/>
          </p:cNvSpPr>
          <p:nvPr/>
        </p:nvSpPr>
        <p:spPr bwMode="auto">
          <a:xfrm>
            <a:off x="7019925" y="4149725"/>
            <a:ext cx="1582738" cy="649288"/>
          </a:xfrm>
          <a:prstGeom prst="wedgeRoundRectCallout">
            <a:avLst>
              <a:gd name="adj1" fmla="val -31847"/>
              <a:gd name="adj2" fmla="val -166870"/>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插值条件</a:t>
            </a:r>
            <a:endParaRPr lang="zh-CN" altLang="en-US" b="1">
              <a:ea typeface="楷体_GB2312" pitchFamily="49" charset="-122"/>
            </a:endParaRPr>
          </a:p>
        </p:txBody>
      </p:sp>
      <p:sp>
        <p:nvSpPr>
          <p:cNvPr id="40971" name="AutoShape 11"/>
          <p:cNvSpPr>
            <a:spLocks noChangeArrowheads="1"/>
          </p:cNvSpPr>
          <p:nvPr/>
        </p:nvSpPr>
        <p:spPr bwMode="auto">
          <a:xfrm>
            <a:off x="5867400" y="260350"/>
            <a:ext cx="1582738" cy="649288"/>
          </a:xfrm>
          <a:prstGeom prst="wedgeRoundRectCallout">
            <a:avLst>
              <a:gd name="adj1" fmla="val -77083"/>
              <a:gd name="adj2" fmla="val 59046"/>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dirty="0">
                <a:ea typeface="楷体_GB2312" pitchFamily="49" charset="-122"/>
              </a:rPr>
              <a:t>插值区间</a:t>
            </a:r>
            <a:endParaRPr lang="zh-CN" altLang="en-US" b="1" dirty="0">
              <a:ea typeface="楷体_GB2312" pitchFamily="49" charset="-122"/>
            </a:endParaRPr>
          </a:p>
        </p:txBody>
      </p:sp>
      <p:grpSp>
        <p:nvGrpSpPr>
          <p:cNvPr id="2" name="Group 15"/>
          <p:cNvGrpSpPr>
            <a:grpSpLocks/>
          </p:cNvGrpSpPr>
          <p:nvPr/>
        </p:nvGrpSpPr>
        <p:grpSpPr bwMode="auto">
          <a:xfrm>
            <a:off x="539750" y="5445125"/>
            <a:ext cx="4752975" cy="546100"/>
            <a:chOff x="340" y="3430"/>
            <a:chExt cx="2994" cy="344"/>
          </a:xfrm>
        </p:grpSpPr>
        <p:sp>
          <p:nvSpPr>
            <p:cNvPr id="2062" name="Text Box 12"/>
            <p:cNvSpPr txBox="1">
              <a:spLocks noChangeArrowheads="1"/>
            </p:cNvSpPr>
            <p:nvPr/>
          </p:nvSpPr>
          <p:spPr bwMode="auto">
            <a:xfrm>
              <a:off x="340" y="343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误差函数</a:t>
              </a:r>
            </a:p>
          </p:txBody>
        </p:sp>
        <p:graphicFrame>
          <p:nvGraphicFramePr>
            <p:cNvPr id="2051" name="Object 13"/>
            <p:cNvGraphicFramePr>
              <a:graphicFrameLocks noChangeAspect="1"/>
            </p:cNvGraphicFramePr>
            <p:nvPr/>
          </p:nvGraphicFramePr>
          <p:xfrm>
            <a:off x="1292" y="3430"/>
            <a:ext cx="2042" cy="344"/>
          </p:xfrm>
          <a:graphic>
            <a:graphicData uri="http://schemas.openxmlformats.org/presentationml/2006/ole">
              <mc:AlternateContent xmlns:mc="http://schemas.openxmlformats.org/markup-compatibility/2006">
                <mc:Choice xmlns:v="urn:schemas-microsoft-com:vml" Requires="v">
                  <p:oleObj spid="_x0000_s2108" name="Equation" r:id="rId5" imgW="1206360" imgH="203040" progId="Equation.DSMT4">
                    <p:embed/>
                  </p:oleObj>
                </mc:Choice>
                <mc:Fallback>
                  <p:oleObj name="Equation" r:id="rId5" imgW="1206360" imgH="2030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3430"/>
                          <a:ext cx="204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74" name="AutoShape 14"/>
          <p:cNvSpPr>
            <a:spLocks noChangeArrowheads="1"/>
          </p:cNvSpPr>
          <p:nvPr/>
        </p:nvSpPr>
        <p:spPr bwMode="auto">
          <a:xfrm>
            <a:off x="6156325" y="5661025"/>
            <a:ext cx="1582738" cy="649288"/>
          </a:xfrm>
          <a:prstGeom prst="wedgeRoundRectCallout">
            <a:avLst>
              <a:gd name="adj1" fmla="val -107773"/>
              <a:gd name="adj2" fmla="val -35329"/>
              <a:gd name="adj3" fmla="val 16667"/>
            </a:avLst>
          </a:prstGeom>
          <a:solidFill>
            <a:schemeClr val="accent3">
              <a:lumMod val="60000"/>
              <a:lumOff val="40000"/>
            </a:schemeClr>
          </a:solidFill>
          <a:ln w="9525">
            <a:solidFill>
              <a:schemeClr val="accent3">
                <a:lumMod val="60000"/>
                <a:lumOff val="40000"/>
              </a:schemeClr>
            </a:solidFill>
            <a:miter lim="800000"/>
            <a:headEnd/>
            <a:tailEnd/>
          </a:ln>
        </p:spPr>
        <p:txBody>
          <a:bodyPr/>
          <a:lstStyle/>
          <a:p>
            <a:pPr algn="ctr">
              <a:defRPr/>
            </a:pPr>
            <a:r>
              <a:rPr lang="zh-CN" altLang="en-GB" b="1">
                <a:ea typeface="楷体_GB2312" pitchFamily="49" charset="-122"/>
              </a:rPr>
              <a:t>插值余项</a:t>
            </a:r>
            <a:endParaRPr lang="zh-CN" altLang="en-US" b="1">
              <a:ea typeface="楷体_GB2312" pitchFamily="49" charset="-122"/>
            </a:endParaRPr>
          </a:p>
        </p:txBody>
      </p:sp>
      <p:sp>
        <p:nvSpPr>
          <p:cNvPr id="2061" name="AutoShape 16">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45CE14C-9B11-4041-AF1A-0EF1F23A6843}" type="slidenum">
              <a:rPr lang="en-US" altLang="zh-CN" sz="1200">
                <a:solidFill>
                  <a:srgbClr val="000000"/>
                </a:solidFill>
              </a:rPr>
              <a:pPr eaLnBrk="1" hangingPunct="1"/>
              <a:t>50</a:t>
            </a:fld>
            <a:endParaRPr lang="en-US" altLang="zh-CN" sz="1200">
              <a:solidFill>
                <a:srgbClr val="000000"/>
              </a:solidFill>
            </a:endParaRPr>
          </a:p>
        </p:txBody>
      </p:sp>
      <p:graphicFrame>
        <p:nvGraphicFramePr>
          <p:cNvPr id="39938" name="Object 11"/>
          <p:cNvGraphicFramePr>
            <a:graphicFrameLocks noGrp="1" noChangeAspect="1"/>
          </p:cNvGraphicFramePr>
          <p:nvPr>
            <p:ph idx="4294967295"/>
          </p:nvPr>
        </p:nvGraphicFramePr>
        <p:xfrm>
          <a:off x="0" y="4994275"/>
          <a:ext cx="5903913" cy="1263650"/>
        </p:xfrm>
        <a:graphic>
          <a:graphicData uri="http://schemas.openxmlformats.org/presentationml/2006/ole">
            <mc:AlternateContent xmlns:mc="http://schemas.openxmlformats.org/markup-compatibility/2006">
              <mc:Choice xmlns:v="urn:schemas-microsoft-com:vml" Requires="v">
                <p:oleObj spid="_x0000_s40018" name="Equation" r:id="rId3" imgW="3085920" imgH="660240" progId="Equation.DSMT4">
                  <p:embed/>
                </p:oleObj>
              </mc:Choice>
              <mc:Fallback>
                <p:oleObj name="Equation" r:id="rId3" imgW="3085920" imgH="66024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94275"/>
                        <a:ext cx="5903913"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2"/>
          <p:cNvSpPr txBox="1">
            <a:spLocks noChangeArrowheads="1"/>
          </p:cNvSpPr>
          <p:nvPr/>
        </p:nvSpPr>
        <p:spPr bwMode="auto">
          <a:xfrm>
            <a:off x="539750" y="935038"/>
            <a:ext cx="501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称一阶差商</a:t>
            </a:r>
            <a:r>
              <a:rPr lang="en-US" altLang="zh-CN" i="1"/>
              <a:t>f </a:t>
            </a:r>
            <a:r>
              <a:rPr lang="en-US" altLang="zh-CN"/>
              <a:t>[</a:t>
            </a:r>
            <a:r>
              <a:rPr lang="en-US" altLang="zh-CN" i="1"/>
              <a:t>x</a:t>
            </a:r>
            <a:r>
              <a:rPr lang="en-US" altLang="zh-CN" i="1" baseline="-25000"/>
              <a:t> i</a:t>
            </a:r>
            <a:r>
              <a:rPr lang="en-US" altLang="zh-CN"/>
              <a:t>, </a:t>
            </a:r>
            <a:r>
              <a:rPr lang="en-US" altLang="zh-CN" i="1"/>
              <a:t>x</a:t>
            </a:r>
            <a:r>
              <a:rPr lang="en-US" altLang="zh-CN" i="1" baseline="-25000"/>
              <a:t>j</a:t>
            </a:r>
            <a:r>
              <a:rPr lang="en-US" altLang="zh-CN"/>
              <a:t> ]</a:t>
            </a:r>
            <a:r>
              <a:rPr lang="zh-CN" altLang="en-US"/>
              <a:t>和</a:t>
            </a:r>
            <a:r>
              <a:rPr lang="en-US" altLang="zh-CN" i="1"/>
              <a:t>f </a:t>
            </a:r>
            <a:r>
              <a:rPr lang="en-US" altLang="zh-CN"/>
              <a:t>[</a:t>
            </a:r>
            <a:r>
              <a:rPr lang="en-US" altLang="zh-CN" i="1"/>
              <a:t>x</a:t>
            </a:r>
            <a:r>
              <a:rPr lang="en-US" altLang="zh-CN" i="1" baseline="-25000"/>
              <a:t> j</a:t>
            </a:r>
            <a:r>
              <a:rPr lang="en-US" altLang="zh-CN"/>
              <a:t>, </a:t>
            </a:r>
            <a:r>
              <a:rPr lang="en-US" altLang="zh-CN" i="1"/>
              <a:t>x</a:t>
            </a:r>
            <a:r>
              <a:rPr lang="en-US" altLang="zh-CN" i="1" baseline="-25000"/>
              <a:t>k</a:t>
            </a:r>
            <a:r>
              <a:rPr lang="en-US" altLang="zh-CN"/>
              <a:t> ]</a:t>
            </a:r>
            <a:r>
              <a:rPr lang="zh-CN" altLang="en-US"/>
              <a:t>的差商</a:t>
            </a:r>
          </a:p>
        </p:txBody>
      </p:sp>
      <p:graphicFrame>
        <p:nvGraphicFramePr>
          <p:cNvPr id="39939" name="Object 3"/>
          <p:cNvGraphicFramePr>
            <a:graphicFrameLocks noChangeAspect="1"/>
          </p:cNvGraphicFramePr>
          <p:nvPr/>
        </p:nvGraphicFramePr>
        <p:xfrm>
          <a:off x="5508625" y="647700"/>
          <a:ext cx="2946400" cy="989013"/>
        </p:xfrm>
        <a:graphic>
          <a:graphicData uri="http://schemas.openxmlformats.org/presentationml/2006/ole">
            <mc:AlternateContent xmlns:mc="http://schemas.openxmlformats.org/markup-compatibility/2006">
              <mc:Choice xmlns:v="urn:schemas-microsoft-com:vml" Requires="v">
                <p:oleObj spid="_x0000_s40019" name="Equation" r:id="rId5" imgW="1231560" imgH="457200" progId="Equation.DSMT4">
                  <p:embed/>
                </p:oleObj>
              </mc:Choice>
              <mc:Fallback>
                <p:oleObj name="Equation" r:id="rId5" imgW="123156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647700"/>
                        <a:ext cx="294640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Text Box 4"/>
          <p:cNvSpPr txBox="1">
            <a:spLocks noChangeArrowheads="1"/>
          </p:cNvSpPr>
          <p:nvPr/>
        </p:nvSpPr>
        <p:spPr bwMode="auto">
          <a:xfrm>
            <a:off x="684213" y="1844675"/>
            <a:ext cx="588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为</a:t>
            </a:r>
            <a:r>
              <a:rPr lang="en-US" altLang="zh-CN" i="1" dirty="0"/>
              <a:t>f </a:t>
            </a:r>
            <a:r>
              <a:rPr lang="en-US" altLang="zh-CN" dirty="0"/>
              <a:t>(</a:t>
            </a:r>
            <a:r>
              <a:rPr lang="en-US" altLang="zh-CN" i="1" dirty="0"/>
              <a:t>x</a:t>
            </a:r>
            <a:r>
              <a:rPr lang="en-US" altLang="zh-CN" dirty="0"/>
              <a:t>)</a:t>
            </a:r>
            <a:r>
              <a:rPr lang="zh-CN" altLang="en-US" dirty="0"/>
              <a:t>关于节点</a:t>
            </a:r>
            <a:r>
              <a:rPr lang="en-US" altLang="zh-CN" i="1" dirty="0"/>
              <a:t>x</a:t>
            </a:r>
            <a:r>
              <a:rPr lang="en-US" altLang="zh-CN" i="1" baseline="-25000" dirty="0"/>
              <a:t> </a:t>
            </a:r>
            <a:r>
              <a:rPr lang="en-US" altLang="zh-CN" i="1" baseline="-25000" dirty="0" err="1"/>
              <a:t>i</a:t>
            </a:r>
            <a:r>
              <a:rPr lang="en-US" altLang="zh-CN" dirty="0"/>
              <a:t>, </a:t>
            </a:r>
            <a:r>
              <a:rPr lang="en-US" altLang="zh-CN" i="1" dirty="0" err="1"/>
              <a:t>x</a:t>
            </a:r>
            <a:r>
              <a:rPr lang="en-US" altLang="zh-CN" i="1" baseline="-25000" dirty="0" err="1"/>
              <a:t>j</a:t>
            </a:r>
            <a:r>
              <a:rPr lang="en-US" altLang="zh-CN" i="1" baseline="-25000" dirty="0"/>
              <a:t> </a:t>
            </a:r>
            <a:r>
              <a:rPr lang="en-US" altLang="zh-CN" dirty="0"/>
              <a:t>, </a:t>
            </a:r>
            <a:r>
              <a:rPr lang="en-US" altLang="zh-CN" i="1" dirty="0" err="1"/>
              <a:t>x</a:t>
            </a:r>
            <a:r>
              <a:rPr lang="en-US" altLang="zh-CN" i="1" baseline="-25000" dirty="0" err="1"/>
              <a:t>k</a:t>
            </a:r>
            <a:r>
              <a:rPr lang="en-US" altLang="zh-CN" dirty="0"/>
              <a:t> </a:t>
            </a:r>
            <a:r>
              <a:rPr lang="zh-CN" altLang="en-US" dirty="0"/>
              <a:t>的</a:t>
            </a:r>
            <a:r>
              <a:rPr lang="en-US" altLang="zh-CN" dirty="0">
                <a:solidFill>
                  <a:srgbClr val="FF0000"/>
                </a:solidFill>
              </a:rPr>
              <a:t>2</a:t>
            </a:r>
            <a:r>
              <a:rPr lang="zh-CN" altLang="en-US" dirty="0">
                <a:solidFill>
                  <a:srgbClr val="FF0000"/>
                </a:solidFill>
              </a:rPr>
              <a:t>阶差商或均差</a:t>
            </a:r>
            <a:r>
              <a:rPr lang="zh-CN" altLang="en-US" dirty="0"/>
              <a:t>，</a:t>
            </a:r>
          </a:p>
        </p:txBody>
      </p:sp>
      <p:sp>
        <p:nvSpPr>
          <p:cNvPr id="39944" name="Rectangle 5"/>
          <p:cNvSpPr>
            <a:spLocks noChangeArrowheads="1"/>
          </p:cNvSpPr>
          <p:nvPr/>
        </p:nvSpPr>
        <p:spPr bwMode="auto">
          <a:xfrm>
            <a:off x="611188" y="2735263"/>
            <a:ext cx="288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记作</a:t>
            </a:r>
            <a:r>
              <a:rPr lang="en-US" altLang="zh-CN" i="1"/>
              <a:t>f </a:t>
            </a:r>
            <a:r>
              <a:rPr lang="en-US" altLang="zh-CN"/>
              <a:t>[</a:t>
            </a:r>
            <a:r>
              <a:rPr lang="en-US" altLang="zh-CN" i="1"/>
              <a:t>x</a:t>
            </a:r>
            <a:r>
              <a:rPr lang="en-US" altLang="zh-CN" i="1" baseline="-25000"/>
              <a:t> i</a:t>
            </a:r>
            <a:r>
              <a:rPr lang="en-US" altLang="zh-CN"/>
              <a:t>, </a:t>
            </a:r>
            <a:r>
              <a:rPr lang="en-US" altLang="zh-CN" i="1"/>
              <a:t>x</a:t>
            </a:r>
            <a:r>
              <a:rPr lang="en-US" altLang="zh-CN" i="1" baseline="-25000"/>
              <a:t>j</a:t>
            </a:r>
            <a:r>
              <a:rPr lang="en-US" altLang="zh-CN"/>
              <a:t> , </a:t>
            </a:r>
            <a:r>
              <a:rPr lang="en-US" altLang="zh-CN" i="1"/>
              <a:t>x</a:t>
            </a:r>
            <a:r>
              <a:rPr lang="en-US" altLang="zh-CN" i="1" baseline="-25000"/>
              <a:t>k</a:t>
            </a:r>
            <a:r>
              <a:rPr lang="en-US" altLang="zh-CN"/>
              <a:t> ]</a:t>
            </a:r>
            <a:r>
              <a:rPr lang="zh-CN" altLang="en-US"/>
              <a:t>，即</a:t>
            </a:r>
          </a:p>
        </p:txBody>
      </p:sp>
      <p:graphicFrame>
        <p:nvGraphicFramePr>
          <p:cNvPr id="39940" name="Object 6"/>
          <p:cNvGraphicFramePr>
            <a:graphicFrameLocks noChangeAspect="1"/>
          </p:cNvGraphicFramePr>
          <p:nvPr/>
        </p:nvGraphicFramePr>
        <p:xfrm>
          <a:off x="2484438" y="3213100"/>
          <a:ext cx="4981575" cy="989013"/>
        </p:xfrm>
        <a:graphic>
          <a:graphicData uri="http://schemas.openxmlformats.org/presentationml/2006/ole">
            <mc:AlternateContent xmlns:mc="http://schemas.openxmlformats.org/markup-compatibility/2006">
              <mc:Choice xmlns:v="urn:schemas-microsoft-com:vml" Requires="v">
                <p:oleObj spid="_x0000_s40020" name="Equation" r:id="rId7" imgW="2082600" imgH="457200" progId="Equation.DSMT4">
                  <p:embed/>
                </p:oleObj>
              </mc:Choice>
              <mc:Fallback>
                <p:oleObj name="Equation" r:id="rId7" imgW="20826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213100"/>
                        <a:ext cx="4981575"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5" name="Text Box 7"/>
          <p:cNvSpPr txBox="1">
            <a:spLocks noChangeArrowheads="1"/>
          </p:cNvSpPr>
          <p:nvPr/>
        </p:nvSpPr>
        <p:spPr bwMode="auto">
          <a:xfrm>
            <a:off x="611188" y="4365625"/>
            <a:ext cx="680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一般地，称</a:t>
            </a:r>
            <a:r>
              <a:rPr lang="en-US" altLang="zh-CN" i="1" dirty="0">
                <a:solidFill>
                  <a:srgbClr val="FF0000"/>
                </a:solidFill>
              </a:rPr>
              <a:t>k</a:t>
            </a:r>
            <a:r>
              <a:rPr lang="en-US" altLang="zh-CN" dirty="0">
                <a:solidFill>
                  <a:srgbClr val="FF0000"/>
                </a:solidFill>
              </a:rPr>
              <a:t>-1</a:t>
            </a:r>
            <a:r>
              <a:rPr lang="zh-CN" altLang="en-US" dirty="0">
                <a:solidFill>
                  <a:srgbClr val="FF0000"/>
                </a:solidFill>
              </a:rPr>
              <a:t>阶差商的差商为</a:t>
            </a:r>
            <a:r>
              <a:rPr lang="en-US" altLang="zh-CN" i="1" dirty="0">
                <a:solidFill>
                  <a:srgbClr val="FF0000"/>
                </a:solidFill>
              </a:rPr>
              <a:t>k</a:t>
            </a:r>
            <a:r>
              <a:rPr lang="zh-CN" altLang="en-US" dirty="0">
                <a:solidFill>
                  <a:srgbClr val="FF0000"/>
                </a:solidFill>
              </a:rPr>
              <a:t>阶差商或均差</a:t>
            </a:r>
            <a:r>
              <a:rPr lang="zh-CN" altLang="en-US" dirty="0"/>
              <a:t>，即</a:t>
            </a:r>
          </a:p>
        </p:txBody>
      </p:sp>
      <p:grpSp>
        <p:nvGrpSpPr>
          <p:cNvPr id="39946" name="Group 8"/>
          <p:cNvGrpSpPr>
            <a:grpSpLocks/>
          </p:cNvGrpSpPr>
          <p:nvPr/>
        </p:nvGrpSpPr>
        <p:grpSpPr bwMode="auto">
          <a:xfrm>
            <a:off x="6388100" y="0"/>
            <a:ext cx="2755900" cy="366713"/>
            <a:chOff x="4024" y="0"/>
            <a:chExt cx="1736" cy="231"/>
          </a:xfrm>
        </p:grpSpPr>
        <p:sp>
          <p:nvSpPr>
            <p:cNvPr id="39947" name="Rectangle 9"/>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39948" name="Line 10"/>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64EA92-6664-4921-9757-756F56B013B0}" type="slidenum">
              <a:rPr lang="en-US" altLang="zh-CN" sz="1200">
                <a:solidFill>
                  <a:srgbClr val="000000"/>
                </a:solidFill>
              </a:rPr>
              <a:pPr eaLnBrk="1" hangingPunct="1"/>
              <a:t>51</a:t>
            </a:fld>
            <a:endParaRPr lang="en-US" altLang="zh-CN" sz="1200">
              <a:solidFill>
                <a:srgbClr val="000000"/>
              </a:solidFill>
            </a:endParaRPr>
          </a:p>
        </p:txBody>
      </p:sp>
      <p:sp>
        <p:nvSpPr>
          <p:cNvPr id="81923" name="Rectangle 2"/>
          <p:cNvSpPr>
            <a:spLocks noChangeArrowheads="1"/>
          </p:cNvSpPr>
          <p:nvPr/>
        </p:nvSpPr>
        <p:spPr bwMode="auto">
          <a:xfrm>
            <a:off x="468313" y="329011"/>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实际计算时，通常将差商排成表格形式</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称为</a:t>
            </a:r>
            <a:r>
              <a:rPr lang="zh-CN" altLang="en-US" b="1" dirty="0">
                <a:solidFill>
                  <a:srgbClr val="FF0000"/>
                </a:solidFill>
                <a:latin typeface="宋体" panose="02010600030101010101" pitchFamily="2" charset="-122"/>
              </a:rPr>
              <a:t>差商表</a:t>
            </a:r>
            <a:r>
              <a:rPr lang="zh-CN" altLang="en-US" b="1" dirty="0">
                <a:solidFill>
                  <a:srgbClr val="000000"/>
                </a:solidFill>
                <a:latin typeface="宋体" panose="02010600030101010101" pitchFamily="2" charset="-122"/>
              </a:rPr>
              <a:t>。</a:t>
            </a:r>
          </a:p>
          <a:p>
            <a:pPr eaLnBrk="1" hangingPunct="1"/>
            <a:r>
              <a:rPr lang="zh-CN" altLang="en-US" dirty="0">
                <a:solidFill>
                  <a:srgbClr val="000000"/>
                </a:solidFill>
                <a:latin typeface="宋体" panose="02010600030101010101" pitchFamily="2" charset="-122"/>
              </a:rPr>
              <a:t>例如给定函数表</a:t>
            </a:r>
            <a:endParaRPr lang="zh-CN" altLang="en-US" dirty="0"/>
          </a:p>
        </p:txBody>
      </p:sp>
      <p:grpSp>
        <p:nvGrpSpPr>
          <p:cNvPr id="81924" name="Group 3"/>
          <p:cNvGrpSpPr>
            <a:grpSpLocks/>
          </p:cNvGrpSpPr>
          <p:nvPr/>
        </p:nvGrpSpPr>
        <p:grpSpPr bwMode="auto">
          <a:xfrm>
            <a:off x="0" y="3860800"/>
            <a:ext cx="9144000" cy="2667000"/>
            <a:chOff x="-3" y="-3"/>
            <a:chExt cx="3820" cy="1330"/>
          </a:xfrm>
        </p:grpSpPr>
        <p:grpSp>
          <p:nvGrpSpPr>
            <p:cNvPr id="81949" name="Group 4"/>
            <p:cNvGrpSpPr>
              <a:grpSpLocks/>
            </p:cNvGrpSpPr>
            <p:nvPr/>
          </p:nvGrpSpPr>
          <p:grpSpPr bwMode="auto">
            <a:xfrm>
              <a:off x="0" y="0"/>
              <a:ext cx="3814" cy="1324"/>
              <a:chOff x="0" y="0"/>
              <a:chExt cx="3814" cy="1324"/>
            </a:xfrm>
          </p:grpSpPr>
          <p:grpSp>
            <p:nvGrpSpPr>
              <p:cNvPr id="81951" name="Group 5"/>
              <p:cNvGrpSpPr>
                <a:grpSpLocks/>
              </p:cNvGrpSpPr>
              <p:nvPr/>
            </p:nvGrpSpPr>
            <p:grpSpPr bwMode="auto">
              <a:xfrm>
                <a:off x="0" y="0"/>
                <a:ext cx="710" cy="384"/>
                <a:chOff x="0" y="0"/>
                <a:chExt cx="710" cy="384"/>
              </a:xfrm>
            </p:grpSpPr>
            <p:sp>
              <p:nvSpPr>
                <p:cNvPr id="81979" name="Rectangle 6"/>
                <p:cNvSpPr>
                  <a:spLocks noChangeArrowheads="1"/>
                </p:cNvSpPr>
                <p:nvPr/>
              </p:nvSpPr>
              <p:spPr bwMode="auto">
                <a:xfrm>
                  <a:off x="43" y="0"/>
                  <a:ext cx="6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t>x</a:t>
                  </a:r>
                  <a:r>
                    <a:rPr lang="en-US" altLang="zh-CN" sz="2800" i="1" baseline="-30000"/>
                    <a:t>k</a:t>
                  </a:r>
                  <a:endParaRPr lang="en-US" altLang="zh-CN" sz="2800" i="1"/>
                </a:p>
                <a:p>
                  <a:pPr algn="ctr"/>
                  <a:endParaRPr lang="en-US" altLang="zh-CN" sz="2800"/>
                </a:p>
              </p:txBody>
            </p:sp>
            <p:sp>
              <p:nvSpPr>
                <p:cNvPr id="81980" name="Rectangle 7"/>
                <p:cNvSpPr>
                  <a:spLocks noChangeArrowheads="1"/>
                </p:cNvSpPr>
                <p:nvPr/>
              </p:nvSpPr>
              <p:spPr bwMode="auto">
                <a:xfrm>
                  <a:off x="0" y="0"/>
                  <a:ext cx="71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2" name="Group 8"/>
              <p:cNvGrpSpPr>
                <a:grpSpLocks/>
              </p:cNvGrpSpPr>
              <p:nvPr/>
            </p:nvGrpSpPr>
            <p:grpSpPr bwMode="auto">
              <a:xfrm>
                <a:off x="710" y="0"/>
                <a:ext cx="722" cy="384"/>
                <a:chOff x="710" y="0"/>
                <a:chExt cx="722" cy="384"/>
              </a:xfrm>
            </p:grpSpPr>
            <p:sp>
              <p:nvSpPr>
                <p:cNvPr id="81977" name="Rectangle 9"/>
                <p:cNvSpPr>
                  <a:spLocks noChangeArrowheads="1"/>
                </p:cNvSpPr>
                <p:nvPr/>
              </p:nvSpPr>
              <p:spPr bwMode="auto">
                <a:xfrm>
                  <a:off x="753" y="0"/>
                  <a:ext cx="6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t>f</a:t>
                  </a:r>
                  <a:r>
                    <a:rPr lang="en-US" altLang="zh-CN" sz="2800"/>
                    <a:t> (</a:t>
                  </a:r>
                  <a:r>
                    <a:rPr lang="en-US" altLang="zh-CN" sz="2800" i="1"/>
                    <a:t>x</a:t>
                  </a:r>
                  <a:r>
                    <a:rPr lang="en-US" altLang="zh-CN" sz="2800" i="1" baseline="-30000"/>
                    <a:t>k</a:t>
                  </a:r>
                  <a:r>
                    <a:rPr lang="en-US" altLang="zh-CN" sz="2800"/>
                    <a:t>)</a:t>
                  </a:r>
                </a:p>
                <a:p>
                  <a:pPr algn="ctr"/>
                  <a:endParaRPr lang="en-US" altLang="zh-CN"/>
                </a:p>
              </p:txBody>
            </p:sp>
            <p:sp>
              <p:nvSpPr>
                <p:cNvPr id="81978" name="Rectangle 10"/>
                <p:cNvSpPr>
                  <a:spLocks noChangeArrowheads="1"/>
                </p:cNvSpPr>
                <p:nvPr/>
              </p:nvSpPr>
              <p:spPr bwMode="auto">
                <a:xfrm>
                  <a:off x="710" y="0"/>
                  <a:ext cx="7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3" name="Group 11"/>
              <p:cNvGrpSpPr>
                <a:grpSpLocks/>
              </p:cNvGrpSpPr>
              <p:nvPr/>
            </p:nvGrpSpPr>
            <p:grpSpPr bwMode="auto">
              <a:xfrm>
                <a:off x="1432" y="0"/>
                <a:ext cx="794" cy="384"/>
                <a:chOff x="1432" y="0"/>
                <a:chExt cx="794" cy="384"/>
              </a:xfrm>
            </p:grpSpPr>
            <p:sp>
              <p:nvSpPr>
                <p:cNvPr id="81975" name="Rectangle 12"/>
                <p:cNvSpPr>
                  <a:spLocks noChangeArrowheads="1"/>
                </p:cNvSpPr>
                <p:nvPr/>
              </p:nvSpPr>
              <p:spPr bwMode="auto">
                <a:xfrm>
                  <a:off x="1475" y="0"/>
                  <a:ext cx="7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一阶差商</a:t>
                  </a:r>
                </a:p>
                <a:p>
                  <a:pPr algn="ctr"/>
                  <a:endParaRPr lang="en-US" altLang="zh-CN"/>
                </a:p>
              </p:txBody>
            </p:sp>
            <p:sp>
              <p:nvSpPr>
                <p:cNvPr id="81976" name="Rectangle 13"/>
                <p:cNvSpPr>
                  <a:spLocks noChangeArrowheads="1"/>
                </p:cNvSpPr>
                <p:nvPr/>
              </p:nvSpPr>
              <p:spPr bwMode="auto">
                <a:xfrm>
                  <a:off x="1432" y="0"/>
                  <a:ext cx="7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4" name="Group 14"/>
              <p:cNvGrpSpPr>
                <a:grpSpLocks/>
              </p:cNvGrpSpPr>
              <p:nvPr/>
            </p:nvGrpSpPr>
            <p:grpSpPr bwMode="auto">
              <a:xfrm>
                <a:off x="2226" y="0"/>
                <a:ext cx="794" cy="384"/>
                <a:chOff x="2226" y="0"/>
                <a:chExt cx="794" cy="384"/>
              </a:xfrm>
            </p:grpSpPr>
            <p:sp>
              <p:nvSpPr>
                <p:cNvPr id="81973" name="Rectangle 15"/>
                <p:cNvSpPr>
                  <a:spLocks noChangeArrowheads="1"/>
                </p:cNvSpPr>
                <p:nvPr/>
              </p:nvSpPr>
              <p:spPr bwMode="auto">
                <a:xfrm>
                  <a:off x="2269" y="0"/>
                  <a:ext cx="7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二阶差商</a:t>
                  </a:r>
                </a:p>
                <a:p>
                  <a:pPr algn="ctr"/>
                  <a:endParaRPr lang="en-US" altLang="zh-CN"/>
                </a:p>
              </p:txBody>
            </p:sp>
            <p:sp>
              <p:nvSpPr>
                <p:cNvPr id="81974" name="Rectangle 16"/>
                <p:cNvSpPr>
                  <a:spLocks noChangeArrowheads="1"/>
                </p:cNvSpPr>
                <p:nvPr/>
              </p:nvSpPr>
              <p:spPr bwMode="auto">
                <a:xfrm>
                  <a:off x="2226" y="0"/>
                  <a:ext cx="7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5" name="Group 17"/>
              <p:cNvGrpSpPr>
                <a:grpSpLocks/>
              </p:cNvGrpSpPr>
              <p:nvPr/>
            </p:nvGrpSpPr>
            <p:grpSpPr bwMode="auto">
              <a:xfrm>
                <a:off x="3020" y="0"/>
                <a:ext cx="794" cy="384"/>
                <a:chOff x="3020" y="0"/>
                <a:chExt cx="794" cy="384"/>
              </a:xfrm>
            </p:grpSpPr>
            <p:sp>
              <p:nvSpPr>
                <p:cNvPr id="81971" name="Rectangle 18"/>
                <p:cNvSpPr>
                  <a:spLocks noChangeArrowheads="1"/>
                </p:cNvSpPr>
                <p:nvPr/>
              </p:nvSpPr>
              <p:spPr bwMode="auto">
                <a:xfrm>
                  <a:off x="3063" y="0"/>
                  <a:ext cx="7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三阶差商</a:t>
                  </a:r>
                </a:p>
                <a:p>
                  <a:pPr algn="ctr"/>
                  <a:endParaRPr lang="en-US" altLang="zh-CN"/>
                </a:p>
              </p:txBody>
            </p:sp>
            <p:sp>
              <p:nvSpPr>
                <p:cNvPr id="81972" name="Rectangle 19"/>
                <p:cNvSpPr>
                  <a:spLocks noChangeArrowheads="1"/>
                </p:cNvSpPr>
                <p:nvPr/>
              </p:nvSpPr>
              <p:spPr bwMode="auto">
                <a:xfrm>
                  <a:off x="3020" y="0"/>
                  <a:ext cx="7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6" name="Group 20"/>
              <p:cNvGrpSpPr>
                <a:grpSpLocks/>
              </p:cNvGrpSpPr>
              <p:nvPr/>
            </p:nvGrpSpPr>
            <p:grpSpPr bwMode="auto">
              <a:xfrm>
                <a:off x="0" y="384"/>
                <a:ext cx="710" cy="940"/>
                <a:chOff x="0" y="384"/>
                <a:chExt cx="710" cy="940"/>
              </a:xfrm>
            </p:grpSpPr>
            <p:sp>
              <p:nvSpPr>
                <p:cNvPr id="81969" name="Rectangle 21"/>
                <p:cNvSpPr>
                  <a:spLocks noChangeArrowheads="1"/>
                </p:cNvSpPr>
                <p:nvPr/>
              </p:nvSpPr>
              <p:spPr bwMode="auto">
                <a:xfrm>
                  <a:off x="43" y="384"/>
                  <a:ext cx="624"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x</a:t>
                  </a:r>
                  <a:r>
                    <a:rPr lang="en-US" altLang="zh-CN" baseline="-30000"/>
                    <a:t>0</a:t>
                  </a:r>
                  <a:endParaRPr lang="en-US" altLang="zh-CN"/>
                </a:p>
                <a:p>
                  <a:pPr algn="ctr"/>
                  <a:r>
                    <a:rPr lang="en-US" altLang="zh-CN" i="1"/>
                    <a:t>x</a:t>
                  </a:r>
                  <a:r>
                    <a:rPr lang="en-US" altLang="zh-CN" baseline="-30000"/>
                    <a:t>1</a:t>
                  </a:r>
                  <a:endParaRPr lang="en-US" altLang="zh-CN"/>
                </a:p>
                <a:p>
                  <a:pPr algn="ctr"/>
                  <a:r>
                    <a:rPr lang="en-US" altLang="zh-CN" i="1"/>
                    <a:t>x</a:t>
                  </a:r>
                  <a:r>
                    <a:rPr lang="en-US" altLang="zh-CN" baseline="-30000"/>
                    <a:t>2</a:t>
                  </a:r>
                  <a:endParaRPr lang="en-US" altLang="zh-CN"/>
                </a:p>
                <a:p>
                  <a:pPr algn="ctr"/>
                  <a:r>
                    <a:rPr lang="en-US" altLang="zh-CN" i="1"/>
                    <a:t>x</a:t>
                  </a:r>
                  <a:r>
                    <a:rPr lang="en-US" altLang="zh-CN" baseline="-30000"/>
                    <a:t>3</a:t>
                  </a:r>
                  <a:endParaRPr lang="en-US" altLang="zh-CN"/>
                </a:p>
                <a:p>
                  <a:pPr algn="ctr"/>
                  <a:endParaRPr lang="en-US" altLang="zh-CN"/>
                </a:p>
              </p:txBody>
            </p:sp>
            <p:sp>
              <p:nvSpPr>
                <p:cNvPr id="81970" name="Rectangle 22"/>
                <p:cNvSpPr>
                  <a:spLocks noChangeArrowheads="1"/>
                </p:cNvSpPr>
                <p:nvPr/>
              </p:nvSpPr>
              <p:spPr bwMode="auto">
                <a:xfrm>
                  <a:off x="0" y="384"/>
                  <a:ext cx="710"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7" name="Group 23"/>
              <p:cNvGrpSpPr>
                <a:grpSpLocks/>
              </p:cNvGrpSpPr>
              <p:nvPr/>
            </p:nvGrpSpPr>
            <p:grpSpPr bwMode="auto">
              <a:xfrm>
                <a:off x="710" y="384"/>
                <a:ext cx="722" cy="940"/>
                <a:chOff x="710" y="384"/>
                <a:chExt cx="722" cy="940"/>
              </a:xfrm>
            </p:grpSpPr>
            <p:sp>
              <p:nvSpPr>
                <p:cNvPr id="81967" name="Rectangle 24"/>
                <p:cNvSpPr>
                  <a:spLocks noChangeArrowheads="1"/>
                </p:cNvSpPr>
                <p:nvPr/>
              </p:nvSpPr>
              <p:spPr bwMode="auto">
                <a:xfrm>
                  <a:off x="753" y="384"/>
                  <a:ext cx="63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f</a:t>
                  </a:r>
                  <a:r>
                    <a:rPr lang="en-US" altLang="zh-CN"/>
                    <a:t>(</a:t>
                  </a:r>
                  <a:r>
                    <a:rPr lang="en-US" altLang="zh-CN" i="1"/>
                    <a:t>x</a:t>
                  </a:r>
                  <a:r>
                    <a:rPr lang="en-US" altLang="zh-CN" baseline="-30000"/>
                    <a:t>0</a:t>
                  </a:r>
                  <a:r>
                    <a:rPr lang="en-US" altLang="zh-CN"/>
                    <a:t>)</a:t>
                  </a:r>
                </a:p>
                <a:p>
                  <a:pPr algn="ctr"/>
                  <a:r>
                    <a:rPr lang="en-US" altLang="zh-CN" i="1"/>
                    <a:t>f</a:t>
                  </a:r>
                  <a:r>
                    <a:rPr lang="en-US" altLang="zh-CN"/>
                    <a:t>(</a:t>
                  </a:r>
                  <a:r>
                    <a:rPr lang="en-US" altLang="zh-CN" i="1"/>
                    <a:t>x</a:t>
                  </a:r>
                  <a:r>
                    <a:rPr lang="en-US" altLang="zh-CN" baseline="-30000"/>
                    <a:t>1</a:t>
                  </a:r>
                  <a:r>
                    <a:rPr lang="en-US" altLang="zh-CN"/>
                    <a:t>)</a:t>
                  </a:r>
                </a:p>
                <a:p>
                  <a:pPr algn="ctr"/>
                  <a:r>
                    <a:rPr lang="en-US" altLang="zh-CN" i="1"/>
                    <a:t>f</a:t>
                  </a:r>
                  <a:r>
                    <a:rPr lang="en-US" altLang="zh-CN"/>
                    <a:t>(</a:t>
                  </a:r>
                  <a:r>
                    <a:rPr lang="en-US" altLang="zh-CN" i="1"/>
                    <a:t>x</a:t>
                  </a:r>
                  <a:r>
                    <a:rPr lang="en-US" altLang="zh-CN" baseline="-30000"/>
                    <a:t>2</a:t>
                  </a:r>
                  <a:r>
                    <a:rPr lang="en-US" altLang="zh-CN"/>
                    <a:t>)</a:t>
                  </a:r>
                </a:p>
                <a:p>
                  <a:pPr algn="ctr"/>
                  <a:r>
                    <a:rPr lang="en-US" altLang="zh-CN" i="1"/>
                    <a:t>f</a:t>
                  </a:r>
                  <a:r>
                    <a:rPr lang="en-US" altLang="zh-CN"/>
                    <a:t>(</a:t>
                  </a:r>
                  <a:r>
                    <a:rPr lang="en-US" altLang="zh-CN" i="1"/>
                    <a:t>x</a:t>
                  </a:r>
                  <a:r>
                    <a:rPr lang="en-US" altLang="zh-CN" baseline="-30000"/>
                    <a:t>3</a:t>
                  </a:r>
                  <a:r>
                    <a:rPr lang="en-US" altLang="zh-CN"/>
                    <a:t>)</a:t>
                  </a:r>
                </a:p>
                <a:p>
                  <a:pPr algn="ctr"/>
                  <a:endParaRPr lang="en-US" altLang="zh-CN"/>
                </a:p>
              </p:txBody>
            </p:sp>
            <p:sp>
              <p:nvSpPr>
                <p:cNvPr id="81968" name="Rectangle 25"/>
                <p:cNvSpPr>
                  <a:spLocks noChangeArrowheads="1"/>
                </p:cNvSpPr>
                <p:nvPr/>
              </p:nvSpPr>
              <p:spPr bwMode="auto">
                <a:xfrm>
                  <a:off x="710" y="384"/>
                  <a:ext cx="722"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8" name="Group 26"/>
              <p:cNvGrpSpPr>
                <a:grpSpLocks/>
              </p:cNvGrpSpPr>
              <p:nvPr/>
            </p:nvGrpSpPr>
            <p:grpSpPr bwMode="auto">
              <a:xfrm>
                <a:off x="1432" y="384"/>
                <a:ext cx="794" cy="940"/>
                <a:chOff x="1432" y="384"/>
                <a:chExt cx="794" cy="940"/>
              </a:xfrm>
            </p:grpSpPr>
            <p:sp>
              <p:nvSpPr>
                <p:cNvPr id="81965" name="Rectangle 27"/>
                <p:cNvSpPr>
                  <a:spLocks noChangeArrowheads="1"/>
                </p:cNvSpPr>
                <p:nvPr/>
              </p:nvSpPr>
              <p:spPr bwMode="auto">
                <a:xfrm>
                  <a:off x="1475" y="384"/>
                  <a:ext cx="70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f </a:t>
                  </a:r>
                  <a:r>
                    <a:rPr lang="en-US" altLang="zh-CN"/>
                    <a:t>[</a:t>
                  </a:r>
                  <a:r>
                    <a:rPr lang="en-US" altLang="zh-CN" i="1"/>
                    <a:t>x</a:t>
                  </a:r>
                  <a:r>
                    <a:rPr lang="en-US" altLang="zh-CN" baseline="-30000"/>
                    <a:t>0</a:t>
                  </a:r>
                  <a:r>
                    <a:rPr lang="en-US" altLang="zh-CN"/>
                    <a:t>,</a:t>
                  </a:r>
                  <a:r>
                    <a:rPr lang="en-US" altLang="zh-CN" i="1"/>
                    <a:t>x</a:t>
                  </a:r>
                  <a:r>
                    <a:rPr lang="en-US" altLang="zh-CN" baseline="-30000"/>
                    <a:t>1</a:t>
                  </a:r>
                  <a:r>
                    <a:rPr lang="en-US" altLang="zh-CN"/>
                    <a:t>]</a:t>
                  </a:r>
                </a:p>
                <a:p>
                  <a:pPr algn="ctr"/>
                  <a:r>
                    <a:rPr lang="en-US" altLang="zh-CN" i="1"/>
                    <a:t>f </a:t>
                  </a:r>
                  <a:r>
                    <a:rPr lang="en-US" altLang="zh-CN"/>
                    <a:t>[</a:t>
                  </a:r>
                  <a:r>
                    <a:rPr lang="en-US" altLang="zh-CN" i="1"/>
                    <a:t>x</a:t>
                  </a:r>
                  <a:r>
                    <a:rPr lang="en-US" altLang="zh-CN" baseline="-30000"/>
                    <a:t>1</a:t>
                  </a:r>
                  <a:r>
                    <a:rPr lang="en-US" altLang="zh-CN"/>
                    <a:t>,</a:t>
                  </a:r>
                  <a:r>
                    <a:rPr lang="en-US" altLang="zh-CN" i="1"/>
                    <a:t>x</a:t>
                  </a:r>
                  <a:r>
                    <a:rPr lang="en-US" altLang="zh-CN" baseline="-30000"/>
                    <a:t>2</a:t>
                  </a:r>
                  <a:r>
                    <a:rPr lang="en-US" altLang="zh-CN"/>
                    <a:t>]</a:t>
                  </a:r>
                </a:p>
                <a:p>
                  <a:pPr algn="ctr"/>
                  <a:r>
                    <a:rPr lang="en-US" altLang="zh-CN" i="1"/>
                    <a:t>f </a:t>
                  </a:r>
                  <a:r>
                    <a:rPr lang="en-US" altLang="zh-CN"/>
                    <a:t>[</a:t>
                  </a:r>
                  <a:r>
                    <a:rPr lang="en-US" altLang="zh-CN" i="1"/>
                    <a:t>x</a:t>
                  </a:r>
                  <a:r>
                    <a:rPr lang="en-US" altLang="zh-CN" baseline="-30000"/>
                    <a:t>2</a:t>
                  </a:r>
                  <a:r>
                    <a:rPr lang="en-US" altLang="zh-CN"/>
                    <a:t>,</a:t>
                  </a:r>
                  <a:r>
                    <a:rPr lang="en-US" altLang="zh-CN" i="1"/>
                    <a:t>x</a:t>
                  </a:r>
                  <a:r>
                    <a:rPr lang="en-US" altLang="zh-CN" baseline="-30000"/>
                    <a:t>3</a:t>
                  </a:r>
                  <a:r>
                    <a:rPr lang="en-US" altLang="zh-CN"/>
                    <a:t>]</a:t>
                  </a:r>
                </a:p>
                <a:p>
                  <a:pPr algn="ctr"/>
                  <a:endParaRPr lang="en-US" altLang="zh-CN"/>
                </a:p>
              </p:txBody>
            </p:sp>
            <p:sp>
              <p:nvSpPr>
                <p:cNvPr id="81966" name="Rectangle 28"/>
                <p:cNvSpPr>
                  <a:spLocks noChangeArrowheads="1"/>
                </p:cNvSpPr>
                <p:nvPr/>
              </p:nvSpPr>
              <p:spPr bwMode="auto">
                <a:xfrm>
                  <a:off x="1432" y="384"/>
                  <a:ext cx="794"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59" name="Group 29"/>
              <p:cNvGrpSpPr>
                <a:grpSpLocks/>
              </p:cNvGrpSpPr>
              <p:nvPr/>
            </p:nvGrpSpPr>
            <p:grpSpPr bwMode="auto">
              <a:xfrm>
                <a:off x="2226" y="384"/>
                <a:ext cx="794" cy="940"/>
                <a:chOff x="2226" y="384"/>
                <a:chExt cx="794" cy="940"/>
              </a:xfrm>
            </p:grpSpPr>
            <p:sp>
              <p:nvSpPr>
                <p:cNvPr id="81963" name="Rectangle 30"/>
                <p:cNvSpPr>
                  <a:spLocks noChangeArrowheads="1"/>
                </p:cNvSpPr>
                <p:nvPr/>
              </p:nvSpPr>
              <p:spPr bwMode="auto">
                <a:xfrm>
                  <a:off x="2269" y="384"/>
                  <a:ext cx="70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t>f </a:t>
                  </a:r>
                  <a:r>
                    <a:rPr lang="en-US" altLang="zh-CN"/>
                    <a:t>[</a:t>
                  </a:r>
                  <a:r>
                    <a:rPr lang="en-US" altLang="zh-CN" i="1"/>
                    <a:t>x</a:t>
                  </a:r>
                  <a:r>
                    <a:rPr lang="en-US" altLang="zh-CN" baseline="-30000"/>
                    <a:t>0</a:t>
                  </a:r>
                  <a:r>
                    <a:rPr lang="en-US" altLang="zh-CN"/>
                    <a:t>,</a:t>
                  </a:r>
                  <a:r>
                    <a:rPr lang="en-US" altLang="zh-CN" i="1"/>
                    <a:t>x</a:t>
                  </a:r>
                  <a:r>
                    <a:rPr lang="en-US" altLang="zh-CN" baseline="-30000"/>
                    <a:t>1</a:t>
                  </a:r>
                  <a:r>
                    <a:rPr lang="en-US" altLang="zh-CN"/>
                    <a:t>,</a:t>
                  </a:r>
                  <a:r>
                    <a:rPr lang="en-US" altLang="zh-CN" i="1"/>
                    <a:t>x</a:t>
                  </a:r>
                  <a:r>
                    <a:rPr lang="en-US" altLang="zh-CN" baseline="-30000"/>
                    <a:t>2</a:t>
                  </a:r>
                  <a:r>
                    <a:rPr lang="en-US" altLang="zh-CN"/>
                    <a:t>]</a:t>
                  </a:r>
                </a:p>
                <a:p>
                  <a:pPr algn="ctr"/>
                  <a:r>
                    <a:rPr lang="en-US" altLang="zh-CN" i="1"/>
                    <a:t>f </a:t>
                  </a:r>
                  <a:r>
                    <a:rPr lang="en-US" altLang="zh-CN"/>
                    <a:t>[</a:t>
                  </a:r>
                  <a:r>
                    <a:rPr lang="en-US" altLang="zh-CN" i="1"/>
                    <a:t>x</a:t>
                  </a:r>
                  <a:r>
                    <a:rPr lang="en-US" altLang="zh-CN" baseline="-30000"/>
                    <a:t>1</a:t>
                  </a:r>
                  <a:r>
                    <a:rPr lang="en-US" altLang="zh-CN"/>
                    <a:t>,</a:t>
                  </a:r>
                  <a:r>
                    <a:rPr lang="en-US" altLang="zh-CN" i="1"/>
                    <a:t>x</a:t>
                  </a:r>
                  <a:r>
                    <a:rPr lang="en-US" altLang="zh-CN" baseline="-30000"/>
                    <a:t>2</a:t>
                  </a:r>
                  <a:r>
                    <a:rPr lang="en-US" altLang="zh-CN"/>
                    <a:t>,</a:t>
                  </a:r>
                  <a:r>
                    <a:rPr lang="en-US" altLang="zh-CN" i="1"/>
                    <a:t>x</a:t>
                  </a:r>
                  <a:r>
                    <a:rPr lang="en-US" altLang="zh-CN" baseline="-30000"/>
                    <a:t>3</a:t>
                  </a:r>
                  <a:r>
                    <a:rPr lang="en-US" altLang="zh-CN"/>
                    <a:t>]</a:t>
                  </a:r>
                </a:p>
                <a:p>
                  <a:pPr algn="ctr"/>
                  <a:endParaRPr lang="en-US" altLang="zh-CN"/>
                </a:p>
              </p:txBody>
            </p:sp>
            <p:sp>
              <p:nvSpPr>
                <p:cNvPr id="81964" name="Rectangle 31"/>
                <p:cNvSpPr>
                  <a:spLocks noChangeArrowheads="1"/>
                </p:cNvSpPr>
                <p:nvPr/>
              </p:nvSpPr>
              <p:spPr bwMode="auto">
                <a:xfrm>
                  <a:off x="2226" y="384"/>
                  <a:ext cx="794"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960" name="Group 32"/>
              <p:cNvGrpSpPr>
                <a:grpSpLocks/>
              </p:cNvGrpSpPr>
              <p:nvPr/>
            </p:nvGrpSpPr>
            <p:grpSpPr bwMode="auto">
              <a:xfrm>
                <a:off x="3020" y="384"/>
                <a:ext cx="794" cy="940"/>
                <a:chOff x="3020" y="384"/>
                <a:chExt cx="794" cy="940"/>
              </a:xfrm>
            </p:grpSpPr>
            <p:sp>
              <p:nvSpPr>
                <p:cNvPr id="81961" name="Rectangle 33"/>
                <p:cNvSpPr>
                  <a:spLocks noChangeArrowheads="1"/>
                </p:cNvSpPr>
                <p:nvPr/>
              </p:nvSpPr>
              <p:spPr bwMode="auto">
                <a:xfrm>
                  <a:off x="3063" y="384"/>
                  <a:ext cx="70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f </a:t>
                  </a:r>
                  <a:r>
                    <a:rPr lang="en-US" altLang="zh-CN" sz="2000"/>
                    <a:t>[</a:t>
                  </a:r>
                  <a:r>
                    <a:rPr lang="en-US" altLang="zh-CN" sz="2000" i="1"/>
                    <a:t>x</a:t>
                  </a:r>
                  <a:r>
                    <a:rPr lang="en-US" altLang="zh-CN" sz="2000" baseline="-30000"/>
                    <a:t>0</a:t>
                  </a:r>
                  <a:r>
                    <a:rPr lang="en-US" altLang="zh-CN" sz="2000"/>
                    <a:t>,</a:t>
                  </a:r>
                  <a:r>
                    <a:rPr lang="en-US" altLang="zh-CN" sz="2000" i="1"/>
                    <a:t>x</a:t>
                  </a:r>
                  <a:r>
                    <a:rPr lang="en-US" altLang="zh-CN" sz="2000" baseline="-30000"/>
                    <a:t>1</a:t>
                  </a:r>
                  <a:r>
                    <a:rPr lang="en-US" altLang="zh-CN" sz="2000"/>
                    <a:t>,</a:t>
                  </a:r>
                  <a:r>
                    <a:rPr lang="en-US" altLang="zh-CN" sz="2000" i="1"/>
                    <a:t>x</a:t>
                  </a:r>
                  <a:r>
                    <a:rPr lang="en-US" altLang="zh-CN" sz="2000" baseline="-30000"/>
                    <a:t>2</a:t>
                  </a:r>
                  <a:r>
                    <a:rPr lang="en-US" altLang="zh-CN" sz="2000"/>
                    <a:t>,</a:t>
                  </a:r>
                  <a:r>
                    <a:rPr lang="en-US" altLang="zh-CN" sz="2000" i="1"/>
                    <a:t>x</a:t>
                  </a:r>
                  <a:r>
                    <a:rPr lang="en-US" altLang="zh-CN" sz="2000" baseline="-30000"/>
                    <a:t>3</a:t>
                  </a:r>
                  <a:r>
                    <a:rPr lang="en-US" altLang="zh-CN" sz="2000"/>
                    <a:t>]</a:t>
                  </a:r>
                </a:p>
                <a:p>
                  <a:pPr algn="ctr"/>
                  <a:endParaRPr lang="en-US" altLang="zh-CN"/>
                </a:p>
              </p:txBody>
            </p:sp>
            <p:sp>
              <p:nvSpPr>
                <p:cNvPr id="81962" name="Rectangle 34"/>
                <p:cNvSpPr>
                  <a:spLocks noChangeArrowheads="1"/>
                </p:cNvSpPr>
                <p:nvPr/>
              </p:nvSpPr>
              <p:spPr bwMode="auto">
                <a:xfrm>
                  <a:off x="3020" y="384"/>
                  <a:ext cx="794"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81950" name="Rectangle 35"/>
            <p:cNvSpPr>
              <a:spLocks noChangeArrowheads="1"/>
            </p:cNvSpPr>
            <p:nvPr/>
          </p:nvSpPr>
          <p:spPr bwMode="auto">
            <a:xfrm>
              <a:off x="-3" y="-3"/>
              <a:ext cx="3820" cy="13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90148" name="Group 36"/>
          <p:cNvGraphicFramePr>
            <a:graphicFrameLocks noGrp="1"/>
          </p:cNvGraphicFramePr>
          <p:nvPr>
            <p:extLst>
              <p:ext uri="{D42A27DB-BD31-4B8C-83A1-F6EECF244321}">
                <p14:modId xmlns:p14="http://schemas.microsoft.com/office/powerpoint/2010/main" val="1953676765"/>
              </p:ext>
            </p:extLst>
          </p:nvPr>
        </p:nvGraphicFramePr>
        <p:xfrm>
          <a:off x="489914" y="1410858"/>
          <a:ext cx="6096000" cy="1450975"/>
        </p:xfrm>
        <a:graphic>
          <a:graphicData uri="http://schemas.openxmlformats.org/drawingml/2006/table">
            <a:tbl>
              <a:tblPr/>
              <a:tblGrid>
                <a:gridCol w="1219200"/>
                <a:gridCol w="1219200"/>
                <a:gridCol w="1219200"/>
                <a:gridCol w="1219200"/>
                <a:gridCol w="1219200"/>
              </a:tblGrid>
              <a:tr h="736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dirty="0" smtClean="0">
                          <a:ln>
                            <a:noFill/>
                          </a:ln>
                          <a:solidFill>
                            <a:schemeClr val="tx1"/>
                          </a:solidFill>
                          <a:effectLst/>
                          <a:latin typeface="Times New Roman" pitchFamily="18" charset="0"/>
                          <a:ea typeface="宋体" pitchFamily="2" charset="-122"/>
                        </a:rPr>
                        <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3</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f </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f </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 f </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dirty="0" smtClean="0">
                          <a:ln>
                            <a:noFill/>
                          </a:ln>
                          <a:solidFill>
                            <a:schemeClr val="tx1"/>
                          </a:solidFill>
                          <a:effectLst/>
                          <a:latin typeface="Times New Roman" pitchFamily="18" charset="0"/>
                          <a:ea typeface="宋体" pitchFamily="2" charset="-122"/>
                        </a:rPr>
                        <a:t> f </a:t>
                      </a: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2800" b="0" i="1" u="none" strike="noStrike" cap="none" normalizeH="0" baseline="0" dirty="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dirty="0" smtClean="0">
                          <a:ln>
                            <a:noFill/>
                          </a:ln>
                          <a:solidFill>
                            <a:schemeClr val="tx1"/>
                          </a:solidFill>
                          <a:effectLst/>
                          <a:latin typeface="Times New Roman" pitchFamily="18" charset="0"/>
                          <a:ea typeface="宋体" pitchFamily="2" charset="-122"/>
                        </a:rPr>
                        <a:t>2</a:t>
                      </a: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dirty="0" smtClean="0">
                          <a:ln>
                            <a:noFill/>
                          </a:ln>
                          <a:solidFill>
                            <a:schemeClr val="tx1"/>
                          </a:solidFill>
                          <a:effectLst/>
                          <a:latin typeface="Times New Roman" pitchFamily="18" charset="0"/>
                          <a:ea typeface="宋体" pitchFamily="2" charset="-122"/>
                        </a:rPr>
                        <a:t> f </a:t>
                      </a: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2800" b="0" i="1" u="none" strike="noStrike" cap="none" normalizeH="0" baseline="0" dirty="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dirty="0" smtClean="0">
                          <a:ln>
                            <a:noFill/>
                          </a:ln>
                          <a:solidFill>
                            <a:schemeClr val="tx1"/>
                          </a:solidFill>
                          <a:effectLst/>
                          <a:latin typeface="Times New Roman" pitchFamily="18" charset="0"/>
                          <a:ea typeface="宋体" pitchFamily="2" charset="-122"/>
                        </a:rPr>
                        <a:t>3</a:t>
                      </a: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45" name="Text Box 56"/>
          <p:cNvSpPr txBox="1">
            <a:spLocks noChangeArrowheads="1"/>
          </p:cNvSpPr>
          <p:nvPr/>
        </p:nvSpPr>
        <p:spPr bwMode="auto">
          <a:xfrm>
            <a:off x="231775" y="31400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相应的差商表为</a:t>
            </a:r>
          </a:p>
        </p:txBody>
      </p:sp>
      <p:grpSp>
        <p:nvGrpSpPr>
          <p:cNvPr id="81946" name="Group 57"/>
          <p:cNvGrpSpPr>
            <a:grpSpLocks/>
          </p:cNvGrpSpPr>
          <p:nvPr/>
        </p:nvGrpSpPr>
        <p:grpSpPr bwMode="auto">
          <a:xfrm>
            <a:off x="6388100" y="0"/>
            <a:ext cx="2755900" cy="366713"/>
            <a:chOff x="4024" y="0"/>
            <a:chExt cx="1736" cy="231"/>
          </a:xfrm>
        </p:grpSpPr>
        <p:sp>
          <p:nvSpPr>
            <p:cNvPr id="81947" name="Rectangle 58"/>
            <p:cNvSpPr>
              <a:spLocks noChangeArrowheads="1"/>
            </p:cNvSpPr>
            <p:nvPr/>
          </p:nvSpPr>
          <p:spPr bwMode="auto">
            <a:xfrm>
              <a:off x="4024" y="0"/>
              <a:ext cx="1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4.3.1 </a:t>
              </a:r>
              <a:r>
                <a:rPr lang="zh-CN" altLang="en-US" sz="1800"/>
                <a:t>差商及其性质（续）</a:t>
              </a:r>
            </a:p>
          </p:txBody>
        </p:sp>
        <p:sp>
          <p:nvSpPr>
            <p:cNvPr id="81948" name="Line 59"/>
            <p:cNvSpPr>
              <a:spLocks noChangeShapeType="1"/>
            </p:cNvSpPr>
            <p:nvPr/>
          </p:nvSpPr>
          <p:spPr bwMode="auto">
            <a:xfrm>
              <a:off x="4059" y="210"/>
              <a:ext cx="1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 name="Object 6"/>
          <p:cNvGraphicFramePr>
            <a:graphicFrameLocks noChangeAspect="1"/>
          </p:cNvGraphicFramePr>
          <p:nvPr>
            <p:extLst>
              <p:ext uri="{D42A27DB-BD31-4B8C-83A1-F6EECF244321}">
                <p14:modId xmlns:p14="http://schemas.microsoft.com/office/powerpoint/2010/main" val="1567459719"/>
              </p:ext>
            </p:extLst>
          </p:nvPr>
        </p:nvGraphicFramePr>
        <p:xfrm>
          <a:off x="2596650" y="3124038"/>
          <a:ext cx="2304603" cy="637845"/>
        </p:xfrm>
        <a:graphic>
          <a:graphicData uri="http://schemas.openxmlformats.org/presentationml/2006/ole">
            <mc:AlternateContent xmlns:mc="http://schemas.openxmlformats.org/markup-compatibility/2006">
              <mc:Choice xmlns:v="urn:schemas-microsoft-com:vml" Requires="v">
                <p:oleObj spid="_x0000_s69677" name="Equation" r:id="rId3" imgW="1536480" imgH="469800" progId="Equation.DSMT4">
                  <p:embed/>
                </p:oleObj>
              </mc:Choice>
              <mc:Fallback>
                <p:oleObj name="Equation" r:id="rId3" imgW="153648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6650" y="3124038"/>
                        <a:ext cx="2304603" cy="637845"/>
                      </a:xfrm>
                      <a:prstGeom prst="rect">
                        <a:avLst/>
                      </a:prstGeom>
                      <a:noFill/>
                      <a:ln>
                        <a:solidFill>
                          <a:srgbClr val="FF0000"/>
                        </a:solidFill>
                      </a:ln>
                      <a:extLst/>
                    </p:spPr>
                  </p:pic>
                </p:oleObj>
              </mc:Fallback>
            </mc:AlternateContent>
          </a:graphicData>
        </a:graphic>
      </p:graphicFrame>
      <p:graphicFrame>
        <p:nvGraphicFramePr>
          <p:cNvPr id="44" name="Object 6"/>
          <p:cNvGraphicFramePr>
            <a:graphicFrameLocks noChangeAspect="1"/>
          </p:cNvGraphicFramePr>
          <p:nvPr>
            <p:extLst>
              <p:ext uri="{D42A27DB-BD31-4B8C-83A1-F6EECF244321}">
                <p14:modId xmlns:p14="http://schemas.microsoft.com/office/powerpoint/2010/main" val="2620141180"/>
              </p:ext>
            </p:extLst>
          </p:nvPr>
        </p:nvGraphicFramePr>
        <p:xfrm>
          <a:off x="5076056" y="3019982"/>
          <a:ext cx="3571453" cy="709056"/>
        </p:xfrm>
        <a:graphic>
          <a:graphicData uri="http://schemas.openxmlformats.org/presentationml/2006/ole">
            <mc:AlternateContent xmlns:mc="http://schemas.openxmlformats.org/markup-compatibility/2006">
              <mc:Choice xmlns:v="urn:schemas-microsoft-com:vml" Requires="v">
                <p:oleObj spid="_x0000_s69678" name="Equation" r:id="rId5" imgW="2082600" imgH="457200" progId="Equation.DSMT4">
                  <p:embed/>
                </p:oleObj>
              </mc:Choice>
              <mc:Fallback>
                <p:oleObj name="Equation" r:id="rId5" imgW="20826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019982"/>
                        <a:ext cx="3571453" cy="709056"/>
                      </a:xfrm>
                      <a:prstGeom prst="rect">
                        <a:avLst/>
                      </a:prstGeom>
                      <a:noFill/>
                      <a:ln>
                        <a:solidFill>
                          <a:srgbClr val="FF0000"/>
                        </a:solidFill>
                      </a:ln>
                      <a:extLst/>
                    </p:spPr>
                  </p:pic>
                </p:oleObj>
              </mc:Fallback>
            </mc:AlternateContent>
          </a:graphicData>
        </a:graphic>
      </p:graphicFrame>
      <p:graphicFrame>
        <p:nvGraphicFramePr>
          <p:cNvPr id="45" name="Object 11"/>
          <p:cNvGraphicFramePr>
            <a:graphicFrameLocks noGrp="1" noChangeAspect="1"/>
          </p:cNvGraphicFramePr>
          <p:nvPr>
            <p:ph idx="4294967295"/>
            <p:extLst>
              <p:ext uri="{D42A27DB-BD31-4B8C-83A1-F6EECF244321}">
                <p14:modId xmlns:p14="http://schemas.microsoft.com/office/powerpoint/2010/main" val="3841669052"/>
              </p:ext>
            </p:extLst>
          </p:nvPr>
        </p:nvGraphicFramePr>
        <p:xfrm>
          <a:off x="4932040" y="5511620"/>
          <a:ext cx="4067944" cy="870687"/>
        </p:xfrm>
        <a:graphic>
          <a:graphicData uri="http://schemas.openxmlformats.org/presentationml/2006/ole">
            <mc:AlternateContent xmlns:mc="http://schemas.openxmlformats.org/markup-compatibility/2006">
              <mc:Choice xmlns:v="urn:schemas-microsoft-com:vml" Requires="v">
                <p:oleObj spid="_x0000_s69679" name="Equation" r:id="rId7" imgW="3085920" imgH="660240" progId="Equation.DSMT4">
                  <p:embed/>
                </p:oleObj>
              </mc:Choice>
              <mc:Fallback>
                <p:oleObj name="Equation" r:id="rId7" imgW="3085920" imgH="660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5511620"/>
                        <a:ext cx="4067944" cy="870687"/>
                      </a:xfrm>
                      <a:prstGeom prst="rect">
                        <a:avLst/>
                      </a:prstGeom>
                      <a:noFill/>
                      <a:ln>
                        <a:solidFill>
                          <a:srgbClr val="FF0000"/>
                        </a:solidFill>
                      </a:ln>
                      <a:effectLst/>
                      <a:extLst/>
                    </p:spPr>
                  </p:pic>
                </p:oleObj>
              </mc:Fallback>
            </mc:AlternateContent>
          </a:graphicData>
        </a:graphic>
      </p:graphicFrame>
      <p:sp>
        <p:nvSpPr>
          <p:cNvPr id="46" name="Rectangle 2"/>
          <p:cNvSpPr>
            <a:spLocks noChangeArrowheads="1"/>
          </p:cNvSpPr>
          <p:nvPr/>
        </p:nvSpPr>
        <p:spPr bwMode="auto">
          <a:xfrm>
            <a:off x="787355" y="6424583"/>
            <a:ext cx="6664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和</a:t>
            </a:r>
            <a:r>
              <a:rPr lang="en-US" altLang="zh-CN" sz="2000" b="1" dirty="0" smtClean="0">
                <a:solidFill>
                  <a:srgbClr val="FF0000"/>
                </a:solidFill>
                <a:latin typeface="宋体" panose="02010600030101010101" pitchFamily="2" charset="-122"/>
              </a:rPr>
              <a:t>Y</a:t>
            </a:r>
            <a:r>
              <a:rPr lang="zh-CN" altLang="en-US" sz="2000" b="1" dirty="0" smtClean="0">
                <a:solidFill>
                  <a:srgbClr val="FF0000"/>
                </a:solidFill>
                <a:latin typeface="宋体" panose="02010600030101010101" pitchFamily="2" charset="-122"/>
              </a:rPr>
              <a:t>全抄下，分</a:t>
            </a:r>
            <a:r>
              <a:rPr lang="zh-CN" altLang="en-US" sz="2000" b="1" dirty="0">
                <a:solidFill>
                  <a:srgbClr val="FF0000"/>
                </a:solidFill>
                <a:latin typeface="宋体" panose="02010600030101010101" pitchFamily="2" charset="-122"/>
              </a:rPr>
              <a:t>子</a:t>
            </a:r>
            <a:r>
              <a:rPr lang="zh-CN" altLang="en-US" sz="2000" b="1" dirty="0" smtClean="0">
                <a:solidFill>
                  <a:srgbClr val="FF0000"/>
                </a:solidFill>
                <a:latin typeface="宋体" panose="02010600030101010101" pitchFamily="2" charset="-122"/>
              </a:rPr>
              <a:t>前面下减上，分母</a:t>
            </a:r>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大减小！</a:t>
            </a:r>
            <a:endParaRPr lang="zh-CN" altLang="en-US" sz="2000" b="1"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2EBFE4B-7328-4D26-89A2-755DB2781290}" type="slidenum">
              <a:rPr lang="en-US" altLang="zh-CN" sz="1200">
                <a:solidFill>
                  <a:srgbClr val="000000"/>
                </a:solidFill>
              </a:rPr>
              <a:pPr eaLnBrk="1" hangingPunct="1"/>
              <a:t>52</a:t>
            </a:fld>
            <a:endParaRPr lang="en-US" altLang="zh-CN" sz="1200">
              <a:solidFill>
                <a:srgbClr val="000000"/>
              </a:solidFill>
            </a:endParaRPr>
          </a:p>
        </p:txBody>
      </p:sp>
      <p:sp>
        <p:nvSpPr>
          <p:cNvPr id="40965" name="Rectangle 5"/>
          <p:cNvSpPr>
            <a:spLocks noChangeArrowheads="1"/>
          </p:cNvSpPr>
          <p:nvPr/>
        </p:nvSpPr>
        <p:spPr bwMode="auto">
          <a:xfrm>
            <a:off x="248126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66" name="Rectangle 6"/>
          <p:cNvSpPr>
            <a:spLocks noChangeArrowheads="1"/>
          </p:cNvSpPr>
          <p:nvPr/>
        </p:nvSpPr>
        <p:spPr bwMode="auto">
          <a:xfrm>
            <a:off x="395288" y="549275"/>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4.3.2 </a:t>
            </a:r>
            <a:r>
              <a:rPr lang="zh-CN" altLang="en-US"/>
              <a:t>牛顿插值公式</a:t>
            </a:r>
          </a:p>
        </p:txBody>
      </p:sp>
      <p:sp>
        <p:nvSpPr>
          <p:cNvPr id="40967" name="Text Box 7"/>
          <p:cNvSpPr txBox="1">
            <a:spLocks noChangeArrowheads="1"/>
          </p:cNvSpPr>
          <p:nvPr/>
        </p:nvSpPr>
        <p:spPr bwMode="auto">
          <a:xfrm>
            <a:off x="592138" y="1144588"/>
            <a:ext cx="6532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当把条件 </a:t>
            </a:r>
            <a:r>
              <a:rPr lang="en-US" altLang="zh-CN" i="1"/>
              <a:t>L</a:t>
            </a:r>
            <a:r>
              <a:rPr lang="en-US" altLang="zh-CN" i="1" baseline="-25000"/>
              <a:t>n</a:t>
            </a:r>
            <a:r>
              <a:rPr lang="en-US" altLang="zh-CN"/>
              <a:t>(</a:t>
            </a:r>
            <a:r>
              <a:rPr lang="en-US" altLang="zh-CN" i="1"/>
              <a:t>x</a:t>
            </a:r>
            <a:r>
              <a:rPr lang="en-US" altLang="zh-CN" i="1" baseline="-25000"/>
              <a:t>j</a:t>
            </a:r>
            <a:r>
              <a:rPr lang="en-US" altLang="zh-CN"/>
              <a:t>) = </a:t>
            </a:r>
            <a:r>
              <a:rPr lang="en-US" altLang="zh-CN" i="1"/>
              <a:t>f </a:t>
            </a:r>
            <a:r>
              <a:rPr lang="en-US" altLang="zh-CN"/>
              <a:t>(</a:t>
            </a:r>
            <a:r>
              <a:rPr lang="en-US" altLang="zh-CN" i="1"/>
              <a:t>x</a:t>
            </a:r>
            <a:r>
              <a:rPr lang="en-US" altLang="zh-CN" i="1" baseline="-25000"/>
              <a:t>j</a:t>
            </a:r>
            <a:r>
              <a:rPr lang="en-US" altLang="zh-CN"/>
              <a:t>) (j=0,1,2,...,</a:t>
            </a:r>
            <a:r>
              <a:rPr lang="en-US" altLang="zh-CN" i="1"/>
              <a:t>n</a:t>
            </a:r>
            <a:r>
              <a:rPr lang="en-US" altLang="zh-CN"/>
              <a:t>)</a:t>
            </a:r>
            <a:r>
              <a:rPr lang="zh-CN" altLang="en-US"/>
              <a:t>依次代入公式</a:t>
            </a:r>
          </a:p>
        </p:txBody>
      </p:sp>
      <p:graphicFrame>
        <p:nvGraphicFramePr>
          <p:cNvPr id="40962" name="Object 8"/>
          <p:cNvGraphicFramePr>
            <a:graphicFrameLocks noChangeAspect="1"/>
          </p:cNvGraphicFramePr>
          <p:nvPr/>
        </p:nvGraphicFramePr>
        <p:xfrm>
          <a:off x="827088" y="1773238"/>
          <a:ext cx="6716712" cy="914400"/>
        </p:xfrm>
        <a:graphic>
          <a:graphicData uri="http://schemas.openxmlformats.org/presentationml/2006/ole">
            <mc:AlternateContent xmlns:mc="http://schemas.openxmlformats.org/markup-compatibility/2006">
              <mc:Choice xmlns:v="urn:schemas-microsoft-com:vml" Requires="v">
                <p:oleObj spid="_x0000_s41011" name="Equation" r:id="rId3" imgW="2806560" imgH="457200" progId="Equation.DSMT4">
                  <p:embed/>
                </p:oleObj>
              </mc:Choice>
              <mc:Fallback>
                <p:oleObj name="Equation" r:id="rId3" imgW="280656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73238"/>
                        <a:ext cx="67167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Text Box 9"/>
          <p:cNvSpPr txBox="1">
            <a:spLocks noChangeArrowheads="1"/>
          </p:cNvSpPr>
          <p:nvPr/>
        </p:nvSpPr>
        <p:spPr bwMode="auto">
          <a:xfrm>
            <a:off x="395288" y="26368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得</a:t>
            </a:r>
          </a:p>
        </p:txBody>
      </p:sp>
      <p:graphicFrame>
        <p:nvGraphicFramePr>
          <p:cNvPr id="91146" name="Object 10"/>
          <p:cNvGraphicFramePr>
            <a:graphicFrameLocks noChangeAspect="1"/>
          </p:cNvGraphicFramePr>
          <p:nvPr/>
        </p:nvGraphicFramePr>
        <p:xfrm>
          <a:off x="539750" y="3141663"/>
          <a:ext cx="8053388" cy="3027362"/>
        </p:xfrm>
        <a:graphic>
          <a:graphicData uri="http://schemas.openxmlformats.org/presentationml/2006/ole">
            <mc:AlternateContent xmlns:mc="http://schemas.openxmlformats.org/markup-compatibility/2006">
              <mc:Choice xmlns:v="urn:schemas-microsoft-com:vml" Requires="v">
                <p:oleObj spid="_x0000_s41012" name="Equation" r:id="rId5" imgW="3365280" imgH="1396800" progId="Equation.DSMT4">
                  <p:embed/>
                </p:oleObj>
              </mc:Choice>
              <mc:Fallback>
                <p:oleObj name="Equation" r:id="rId5" imgW="3365280" imgH="1396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141663"/>
                        <a:ext cx="8053388" cy="302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91146"/>
                                        </p:tgtEl>
                                        <p:attrNameLst>
                                          <p:attrName>style.visibility</p:attrName>
                                        </p:attrNameLst>
                                      </p:cBhvr>
                                      <p:to>
                                        <p:strVal val="visible"/>
                                      </p:to>
                                    </p:set>
                                    <p:animEffect transition="in" filter="strips(downLeft)">
                                      <p:cBhvr>
                                        <p:cTn id="7" dur="5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E596959-EABC-44A0-8627-40DDAD46008F}" type="slidenum">
              <a:rPr lang="en-US" altLang="zh-CN" sz="1200">
                <a:solidFill>
                  <a:srgbClr val="000000"/>
                </a:solidFill>
              </a:rPr>
              <a:pPr eaLnBrk="1" hangingPunct="1"/>
              <a:t>53</a:t>
            </a:fld>
            <a:endParaRPr lang="en-US" altLang="zh-CN" sz="1200">
              <a:solidFill>
                <a:srgbClr val="000000"/>
              </a:solidFill>
            </a:endParaRPr>
          </a:p>
        </p:txBody>
      </p:sp>
      <p:graphicFrame>
        <p:nvGraphicFramePr>
          <p:cNvPr id="41986" name="Object 6"/>
          <p:cNvGraphicFramePr>
            <a:graphicFrameLocks noGrp="1" noChangeAspect="1"/>
          </p:cNvGraphicFramePr>
          <p:nvPr>
            <p:ph idx="4294967295"/>
          </p:nvPr>
        </p:nvGraphicFramePr>
        <p:xfrm>
          <a:off x="0" y="4283075"/>
          <a:ext cx="7848600" cy="896938"/>
        </p:xfrm>
        <a:graphic>
          <a:graphicData uri="http://schemas.openxmlformats.org/presentationml/2006/ole">
            <mc:AlternateContent xmlns:mc="http://schemas.openxmlformats.org/markup-compatibility/2006">
              <mc:Choice xmlns:v="urn:schemas-microsoft-com:vml" Requires="v">
                <p:oleObj spid="_x0000_s42061" name="Equation" r:id="rId3" imgW="4000320" imgH="457200" progId="Equation.DSMT4">
                  <p:embed/>
                </p:oleObj>
              </mc:Choice>
              <mc:Fallback>
                <p:oleObj name="Equation" r:id="rId3" imgW="400032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83075"/>
                        <a:ext cx="78486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2"/>
          <p:cNvGraphicFramePr>
            <a:graphicFrameLocks noChangeAspect="1"/>
          </p:cNvGraphicFramePr>
          <p:nvPr/>
        </p:nvGraphicFramePr>
        <p:xfrm>
          <a:off x="1042988" y="1196975"/>
          <a:ext cx="6261100" cy="476250"/>
        </p:xfrm>
        <a:graphic>
          <a:graphicData uri="http://schemas.openxmlformats.org/presentationml/2006/ole">
            <mc:AlternateContent xmlns:mc="http://schemas.openxmlformats.org/markup-compatibility/2006">
              <mc:Choice xmlns:v="urn:schemas-microsoft-com:vml" Requires="v">
                <p:oleObj spid="_x0000_s42062" name="Equation" r:id="rId5" imgW="2616120" imgH="228600" progId="Equation.DSMT4">
                  <p:embed/>
                </p:oleObj>
              </mc:Choice>
              <mc:Fallback>
                <p:oleObj name="Equation" r:id="rId5" imgW="2616120" imgH="2286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196975"/>
                        <a:ext cx="6261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Text Box 3"/>
          <p:cNvSpPr txBox="1">
            <a:spLocks noChangeArrowheads="1"/>
          </p:cNvSpPr>
          <p:nvPr/>
        </p:nvSpPr>
        <p:spPr bwMode="auto">
          <a:xfrm>
            <a:off x="611188" y="1846263"/>
            <a:ext cx="1341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将</a:t>
            </a:r>
            <a:r>
              <a:rPr lang="en-US" altLang="zh-CN" i="1"/>
              <a:t>a</a:t>
            </a:r>
            <a:r>
              <a:rPr lang="en-US" altLang="zh-CN" i="1" baseline="-25000"/>
              <a:t>k</a:t>
            </a:r>
            <a:r>
              <a:rPr lang="zh-CN" altLang="en-US">
                <a:hlinkClick r:id="rId7" action="ppaction://hlinksldjump"/>
              </a:rPr>
              <a:t>代入</a:t>
            </a:r>
            <a:endParaRPr lang="zh-CN" altLang="en-US"/>
          </a:p>
        </p:txBody>
      </p:sp>
      <p:graphicFrame>
        <p:nvGraphicFramePr>
          <p:cNvPr id="41988" name="Object 4"/>
          <p:cNvGraphicFramePr>
            <a:graphicFrameLocks noChangeAspect="1"/>
          </p:cNvGraphicFramePr>
          <p:nvPr/>
        </p:nvGraphicFramePr>
        <p:xfrm>
          <a:off x="1979613" y="1846263"/>
          <a:ext cx="6716712" cy="914400"/>
        </p:xfrm>
        <a:graphic>
          <a:graphicData uri="http://schemas.openxmlformats.org/presentationml/2006/ole">
            <mc:AlternateContent xmlns:mc="http://schemas.openxmlformats.org/markup-compatibility/2006">
              <mc:Choice xmlns:v="urn:schemas-microsoft-com:vml" Requires="v">
                <p:oleObj spid="_x0000_s42063" name="Equation" r:id="rId8" imgW="2806560" imgH="457200" progId="Equation.DSMT4">
                  <p:embed/>
                </p:oleObj>
              </mc:Choice>
              <mc:Fallback>
                <p:oleObj name="Equation" r:id="rId8" imgW="2806560" imgH="457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1846263"/>
                        <a:ext cx="67167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Text Box 5"/>
          <p:cNvSpPr txBox="1">
            <a:spLocks noChangeArrowheads="1"/>
          </p:cNvSpPr>
          <p:nvPr/>
        </p:nvSpPr>
        <p:spPr bwMode="auto">
          <a:xfrm>
            <a:off x="539750" y="2997200"/>
            <a:ext cx="7991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可得</a:t>
            </a:r>
            <a:r>
              <a:rPr lang="en-US" altLang="zh-CN" i="1" dirty="0"/>
              <a:t>n</a:t>
            </a:r>
            <a:r>
              <a:rPr lang="zh-CN" altLang="en-US" dirty="0"/>
              <a:t>次差值多项式</a:t>
            </a:r>
            <a:r>
              <a:rPr lang="en-US" altLang="zh-CN" i="1" dirty="0"/>
              <a:t>L</a:t>
            </a:r>
            <a:r>
              <a:rPr lang="en-US" altLang="zh-CN" i="1" baseline="-25000" dirty="0"/>
              <a:t>n</a:t>
            </a:r>
            <a:r>
              <a:rPr lang="en-US" altLang="zh-CN" dirty="0"/>
              <a:t>(</a:t>
            </a:r>
            <a:r>
              <a:rPr lang="en-US" altLang="zh-CN" i="1" dirty="0"/>
              <a:t>x</a:t>
            </a:r>
            <a:r>
              <a:rPr lang="en-US" altLang="zh-CN" dirty="0"/>
              <a:t>)</a:t>
            </a:r>
            <a:r>
              <a:rPr lang="zh-CN" altLang="en-US" dirty="0"/>
              <a:t>。</a:t>
            </a:r>
            <a:r>
              <a:rPr lang="zh-CN" altLang="en-US" dirty="0">
                <a:solidFill>
                  <a:srgbClr val="FF0000"/>
                </a:solidFill>
              </a:rPr>
              <a:t>这里将</a:t>
            </a:r>
            <a:r>
              <a:rPr lang="en-US" altLang="zh-CN" i="1" dirty="0">
                <a:solidFill>
                  <a:srgbClr val="FF0000"/>
                </a:solidFill>
              </a:rPr>
              <a:t>L</a:t>
            </a:r>
            <a:r>
              <a:rPr lang="en-US" altLang="zh-CN" i="1" baseline="-25000" dirty="0">
                <a:solidFill>
                  <a:srgbClr val="FF0000"/>
                </a:solidFill>
              </a:rPr>
              <a:t>n</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US" dirty="0">
                <a:solidFill>
                  <a:srgbClr val="FF0000"/>
                </a:solidFill>
              </a:rPr>
              <a:t>特记为</a:t>
            </a:r>
            <a:r>
              <a:rPr lang="en-US" altLang="zh-CN" i="1" dirty="0" err="1">
                <a:solidFill>
                  <a:srgbClr val="FF0000"/>
                </a:solidFill>
              </a:rPr>
              <a:t>N</a:t>
            </a:r>
            <a:r>
              <a:rPr lang="en-US" altLang="zh-CN" i="1" baseline="-25000" dirty="0" err="1">
                <a:solidFill>
                  <a:srgbClr val="FF0000"/>
                </a:solidFill>
              </a:rPr>
              <a:t>n</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US" dirty="0">
                <a:solidFill>
                  <a:srgbClr val="FF0000"/>
                </a:solidFill>
              </a:rPr>
              <a:t>，并称之为</a:t>
            </a:r>
            <a:r>
              <a:rPr lang="en-US" altLang="zh-CN" i="1" dirty="0">
                <a:solidFill>
                  <a:srgbClr val="FF0000"/>
                </a:solidFill>
              </a:rPr>
              <a:t>n</a:t>
            </a:r>
            <a:r>
              <a:rPr lang="zh-CN" altLang="en-US" dirty="0">
                <a:solidFill>
                  <a:srgbClr val="FF0000"/>
                </a:solidFill>
              </a:rPr>
              <a:t>次</a:t>
            </a:r>
            <a:r>
              <a:rPr lang="zh-CN" altLang="en-US" b="1" dirty="0">
                <a:solidFill>
                  <a:srgbClr val="FF0000"/>
                </a:solidFill>
              </a:rPr>
              <a:t>牛顿（</a:t>
            </a:r>
            <a:r>
              <a:rPr lang="en-US" altLang="zh-CN" b="1" dirty="0">
                <a:solidFill>
                  <a:srgbClr val="FF0000"/>
                </a:solidFill>
              </a:rPr>
              <a:t>Newton</a:t>
            </a:r>
            <a:r>
              <a:rPr lang="zh-CN" altLang="en-US" b="1" dirty="0">
                <a:solidFill>
                  <a:srgbClr val="FF0000"/>
                </a:solidFill>
              </a:rPr>
              <a:t>）插值多项式</a:t>
            </a:r>
            <a:r>
              <a:rPr lang="zh-CN" altLang="en-US" dirty="0"/>
              <a:t>，即</a:t>
            </a:r>
          </a:p>
        </p:txBody>
      </p:sp>
      <p:grpSp>
        <p:nvGrpSpPr>
          <p:cNvPr id="41992" name="Group 7"/>
          <p:cNvGrpSpPr>
            <a:grpSpLocks/>
          </p:cNvGrpSpPr>
          <p:nvPr/>
        </p:nvGrpSpPr>
        <p:grpSpPr bwMode="auto">
          <a:xfrm>
            <a:off x="6267450" y="0"/>
            <a:ext cx="2876550" cy="457200"/>
            <a:chOff x="3744" y="0"/>
            <a:chExt cx="2016" cy="288"/>
          </a:xfrm>
        </p:grpSpPr>
        <p:sp>
          <p:nvSpPr>
            <p:cNvPr id="41993" name="Rectangle 8"/>
            <p:cNvSpPr>
              <a:spLocks noChangeArrowheads="1"/>
            </p:cNvSpPr>
            <p:nvPr/>
          </p:nvSpPr>
          <p:spPr bwMode="auto">
            <a:xfrm>
              <a:off x="3744" y="0"/>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1800"/>
                <a:t>4.3.2 </a:t>
              </a:r>
              <a:r>
                <a:rPr lang="zh-CN" altLang="en-US" sz="1800"/>
                <a:t>牛顿插值公式（</a:t>
              </a:r>
              <a:r>
                <a:rPr lang="zh-CN" altLang="en-US" sz="2000"/>
                <a:t>续）</a:t>
              </a:r>
            </a:p>
          </p:txBody>
        </p:sp>
        <p:sp>
          <p:nvSpPr>
            <p:cNvPr id="41994" name="Line 9"/>
            <p:cNvSpPr>
              <a:spLocks noChangeShapeType="1"/>
            </p:cNvSpPr>
            <p:nvPr/>
          </p:nvSpPr>
          <p:spPr bwMode="auto">
            <a:xfrm>
              <a:off x="3792" y="225"/>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矩形 10"/>
          <p:cNvSpPr/>
          <p:nvPr/>
        </p:nvSpPr>
        <p:spPr>
          <a:xfrm>
            <a:off x="0" y="4129348"/>
            <a:ext cx="8172400" cy="1223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123F547-DB06-4ECC-B2CE-F537DF8AA581}" type="slidenum">
              <a:rPr lang="en-US" altLang="zh-CN" sz="1200">
                <a:solidFill>
                  <a:srgbClr val="000000"/>
                </a:solidFill>
              </a:rPr>
              <a:pPr eaLnBrk="1" hangingPunct="1"/>
              <a:t>54</a:t>
            </a:fld>
            <a:endParaRPr lang="en-US" altLang="zh-CN" sz="1200">
              <a:solidFill>
                <a:srgbClr val="000000"/>
              </a:solidFill>
            </a:endParaRPr>
          </a:p>
        </p:txBody>
      </p:sp>
      <p:graphicFrame>
        <p:nvGraphicFramePr>
          <p:cNvPr id="43010" name="Object 2"/>
          <p:cNvGraphicFramePr>
            <a:graphicFrameLocks noChangeAspect="1"/>
          </p:cNvGraphicFramePr>
          <p:nvPr/>
        </p:nvGraphicFramePr>
        <p:xfrm>
          <a:off x="468313" y="908050"/>
          <a:ext cx="7951787" cy="935038"/>
        </p:xfrm>
        <a:graphic>
          <a:graphicData uri="http://schemas.openxmlformats.org/presentationml/2006/ole">
            <mc:AlternateContent xmlns:mc="http://schemas.openxmlformats.org/markup-compatibility/2006">
              <mc:Choice xmlns:v="urn:schemas-microsoft-com:vml" Requires="v">
                <p:oleObj spid="_x0000_s43058" name="Equation" r:id="rId3" imgW="4000320" imgH="457200" progId="Equation.DSMT4">
                  <p:embed/>
                </p:oleObj>
              </mc:Choice>
              <mc:Fallback>
                <p:oleObj name="Equation" r:id="rId3" imgW="400032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8050"/>
                        <a:ext cx="7951787"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2" name="Text Box 3"/>
          <p:cNvSpPr txBox="1">
            <a:spLocks noChangeArrowheads="1"/>
          </p:cNvSpPr>
          <p:nvPr/>
        </p:nvSpPr>
        <p:spPr bwMode="auto">
          <a:xfrm>
            <a:off x="519113" y="2081213"/>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4.3 </a:t>
            </a:r>
            <a:r>
              <a:rPr lang="zh-CN" altLang="en-US"/>
              <a:t>给定如下数据</a:t>
            </a:r>
          </a:p>
        </p:txBody>
      </p:sp>
      <p:graphicFrame>
        <p:nvGraphicFramePr>
          <p:cNvPr id="93188" name="Group 4"/>
          <p:cNvGraphicFramePr>
            <a:graphicFrameLocks noGrp="1"/>
          </p:cNvGraphicFramePr>
          <p:nvPr/>
        </p:nvGraphicFramePr>
        <p:xfrm>
          <a:off x="1258888" y="2781300"/>
          <a:ext cx="6096000" cy="1065848"/>
        </p:xfrm>
        <a:graphic>
          <a:graphicData uri="http://schemas.openxmlformats.org/drawingml/2006/table">
            <a:tbl>
              <a:tblPr/>
              <a:tblGrid>
                <a:gridCol w="1219200"/>
                <a:gridCol w="1219200"/>
                <a:gridCol w="1219200"/>
                <a:gridCol w="1219200"/>
                <a:gridCol w="1219200"/>
              </a:tblGrid>
              <a:tr h="5476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1" u="none" strike="noStrike" cap="none" normalizeH="0" baseline="-30000" dirty="0" err="1" smtClean="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800" b="0" i="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800" b="0"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k</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3" name="Text Box 24"/>
          <p:cNvSpPr txBox="1">
            <a:spLocks noChangeArrowheads="1"/>
          </p:cNvSpPr>
          <p:nvPr/>
        </p:nvSpPr>
        <p:spPr bwMode="auto">
          <a:xfrm>
            <a:off x="950913" y="3975100"/>
            <a:ext cx="563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试求</a:t>
            </a:r>
            <a:r>
              <a:rPr lang="en-US" altLang="zh-CN" sz="2800" i="1"/>
              <a:t>f</a:t>
            </a:r>
            <a:r>
              <a:rPr lang="en-US" altLang="zh-CN" sz="2800"/>
              <a:t> (</a:t>
            </a:r>
            <a:r>
              <a:rPr lang="en-US" altLang="zh-CN" sz="2800" i="1"/>
              <a:t>x</a:t>
            </a:r>
            <a:r>
              <a:rPr lang="en-US" altLang="zh-CN" sz="2800" i="1" baseline="-30000"/>
              <a:t>k</a:t>
            </a:r>
            <a:r>
              <a:rPr lang="en-US" altLang="zh-CN" sz="2800"/>
              <a:t>)</a:t>
            </a:r>
            <a:r>
              <a:rPr lang="zh-CN" altLang="en-US" sz="2800"/>
              <a:t>的</a:t>
            </a:r>
            <a:r>
              <a:rPr lang="en-US" altLang="zh-CN" sz="2800"/>
              <a:t>3</a:t>
            </a:r>
            <a:r>
              <a:rPr lang="zh-CN" altLang="en-US" sz="2800"/>
              <a:t>次</a:t>
            </a:r>
            <a:r>
              <a:rPr lang="en-US" altLang="zh-CN" sz="2800"/>
              <a:t>Newton</a:t>
            </a:r>
            <a:r>
              <a:rPr lang="zh-CN" altLang="en-US" sz="2800"/>
              <a:t>插值多项式。</a:t>
            </a:r>
            <a:endParaRPr lang="zh-CN" altLang="en-US"/>
          </a:p>
        </p:txBody>
      </p:sp>
      <p:grpSp>
        <p:nvGrpSpPr>
          <p:cNvPr id="43034" name="Group 25"/>
          <p:cNvGrpSpPr>
            <a:grpSpLocks/>
          </p:cNvGrpSpPr>
          <p:nvPr/>
        </p:nvGrpSpPr>
        <p:grpSpPr bwMode="auto">
          <a:xfrm>
            <a:off x="6267450" y="0"/>
            <a:ext cx="2876550" cy="457200"/>
            <a:chOff x="3744" y="0"/>
            <a:chExt cx="2016" cy="288"/>
          </a:xfrm>
        </p:grpSpPr>
        <p:sp>
          <p:nvSpPr>
            <p:cNvPr id="43035" name="Rectangle 26"/>
            <p:cNvSpPr>
              <a:spLocks noChangeArrowheads="1"/>
            </p:cNvSpPr>
            <p:nvPr/>
          </p:nvSpPr>
          <p:spPr bwMode="auto">
            <a:xfrm>
              <a:off x="3744" y="0"/>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1800"/>
                <a:t>4.3.2 </a:t>
              </a:r>
              <a:r>
                <a:rPr lang="zh-CN" altLang="en-US" sz="1800"/>
                <a:t>牛顿插值公式（</a:t>
              </a:r>
              <a:r>
                <a:rPr lang="zh-CN" altLang="en-US" sz="2000"/>
                <a:t>续）</a:t>
              </a:r>
            </a:p>
          </p:txBody>
        </p:sp>
        <p:sp>
          <p:nvSpPr>
            <p:cNvPr id="43036" name="Line 27"/>
            <p:cNvSpPr>
              <a:spLocks noChangeShapeType="1"/>
            </p:cNvSpPr>
            <p:nvPr/>
          </p:nvSpPr>
          <p:spPr bwMode="auto">
            <a:xfrm>
              <a:off x="3792" y="225"/>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3141663"/>
            <a:ext cx="9144000" cy="4318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0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617ABF4-0B17-4FD3-BB39-DCE3A7EF49B7}" type="slidenum">
              <a:rPr lang="en-US" altLang="zh-CN" sz="1200">
                <a:solidFill>
                  <a:srgbClr val="000000"/>
                </a:solidFill>
              </a:rPr>
              <a:pPr eaLnBrk="1" hangingPunct="1"/>
              <a:t>55</a:t>
            </a:fld>
            <a:endParaRPr lang="en-US" altLang="zh-CN" sz="1200">
              <a:solidFill>
                <a:srgbClr val="000000"/>
              </a:solidFill>
            </a:endParaRPr>
          </a:p>
        </p:txBody>
      </p:sp>
      <p:grpSp>
        <p:nvGrpSpPr>
          <p:cNvPr id="44038" name="Group 2"/>
          <p:cNvGrpSpPr>
            <a:grpSpLocks/>
          </p:cNvGrpSpPr>
          <p:nvPr/>
        </p:nvGrpSpPr>
        <p:grpSpPr bwMode="auto">
          <a:xfrm>
            <a:off x="0" y="2349500"/>
            <a:ext cx="9144000" cy="2667000"/>
            <a:chOff x="-3" y="-3"/>
            <a:chExt cx="3820" cy="1330"/>
          </a:xfrm>
        </p:grpSpPr>
        <p:grpSp>
          <p:nvGrpSpPr>
            <p:cNvPr id="44043" name="Group 3"/>
            <p:cNvGrpSpPr>
              <a:grpSpLocks/>
            </p:cNvGrpSpPr>
            <p:nvPr/>
          </p:nvGrpSpPr>
          <p:grpSpPr bwMode="auto">
            <a:xfrm>
              <a:off x="0" y="0"/>
              <a:ext cx="3814" cy="1324"/>
              <a:chOff x="0" y="0"/>
              <a:chExt cx="3814" cy="1324"/>
            </a:xfrm>
          </p:grpSpPr>
          <p:grpSp>
            <p:nvGrpSpPr>
              <p:cNvPr id="44045" name="Group 4"/>
              <p:cNvGrpSpPr>
                <a:grpSpLocks/>
              </p:cNvGrpSpPr>
              <p:nvPr/>
            </p:nvGrpSpPr>
            <p:grpSpPr bwMode="auto">
              <a:xfrm>
                <a:off x="0" y="0"/>
                <a:ext cx="710" cy="384"/>
                <a:chOff x="0" y="0"/>
                <a:chExt cx="710" cy="384"/>
              </a:xfrm>
            </p:grpSpPr>
            <p:sp>
              <p:nvSpPr>
                <p:cNvPr id="44073" name="Rectangle 5"/>
                <p:cNvSpPr>
                  <a:spLocks noChangeArrowheads="1"/>
                </p:cNvSpPr>
                <p:nvPr/>
              </p:nvSpPr>
              <p:spPr bwMode="auto">
                <a:xfrm>
                  <a:off x="43" y="0"/>
                  <a:ext cx="6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t>x</a:t>
                  </a:r>
                  <a:r>
                    <a:rPr lang="en-US" altLang="zh-CN" sz="2800" i="1" baseline="-30000"/>
                    <a:t>k</a:t>
                  </a:r>
                  <a:endParaRPr lang="en-US" altLang="zh-CN" sz="2800" i="1"/>
                </a:p>
                <a:p>
                  <a:pPr algn="ctr"/>
                  <a:endParaRPr lang="en-US" altLang="zh-CN" sz="2800"/>
                </a:p>
              </p:txBody>
            </p:sp>
            <p:sp>
              <p:nvSpPr>
                <p:cNvPr id="44074" name="Rectangle 6"/>
                <p:cNvSpPr>
                  <a:spLocks noChangeArrowheads="1"/>
                </p:cNvSpPr>
                <p:nvPr/>
              </p:nvSpPr>
              <p:spPr bwMode="auto">
                <a:xfrm>
                  <a:off x="0" y="0"/>
                  <a:ext cx="71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46" name="Group 7"/>
              <p:cNvGrpSpPr>
                <a:grpSpLocks/>
              </p:cNvGrpSpPr>
              <p:nvPr/>
            </p:nvGrpSpPr>
            <p:grpSpPr bwMode="auto">
              <a:xfrm>
                <a:off x="710" y="0"/>
                <a:ext cx="722" cy="384"/>
                <a:chOff x="710" y="0"/>
                <a:chExt cx="722" cy="384"/>
              </a:xfrm>
            </p:grpSpPr>
            <p:sp>
              <p:nvSpPr>
                <p:cNvPr id="44071" name="Rectangle 8"/>
                <p:cNvSpPr>
                  <a:spLocks noChangeArrowheads="1"/>
                </p:cNvSpPr>
                <p:nvPr/>
              </p:nvSpPr>
              <p:spPr bwMode="auto">
                <a:xfrm>
                  <a:off x="753" y="0"/>
                  <a:ext cx="6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t>f</a:t>
                  </a:r>
                  <a:r>
                    <a:rPr lang="en-US" altLang="zh-CN" sz="2800"/>
                    <a:t> (</a:t>
                  </a:r>
                  <a:r>
                    <a:rPr lang="en-US" altLang="zh-CN" sz="2800" i="1"/>
                    <a:t>x</a:t>
                  </a:r>
                  <a:r>
                    <a:rPr lang="en-US" altLang="zh-CN" sz="2800" i="1" baseline="-30000"/>
                    <a:t>k</a:t>
                  </a:r>
                  <a:r>
                    <a:rPr lang="en-US" altLang="zh-CN" sz="2800"/>
                    <a:t>)</a:t>
                  </a:r>
                </a:p>
                <a:p>
                  <a:pPr algn="ctr"/>
                  <a:endParaRPr lang="en-US" altLang="zh-CN"/>
                </a:p>
              </p:txBody>
            </p:sp>
            <p:sp>
              <p:nvSpPr>
                <p:cNvPr id="44072" name="Rectangle 9"/>
                <p:cNvSpPr>
                  <a:spLocks noChangeArrowheads="1"/>
                </p:cNvSpPr>
                <p:nvPr/>
              </p:nvSpPr>
              <p:spPr bwMode="auto">
                <a:xfrm>
                  <a:off x="710" y="0"/>
                  <a:ext cx="7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47" name="Group 10"/>
              <p:cNvGrpSpPr>
                <a:grpSpLocks/>
              </p:cNvGrpSpPr>
              <p:nvPr/>
            </p:nvGrpSpPr>
            <p:grpSpPr bwMode="auto">
              <a:xfrm>
                <a:off x="1432" y="0"/>
                <a:ext cx="794" cy="384"/>
                <a:chOff x="1432" y="0"/>
                <a:chExt cx="794" cy="384"/>
              </a:xfrm>
            </p:grpSpPr>
            <p:sp>
              <p:nvSpPr>
                <p:cNvPr id="44069" name="Rectangle 11"/>
                <p:cNvSpPr>
                  <a:spLocks noChangeArrowheads="1"/>
                </p:cNvSpPr>
                <p:nvPr/>
              </p:nvSpPr>
              <p:spPr bwMode="auto">
                <a:xfrm>
                  <a:off x="1475" y="0"/>
                  <a:ext cx="7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一阶差商</a:t>
                  </a:r>
                </a:p>
                <a:p>
                  <a:pPr algn="ctr"/>
                  <a:endParaRPr lang="en-US" altLang="zh-CN"/>
                </a:p>
              </p:txBody>
            </p:sp>
            <p:sp>
              <p:nvSpPr>
                <p:cNvPr id="44070" name="Rectangle 12"/>
                <p:cNvSpPr>
                  <a:spLocks noChangeArrowheads="1"/>
                </p:cNvSpPr>
                <p:nvPr/>
              </p:nvSpPr>
              <p:spPr bwMode="auto">
                <a:xfrm>
                  <a:off x="1432" y="0"/>
                  <a:ext cx="7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48" name="Group 13"/>
              <p:cNvGrpSpPr>
                <a:grpSpLocks/>
              </p:cNvGrpSpPr>
              <p:nvPr/>
            </p:nvGrpSpPr>
            <p:grpSpPr bwMode="auto">
              <a:xfrm>
                <a:off x="2226" y="0"/>
                <a:ext cx="794" cy="384"/>
                <a:chOff x="2226" y="0"/>
                <a:chExt cx="794" cy="384"/>
              </a:xfrm>
            </p:grpSpPr>
            <p:sp>
              <p:nvSpPr>
                <p:cNvPr id="44067" name="Rectangle 14"/>
                <p:cNvSpPr>
                  <a:spLocks noChangeArrowheads="1"/>
                </p:cNvSpPr>
                <p:nvPr/>
              </p:nvSpPr>
              <p:spPr bwMode="auto">
                <a:xfrm>
                  <a:off x="2269" y="0"/>
                  <a:ext cx="7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二阶差商</a:t>
                  </a:r>
                </a:p>
                <a:p>
                  <a:pPr algn="ctr"/>
                  <a:endParaRPr lang="en-US" altLang="zh-CN"/>
                </a:p>
              </p:txBody>
            </p:sp>
            <p:sp>
              <p:nvSpPr>
                <p:cNvPr id="44068" name="Rectangle 15"/>
                <p:cNvSpPr>
                  <a:spLocks noChangeArrowheads="1"/>
                </p:cNvSpPr>
                <p:nvPr/>
              </p:nvSpPr>
              <p:spPr bwMode="auto">
                <a:xfrm>
                  <a:off x="2226" y="0"/>
                  <a:ext cx="7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49" name="Group 16"/>
              <p:cNvGrpSpPr>
                <a:grpSpLocks/>
              </p:cNvGrpSpPr>
              <p:nvPr/>
            </p:nvGrpSpPr>
            <p:grpSpPr bwMode="auto">
              <a:xfrm>
                <a:off x="3020" y="0"/>
                <a:ext cx="794" cy="384"/>
                <a:chOff x="3020" y="0"/>
                <a:chExt cx="794" cy="384"/>
              </a:xfrm>
            </p:grpSpPr>
            <p:sp>
              <p:nvSpPr>
                <p:cNvPr id="44065" name="Rectangle 17"/>
                <p:cNvSpPr>
                  <a:spLocks noChangeArrowheads="1"/>
                </p:cNvSpPr>
                <p:nvPr/>
              </p:nvSpPr>
              <p:spPr bwMode="auto">
                <a:xfrm>
                  <a:off x="3063" y="0"/>
                  <a:ext cx="7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三阶差商</a:t>
                  </a:r>
                </a:p>
                <a:p>
                  <a:pPr algn="ctr"/>
                  <a:endParaRPr lang="en-US" altLang="zh-CN"/>
                </a:p>
              </p:txBody>
            </p:sp>
            <p:sp>
              <p:nvSpPr>
                <p:cNvPr id="44066" name="Rectangle 18"/>
                <p:cNvSpPr>
                  <a:spLocks noChangeArrowheads="1"/>
                </p:cNvSpPr>
                <p:nvPr/>
              </p:nvSpPr>
              <p:spPr bwMode="auto">
                <a:xfrm>
                  <a:off x="3020" y="0"/>
                  <a:ext cx="7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50" name="Group 19"/>
              <p:cNvGrpSpPr>
                <a:grpSpLocks/>
              </p:cNvGrpSpPr>
              <p:nvPr/>
            </p:nvGrpSpPr>
            <p:grpSpPr bwMode="auto">
              <a:xfrm>
                <a:off x="0" y="384"/>
                <a:ext cx="710" cy="940"/>
                <a:chOff x="0" y="384"/>
                <a:chExt cx="710" cy="940"/>
              </a:xfrm>
            </p:grpSpPr>
            <p:sp>
              <p:nvSpPr>
                <p:cNvPr id="44063" name="Rectangle 20"/>
                <p:cNvSpPr>
                  <a:spLocks noChangeArrowheads="1"/>
                </p:cNvSpPr>
                <p:nvPr/>
              </p:nvSpPr>
              <p:spPr bwMode="auto">
                <a:xfrm>
                  <a:off x="43" y="384"/>
                  <a:ext cx="624"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-2</a:t>
                  </a:r>
                </a:p>
                <a:p>
                  <a:pPr algn="ctr"/>
                  <a:r>
                    <a:rPr lang="en-US" altLang="zh-CN"/>
                    <a:t>0</a:t>
                  </a:r>
                </a:p>
                <a:p>
                  <a:pPr algn="ctr"/>
                  <a:r>
                    <a:rPr lang="en-US" altLang="zh-CN"/>
                    <a:t>1</a:t>
                  </a:r>
                </a:p>
                <a:p>
                  <a:pPr algn="ctr"/>
                  <a:r>
                    <a:rPr lang="en-US" altLang="zh-CN"/>
                    <a:t>3</a:t>
                  </a:r>
                </a:p>
                <a:p>
                  <a:pPr algn="ctr"/>
                  <a:endParaRPr lang="en-US" altLang="zh-CN"/>
                </a:p>
              </p:txBody>
            </p:sp>
            <p:sp>
              <p:nvSpPr>
                <p:cNvPr id="44064" name="Rectangle 21"/>
                <p:cNvSpPr>
                  <a:spLocks noChangeArrowheads="1"/>
                </p:cNvSpPr>
                <p:nvPr/>
              </p:nvSpPr>
              <p:spPr bwMode="auto">
                <a:xfrm>
                  <a:off x="0" y="384"/>
                  <a:ext cx="710"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51" name="Group 22"/>
              <p:cNvGrpSpPr>
                <a:grpSpLocks/>
              </p:cNvGrpSpPr>
              <p:nvPr/>
            </p:nvGrpSpPr>
            <p:grpSpPr bwMode="auto">
              <a:xfrm>
                <a:off x="710" y="384"/>
                <a:ext cx="722" cy="940"/>
                <a:chOff x="710" y="384"/>
                <a:chExt cx="722" cy="940"/>
              </a:xfrm>
            </p:grpSpPr>
            <p:sp>
              <p:nvSpPr>
                <p:cNvPr id="44061" name="Rectangle 23"/>
                <p:cNvSpPr>
                  <a:spLocks noChangeArrowheads="1"/>
                </p:cNvSpPr>
                <p:nvPr/>
              </p:nvSpPr>
              <p:spPr bwMode="auto">
                <a:xfrm>
                  <a:off x="753" y="384"/>
                  <a:ext cx="63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1</a:t>
                  </a:r>
                </a:p>
                <a:p>
                  <a:pPr algn="ctr"/>
                  <a:r>
                    <a:rPr lang="en-US" altLang="zh-CN"/>
                    <a:t>-1</a:t>
                  </a:r>
                </a:p>
                <a:p>
                  <a:pPr algn="ctr"/>
                  <a:r>
                    <a:rPr lang="en-US" altLang="zh-CN"/>
                    <a:t>2</a:t>
                  </a:r>
                </a:p>
                <a:p>
                  <a:pPr algn="ctr"/>
                  <a:r>
                    <a:rPr lang="en-US" altLang="zh-CN"/>
                    <a:t>4</a:t>
                  </a:r>
                </a:p>
                <a:p>
                  <a:pPr algn="ctr"/>
                  <a:endParaRPr lang="en-US" altLang="zh-CN"/>
                </a:p>
              </p:txBody>
            </p:sp>
            <p:sp>
              <p:nvSpPr>
                <p:cNvPr id="44062" name="Rectangle 24"/>
                <p:cNvSpPr>
                  <a:spLocks noChangeArrowheads="1"/>
                </p:cNvSpPr>
                <p:nvPr/>
              </p:nvSpPr>
              <p:spPr bwMode="auto">
                <a:xfrm>
                  <a:off x="710" y="384"/>
                  <a:ext cx="722"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52" name="Group 25"/>
              <p:cNvGrpSpPr>
                <a:grpSpLocks/>
              </p:cNvGrpSpPr>
              <p:nvPr/>
            </p:nvGrpSpPr>
            <p:grpSpPr bwMode="auto">
              <a:xfrm>
                <a:off x="1432" y="384"/>
                <a:ext cx="794" cy="940"/>
                <a:chOff x="1432" y="384"/>
                <a:chExt cx="794" cy="940"/>
              </a:xfrm>
            </p:grpSpPr>
            <p:sp>
              <p:nvSpPr>
                <p:cNvPr id="44059" name="Rectangle 26"/>
                <p:cNvSpPr>
                  <a:spLocks noChangeArrowheads="1"/>
                </p:cNvSpPr>
                <p:nvPr/>
              </p:nvSpPr>
              <p:spPr bwMode="auto">
                <a:xfrm>
                  <a:off x="1475" y="384"/>
                  <a:ext cx="70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-1</a:t>
                  </a:r>
                </a:p>
                <a:p>
                  <a:pPr algn="ctr"/>
                  <a:r>
                    <a:rPr lang="en-US" altLang="zh-CN"/>
                    <a:t>3</a:t>
                  </a:r>
                </a:p>
                <a:p>
                  <a:pPr algn="ctr"/>
                  <a:r>
                    <a:rPr lang="en-US" altLang="zh-CN"/>
                    <a:t>1</a:t>
                  </a:r>
                </a:p>
                <a:p>
                  <a:pPr algn="ctr"/>
                  <a:endParaRPr lang="en-US" altLang="zh-CN"/>
                </a:p>
              </p:txBody>
            </p:sp>
            <p:sp>
              <p:nvSpPr>
                <p:cNvPr id="44060" name="Rectangle 27"/>
                <p:cNvSpPr>
                  <a:spLocks noChangeArrowheads="1"/>
                </p:cNvSpPr>
                <p:nvPr/>
              </p:nvSpPr>
              <p:spPr bwMode="auto">
                <a:xfrm>
                  <a:off x="1432" y="384"/>
                  <a:ext cx="794"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53" name="Group 28"/>
              <p:cNvGrpSpPr>
                <a:grpSpLocks/>
              </p:cNvGrpSpPr>
              <p:nvPr/>
            </p:nvGrpSpPr>
            <p:grpSpPr bwMode="auto">
              <a:xfrm>
                <a:off x="2226" y="384"/>
                <a:ext cx="794" cy="940"/>
                <a:chOff x="2226" y="384"/>
                <a:chExt cx="794" cy="940"/>
              </a:xfrm>
            </p:grpSpPr>
            <p:sp>
              <p:nvSpPr>
                <p:cNvPr id="44057" name="Rectangle 29"/>
                <p:cNvSpPr>
                  <a:spLocks noChangeArrowheads="1"/>
                </p:cNvSpPr>
                <p:nvPr/>
              </p:nvSpPr>
              <p:spPr bwMode="auto">
                <a:xfrm>
                  <a:off x="2269" y="384"/>
                  <a:ext cx="70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4/3</a:t>
                  </a:r>
                </a:p>
                <a:p>
                  <a:pPr algn="ctr"/>
                  <a:r>
                    <a:rPr lang="en-US" altLang="zh-CN"/>
                    <a:t>-2/3</a:t>
                  </a:r>
                </a:p>
              </p:txBody>
            </p:sp>
            <p:sp>
              <p:nvSpPr>
                <p:cNvPr id="44058" name="Rectangle 30"/>
                <p:cNvSpPr>
                  <a:spLocks noChangeArrowheads="1"/>
                </p:cNvSpPr>
                <p:nvPr/>
              </p:nvSpPr>
              <p:spPr bwMode="auto">
                <a:xfrm>
                  <a:off x="2226" y="384"/>
                  <a:ext cx="794"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054" name="Group 31"/>
              <p:cNvGrpSpPr>
                <a:grpSpLocks/>
              </p:cNvGrpSpPr>
              <p:nvPr/>
            </p:nvGrpSpPr>
            <p:grpSpPr bwMode="auto">
              <a:xfrm>
                <a:off x="3020" y="384"/>
                <a:ext cx="794" cy="940"/>
                <a:chOff x="3020" y="384"/>
                <a:chExt cx="794" cy="940"/>
              </a:xfrm>
            </p:grpSpPr>
            <p:sp>
              <p:nvSpPr>
                <p:cNvPr id="44055" name="Rectangle 32"/>
                <p:cNvSpPr>
                  <a:spLocks noChangeArrowheads="1"/>
                </p:cNvSpPr>
                <p:nvPr/>
              </p:nvSpPr>
              <p:spPr bwMode="auto">
                <a:xfrm>
                  <a:off x="3063" y="384"/>
                  <a:ext cx="708"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t>-2/5</a:t>
                  </a:r>
                </a:p>
              </p:txBody>
            </p:sp>
            <p:sp>
              <p:nvSpPr>
                <p:cNvPr id="44056" name="Rectangle 33"/>
                <p:cNvSpPr>
                  <a:spLocks noChangeArrowheads="1"/>
                </p:cNvSpPr>
                <p:nvPr/>
              </p:nvSpPr>
              <p:spPr bwMode="auto">
                <a:xfrm>
                  <a:off x="3020" y="384"/>
                  <a:ext cx="794" cy="94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4044" name="Rectangle 34"/>
            <p:cNvSpPr>
              <a:spLocks noChangeArrowheads="1"/>
            </p:cNvSpPr>
            <p:nvPr/>
          </p:nvSpPr>
          <p:spPr bwMode="auto">
            <a:xfrm>
              <a:off x="-3" y="-3"/>
              <a:ext cx="3820" cy="133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4039" name="Text Box 35"/>
          <p:cNvSpPr txBox="1">
            <a:spLocks noChangeArrowheads="1"/>
          </p:cNvSpPr>
          <p:nvPr/>
        </p:nvSpPr>
        <p:spPr bwMode="auto">
          <a:xfrm>
            <a:off x="0" y="1484313"/>
            <a:ext cx="239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解</a:t>
            </a:r>
            <a:r>
              <a:rPr lang="zh-CN" altLang="en-US"/>
              <a:t> 先构造差商表</a:t>
            </a:r>
          </a:p>
        </p:txBody>
      </p:sp>
      <p:graphicFrame>
        <p:nvGraphicFramePr>
          <p:cNvPr id="44034" name="Object 36"/>
          <p:cNvGraphicFramePr>
            <a:graphicFrameLocks noChangeAspect="1"/>
          </p:cNvGraphicFramePr>
          <p:nvPr/>
        </p:nvGraphicFramePr>
        <p:xfrm>
          <a:off x="468313" y="477838"/>
          <a:ext cx="7951787" cy="935037"/>
        </p:xfrm>
        <a:graphic>
          <a:graphicData uri="http://schemas.openxmlformats.org/presentationml/2006/ole">
            <mc:AlternateContent xmlns:mc="http://schemas.openxmlformats.org/markup-compatibility/2006">
              <mc:Choice xmlns:v="urn:schemas-microsoft-com:vml" Requires="v">
                <p:oleObj spid="_x0000_s44119" name="Equation" r:id="rId3" imgW="4000320" imgH="457200" progId="Equation.DSMT4">
                  <p:embed/>
                </p:oleObj>
              </mc:Choice>
              <mc:Fallback>
                <p:oleObj name="Equation" r:id="rId3" imgW="4000320" imgH="45720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77838"/>
                        <a:ext cx="7951787"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7"/>
          <p:cNvGraphicFramePr>
            <a:graphicFrameLocks noChangeAspect="1"/>
          </p:cNvGraphicFramePr>
          <p:nvPr/>
        </p:nvGraphicFramePr>
        <p:xfrm>
          <a:off x="1403350" y="5267325"/>
          <a:ext cx="5781675" cy="466725"/>
        </p:xfrm>
        <a:graphic>
          <a:graphicData uri="http://schemas.openxmlformats.org/presentationml/2006/ole">
            <mc:AlternateContent xmlns:mc="http://schemas.openxmlformats.org/markup-compatibility/2006">
              <mc:Choice xmlns:v="urn:schemas-microsoft-com:vml" Requires="v">
                <p:oleObj spid="_x0000_s44120" name="Equation" r:id="rId5" imgW="2908080" imgH="228600" progId="Equation.DSMT4">
                  <p:embed/>
                </p:oleObj>
              </mc:Choice>
              <mc:Fallback>
                <p:oleObj name="Equation" r:id="rId5" imgW="2908080" imgH="228600"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267325"/>
                        <a:ext cx="5781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040" name="Group 38"/>
          <p:cNvGrpSpPr>
            <a:grpSpLocks/>
          </p:cNvGrpSpPr>
          <p:nvPr/>
        </p:nvGrpSpPr>
        <p:grpSpPr bwMode="auto">
          <a:xfrm>
            <a:off x="6267450" y="0"/>
            <a:ext cx="2876550" cy="457200"/>
            <a:chOff x="3744" y="0"/>
            <a:chExt cx="2016" cy="288"/>
          </a:xfrm>
        </p:grpSpPr>
        <p:sp>
          <p:nvSpPr>
            <p:cNvPr id="44041" name="Rectangle 39"/>
            <p:cNvSpPr>
              <a:spLocks noChangeArrowheads="1"/>
            </p:cNvSpPr>
            <p:nvPr/>
          </p:nvSpPr>
          <p:spPr bwMode="auto">
            <a:xfrm>
              <a:off x="3744" y="0"/>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1800"/>
                <a:t>4.3.2 </a:t>
              </a:r>
              <a:r>
                <a:rPr lang="zh-CN" altLang="en-US" sz="1800"/>
                <a:t>牛顿插值公式（</a:t>
              </a:r>
              <a:r>
                <a:rPr lang="zh-CN" altLang="en-US" sz="2000"/>
                <a:t>续）</a:t>
              </a:r>
            </a:p>
          </p:txBody>
        </p:sp>
        <p:sp>
          <p:nvSpPr>
            <p:cNvPr id="44042" name="Line 40"/>
            <p:cNvSpPr>
              <a:spLocks noChangeShapeType="1"/>
            </p:cNvSpPr>
            <p:nvPr/>
          </p:nvSpPr>
          <p:spPr bwMode="auto">
            <a:xfrm>
              <a:off x="3792" y="225"/>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 name="Rectangle 2"/>
          <p:cNvSpPr>
            <a:spLocks noChangeArrowheads="1"/>
          </p:cNvSpPr>
          <p:nvPr/>
        </p:nvSpPr>
        <p:spPr bwMode="auto">
          <a:xfrm>
            <a:off x="1196975" y="6138802"/>
            <a:ext cx="5400600" cy="4001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和</a:t>
            </a:r>
            <a:r>
              <a:rPr lang="en-US" altLang="zh-CN" sz="2000" b="1" dirty="0" smtClean="0">
                <a:solidFill>
                  <a:srgbClr val="FF0000"/>
                </a:solidFill>
                <a:latin typeface="宋体" panose="02010600030101010101" pitchFamily="2" charset="-122"/>
              </a:rPr>
              <a:t>Y</a:t>
            </a:r>
            <a:r>
              <a:rPr lang="zh-CN" altLang="en-US" sz="2000" b="1" dirty="0" smtClean="0">
                <a:solidFill>
                  <a:srgbClr val="FF0000"/>
                </a:solidFill>
                <a:latin typeface="宋体" panose="02010600030101010101" pitchFamily="2" charset="-122"/>
              </a:rPr>
              <a:t>全抄下，分</a:t>
            </a:r>
            <a:r>
              <a:rPr lang="zh-CN" altLang="en-US" sz="2000" b="1" dirty="0">
                <a:solidFill>
                  <a:srgbClr val="FF0000"/>
                </a:solidFill>
                <a:latin typeface="宋体" panose="02010600030101010101" pitchFamily="2" charset="-122"/>
              </a:rPr>
              <a:t>子</a:t>
            </a:r>
            <a:r>
              <a:rPr lang="zh-CN" altLang="en-US" sz="2000" b="1" dirty="0" smtClean="0">
                <a:solidFill>
                  <a:srgbClr val="FF0000"/>
                </a:solidFill>
                <a:latin typeface="宋体" panose="02010600030101010101" pitchFamily="2" charset="-122"/>
              </a:rPr>
              <a:t>前面下减上，分母</a:t>
            </a:r>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大减小！</a:t>
            </a:r>
            <a:endParaRPr lang="zh-CN" altLang="en-US" sz="2000" b="1" dirty="0">
              <a:solidFill>
                <a:srgbClr val="FF0000"/>
              </a:solidFill>
            </a:endParaRPr>
          </a:p>
        </p:txBody>
      </p:sp>
      <p:graphicFrame>
        <p:nvGraphicFramePr>
          <p:cNvPr id="44" name="Group 4"/>
          <p:cNvGraphicFramePr>
            <a:graphicFrameLocks noGrp="1"/>
          </p:cNvGraphicFramePr>
          <p:nvPr>
            <p:extLst>
              <p:ext uri="{D42A27DB-BD31-4B8C-83A1-F6EECF244321}">
                <p14:modId xmlns:p14="http://schemas.microsoft.com/office/powerpoint/2010/main" val="2168638299"/>
              </p:ext>
            </p:extLst>
          </p:nvPr>
        </p:nvGraphicFramePr>
        <p:xfrm>
          <a:off x="4433550" y="1452534"/>
          <a:ext cx="4465240" cy="788192"/>
        </p:xfrm>
        <a:graphic>
          <a:graphicData uri="http://schemas.openxmlformats.org/drawingml/2006/table">
            <a:tbl>
              <a:tblPr/>
              <a:tblGrid>
                <a:gridCol w="893048"/>
                <a:gridCol w="893048"/>
                <a:gridCol w="893048"/>
                <a:gridCol w="893048"/>
                <a:gridCol w="893048"/>
              </a:tblGrid>
              <a:tr h="401174">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100" b="0" i="1" u="none" strike="noStrike" cap="none" normalizeH="0" baseline="-30000" dirty="0" err="1" smtClean="0">
                          <a:ln>
                            <a:noFill/>
                          </a:ln>
                          <a:solidFill>
                            <a:schemeClr val="tx1"/>
                          </a:solidFill>
                          <a:effectLst/>
                          <a:latin typeface="Times New Roman" panose="02020603050405020304" pitchFamily="18" charset="0"/>
                          <a:ea typeface="宋体" panose="02010600030101010101" pitchFamily="2" charset="-122"/>
                        </a:rPr>
                        <a:t>k</a:t>
                      </a:r>
                      <a:endParaRPr kumimoji="1" lang="en-US" altLang="zh-CN" sz="2100" b="0" i="1"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endParaRPr>
                    </a:p>
                  </a:txBody>
                  <a:tcPr marL="66979" marR="66979" marT="33489" marB="334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66979" marR="66979" marT="33489" marB="334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66979" marR="66979" marT="33489" marB="334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66979" marR="66979" marT="33489" marB="334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66979" marR="66979" marT="33489" marB="334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545">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1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a:t>
                      </a: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1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100" b="0" i="1"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k</a:t>
                      </a: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66979" marR="66979" marT="33489" marB="334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66979" marR="66979" marT="33489" marB="334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66979" marR="66979" marT="33489" marB="334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marL="66979" marR="66979" marT="33489" marB="334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p>
                  </a:txBody>
                  <a:tcPr marL="66979" marR="66979" marT="33489" marB="334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7DAC99-01F6-4F49-BBBB-C8CAFE58FF53}" type="slidenum">
              <a:rPr lang="en-US" altLang="zh-CN" sz="1200">
                <a:solidFill>
                  <a:srgbClr val="000000"/>
                </a:solidFill>
              </a:rPr>
              <a:pPr eaLnBrk="1" hangingPunct="1"/>
              <a:t>56</a:t>
            </a:fld>
            <a:endParaRPr lang="en-US" altLang="zh-CN" sz="1200">
              <a:solidFill>
                <a:srgbClr val="000000"/>
              </a:solidFill>
            </a:endParaRPr>
          </a:p>
        </p:txBody>
      </p:sp>
      <p:graphicFrame>
        <p:nvGraphicFramePr>
          <p:cNvPr id="45058" name="Object 2"/>
          <p:cNvGraphicFramePr>
            <a:graphicFrameLocks noChangeAspect="1"/>
          </p:cNvGraphicFramePr>
          <p:nvPr/>
        </p:nvGraphicFramePr>
        <p:xfrm>
          <a:off x="2411413" y="2057400"/>
          <a:ext cx="3762375" cy="990600"/>
        </p:xfrm>
        <a:graphic>
          <a:graphicData uri="http://schemas.openxmlformats.org/presentationml/2006/ole">
            <mc:AlternateContent xmlns:mc="http://schemas.openxmlformats.org/markup-compatibility/2006">
              <mc:Choice xmlns:v="urn:schemas-microsoft-com:vml" Requires="v">
                <p:oleObj spid="_x0000_s45157" name="Equation" r:id="rId3" imgW="1536480" imgH="444240" progId="Equation.DSMT4">
                  <p:embed/>
                </p:oleObj>
              </mc:Choice>
              <mc:Fallback>
                <p:oleObj name="Equation" r:id="rId3" imgW="1536480" imgH="4442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057400"/>
                        <a:ext cx="37623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3"/>
          <p:cNvGraphicFramePr>
            <a:graphicFrameLocks noChangeAspect="1"/>
          </p:cNvGraphicFramePr>
          <p:nvPr/>
        </p:nvGraphicFramePr>
        <p:xfrm>
          <a:off x="1385888" y="3048000"/>
          <a:ext cx="5762625" cy="914400"/>
        </p:xfrm>
        <a:graphic>
          <a:graphicData uri="http://schemas.openxmlformats.org/presentationml/2006/ole">
            <mc:AlternateContent xmlns:mc="http://schemas.openxmlformats.org/markup-compatibility/2006">
              <mc:Choice xmlns:v="urn:schemas-microsoft-com:vml" Requires="v">
                <p:oleObj spid="_x0000_s45158" name="Equation" r:id="rId5" imgW="2920680" imgH="431640" progId="Equation.DSMT4">
                  <p:embed/>
                </p:oleObj>
              </mc:Choice>
              <mc:Fallback>
                <p:oleObj name="Equation" r:id="rId5" imgW="292068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5888" y="3048000"/>
                        <a:ext cx="5762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4"/>
          <p:cNvSpPr>
            <a:spLocks noChangeArrowheads="1"/>
          </p:cNvSpPr>
          <p:nvPr/>
        </p:nvSpPr>
        <p:spPr bwMode="auto">
          <a:xfrm>
            <a:off x="838200" y="838200"/>
            <a:ext cx="76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latin typeface="宋体" panose="02010600030101010101" pitchFamily="2" charset="-122"/>
              </a:rPr>
              <a:t>牛顿插值多项式</a:t>
            </a:r>
            <a:r>
              <a:rPr lang="en-US" altLang="zh-CN" i="1" dirty="0" err="1">
                <a:solidFill>
                  <a:srgbClr val="000000"/>
                </a:solidFill>
              </a:rPr>
              <a:t>N</a:t>
            </a:r>
            <a:r>
              <a:rPr lang="en-US" altLang="zh-CN" i="1" baseline="-25000" dirty="0" err="1">
                <a:solidFill>
                  <a:srgbClr val="000000"/>
                </a:solidFill>
              </a:rPr>
              <a:t>n</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r>
              <a:rPr lang="zh-CN" altLang="en-US" dirty="0">
                <a:solidFill>
                  <a:srgbClr val="000000"/>
                </a:solidFill>
              </a:rPr>
              <a:t>与拉格朗日</a:t>
            </a:r>
            <a:r>
              <a:rPr lang="zh-CN" altLang="en-US" dirty="0">
                <a:solidFill>
                  <a:srgbClr val="000000"/>
                </a:solidFill>
                <a:latin typeface="宋体" panose="02010600030101010101" pitchFamily="2" charset="-122"/>
              </a:rPr>
              <a:t>插值多项式</a:t>
            </a:r>
            <a:r>
              <a:rPr lang="en-US" altLang="zh-CN" i="1" dirty="0">
                <a:solidFill>
                  <a:srgbClr val="000000"/>
                </a:solidFill>
              </a:rPr>
              <a:t>L</a:t>
            </a:r>
            <a:r>
              <a:rPr lang="en-US" altLang="zh-CN" i="1" baseline="-25000" dirty="0">
                <a:solidFill>
                  <a:srgbClr val="000000"/>
                </a:solidFill>
              </a:rPr>
              <a:t>n</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r>
              <a:rPr lang="zh-CN" altLang="en-US" dirty="0">
                <a:solidFill>
                  <a:srgbClr val="000000"/>
                </a:solidFill>
              </a:rPr>
              <a:t>满足同样的插值条件</a:t>
            </a:r>
            <a:r>
              <a:rPr lang="en-US" altLang="zh-CN" i="1" dirty="0"/>
              <a:t>L</a:t>
            </a:r>
            <a:r>
              <a:rPr lang="en-US" altLang="zh-CN" i="1" baseline="-25000" dirty="0"/>
              <a:t>n</a:t>
            </a:r>
            <a:r>
              <a:rPr lang="en-US" altLang="zh-CN" dirty="0"/>
              <a:t>(</a:t>
            </a:r>
            <a:r>
              <a:rPr lang="en-US" altLang="zh-CN" i="1" dirty="0" err="1"/>
              <a:t>x</a:t>
            </a:r>
            <a:r>
              <a:rPr lang="en-US" altLang="zh-CN" i="1" baseline="-30000" dirty="0" err="1"/>
              <a:t>j</a:t>
            </a:r>
            <a:r>
              <a:rPr lang="en-US" altLang="zh-CN" dirty="0"/>
              <a:t>)=</a:t>
            </a:r>
            <a:r>
              <a:rPr lang="en-US" altLang="zh-CN" i="1" dirty="0"/>
              <a:t>f</a:t>
            </a:r>
            <a:r>
              <a:rPr lang="en-US" altLang="zh-CN" dirty="0"/>
              <a:t>(</a:t>
            </a:r>
            <a:r>
              <a:rPr lang="en-US" altLang="zh-CN" i="1" dirty="0" err="1"/>
              <a:t>x</a:t>
            </a:r>
            <a:r>
              <a:rPr lang="en-US" altLang="zh-CN" i="1" baseline="-30000" dirty="0" err="1"/>
              <a:t>j</a:t>
            </a:r>
            <a:r>
              <a:rPr lang="en-US" altLang="zh-CN" dirty="0"/>
              <a:t>) (</a:t>
            </a:r>
            <a:r>
              <a:rPr lang="en-US" altLang="zh-CN" i="1" dirty="0"/>
              <a:t>j </a:t>
            </a:r>
            <a:r>
              <a:rPr lang="en-US" altLang="zh-CN" dirty="0"/>
              <a:t>= 0,1,…,n)</a:t>
            </a:r>
            <a:r>
              <a:rPr lang="zh-CN" altLang="en-US" dirty="0"/>
              <a:t>，实质是</a:t>
            </a:r>
            <a:r>
              <a:rPr lang="zh-CN" altLang="en-US" b="1" dirty="0">
                <a:solidFill>
                  <a:srgbClr val="FF0000"/>
                </a:solidFill>
              </a:rPr>
              <a:t>同一多项式</a:t>
            </a:r>
            <a:r>
              <a:rPr lang="zh-CN" altLang="en-US" dirty="0"/>
              <a:t>，因此余项相同，均可用公式表示为：</a:t>
            </a:r>
          </a:p>
        </p:txBody>
      </p:sp>
      <p:sp>
        <p:nvSpPr>
          <p:cNvPr id="45064" name="Text Box 5"/>
          <p:cNvSpPr txBox="1">
            <a:spLocks noChangeArrowheads="1"/>
          </p:cNvSpPr>
          <p:nvPr/>
        </p:nvSpPr>
        <p:spPr bwMode="auto">
          <a:xfrm>
            <a:off x="468313" y="26035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4.3.3 </a:t>
            </a:r>
            <a:r>
              <a:rPr lang="zh-CN" altLang="en-US"/>
              <a:t>牛顿插值余项</a:t>
            </a:r>
          </a:p>
        </p:txBody>
      </p:sp>
      <p:grpSp>
        <p:nvGrpSpPr>
          <p:cNvPr id="45065" name="组合 11"/>
          <p:cNvGrpSpPr>
            <a:grpSpLocks/>
          </p:cNvGrpSpPr>
          <p:nvPr/>
        </p:nvGrpSpPr>
        <p:grpSpPr bwMode="auto">
          <a:xfrm>
            <a:off x="468313" y="4221163"/>
            <a:ext cx="8424862" cy="2376487"/>
            <a:chOff x="467544" y="4221088"/>
            <a:chExt cx="8424936" cy="2376264"/>
          </a:xfrm>
        </p:grpSpPr>
        <p:sp>
          <p:nvSpPr>
            <p:cNvPr id="11" name="矩形 10"/>
            <p:cNvSpPr/>
            <p:nvPr/>
          </p:nvSpPr>
          <p:spPr>
            <a:xfrm>
              <a:off x="467544" y="4221088"/>
              <a:ext cx="8424936" cy="237626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67" name="Text Box 6"/>
            <p:cNvSpPr txBox="1">
              <a:spLocks noChangeArrowheads="1"/>
            </p:cNvSpPr>
            <p:nvPr/>
          </p:nvSpPr>
          <p:spPr bwMode="auto">
            <a:xfrm>
              <a:off x="468313" y="4221163"/>
              <a:ext cx="8158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定理</a:t>
              </a:r>
              <a:r>
                <a:rPr lang="en-US" altLang="zh-CN" b="1"/>
                <a:t>4.3</a:t>
              </a:r>
              <a:r>
                <a:rPr lang="en-US" altLang="zh-CN"/>
                <a:t> </a:t>
              </a:r>
              <a:r>
                <a:rPr lang="zh-CN" altLang="en-US">
                  <a:solidFill>
                    <a:srgbClr val="000000"/>
                  </a:solidFill>
                </a:rPr>
                <a:t>满足插值条件</a:t>
              </a:r>
              <a:r>
                <a:rPr lang="en-US" altLang="zh-CN" i="1"/>
                <a:t>N</a:t>
              </a:r>
              <a:r>
                <a:rPr lang="en-US" altLang="zh-CN" i="1" baseline="-25000"/>
                <a:t>n</a:t>
              </a:r>
              <a:r>
                <a:rPr lang="en-US" altLang="zh-CN"/>
                <a:t>(</a:t>
              </a:r>
              <a:r>
                <a:rPr lang="en-US" altLang="zh-CN" i="1"/>
                <a:t>x</a:t>
              </a:r>
              <a:r>
                <a:rPr lang="en-US" altLang="zh-CN" i="1" baseline="-30000"/>
                <a:t>k</a:t>
              </a:r>
              <a:r>
                <a:rPr lang="en-US" altLang="zh-CN"/>
                <a:t>) = </a:t>
              </a:r>
              <a:r>
                <a:rPr lang="en-US" altLang="zh-CN" i="1"/>
                <a:t>f</a:t>
              </a:r>
              <a:r>
                <a:rPr lang="en-US" altLang="zh-CN"/>
                <a:t>(</a:t>
              </a:r>
              <a:r>
                <a:rPr lang="en-US" altLang="zh-CN" i="1"/>
                <a:t>x</a:t>
              </a:r>
              <a:r>
                <a:rPr lang="en-US" altLang="zh-CN" i="1" baseline="-30000"/>
                <a:t>k</a:t>
              </a:r>
              <a:r>
                <a:rPr lang="en-US" altLang="zh-CN"/>
                <a:t>) (</a:t>
              </a:r>
              <a:r>
                <a:rPr lang="en-US" altLang="zh-CN" i="1"/>
                <a:t>k</a:t>
              </a:r>
              <a:r>
                <a:rPr lang="en-US" altLang="zh-CN"/>
                <a:t>= 0,1,…,n)</a:t>
              </a:r>
              <a:r>
                <a:rPr lang="zh-CN" altLang="en-US"/>
                <a:t>的</a:t>
              </a:r>
              <a:r>
                <a:rPr lang="en-US" altLang="zh-CN" i="1"/>
                <a:t>n</a:t>
              </a:r>
              <a:r>
                <a:rPr lang="zh-CN" altLang="en-US"/>
                <a:t>次</a:t>
              </a:r>
              <a:r>
                <a:rPr lang="en-US" altLang="zh-CN"/>
                <a:t>Newton</a:t>
              </a:r>
              <a:r>
                <a:rPr lang="zh-CN" altLang="en-US"/>
                <a:t>插值多项式</a:t>
              </a:r>
              <a:r>
                <a:rPr lang="en-US" altLang="zh-CN" i="1"/>
                <a:t>N</a:t>
              </a:r>
              <a:r>
                <a:rPr lang="en-US" altLang="zh-CN" i="1" baseline="-25000"/>
                <a:t>n</a:t>
              </a:r>
              <a:r>
                <a:rPr lang="en-US" altLang="zh-CN"/>
                <a:t>(</a:t>
              </a:r>
              <a:r>
                <a:rPr lang="en-US" altLang="zh-CN" i="1"/>
                <a:t>x</a:t>
              </a:r>
              <a:r>
                <a:rPr lang="en-US" altLang="zh-CN"/>
                <a:t>)</a:t>
              </a:r>
              <a:r>
                <a:rPr lang="zh-CN" altLang="en-US"/>
                <a:t>的余项为 </a:t>
              </a:r>
            </a:p>
          </p:txBody>
        </p:sp>
        <p:graphicFrame>
          <p:nvGraphicFramePr>
            <p:cNvPr id="45060" name="Object 7"/>
            <p:cNvGraphicFramePr>
              <a:graphicFrameLocks noChangeAspect="1"/>
            </p:cNvGraphicFramePr>
            <p:nvPr/>
          </p:nvGraphicFramePr>
          <p:xfrm>
            <a:off x="1290638" y="5157788"/>
            <a:ext cx="5856287" cy="468312"/>
          </p:xfrm>
          <a:graphic>
            <a:graphicData uri="http://schemas.openxmlformats.org/presentationml/2006/ole">
              <mc:AlternateContent xmlns:mc="http://schemas.openxmlformats.org/markup-compatibility/2006">
                <mc:Choice xmlns:v="urn:schemas-microsoft-com:vml" Requires="v">
                  <p:oleObj spid="_x0000_s45159" name="Equation" r:id="rId7" imgW="2946240" imgH="228600" progId="Equation.DSMT4">
                    <p:embed/>
                  </p:oleObj>
                </mc:Choice>
                <mc:Fallback>
                  <p:oleObj name="Equation" r:id="rId7" imgW="294624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638" y="5157788"/>
                          <a:ext cx="5856287"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8" name="Text Box 8"/>
            <p:cNvSpPr txBox="1">
              <a:spLocks noChangeArrowheads="1"/>
            </p:cNvSpPr>
            <p:nvPr/>
          </p:nvSpPr>
          <p:spPr bwMode="auto">
            <a:xfrm>
              <a:off x="539750" y="580548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a:t>
              </a:r>
            </a:p>
          </p:txBody>
        </p:sp>
        <p:graphicFrame>
          <p:nvGraphicFramePr>
            <p:cNvPr id="45061" name="Object 9"/>
            <p:cNvGraphicFramePr>
              <a:graphicFrameLocks noChangeAspect="1"/>
            </p:cNvGraphicFramePr>
            <p:nvPr/>
          </p:nvGraphicFramePr>
          <p:xfrm>
            <a:off x="1547813" y="5661025"/>
            <a:ext cx="5762625" cy="914400"/>
          </p:xfrm>
          <a:graphic>
            <a:graphicData uri="http://schemas.openxmlformats.org/presentationml/2006/ole">
              <mc:AlternateContent xmlns:mc="http://schemas.openxmlformats.org/markup-compatibility/2006">
                <mc:Choice xmlns:v="urn:schemas-microsoft-com:vml" Requires="v">
                  <p:oleObj spid="_x0000_s45160" name="Equation" r:id="rId9" imgW="2920680" imgH="431640" progId="Equation.DSMT4">
                    <p:embed/>
                  </p:oleObj>
                </mc:Choice>
                <mc:Fallback>
                  <p:oleObj name="Equation" r:id="rId9" imgW="2920680" imgH="4316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5661025"/>
                          <a:ext cx="5762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4D2BFD7-189E-451A-A64A-D64DEF8D970E}" type="slidenum">
              <a:rPr lang="en-US" altLang="zh-CN" sz="1200">
                <a:solidFill>
                  <a:srgbClr val="000000"/>
                </a:solidFill>
              </a:rPr>
              <a:pPr eaLnBrk="1" hangingPunct="1"/>
              <a:t>57</a:t>
            </a:fld>
            <a:endParaRPr lang="en-US" altLang="zh-CN" sz="1200">
              <a:solidFill>
                <a:srgbClr val="000000"/>
              </a:solidFill>
            </a:endParaRPr>
          </a:p>
        </p:txBody>
      </p:sp>
      <p:sp>
        <p:nvSpPr>
          <p:cNvPr id="46084" name="Rectangle 2"/>
          <p:cNvSpPr>
            <a:spLocks noChangeArrowheads="1"/>
          </p:cNvSpPr>
          <p:nvPr/>
        </p:nvSpPr>
        <p:spPr bwMode="auto">
          <a:xfrm>
            <a:off x="304800" y="1295400"/>
            <a:ext cx="80772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65000"/>
              </a:spcBef>
            </a:pPr>
            <a:r>
              <a:rPr lang="en-US" altLang="zh-CN">
                <a:solidFill>
                  <a:srgbClr val="000000"/>
                </a:solidFill>
                <a:latin typeface="宋体" panose="02010600030101010101" pitchFamily="2" charset="-122"/>
              </a:rPr>
              <a:t>    </a:t>
            </a:r>
            <a:r>
              <a:rPr lang="zh-CN" altLang="en-US">
                <a:solidFill>
                  <a:srgbClr val="000000"/>
                </a:solidFill>
                <a:latin typeface="宋体" panose="02010600030101010101" pitchFamily="2" charset="-122"/>
              </a:rPr>
              <a:t>需要说明的是，式中的</a:t>
            </a:r>
            <a:r>
              <a:rPr lang="en-US" altLang="zh-CN" i="1">
                <a:solidFill>
                  <a:srgbClr val="000000"/>
                </a:solidFill>
              </a:rPr>
              <a:t>n</a:t>
            </a:r>
            <a:r>
              <a:rPr lang="en-US" altLang="zh-CN">
                <a:solidFill>
                  <a:srgbClr val="000000"/>
                </a:solidFill>
                <a:latin typeface="宋体" panose="02010600030101010101" pitchFamily="2" charset="-122"/>
              </a:rPr>
              <a:t>+1</a:t>
            </a:r>
            <a:r>
              <a:rPr lang="zh-CN" altLang="en-US">
                <a:solidFill>
                  <a:srgbClr val="000000"/>
                </a:solidFill>
                <a:latin typeface="宋体" panose="02010600030101010101" pitchFamily="2" charset="-122"/>
              </a:rPr>
              <a:t>阶差商</a:t>
            </a:r>
            <a:r>
              <a:rPr lang="en-US" altLang="zh-CN" i="1">
                <a:solidFill>
                  <a:srgbClr val="000000"/>
                </a:solidFill>
              </a:rPr>
              <a:t>f </a:t>
            </a:r>
            <a:r>
              <a:rPr lang="en-US" altLang="zh-CN">
                <a:solidFill>
                  <a:srgbClr val="000000"/>
                </a:solidFill>
              </a:rPr>
              <a:t>[</a:t>
            </a:r>
            <a:r>
              <a:rPr lang="en-US" altLang="zh-CN" i="1">
                <a:solidFill>
                  <a:srgbClr val="000000"/>
                </a:solidFill>
              </a:rPr>
              <a:t>x</a:t>
            </a:r>
            <a:r>
              <a:rPr lang="en-US" altLang="zh-CN" baseline="-30000">
                <a:solidFill>
                  <a:srgbClr val="000000"/>
                </a:solidFill>
              </a:rPr>
              <a:t>0</a:t>
            </a:r>
            <a:r>
              <a:rPr lang="en-US" altLang="zh-CN">
                <a:solidFill>
                  <a:srgbClr val="000000"/>
                </a:solidFill>
              </a:rPr>
              <a:t>,</a:t>
            </a:r>
            <a:r>
              <a:rPr lang="en-US" altLang="zh-CN" i="1">
                <a:solidFill>
                  <a:srgbClr val="000000"/>
                </a:solidFill>
              </a:rPr>
              <a:t>x</a:t>
            </a:r>
            <a:r>
              <a:rPr lang="en-US" altLang="zh-CN" baseline="-30000">
                <a:solidFill>
                  <a:srgbClr val="000000"/>
                </a:solidFill>
              </a:rPr>
              <a:t>1</a:t>
            </a:r>
            <a:r>
              <a:rPr lang="en-US" altLang="zh-CN">
                <a:solidFill>
                  <a:srgbClr val="000000"/>
                </a:solidFill>
              </a:rPr>
              <a:t>,…,</a:t>
            </a:r>
            <a:r>
              <a:rPr lang="en-US" altLang="zh-CN" i="1">
                <a:solidFill>
                  <a:srgbClr val="000000"/>
                </a:solidFill>
              </a:rPr>
              <a:t>x</a:t>
            </a:r>
            <a:r>
              <a:rPr lang="en-US" altLang="zh-CN" baseline="-30000">
                <a:solidFill>
                  <a:srgbClr val="000000"/>
                </a:solidFill>
              </a:rPr>
              <a:t>n</a:t>
            </a:r>
            <a:r>
              <a:rPr lang="en-US" altLang="zh-CN">
                <a:solidFill>
                  <a:srgbClr val="000000"/>
                </a:solidFill>
              </a:rPr>
              <a:t>,</a:t>
            </a:r>
            <a:r>
              <a:rPr lang="en-US" altLang="zh-CN" i="1">
                <a:solidFill>
                  <a:srgbClr val="000000"/>
                </a:solidFill>
              </a:rPr>
              <a:t>x</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与</a:t>
            </a:r>
            <a:r>
              <a:rPr lang="en-US" altLang="zh-CN" i="1">
                <a:solidFill>
                  <a:srgbClr val="000000"/>
                </a:solidFill>
              </a:rPr>
              <a:t>f</a:t>
            </a:r>
            <a:r>
              <a:rPr lang="en-US" altLang="zh-CN">
                <a:solidFill>
                  <a:srgbClr val="000000"/>
                </a:solidFill>
                <a:latin typeface="宋体" panose="02010600030101010101" pitchFamily="2" charset="-122"/>
              </a:rPr>
              <a:t>(</a:t>
            </a:r>
            <a:r>
              <a:rPr lang="en-US" altLang="zh-CN" i="1">
                <a:solidFill>
                  <a:srgbClr val="000000"/>
                </a:solidFill>
              </a:rPr>
              <a:t>x</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的值（它正是我们要计算的）有关，故不可能准确地计算出</a:t>
            </a:r>
            <a:r>
              <a:rPr lang="en-US" altLang="zh-CN" i="1">
                <a:solidFill>
                  <a:srgbClr val="000000"/>
                </a:solidFill>
              </a:rPr>
              <a:t>f </a:t>
            </a:r>
            <a:r>
              <a:rPr lang="en-US" altLang="zh-CN">
                <a:solidFill>
                  <a:srgbClr val="000000"/>
                </a:solidFill>
                <a:latin typeface="宋体" panose="02010600030101010101" pitchFamily="2" charset="-122"/>
              </a:rPr>
              <a:t>[</a:t>
            </a:r>
            <a:r>
              <a:rPr lang="en-US" altLang="zh-CN" i="1">
                <a:solidFill>
                  <a:srgbClr val="000000"/>
                </a:solidFill>
              </a:rPr>
              <a:t>x</a:t>
            </a:r>
            <a:r>
              <a:rPr lang="en-US" altLang="zh-CN" baseline="-30000">
                <a:solidFill>
                  <a:srgbClr val="000000"/>
                </a:solidFill>
              </a:rPr>
              <a:t>0</a:t>
            </a:r>
            <a:r>
              <a:rPr lang="en-US" altLang="zh-CN">
                <a:solidFill>
                  <a:srgbClr val="000000"/>
                </a:solidFill>
              </a:rPr>
              <a:t>,</a:t>
            </a:r>
            <a:r>
              <a:rPr lang="en-US" altLang="zh-CN" i="1">
                <a:solidFill>
                  <a:srgbClr val="000000"/>
                </a:solidFill>
              </a:rPr>
              <a:t>x</a:t>
            </a:r>
            <a:r>
              <a:rPr lang="en-US" altLang="zh-CN" baseline="-30000">
                <a:solidFill>
                  <a:srgbClr val="000000"/>
                </a:solidFill>
              </a:rPr>
              <a:t>1</a:t>
            </a:r>
            <a:r>
              <a:rPr lang="en-US" altLang="zh-CN">
                <a:solidFill>
                  <a:srgbClr val="000000"/>
                </a:solidFill>
              </a:rPr>
              <a:t>,…,</a:t>
            </a:r>
            <a:r>
              <a:rPr lang="en-US" altLang="zh-CN" i="1">
                <a:solidFill>
                  <a:srgbClr val="000000"/>
                </a:solidFill>
              </a:rPr>
              <a:t>x</a:t>
            </a:r>
            <a:r>
              <a:rPr lang="en-US" altLang="zh-CN" i="1" baseline="-30000">
                <a:solidFill>
                  <a:srgbClr val="000000"/>
                </a:solidFill>
              </a:rPr>
              <a:t>n</a:t>
            </a:r>
            <a:r>
              <a:rPr lang="en-US" altLang="zh-CN">
                <a:solidFill>
                  <a:srgbClr val="000000"/>
                </a:solidFill>
              </a:rPr>
              <a:t>,</a:t>
            </a:r>
            <a:r>
              <a:rPr lang="en-US" altLang="zh-CN" i="1">
                <a:solidFill>
                  <a:srgbClr val="000000"/>
                </a:solidFill>
              </a:rPr>
              <a:t>x</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的精确值，只能对它作出一种估计。</a:t>
            </a:r>
          </a:p>
          <a:p>
            <a:pPr eaLnBrk="1" hangingPunct="1">
              <a:lnSpc>
                <a:spcPct val="125000"/>
              </a:lnSpc>
              <a:spcBef>
                <a:spcPct val="45000"/>
              </a:spcBef>
            </a:pPr>
            <a:r>
              <a:rPr lang="zh-CN" altLang="en-US">
                <a:solidFill>
                  <a:srgbClr val="000000"/>
                </a:solidFill>
                <a:latin typeface="宋体" panose="02010600030101010101" pitchFamily="2" charset="-122"/>
              </a:rPr>
              <a:t>    </a:t>
            </a:r>
            <a:endParaRPr lang="zh-CN" altLang="en-US"/>
          </a:p>
        </p:txBody>
      </p:sp>
      <p:graphicFrame>
        <p:nvGraphicFramePr>
          <p:cNvPr id="46082" name="Object 3"/>
          <p:cNvGraphicFramePr>
            <a:graphicFrameLocks noChangeAspect="1"/>
          </p:cNvGraphicFramePr>
          <p:nvPr/>
        </p:nvGraphicFramePr>
        <p:xfrm>
          <a:off x="1331913" y="620713"/>
          <a:ext cx="5856287" cy="468312"/>
        </p:xfrm>
        <a:graphic>
          <a:graphicData uri="http://schemas.openxmlformats.org/presentationml/2006/ole">
            <mc:AlternateContent xmlns:mc="http://schemas.openxmlformats.org/markup-compatibility/2006">
              <mc:Choice xmlns:v="urn:schemas-microsoft-com:vml" Requires="v">
                <p:oleObj spid="_x0000_s46106" name="Equation" r:id="rId3" imgW="2946240" imgH="228600" progId="Equation.DSMT4">
                  <p:embed/>
                </p:oleObj>
              </mc:Choice>
              <mc:Fallback>
                <p:oleObj name="Equation" r:id="rId3" imgW="294624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620713"/>
                        <a:ext cx="5856287"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FDDB54-D8BF-4045-9A3A-73EE9E309176}" type="slidenum">
              <a:rPr lang="en-US" altLang="zh-CN" sz="1200">
                <a:solidFill>
                  <a:srgbClr val="000000"/>
                </a:solidFill>
              </a:rPr>
              <a:pPr eaLnBrk="1" hangingPunct="1"/>
              <a:t>58</a:t>
            </a:fld>
            <a:endParaRPr lang="en-US" altLang="zh-CN" sz="1200">
              <a:solidFill>
                <a:srgbClr val="000000"/>
              </a:solidFill>
            </a:endParaRPr>
          </a:p>
        </p:txBody>
      </p:sp>
      <p:sp>
        <p:nvSpPr>
          <p:cNvPr id="47112" name="Rectangle 2"/>
          <p:cNvSpPr>
            <a:spLocks noChangeArrowheads="1"/>
          </p:cNvSpPr>
          <p:nvPr/>
        </p:nvSpPr>
        <p:spPr bwMode="auto">
          <a:xfrm>
            <a:off x="395288" y="476250"/>
            <a:ext cx="570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4.3.4 </a:t>
            </a:r>
            <a:r>
              <a:rPr lang="zh-CN" altLang="en-US" b="1">
                <a:latin typeface="宋体" panose="02010600030101010101" pitchFamily="2" charset="-122"/>
              </a:rPr>
              <a:t>差分以及等距节点牛顿插值多项式</a:t>
            </a:r>
            <a:endParaRPr lang="zh-CN" altLang="en-US">
              <a:latin typeface="宋体" panose="02010600030101010101" pitchFamily="2" charset="-122"/>
            </a:endParaRPr>
          </a:p>
        </p:txBody>
      </p:sp>
      <p:sp>
        <p:nvSpPr>
          <p:cNvPr id="47113" name="Text Box 3"/>
          <p:cNvSpPr txBox="1">
            <a:spLocks noChangeArrowheads="1"/>
          </p:cNvSpPr>
          <p:nvPr/>
        </p:nvSpPr>
        <p:spPr bwMode="auto">
          <a:xfrm>
            <a:off x="468313" y="1412875"/>
            <a:ext cx="78692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t>上面讨论的是节点任意分布的</a:t>
            </a:r>
            <a:r>
              <a:rPr lang="en-US" altLang="zh-CN"/>
              <a:t>Newton</a:t>
            </a:r>
            <a:r>
              <a:rPr lang="zh-CN" altLang="en-US"/>
              <a:t>插值多项式。在实际应用中，有时碰到等距节点的情况，即节点为</a:t>
            </a:r>
          </a:p>
        </p:txBody>
      </p:sp>
      <p:sp>
        <p:nvSpPr>
          <p:cNvPr id="47114" name="Rectangle 4"/>
          <p:cNvSpPr>
            <a:spLocks noChangeArrowheads="1"/>
          </p:cNvSpPr>
          <p:nvPr/>
        </p:nvSpPr>
        <p:spPr bwMode="auto">
          <a:xfrm>
            <a:off x="2771775" y="22050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r>
              <a:rPr lang="en-US" altLang="zh-CN" i="1" baseline="-25000"/>
              <a:t>i</a:t>
            </a:r>
            <a:r>
              <a:rPr lang="en-US" altLang="zh-CN" i="1" baseline="-30000"/>
              <a:t> </a:t>
            </a:r>
            <a:r>
              <a:rPr lang="en-US" altLang="zh-CN"/>
              <a:t>= </a:t>
            </a:r>
            <a:r>
              <a:rPr lang="en-US" altLang="zh-CN" i="1"/>
              <a:t>x</a:t>
            </a:r>
            <a:r>
              <a:rPr lang="en-US" altLang="zh-CN" baseline="-30000"/>
              <a:t>0</a:t>
            </a:r>
            <a:r>
              <a:rPr lang="en-US" altLang="zh-CN"/>
              <a:t>+</a:t>
            </a:r>
            <a:r>
              <a:rPr lang="en-US" altLang="zh-CN" i="1"/>
              <a:t>ih </a:t>
            </a:r>
            <a:r>
              <a:rPr lang="en-US" altLang="zh-CN"/>
              <a:t>(</a:t>
            </a:r>
            <a:r>
              <a:rPr lang="en-US" altLang="zh-CN" i="1"/>
              <a:t>i</a:t>
            </a:r>
            <a:r>
              <a:rPr lang="en-US" altLang="zh-CN"/>
              <a:t>=0,1,…,</a:t>
            </a:r>
            <a:r>
              <a:rPr lang="en-US" altLang="zh-CN" i="1"/>
              <a:t>n</a:t>
            </a:r>
            <a:r>
              <a:rPr lang="en-US" altLang="zh-CN"/>
              <a:t>)</a:t>
            </a:r>
          </a:p>
        </p:txBody>
      </p:sp>
      <p:sp>
        <p:nvSpPr>
          <p:cNvPr id="47115" name="Text Box 5"/>
          <p:cNvSpPr txBox="1">
            <a:spLocks noChangeArrowheads="1"/>
          </p:cNvSpPr>
          <p:nvPr/>
        </p:nvSpPr>
        <p:spPr bwMode="auto">
          <a:xfrm>
            <a:off x="663575" y="2755900"/>
            <a:ext cx="7358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这时利用节点等距的特点，可以使</a:t>
            </a:r>
            <a:r>
              <a:rPr lang="en-US" altLang="zh-CN" b="1">
                <a:solidFill>
                  <a:srgbClr val="FF0000"/>
                </a:solidFill>
              </a:rPr>
              <a:t>Newton</a:t>
            </a:r>
            <a:r>
              <a:rPr lang="zh-CN" altLang="en-US" b="1">
                <a:solidFill>
                  <a:srgbClr val="FF0000"/>
                </a:solidFill>
              </a:rPr>
              <a:t>公式简化。</a:t>
            </a:r>
          </a:p>
        </p:txBody>
      </p:sp>
      <p:sp>
        <p:nvSpPr>
          <p:cNvPr id="47116" name="Text Box 6"/>
          <p:cNvSpPr txBox="1">
            <a:spLocks noChangeArrowheads="1"/>
          </p:cNvSpPr>
          <p:nvPr/>
        </p:nvSpPr>
        <p:spPr bwMode="auto">
          <a:xfrm>
            <a:off x="684213" y="3284538"/>
            <a:ext cx="72929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a:solidFill>
                  <a:srgbClr val="FF0000"/>
                </a:solidFill>
              </a:rPr>
              <a:t>定义</a:t>
            </a:r>
            <a:r>
              <a:rPr lang="en-US" altLang="zh-CN" b="1">
                <a:solidFill>
                  <a:srgbClr val="FF0000"/>
                </a:solidFill>
              </a:rPr>
              <a:t>4.4 </a:t>
            </a:r>
            <a:r>
              <a:rPr lang="zh-CN" altLang="en-US"/>
              <a:t>设函数</a:t>
            </a:r>
            <a:r>
              <a:rPr lang="en-US" altLang="zh-CN" i="1"/>
              <a:t>f </a:t>
            </a:r>
            <a:r>
              <a:rPr lang="en-US" altLang="zh-CN"/>
              <a:t>(</a:t>
            </a:r>
            <a:r>
              <a:rPr lang="en-US" altLang="zh-CN" i="1"/>
              <a:t>x</a:t>
            </a:r>
            <a:r>
              <a:rPr lang="en-US" altLang="zh-CN"/>
              <a:t>)</a:t>
            </a:r>
            <a:r>
              <a:rPr lang="zh-CN" altLang="en-US"/>
              <a:t>在等距节点</a:t>
            </a:r>
            <a:r>
              <a:rPr lang="en-US" altLang="zh-CN" i="1"/>
              <a:t>x</a:t>
            </a:r>
            <a:r>
              <a:rPr lang="en-US" altLang="zh-CN" i="1" baseline="-25000"/>
              <a:t>i</a:t>
            </a:r>
            <a:r>
              <a:rPr lang="zh-CN" altLang="en-US"/>
              <a:t>上的函数值为</a:t>
            </a:r>
            <a:r>
              <a:rPr lang="en-US" altLang="zh-CN" i="1"/>
              <a:t>f </a:t>
            </a:r>
            <a:r>
              <a:rPr lang="en-US" altLang="zh-CN"/>
              <a:t>(</a:t>
            </a:r>
            <a:r>
              <a:rPr lang="en-US" altLang="zh-CN" i="1"/>
              <a:t>x</a:t>
            </a:r>
            <a:r>
              <a:rPr lang="en-US" altLang="zh-CN" i="1" baseline="-30000"/>
              <a:t>i</a:t>
            </a:r>
            <a:r>
              <a:rPr lang="en-US" altLang="zh-CN"/>
              <a:t>)= </a:t>
            </a:r>
            <a:r>
              <a:rPr lang="en-US" altLang="zh-CN" i="1"/>
              <a:t>f</a:t>
            </a:r>
            <a:r>
              <a:rPr lang="en-US" altLang="zh-CN" i="1" baseline="-30000"/>
              <a:t>i </a:t>
            </a:r>
            <a:r>
              <a:rPr lang="en-US" altLang="zh-CN"/>
              <a:t>(</a:t>
            </a:r>
            <a:r>
              <a:rPr lang="en-US" altLang="zh-CN" i="1"/>
              <a:t>i</a:t>
            </a:r>
            <a:r>
              <a:rPr lang="en-US" altLang="zh-CN"/>
              <a:t>=0,1,…,</a:t>
            </a:r>
            <a:r>
              <a:rPr lang="en-US" altLang="zh-CN" i="1"/>
              <a:t>n</a:t>
            </a:r>
            <a:r>
              <a:rPr lang="en-US" altLang="zh-CN"/>
              <a:t>)</a:t>
            </a:r>
            <a:r>
              <a:rPr lang="zh-CN" altLang="en-US"/>
              <a:t>，则称 </a:t>
            </a:r>
            <a:r>
              <a:rPr lang="en-US" altLang="zh-CN" b="1" i="1"/>
              <a:t>f</a:t>
            </a:r>
            <a:r>
              <a:rPr lang="en-US" altLang="zh-CN" b="1" i="1" baseline="-30000"/>
              <a:t>i </a:t>
            </a:r>
            <a:r>
              <a:rPr lang="en-US" altLang="zh-CN" b="1" baseline="-30000"/>
              <a:t>+1</a:t>
            </a:r>
            <a:r>
              <a:rPr lang="en-US" altLang="zh-CN" b="1"/>
              <a:t>-</a:t>
            </a:r>
            <a:r>
              <a:rPr lang="en-US" altLang="zh-CN" b="1" i="1"/>
              <a:t>f</a:t>
            </a:r>
            <a:r>
              <a:rPr lang="en-US" altLang="zh-CN" b="1" i="1" baseline="-25000"/>
              <a:t>i</a:t>
            </a:r>
            <a:r>
              <a:rPr lang="en-US" altLang="zh-CN"/>
              <a:t> </a:t>
            </a:r>
            <a:r>
              <a:rPr lang="zh-CN" altLang="en-US"/>
              <a:t>为</a:t>
            </a:r>
            <a:r>
              <a:rPr lang="en-US" altLang="zh-CN" i="1"/>
              <a:t>f </a:t>
            </a:r>
            <a:r>
              <a:rPr lang="en-US" altLang="zh-CN"/>
              <a:t>(</a:t>
            </a:r>
            <a:r>
              <a:rPr lang="en-US" altLang="zh-CN" i="1"/>
              <a:t>x</a:t>
            </a:r>
            <a:r>
              <a:rPr lang="en-US" altLang="zh-CN"/>
              <a:t>)</a:t>
            </a:r>
            <a:r>
              <a:rPr lang="zh-CN" altLang="en-US"/>
              <a:t>在</a:t>
            </a:r>
            <a:r>
              <a:rPr lang="en-US" altLang="zh-CN" i="1"/>
              <a:t>x</a:t>
            </a:r>
            <a:r>
              <a:rPr lang="en-US" altLang="zh-CN" i="1" baseline="-30000"/>
              <a:t>i</a:t>
            </a:r>
            <a:r>
              <a:rPr lang="zh-CN" altLang="en-US"/>
              <a:t>处以</a:t>
            </a:r>
            <a:r>
              <a:rPr lang="en-US" altLang="zh-CN" i="1"/>
              <a:t>h</a:t>
            </a:r>
            <a:r>
              <a:rPr lang="zh-CN" altLang="en-US"/>
              <a:t>为步长的</a:t>
            </a:r>
            <a:r>
              <a:rPr lang="en-US" altLang="zh-CN" b="1">
                <a:solidFill>
                  <a:srgbClr val="FF0000"/>
                </a:solidFill>
              </a:rPr>
              <a:t>1</a:t>
            </a:r>
            <a:r>
              <a:rPr lang="zh-CN" altLang="en-US" b="1">
                <a:solidFill>
                  <a:srgbClr val="FF0000"/>
                </a:solidFill>
              </a:rPr>
              <a:t>阶向前差分</a:t>
            </a:r>
            <a:r>
              <a:rPr lang="zh-CN" altLang="en-US">
                <a:solidFill>
                  <a:srgbClr val="FF0000"/>
                </a:solidFill>
              </a:rPr>
              <a:t>，简称</a:t>
            </a:r>
            <a:r>
              <a:rPr lang="en-US" altLang="zh-CN" b="1">
                <a:solidFill>
                  <a:srgbClr val="FF0000"/>
                </a:solidFill>
              </a:rPr>
              <a:t>1</a:t>
            </a:r>
            <a:r>
              <a:rPr lang="zh-CN" altLang="en-US" b="1">
                <a:solidFill>
                  <a:srgbClr val="FF0000"/>
                </a:solidFill>
              </a:rPr>
              <a:t>阶差分</a:t>
            </a:r>
            <a:r>
              <a:rPr lang="zh-CN" altLang="en-US"/>
              <a:t>，记作</a:t>
            </a:r>
          </a:p>
        </p:txBody>
      </p:sp>
      <p:graphicFrame>
        <p:nvGraphicFramePr>
          <p:cNvPr id="47106" name="Object 7"/>
          <p:cNvGraphicFramePr>
            <a:graphicFrameLocks noChangeAspect="1"/>
          </p:cNvGraphicFramePr>
          <p:nvPr/>
        </p:nvGraphicFramePr>
        <p:xfrm>
          <a:off x="4916488" y="4292600"/>
          <a:ext cx="493712" cy="457200"/>
        </p:xfrm>
        <a:graphic>
          <a:graphicData uri="http://schemas.openxmlformats.org/presentationml/2006/ole">
            <mc:AlternateContent xmlns:mc="http://schemas.openxmlformats.org/markup-compatibility/2006">
              <mc:Choice xmlns:v="urn:schemas-microsoft-com:vml" Requires="v">
                <p:oleObj spid="_x0000_s47223" name="Equation" r:id="rId3" imgW="215640" imgH="228600" progId="Equation.DSMT4">
                  <p:embed/>
                </p:oleObj>
              </mc:Choice>
              <mc:Fallback>
                <p:oleObj name="Equation" r:id="rId3" imgW="21564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488" y="4292600"/>
                        <a:ext cx="4937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8"/>
          <p:cNvGraphicFramePr>
            <a:graphicFrameLocks noChangeAspect="1"/>
          </p:cNvGraphicFramePr>
          <p:nvPr/>
        </p:nvGraphicFramePr>
        <p:xfrm>
          <a:off x="3203575" y="4868863"/>
          <a:ext cx="1887538" cy="457200"/>
        </p:xfrm>
        <a:graphic>
          <a:graphicData uri="http://schemas.openxmlformats.org/presentationml/2006/ole">
            <mc:AlternateContent xmlns:mc="http://schemas.openxmlformats.org/markup-compatibility/2006">
              <mc:Choice xmlns:v="urn:schemas-microsoft-com:vml" Requires="v">
                <p:oleObj spid="_x0000_s47224" name="Equation" r:id="rId5" imgW="825480" imgH="228600" progId="Equation.DSMT4">
                  <p:embed/>
                </p:oleObj>
              </mc:Choice>
              <mc:Fallback>
                <p:oleObj name="Equation" r:id="rId5" imgW="82548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868863"/>
                        <a:ext cx="18875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7" name="Rectangle 9"/>
          <p:cNvSpPr>
            <a:spLocks noChangeArrowheads="1"/>
          </p:cNvSpPr>
          <p:nvPr/>
        </p:nvSpPr>
        <p:spPr bwMode="auto">
          <a:xfrm>
            <a:off x="250825" y="5445125"/>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t>于是，函数</a:t>
            </a:r>
            <a:r>
              <a:rPr lang="en-US" altLang="zh-CN" i="1"/>
              <a:t>f </a:t>
            </a:r>
            <a:r>
              <a:rPr lang="en-US" altLang="zh-CN"/>
              <a:t>(</a:t>
            </a:r>
            <a:r>
              <a:rPr lang="en-US" altLang="zh-CN" i="1"/>
              <a:t>x</a:t>
            </a:r>
            <a:r>
              <a:rPr lang="en-US" altLang="zh-CN"/>
              <a:t>)</a:t>
            </a:r>
            <a:r>
              <a:rPr lang="zh-CN" altLang="en-US"/>
              <a:t>在各节点处的一阶差分依次为                        </a:t>
            </a:r>
            <a:r>
              <a:rPr lang="en-US" altLang="zh-CN"/>
              <a:t>,</a:t>
            </a:r>
          </a:p>
          <a:p>
            <a:pPr eaLnBrk="1" hangingPunct="1"/>
            <a:r>
              <a:rPr lang="en-US" altLang="zh-CN"/>
              <a:t>                            ,…</a:t>
            </a:r>
            <a:r>
              <a:rPr lang="zh-CN" altLang="en-US"/>
              <a:t>，                           。 </a:t>
            </a:r>
          </a:p>
        </p:txBody>
      </p:sp>
      <p:graphicFrame>
        <p:nvGraphicFramePr>
          <p:cNvPr id="47108" name="Object 10"/>
          <p:cNvGraphicFramePr>
            <a:graphicFrameLocks noChangeAspect="1"/>
          </p:cNvGraphicFramePr>
          <p:nvPr/>
        </p:nvGraphicFramePr>
        <p:xfrm>
          <a:off x="6799263" y="5430838"/>
          <a:ext cx="1597025" cy="519112"/>
        </p:xfrm>
        <a:graphic>
          <a:graphicData uri="http://schemas.openxmlformats.org/presentationml/2006/ole">
            <mc:AlternateContent xmlns:mc="http://schemas.openxmlformats.org/markup-compatibility/2006">
              <mc:Choice xmlns:v="urn:schemas-microsoft-com:vml" Requires="v">
                <p:oleObj spid="_x0000_s47225" name="Equation" r:id="rId7" imgW="787320" imgH="228600" progId="Equation.DSMT4">
                  <p:embed/>
                </p:oleObj>
              </mc:Choice>
              <mc:Fallback>
                <p:oleObj name="Equation" r:id="rId7" imgW="78732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5430838"/>
                        <a:ext cx="1597025"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9" name="Object 11"/>
          <p:cNvGraphicFramePr>
            <a:graphicFrameLocks noChangeAspect="1"/>
          </p:cNvGraphicFramePr>
          <p:nvPr/>
        </p:nvGraphicFramePr>
        <p:xfrm>
          <a:off x="492125" y="5811838"/>
          <a:ext cx="1812925" cy="544512"/>
        </p:xfrm>
        <a:graphic>
          <a:graphicData uri="http://schemas.openxmlformats.org/presentationml/2006/ole">
            <mc:AlternateContent xmlns:mc="http://schemas.openxmlformats.org/markup-compatibility/2006">
              <mc:Choice xmlns:v="urn:schemas-microsoft-com:vml" Requires="v">
                <p:oleObj spid="_x0000_s47226" name="Equation" r:id="rId9" imgW="774360" imgH="228600" progId="Equation.DSMT4">
                  <p:embed/>
                </p:oleObj>
              </mc:Choice>
              <mc:Fallback>
                <p:oleObj name="Equation" r:id="rId9" imgW="77436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125" y="5811838"/>
                        <a:ext cx="1812925"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0" name="Object 12"/>
          <p:cNvGraphicFramePr>
            <a:graphicFrameLocks noChangeAspect="1"/>
          </p:cNvGraphicFramePr>
          <p:nvPr/>
        </p:nvGraphicFramePr>
        <p:xfrm>
          <a:off x="3059113" y="5805488"/>
          <a:ext cx="2049462" cy="558800"/>
        </p:xfrm>
        <a:graphic>
          <a:graphicData uri="http://schemas.openxmlformats.org/presentationml/2006/ole">
            <mc:AlternateContent xmlns:mc="http://schemas.openxmlformats.org/markup-compatibility/2006">
              <mc:Choice xmlns:v="urn:schemas-microsoft-com:vml" Requires="v">
                <p:oleObj spid="_x0000_s47227" name="Equation" r:id="rId11" imgW="977760" imgH="228600" progId="Equation.DSMT4">
                  <p:embed/>
                </p:oleObj>
              </mc:Choice>
              <mc:Fallback>
                <p:oleObj name="Equation" r:id="rId11" imgW="97776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5805488"/>
                        <a:ext cx="20494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F9BA77-EDEC-4D19-AE4C-74722EE78DBC}" type="slidenum">
              <a:rPr lang="en-US" altLang="zh-CN" sz="1200">
                <a:solidFill>
                  <a:srgbClr val="000000"/>
                </a:solidFill>
              </a:rPr>
              <a:pPr eaLnBrk="1" hangingPunct="1"/>
              <a:t>59</a:t>
            </a:fld>
            <a:endParaRPr lang="en-US" altLang="zh-CN" sz="1200">
              <a:solidFill>
                <a:srgbClr val="000000"/>
              </a:solidFill>
            </a:endParaRPr>
          </a:p>
        </p:txBody>
      </p:sp>
      <p:sp>
        <p:nvSpPr>
          <p:cNvPr id="48133" name="Rectangle 2"/>
          <p:cNvSpPr>
            <a:spLocks noChangeArrowheads="1"/>
          </p:cNvSpPr>
          <p:nvPr/>
        </p:nvSpPr>
        <p:spPr bwMode="auto">
          <a:xfrm>
            <a:off x="4081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34" name="Rectangle 3"/>
          <p:cNvSpPr>
            <a:spLocks noChangeArrowheads="1"/>
          </p:cNvSpPr>
          <p:nvPr/>
        </p:nvSpPr>
        <p:spPr bwMode="auto">
          <a:xfrm>
            <a:off x="381000" y="70485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又称一阶差分的差分</a:t>
            </a:r>
            <a:r>
              <a:rPr lang="zh-CN" altLang="en-US" sz="1100"/>
              <a:t> </a:t>
            </a:r>
            <a:endParaRPr lang="zh-CN" altLang="en-US"/>
          </a:p>
        </p:txBody>
      </p:sp>
      <p:sp>
        <p:nvSpPr>
          <p:cNvPr id="48135" name="Rectangle 4"/>
          <p:cNvSpPr>
            <a:spLocks noChangeArrowheads="1"/>
          </p:cNvSpPr>
          <p:nvPr/>
        </p:nvSpPr>
        <p:spPr bwMode="auto">
          <a:xfrm>
            <a:off x="36718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8130" name="Object 5"/>
          <p:cNvGraphicFramePr>
            <a:graphicFrameLocks noChangeAspect="1"/>
          </p:cNvGraphicFramePr>
          <p:nvPr/>
        </p:nvGraphicFramePr>
        <p:xfrm>
          <a:off x="2492375" y="1238250"/>
          <a:ext cx="3471863" cy="493713"/>
        </p:xfrm>
        <a:graphic>
          <a:graphicData uri="http://schemas.openxmlformats.org/presentationml/2006/ole">
            <mc:AlternateContent xmlns:mc="http://schemas.openxmlformats.org/markup-compatibility/2006">
              <mc:Choice xmlns:v="urn:schemas-microsoft-com:vml" Requires="v">
                <p:oleObj spid="_x0000_s48181" name="Equation" r:id="rId3" imgW="1676160" imgH="241200" progId="Equation.DSMT4">
                  <p:embed/>
                </p:oleObj>
              </mc:Choice>
              <mc:Fallback>
                <p:oleObj name="Equation" r:id="rId3" imgW="167616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1238250"/>
                        <a:ext cx="3471863"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6"/>
          <p:cNvSpPr>
            <a:spLocks noChangeArrowheads="1"/>
          </p:cNvSpPr>
          <p:nvPr/>
        </p:nvSpPr>
        <p:spPr bwMode="auto">
          <a:xfrm>
            <a:off x="6324600" y="1238250"/>
            <a:ext cx="220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为</a:t>
            </a:r>
            <a:r>
              <a:rPr lang="zh-CN" altLang="en-US" b="1">
                <a:latin typeface="宋体" panose="02010600030101010101" pitchFamily="2" charset="-122"/>
              </a:rPr>
              <a:t>二阶差分</a:t>
            </a:r>
            <a:r>
              <a:rPr lang="zh-CN" altLang="en-US">
                <a:latin typeface="宋体" panose="02010600030101010101" pitchFamily="2" charset="-122"/>
              </a:rPr>
              <a:t>。</a:t>
            </a:r>
            <a:r>
              <a:rPr lang="zh-CN" altLang="en-US" sz="1100"/>
              <a:t> </a:t>
            </a:r>
            <a:endParaRPr lang="zh-CN" altLang="en-US"/>
          </a:p>
        </p:txBody>
      </p:sp>
      <p:sp>
        <p:nvSpPr>
          <p:cNvPr id="48137" name="Rectangle 7"/>
          <p:cNvSpPr>
            <a:spLocks noChangeArrowheads="1"/>
          </p:cNvSpPr>
          <p:nvPr/>
        </p:nvSpPr>
        <p:spPr bwMode="auto">
          <a:xfrm>
            <a:off x="323850" y="1989138"/>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一般地，称</a:t>
            </a:r>
            <a:endParaRPr lang="zh-CN" altLang="en-US"/>
          </a:p>
        </p:txBody>
      </p:sp>
      <p:graphicFrame>
        <p:nvGraphicFramePr>
          <p:cNvPr id="48131" name="Object 8"/>
          <p:cNvGraphicFramePr>
            <a:graphicFrameLocks noChangeAspect="1"/>
          </p:cNvGraphicFramePr>
          <p:nvPr/>
        </p:nvGraphicFramePr>
        <p:xfrm>
          <a:off x="2339975" y="2420938"/>
          <a:ext cx="3090863" cy="523875"/>
        </p:xfrm>
        <a:graphic>
          <a:graphicData uri="http://schemas.openxmlformats.org/presentationml/2006/ole">
            <mc:AlternateContent xmlns:mc="http://schemas.openxmlformats.org/markup-compatibility/2006">
              <mc:Choice xmlns:v="urn:schemas-microsoft-com:vml" Requires="v">
                <p:oleObj spid="_x0000_s48182" name="Equation" r:id="rId5" imgW="1409400" imgH="241200" progId="Equation.DSMT4">
                  <p:embed/>
                </p:oleObj>
              </mc:Choice>
              <mc:Fallback>
                <p:oleObj name="Equation" r:id="rId5" imgW="1409400" imgH="241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420938"/>
                        <a:ext cx="30908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Rectangle 9"/>
          <p:cNvSpPr>
            <a:spLocks noChangeArrowheads="1"/>
          </p:cNvSpPr>
          <p:nvPr/>
        </p:nvSpPr>
        <p:spPr bwMode="auto">
          <a:xfrm>
            <a:off x="755650" y="3213100"/>
            <a:ext cx="7602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为</a:t>
            </a:r>
            <a:r>
              <a:rPr lang="en-US" altLang="zh-CN" b="1" i="1">
                <a:solidFill>
                  <a:srgbClr val="FF0000"/>
                </a:solidFill>
              </a:rPr>
              <a:t>f </a:t>
            </a:r>
            <a:r>
              <a:rPr lang="en-US" altLang="zh-CN" b="1">
                <a:solidFill>
                  <a:srgbClr val="FF0000"/>
                </a:solidFill>
              </a:rPr>
              <a:t>(</a:t>
            </a:r>
            <a:r>
              <a:rPr lang="en-US" altLang="zh-CN" b="1" i="1">
                <a:solidFill>
                  <a:srgbClr val="FF0000"/>
                </a:solidFill>
              </a:rPr>
              <a:t>x</a:t>
            </a:r>
            <a:r>
              <a:rPr lang="en-US" altLang="zh-CN" b="1">
                <a:solidFill>
                  <a:srgbClr val="FF0000"/>
                </a:solidFill>
              </a:rPr>
              <a:t>)</a:t>
            </a:r>
            <a:r>
              <a:rPr lang="zh-CN" altLang="en-US" b="1">
                <a:solidFill>
                  <a:srgbClr val="FF0000"/>
                </a:solidFill>
              </a:rPr>
              <a:t>在点</a:t>
            </a:r>
            <a:r>
              <a:rPr lang="en-US" altLang="zh-CN" b="1" i="1">
                <a:solidFill>
                  <a:srgbClr val="FF0000"/>
                </a:solidFill>
              </a:rPr>
              <a:t>x</a:t>
            </a:r>
            <a:r>
              <a:rPr lang="en-US" altLang="zh-CN" b="1" i="1" baseline="-25000">
                <a:solidFill>
                  <a:srgbClr val="FF0000"/>
                </a:solidFill>
              </a:rPr>
              <a:t>i</a:t>
            </a:r>
            <a:r>
              <a:rPr lang="zh-CN" altLang="en-US" b="1">
                <a:solidFill>
                  <a:srgbClr val="FF0000"/>
                </a:solidFill>
              </a:rPr>
              <a:t>处以</a:t>
            </a:r>
            <a:r>
              <a:rPr lang="en-US" altLang="zh-CN" b="1" i="1">
                <a:solidFill>
                  <a:srgbClr val="FF0000"/>
                </a:solidFill>
              </a:rPr>
              <a:t>h</a:t>
            </a:r>
            <a:r>
              <a:rPr lang="zh-CN" altLang="en-US" b="1">
                <a:solidFill>
                  <a:srgbClr val="FF0000"/>
                </a:solidFill>
              </a:rPr>
              <a:t>为步长的</a:t>
            </a:r>
            <a:r>
              <a:rPr lang="en-US" altLang="zh-CN" b="1" i="1">
                <a:solidFill>
                  <a:srgbClr val="FF0000"/>
                </a:solidFill>
              </a:rPr>
              <a:t>k</a:t>
            </a:r>
            <a:r>
              <a:rPr lang="zh-CN" altLang="en-US" b="1">
                <a:solidFill>
                  <a:srgbClr val="FF0000"/>
                </a:solidFill>
              </a:rPr>
              <a:t>阶向前差分，简称</a:t>
            </a:r>
            <a:r>
              <a:rPr lang="en-US" altLang="zh-CN" b="1" i="1">
                <a:solidFill>
                  <a:srgbClr val="FF0000"/>
                </a:solidFill>
              </a:rPr>
              <a:t>k</a:t>
            </a:r>
            <a:r>
              <a:rPr lang="zh-CN" altLang="en-US" b="1">
                <a:solidFill>
                  <a:srgbClr val="FF0000"/>
                </a:solidFill>
              </a:rPr>
              <a:t>阶差分</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480ACE-304E-4083-A423-9675B8C85B2E}" type="slidenum">
              <a:rPr lang="en-US" altLang="zh-CN" sz="1200">
                <a:solidFill>
                  <a:srgbClr val="000000"/>
                </a:solidFill>
              </a:rPr>
              <a:pPr eaLnBrk="1" hangingPunct="1"/>
              <a:t>6</a:t>
            </a:fld>
            <a:endParaRPr lang="en-US" altLang="zh-CN" sz="1200">
              <a:solidFill>
                <a:srgbClr val="000000"/>
              </a:solidFill>
            </a:endParaRPr>
          </a:p>
        </p:txBody>
      </p:sp>
      <p:sp>
        <p:nvSpPr>
          <p:cNvPr id="3076" name="Text Box 4"/>
          <p:cNvSpPr txBox="1">
            <a:spLocks noChangeArrowheads="1"/>
          </p:cNvSpPr>
          <p:nvPr/>
        </p:nvSpPr>
        <p:spPr bwMode="auto">
          <a:xfrm>
            <a:off x="684213" y="765175"/>
            <a:ext cx="80121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       </a:t>
            </a:r>
            <a:r>
              <a:rPr lang="zh-CN" altLang="en-US" dirty="0"/>
              <a:t>通常满足同一个插值条件的插值函数有许多类型，如</a:t>
            </a:r>
            <a:r>
              <a:rPr lang="zh-CN" altLang="en-US" b="1" dirty="0">
                <a:solidFill>
                  <a:srgbClr val="FF0000"/>
                </a:solidFill>
              </a:rPr>
              <a:t>多项式</a:t>
            </a:r>
            <a:r>
              <a:rPr lang="zh-CN" altLang="en-US" dirty="0"/>
              <a:t>、三角函数类型、指数函数类型等等。</a:t>
            </a:r>
          </a:p>
        </p:txBody>
      </p:sp>
      <p:sp>
        <p:nvSpPr>
          <p:cNvPr id="3077" name="Text Box 5"/>
          <p:cNvSpPr txBox="1">
            <a:spLocks noChangeArrowheads="1"/>
          </p:cNvSpPr>
          <p:nvPr/>
        </p:nvSpPr>
        <p:spPr bwMode="auto">
          <a:xfrm>
            <a:off x="611188" y="1773238"/>
            <a:ext cx="8012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       </a:t>
            </a:r>
            <a:r>
              <a:rPr lang="zh-CN" altLang="en-US" dirty="0"/>
              <a:t>由于多项式或分段多项式计算简单，分析容易，而往往被选为插值函数。</a:t>
            </a:r>
          </a:p>
          <a:p>
            <a:pPr eaLnBrk="1" hangingPunct="1"/>
            <a:r>
              <a:rPr lang="zh-CN" altLang="en-US" dirty="0"/>
              <a:t>       当插值函数是多项式时称为</a:t>
            </a:r>
            <a:r>
              <a:rPr lang="zh-CN" altLang="en-US" b="1" dirty="0">
                <a:solidFill>
                  <a:srgbClr val="FF0000"/>
                </a:solidFill>
              </a:rPr>
              <a:t>代数插值</a:t>
            </a:r>
            <a:r>
              <a:rPr lang="zh-CN" altLang="en-US" dirty="0"/>
              <a:t>（或</a:t>
            </a:r>
            <a:r>
              <a:rPr lang="zh-CN" altLang="en-US" b="1" dirty="0">
                <a:solidFill>
                  <a:srgbClr val="FF0000"/>
                </a:solidFill>
              </a:rPr>
              <a:t>多项式插值</a:t>
            </a:r>
            <a:r>
              <a:rPr lang="zh-CN" altLang="en-US" dirty="0"/>
              <a:t>）。</a:t>
            </a:r>
          </a:p>
          <a:p>
            <a:pPr eaLnBrk="1" hangingPunct="1"/>
            <a:r>
              <a:rPr lang="zh-CN" altLang="en-US" dirty="0"/>
              <a:t>       即若存在一个</a:t>
            </a:r>
            <a:r>
              <a:rPr lang="zh-CN" altLang="en-US" dirty="0">
                <a:solidFill>
                  <a:srgbClr val="FF0000"/>
                </a:solidFill>
              </a:rPr>
              <a:t>次数不超过</a:t>
            </a:r>
            <a:r>
              <a:rPr lang="en-US" altLang="zh-CN" b="1" i="1" dirty="0">
                <a:solidFill>
                  <a:srgbClr val="FF0000"/>
                </a:solidFill>
              </a:rPr>
              <a:t>n</a:t>
            </a:r>
            <a:r>
              <a:rPr lang="zh-CN" altLang="en-US" dirty="0">
                <a:solidFill>
                  <a:srgbClr val="FF0000"/>
                </a:solidFill>
              </a:rPr>
              <a:t>次的多项式</a:t>
            </a:r>
            <a:r>
              <a:rPr lang="en-US" altLang="zh-CN" b="1" i="1" dirty="0" err="1">
                <a:solidFill>
                  <a:srgbClr val="FF0000"/>
                </a:solidFill>
              </a:rPr>
              <a:t>P</a:t>
            </a:r>
            <a:r>
              <a:rPr lang="en-US" altLang="zh-CN" b="1" i="1" baseline="-25000" dirty="0" err="1">
                <a:solidFill>
                  <a:srgbClr val="FF0000"/>
                </a:solidFill>
              </a:rPr>
              <a:t>n</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zh-CN" altLang="en-US" dirty="0"/>
              <a:t>，满足</a:t>
            </a:r>
          </a:p>
        </p:txBody>
      </p:sp>
      <p:graphicFrame>
        <p:nvGraphicFramePr>
          <p:cNvPr id="3074" name="Object 6"/>
          <p:cNvGraphicFramePr>
            <a:graphicFrameLocks noChangeAspect="1"/>
          </p:cNvGraphicFramePr>
          <p:nvPr/>
        </p:nvGraphicFramePr>
        <p:xfrm>
          <a:off x="1116013" y="3860800"/>
          <a:ext cx="7008812" cy="644525"/>
        </p:xfrm>
        <a:graphic>
          <a:graphicData uri="http://schemas.openxmlformats.org/presentationml/2006/ole">
            <mc:AlternateContent xmlns:mc="http://schemas.openxmlformats.org/markup-compatibility/2006">
              <mc:Choice xmlns:v="urn:schemas-microsoft-com:vml" Requires="v">
                <p:oleObj spid="_x0000_s3102" name="Equation" r:id="rId3" imgW="2489040" imgH="228600" progId="Equation.DSMT4">
                  <p:embed/>
                </p:oleObj>
              </mc:Choice>
              <mc:Fallback>
                <p:oleObj name="Equation" r:id="rId3" imgW="248904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860800"/>
                        <a:ext cx="7008812"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7"/>
          <p:cNvSpPr txBox="1">
            <a:spLocks noChangeArrowheads="1"/>
          </p:cNvSpPr>
          <p:nvPr/>
        </p:nvSpPr>
        <p:spPr bwMode="auto">
          <a:xfrm>
            <a:off x="755650" y="4652963"/>
            <a:ext cx="4945063" cy="457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zh-CN" altLang="en-US" dirty="0"/>
              <a:t>则称</a:t>
            </a:r>
            <a:r>
              <a:rPr lang="en-US" altLang="zh-CN" b="1" i="1" dirty="0" err="1"/>
              <a:t>P</a:t>
            </a:r>
            <a:r>
              <a:rPr lang="en-US" altLang="zh-CN" b="1" i="1" baseline="-25000" dirty="0" err="1"/>
              <a:t>n</a:t>
            </a:r>
            <a:r>
              <a:rPr lang="en-US" altLang="zh-CN" b="1" dirty="0"/>
              <a:t>(</a:t>
            </a:r>
            <a:r>
              <a:rPr lang="en-US" altLang="zh-CN" b="1" i="1" dirty="0"/>
              <a:t>x</a:t>
            </a:r>
            <a:r>
              <a:rPr lang="en-US" altLang="zh-CN" b="1" dirty="0"/>
              <a:t>)</a:t>
            </a:r>
            <a:r>
              <a:rPr lang="zh-CN" altLang="en-US" dirty="0"/>
              <a:t>为</a:t>
            </a:r>
            <a:r>
              <a:rPr lang="en-GB" altLang="zh-CN" i="1" dirty="0"/>
              <a:t>f </a:t>
            </a:r>
            <a:r>
              <a:rPr lang="en-GB" altLang="zh-CN" dirty="0"/>
              <a:t>(</a:t>
            </a:r>
            <a:r>
              <a:rPr lang="en-GB" altLang="zh-CN" i="1" dirty="0"/>
              <a:t>x</a:t>
            </a:r>
            <a:r>
              <a:rPr lang="en-GB" altLang="zh-CN" dirty="0"/>
              <a:t>)</a:t>
            </a:r>
            <a:r>
              <a:rPr lang="en-US" altLang="zh-CN" dirty="0"/>
              <a:t> </a:t>
            </a:r>
            <a:r>
              <a:rPr lang="zh-CN" altLang="en-US" dirty="0"/>
              <a:t>的</a:t>
            </a:r>
            <a:r>
              <a:rPr lang="en-US" altLang="zh-CN" b="1" i="1" dirty="0"/>
              <a:t>n</a:t>
            </a:r>
            <a:r>
              <a:rPr lang="zh-CN" altLang="en-US" b="1" dirty="0"/>
              <a:t>次插值多项式</a:t>
            </a:r>
            <a:r>
              <a:rPr lang="zh-CN" altLang="en-US" dirty="0"/>
              <a:t>。</a:t>
            </a:r>
          </a:p>
        </p:txBody>
      </p:sp>
      <p:sp>
        <p:nvSpPr>
          <p:cNvPr id="3079" name="Text Box 8"/>
          <p:cNvSpPr txBox="1">
            <a:spLocks noChangeArrowheads="1"/>
          </p:cNvSpPr>
          <p:nvPr/>
        </p:nvSpPr>
        <p:spPr bwMode="auto">
          <a:xfrm>
            <a:off x="879475" y="530066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本章只讨论代数插值</a:t>
            </a:r>
            <a:r>
              <a:rPr lang="zh-CN" altLang="en-US" dirty="0"/>
              <a:t>。</a:t>
            </a: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ABD6A40-00FD-445D-AB1A-C716A86B89F7}" type="slidenum">
              <a:rPr lang="en-US" altLang="zh-CN" sz="1200">
                <a:solidFill>
                  <a:srgbClr val="000000"/>
                </a:solidFill>
              </a:rPr>
              <a:pPr eaLnBrk="1" hangingPunct="1"/>
              <a:t>60</a:t>
            </a:fld>
            <a:endParaRPr lang="en-US" altLang="zh-CN" sz="1200">
              <a:solidFill>
                <a:srgbClr val="000000"/>
              </a:solidFill>
            </a:endParaRPr>
          </a:p>
        </p:txBody>
      </p:sp>
      <p:sp>
        <p:nvSpPr>
          <p:cNvPr id="49169" name="Rectangle 2"/>
          <p:cNvSpPr>
            <a:spLocks noChangeArrowheads="1"/>
          </p:cNvSpPr>
          <p:nvPr/>
        </p:nvSpPr>
        <p:spPr bwMode="auto">
          <a:xfrm>
            <a:off x="3786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70" name="Rectangle 3"/>
          <p:cNvSpPr>
            <a:spLocks noChangeArrowheads="1"/>
          </p:cNvSpPr>
          <p:nvPr/>
        </p:nvSpPr>
        <p:spPr bwMode="auto">
          <a:xfrm>
            <a:off x="395288" y="54927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为了便于计算与应用，通常采用表格形式计算差分 </a:t>
            </a:r>
          </a:p>
        </p:txBody>
      </p:sp>
      <p:grpSp>
        <p:nvGrpSpPr>
          <p:cNvPr id="49171" name="Group 4"/>
          <p:cNvGrpSpPr>
            <a:grpSpLocks/>
          </p:cNvGrpSpPr>
          <p:nvPr/>
        </p:nvGrpSpPr>
        <p:grpSpPr bwMode="auto">
          <a:xfrm>
            <a:off x="1447800" y="1341438"/>
            <a:ext cx="5795963" cy="2895600"/>
            <a:chOff x="1104" y="2064"/>
            <a:chExt cx="3651" cy="1824"/>
          </a:xfrm>
        </p:grpSpPr>
        <p:graphicFrame>
          <p:nvGraphicFramePr>
            <p:cNvPr id="49154" name="Object 5"/>
            <p:cNvGraphicFramePr>
              <a:graphicFrameLocks noChangeAspect="1"/>
            </p:cNvGraphicFramePr>
            <p:nvPr/>
          </p:nvGraphicFramePr>
          <p:xfrm>
            <a:off x="2036" y="2256"/>
            <a:ext cx="391" cy="319"/>
          </p:xfrm>
          <a:graphic>
            <a:graphicData uri="http://schemas.openxmlformats.org/presentationml/2006/ole">
              <mc:AlternateContent xmlns:mc="http://schemas.openxmlformats.org/markup-compatibility/2006">
                <mc:Choice xmlns:v="urn:schemas-microsoft-com:vml" Requires="v">
                  <p:oleObj spid="_x0000_s49552" name="Equation" r:id="rId3" imgW="241200" imgH="228600" progId="Equation.DSMT4">
                    <p:embed/>
                  </p:oleObj>
                </mc:Choice>
                <mc:Fallback>
                  <p:oleObj name="Equation" r:id="rId3" imgW="2412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 y="2256"/>
                          <a:ext cx="391"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6"/>
            <p:cNvGraphicFramePr>
              <a:graphicFrameLocks noChangeAspect="1"/>
            </p:cNvGraphicFramePr>
            <p:nvPr/>
          </p:nvGraphicFramePr>
          <p:xfrm>
            <a:off x="2688" y="2208"/>
            <a:ext cx="462" cy="330"/>
          </p:xfrm>
          <a:graphic>
            <a:graphicData uri="http://schemas.openxmlformats.org/presentationml/2006/ole">
              <mc:AlternateContent xmlns:mc="http://schemas.openxmlformats.org/markup-compatibility/2006">
                <mc:Choice xmlns:v="urn:schemas-microsoft-com:vml" Requires="v">
                  <p:oleObj spid="_x0000_s49553" name="Equation" r:id="rId5" imgW="330120" imgH="241200" progId="Equation.DSMT4">
                    <p:embed/>
                  </p:oleObj>
                </mc:Choice>
                <mc:Fallback>
                  <p:oleObj name="Equation" r:id="rId5" imgW="330120" imgH="24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2208"/>
                          <a:ext cx="462"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7"/>
            <p:cNvGraphicFramePr>
              <a:graphicFrameLocks noChangeAspect="1"/>
            </p:cNvGraphicFramePr>
            <p:nvPr/>
          </p:nvGraphicFramePr>
          <p:xfrm>
            <a:off x="3368" y="2208"/>
            <a:ext cx="416" cy="309"/>
          </p:xfrm>
          <a:graphic>
            <a:graphicData uri="http://schemas.openxmlformats.org/presentationml/2006/ole">
              <mc:AlternateContent xmlns:mc="http://schemas.openxmlformats.org/markup-compatibility/2006">
                <mc:Choice xmlns:v="urn:schemas-microsoft-com:vml" Requires="v">
                  <p:oleObj spid="_x0000_s49554" name="Equation" r:id="rId7" imgW="317160" imgH="241200" progId="Equation.DSMT4">
                    <p:embed/>
                  </p:oleObj>
                </mc:Choice>
                <mc:Fallback>
                  <p:oleObj name="Equation" r:id="rId7" imgW="317160" imgH="241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8" y="2208"/>
                          <a:ext cx="416"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8"/>
            <p:cNvGraphicFramePr>
              <a:graphicFrameLocks noChangeAspect="1"/>
            </p:cNvGraphicFramePr>
            <p:nvPr/>
          </p:nvGraphicFramePr>
          <p:xfrm>
            <a:off x="4128" y="2208"/>
            <a:ext cx="528" cy="281"/>
          </p:xfrm>
          <a:graphic>
            <a:graphicData uri="http://schemas.openxmlformats.org/presentationml/2006/ole">
              <mc:AlternateContent xmlns:mc="http://schemas.openxmlformats.org/markup-compatibility/2006">
                <mc:Choice xmlns:v="urn:schemas-microsoft-com:vml" Requires="v">
                  <p:oleObj spid="_x0000_s49555" name="Equation" r:id="rId9" imgW="330120" imgH="241200" progId="Equation.DSMT4">
                    <p:embed/>
                  </p:oleObj>
                </mc:Choice>
                <mc:Fallback>
                  <p:oleObj name="Equation" r:id="rId9" imgW="33012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2208"/>
                          <a:ext cx="52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9"/>
            <p:cNvGraphicFramePr>
              <a:graphicFrameLocks noChangeAspect="1"/>
            </p:cNvGraphicFramePr>
            <p:nvPr/>
          </p:nvGraphicFramePr>
          <p:xfrm>
            <a:off x="2087" y="2688"/>
            <a:ext cx="434" cy="316"/>
          </p:xfrm>
          <a:graphic>
            <a:graphicData uri="http://schemas.openxmlformats.org/presentationml/2006/ole">
              <mc:AlternateContent xmlns:mc="http://schemas.openxmlformats.org/markup-compatibility/2006">
                <mc:Choice xmlns:v="urn:schemas-microsoft-com:vml" Requires="v">
                  <p:oleObj spid="_x0000_s49556" name="Equation" r:id="rId11" imgW="241200" imgH="228600" progId="Equation.DSMT4">
                    <p:embed/>
                  </p:oleObj>
                </mc:Choice>
                <mc:Fallback>
                  <p:oleObj name="Equation" r:id="rId11" imgW="241200" imgH="228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7" y="2688"/>
                          <a:ext cx="434"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9" name="Object 10"/>
            <p:cNvGraphicFramePr>
              <a:graphicFrameLocks noChangeAspect="1"/>
            </p:cNvGraphicFramePr>
            <p:nvPr/>
          </p:nvGraphicFramePr>
          <p:xfrm>
            <a:off x="2084" y="2968"/>
            <a:ext cx="344" cy="305"/>
          </p:xfrm>
          <a:graphic>
            <a:graphicData uri="http://schemas.openxmlformats.org/presentationml/2006/ole">
              <mc:AlternateContent xmlns:mc="http://schemas.openxmlformats.org/markup-compatibility/2006">
                <mc:Choice xmlns:v="urn:schemas-microsoft-com:vml" Requires="v">
                  <p:oleObj spid="_x0000_s49557" name="Equation" r:id="rId13" imgW="215640" imgH="228600" progId="Equation.DSMT4">
                    <p:embed/>
                  </p:oleObj>
                </mc:Choice>
                <mc:Fallback>
                  <p:oleObj name="Equation" r:id="rId13" imgW="215640" imgH="2286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4" y="2968"/>
                          <a:ext cx="344"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0" name="Object 11"/>
            <p:cNvGraphicFramePr>
              <a:graphicFrameLocks noChangeAspect="1"/>
            </p:cNvGraphicFramePr>
            <p:nvPr/>
          </p:nvGraphicFramePr>
          <p:xfrm>
            <a:off x="2090" y="3256"/>
            <a:ext cx="390" cy="282"/>
          </p:xfrm>
          <a:graphic>
            <a:graphicData uri="http://schemas.openxmlformats.org/presentationml/2006/ole">
              <mc:AlternateContent xmlns:mc="http://schemas.openxmlformats.org/markup-compatibility/2006">
                <mc:Choice xmlns:v="urn:schemas-microsoft-com:vml" Requires="v">
                  <p:oleObj spid="_x0000_s49558" name="Equation" r:id="rId15" imgW="241200" imgH="228600" progId="Equation.DSMT4">
                    <p:embed/>
                  </p:oleObj>
                </mc:Choice>
                <mc:Fallback>
                  <p:oleObj name="Equation" r:id="rId15" imgW="241200" imgH="2286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0" y="3256"/>
                          <a:ext cx="390"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1" name="Object 12"/>
            <p:cNvGraphicFramePr>
              <a:graphicFrameLocks noChangeAspect="1"/>
            </p:cNvGraphicFramePr>
            <p:nvPr/>
          </p:nvGraphicFramePr>
          <p:xfrm>
            <a:off x="2082" y="3552"/>
            <a:ext cx="329" cy="278"/>
          </p:xfrm>
          <a:graphic>
            <a:graphicData uri="http://schemas.openxmlformats.org/presentationml/2006/ole">
              <mc:AlternateContent xmlns:mc="http://schemas.openxmlformats.org/markup-compatibility/2006">
                <mc:Choice xmlns:v="urn:schemas-microsoft-com:vml" Requires="v">
                  <p:oleObj spid="_x0000_s49559" name="Equation" r:id="rId17" imgW="228600" imgH="228600" progId="Equation.DSMT4">
                    <p:embed/>
                  </p:oleObj>
                </mc:Choice>
                <mc:Fallback>
                  <p:oleObj name="Equation" r:id="rId17" imgW="228600" imgH="2286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82" y="3552"/>
                          <a:ext cx="329"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2" name="Object 13"/>
            <p:cNvGraphicFramePr>
              <a:graphicFrameLocks noChangeAspect="1"/>
            </p:cNvGraphicFramePr>
            <p:nvPr/>
          </p:nvGraphicFramePr>
          <p:xfrm>
            <a:off x="2640" y="2736"/>
            <a:ext cx="462" cy="330"/>
          </p:xfrm>
          <a:graphic>
            <a:graphicData uri="http://schemas.openxmlformats.org/presentationml/2006/ole">
              <mc:AlternateContent xmlns:mc="http://schemas.openxmlformats.org/markup-compatibility/2006">
                <mc:Choice xmlns:v="urn:schemas-microsoft-com:vml" Requires="v">
                  <p:oleObj spid="_x0000_s49560" name="Equation" r:id="rId19" imgW="330120" imgH="241200" progId="Equation.DSMT4">
                    <p:embed/>
                  </p:oleObj>
                </mc:Choice>
                <mc:Fallback>
                  <p:oleObj name="Equation" r:id="rId19" imgW="330120" imgH="2412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40" y="2736"/>
                          <a:ext cx="462"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3" name="Object 14"/>
            <p:cNvGraphicFramePr>
              <a:graphicFrameLocks noChangeAspect="1"/>
            </p:cNvGraphicFramePr>
            <p:nvPr/>
          </p:nvGraphicFramePr>
          <p:xfrm>
            <a:off x="2649" y="3063"/>
            <a:ext cx="432" cy="345"/>
          </p:xfrm>
          <a:graphic>
            <a:graphicData uri="http://schemas.openxmlformats.org/presentationml/2006/ole">
              <mc:AlternateContent xmlns:mc="http://schemas.openxmlformats.org/markup-compatibility/2006">
                <mc:Choice xmlns:v="urn:schemas-microsoft-com:vml" Requires="v">
                  <p:oleObj spid="_x0000_s49561" name="Equation" r:id="rId21" imgW="304560" imgH="241200" progId="Equation.DSMT4">
                    <p:embed/>
                  </p:oleObj>
                </mc:Choice>
                <mc:Fallback>
                  <p:oleObj name="Equation" r:id="rId21" imgW="304560" imgH="24120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49" y="3063"/>
                          <a:ext cx="432"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4" name="Object 15"/>
            <p:cNvGraphicFramePr>
              <a:graphicFrameLocks noChangeAspect="1"/>
            </p:cNvGraphicFramePr>
            <p:nvPr/>
          </p:nvGraphicFramePr>
          <p:xfrm>
            <a:off x="2640" y="3447"/>
            <a:ext cx="462" cy="335"/>
          </p:xfrm>
          <a:graphic>
            <a:graphicData uri="http://schemas.openxmlformats.org/presentationml/2006/ole">
              <mc:AlternateContent xmlns:mc="http://schemas.openxmlformats.org/markup-compatibility/2006">
                <mc:Choice xmlns:v="urn:schemas-microsoft-com:vml" Requires="v">
                  <p:oleObj spid="_x0000_s49562" name="Equation" r:id="rId23" imgW="330120" imgH="241200" progId="Equation.DSMT4">
                    <p:embed/>
                  </p:oleObj>
                </mc:Choice>
                <mc:Fallback>
                  <p:oleObj name="Equation" r:id="rId23" imgW="330120" imgH="241200"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40" y="3447"/>
                          <a:ext cx="462"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5" name="Object 16"/>
            <p:cNvGraphicFramePr>
              <a:graphicFrameLocks noChangeAspect="1"/>
            </p:cNvGraphicFramePr>
            <p:nvPr/>
          </p:nvGraphicFramePr>
          <p:xfrm>
            <a:off x="3408" y="2928"/>
            <a:ext cx="450" cy="341"/>
          </p:xfrm>
          <a:graphic>
            <a:graphicData uri="http://schemas.openxmlformats.org/presentationml/2006/ole">
              <mc:AlternateContent xmlns:mc="http://schemas.openxmlformats.org/markup-compatibility/2006">
                <mc:Choice xmlns:v="urn:schemas-microsoft-com:vml" Requires="v">
                  <p:oleObj spid="_x0000_s49563" name="Equation" r:id="rId25" imgW="317160" imgH="241200" progId="Equation.DSMT4">
                    <p:embed/>
                  </p:oleObj>
                </mc:Choice>
                <mc:Fallback>
                  <p:oleObj name="Equation" r:id="rId25" imgW="317160" imgH="241200" progId="Equation.DSMT4">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08" y="2928"/>
                          <a:ext cx="450"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6" name="Object 17"/>
            <p:cNvGraphicFramePr>
              <a:graphicFrameLocks noChangeAspect="1"/>
            </p:cNvGraphicFramePr>
            <p:nvPr/>
          </p:nvGraphicFramePr>
          <p:xfrm>
            <a:off x="3408" y="3304"/>
            <a:ext cx="480" cy="314"/>
          </p:xfrm>
          <a:graphic>
            <a:graphicData uri="http://schemas.openxmlformats.org/presentationml/2006/ole">
              <mc:AlternateContent xmlns:mc="http://schemas.openxmlformats.org/markup-compatibility/2006">
                <mc:Choice xmlns:v="urn:schemas-microsoft-com:vml" Requires="v">
                  <p:oleObj spid="_x0000_s49564" name="Equation" r:id="rId27" imgW="304560" imgH="241200" progId="Equation.DSMT4">
                    <p:embed/>
                  </p:oleObj>
                </mc:Choice>
                <mc:Fallback>
                  <p:oleObj name="Equation" r:id="rId27" imgW="304560" imgH="241200" progId="Equation.DSMT4">
                    <p:embed/>
                    <p:pic>
                      <p:nvPicPr>
                        <p:cNvPr id="0"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08" y="3304"/>
                          <a:ext cx="480"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7" name="Object 18"/>
            <p:cNvGraphicFramePr>
              <a:graphicFrameLocks noChangeAspect="1"/>
            </p:cNvGraphicFramePr>
            <p:nvPr/>
          </p:nvGraphicFramePr>
          <p:xfrm>
            <a:off x="4128" y="3072"/>
            <a:ext cx="558" cy="351"/>
          </p:xfrm>
          <a:graphic>
            <a:graphicData uri="http://schemas.openxmlformats.org/presentationml/2006/ole">
              <mc:AlternateContent xmlns:mc="http://schemas.openxmlformats.org/markup-compatibility/2006">
                <mc:Choice xmlns:v="urn:schemas-microsoft-com:vml" Requires="v">
                  <p:oleObj spid="_x0000_s49565" name="Equation" r:id="rId29" imgW="330120" imgH="241200" progId="Equation.DSMT4">
                    <p:embed/>
                  </p:oleObj>
                </mc:Choice>
                <mc:Fallback>
                  <p:oleObj name="Equation" r:id="rId29" imgW="330120" imgH="241200" progId="Equation.DSMT4">
                    <p:embed/>
                    <p:pic>
                      <p:nvPicPr>
                        <p:cNvPr id="0" name="Object 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28" y="3072"/>
                          <a:ext cx="55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191" name="Group 19"/>
            <p:cNvGrpSpPr>
              <a:grpSpLocks/>
            </p:cNvGrpSpPr>
            <p:nvPr/>
          </p:nvGrpSpPr>
          <p:grpSpPr bwMode="auto">
            <a:xfrm>
              <a:off x="1108" y="2067"/>
              <a:ext cx="3644" cy="1821"/>
              <a:chOff x="0" y="0"/>
              <a:chExt cx="3213" cy="1186"/>
            </a:xfrm>
          </p:grpSpPr>
          <p:grpSp>
            <p:nvGrpSpPr>
              <p:cNvPr id="49194" name="Group 20"/>
              <p:cNvGrpSpPr>
                <a:grpSpLocks/>
              </p:cNvGrpSpPr>
              <p:nvPr/>
            </p:nvGrpSpPr>
            <p:grpSpPr bwMode="auto">
              <a:xfrm>
                <a:off x="0" y="0"/>
                <a:ext cx="370" cy="384"/>
                <a:chOff x="0" y="0"/>
                <a:chExt cx="370" cy="384"/>
              </a:xfrm>
            </p:grpSpPr>
            <p:sp>
              <p:nvSpPr>
                <p:cNvPr id="49228" name="Rectangle 21"/>
                <p:cNvSpPr>
                  <a:spLocks noChangeArrowheads="1"/>
                </p:cNvSpPr>
                <p:nvPr/>
              </p:nvSpPr>
              <p:spPr bwMode="auto">
                <a:xfrm>
                  <a:off x="43" y="0"/>
                  <a:ext cx="2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800" i="1"/>
                </a:p>
                <a:p>
                  <a:pPr algn="just" eaLnBrk="1" hangingPunct="1"/>
                  <a:r>
                    <a:rPr lang="en-US" altLang="zh-CN" i="1"/>
                    <a:t>x</a:t>
                  </a:r>
                  <a:r>
                    <a:rPr lang="en-US" altLang="zh-CN" i="1" baseline="-30000"/>
                    <a:t>k</a:t>
                  </a:r>
                  <a:endParaRPr lang="en-US" altLang="zh-CN" i="1"/>
                </a:p>
                <a:p>
                  <a:pPr algn="just"/>
                  <a:endParaRPr lang="en-US" altLang="zh-CN" i="1"/>
                </a:p>
              </p:txBody>
            </p:sp>
            <p:sp>
              <p:nvSpPr>
                <p:cNvPr id="49229" name="Rectangle 22"/>
                <p:cNvSpPr>
                  <a:spLocks noChangeArrowheads="1"/>
                </p:cNvSpPr>
                <p:nvPr/>
              </p:nvSpPr>
              <p:spPr bwMode="auto">
                <a:xfrm>
                  <a:off x="0" y="0"/>
                  <a:ext cx="3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95" name="Group 23"/>
              <p:cNvGrpSpPr>
                <a:grpSpLocks/>
              </p:cNvGrpSpPr>
              <p:nvPr/>
            </p:nvGrpSpPr>
            <p:grpSpPr bwMode="auto">
              <a:xfrm>
                <a:off x="370" y="0"/>
                <a:ext cx="370" cy="384"/>
                <a:chOff x="370" y="0"/>
                <a:chExt cx="370" cy="384"/>
              </a:xfrm>
            </p:grpSpPr>
            <p:sp>
              <p:nvSpPr>
                <p:cNvPr id="49226" name="Rectangle 24"/>
                <p:cNvSpPr>
                  <a:spLocks noChangeArrowheads="1"/>
                </p:cNvSpPr>
                <p:nvPr/>
              </p:nvSpPr>
              <p:spPr bwMode="auto">
                <a:xfrm>
                  <a:off x="413" y="0"/>
                  <a:ext cx="2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800" i="1"/>
                </a:p>
                <a:p>
                  <a:pPr algn="just" eaLnBrk="1" hangingPunct="1"/>
                  <a:r>
                    <a:rPr lang="en-US" altLang="zh-CN" i="1"/>
                    <a:t>f</a:t>
                  </a:r>
                  <a:r>
                    <a:rPr lang="en-US" altLang="zh-CN" i="1" baseline="-30000"/>
                    <a:t>k</a:t>
                  </a:r>
                  <a:endParaRPr lang="en-US" altLang="zh-CN" i="1"/>
                </a:p>
                <a:p>
                  <a:pPr algn="just"/>
                  <a:endParaRPr lang="en-US" altLang="zh-CN"/>
                </a:p>
              </p:txBody>
            </p:sp>
            <p:sp>
              <p:nvSpPr>
                <p:cNvPr id="49227" name="Rectangle 25"/>
                <p:cNvSpPr>
                  <a:spLocks noChangeArrowheads="1"/>
                </p:cNvSpPr>
                <p:nvPr/>
              </p:nvSpPr>
              <p:spPr bwMode="auto">
                <a:xfrm>
                  <a:off x="370" y="0"/>
                  <a:ext cx="3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96" name="Group 26"/>
              <p:cNvGrpSpPr>
                <a:grpSpLocks/>
              </p:cNvGrpSpPr>
              <p:nvPr/>
            </p:nvGrpSpPr>
            <p:grpSpPr bwMode="auto">
              <a:xfrm>
                <a:off x="740" y="0"/>
                <a:ext cx="514" cy="384"/>
                <a:chOff x="740" y="0"/>
                <a:chExt cx="514" cy="384"/>
              </a:xfrm>
            </p:grpSpPr>
            <p:sp>
              <p:nvSpPr>
                <p:cNvPr id="49224" name="Rectangle 27"/>
                <p:cNvSpPr>
                  <a:spLocks noChangeArrowheads="1"/>
                </p:cNvSpPr>
                <p:nvPr/>
              </p:nvSpPr>
              <p:spPr bwMode="auto">
                <a:xfrm>
                  <a:off x="783" y="0"/>
                  <a:ext cx="4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                        </a:t>
                  </a:r>
                </a:p>
                <a:p>
                  <a:pPr algn="just"/>
                  <a:endParaRPr lang="en-US" altLang="zh-CN"/>
                </a:p>
              </p:txBody>
            </p:sp>
            <p:sp>
              <p:nvSpPr>
                <p:cNvPr id="49225" name="Rectangle 28"/>
                <p:cNvSpPr>
                  <a:spLocks noChangeArrowheads="1"/>
                </p:cNvSpPr>
                <p:nvPr/>
              </p:nvSpPr>
              <p:spPr bwMode="auto">
                <a:xfrm>
                  <a:off x="740" y="0"/>
                  <a:ext cx="51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97" name="Group 29"/>
              <p:cNvGrpSpPr>
                <a:grpSpLocks/>
              </p:cNvGrpSpPr>
              <p:nvPr/>
            </p:nvGrpSpPr>
            <p:grpSpPr bwMode="auto">
              <a:xfrm>
                <a:off x="1254" y="0"/>
                <a:ext cx="596" cy="384"/>
                <a:chOff x="1254" y="0"/>
                <a:chExt cx="596" cy="384"/>
              </a:xfrm>
            </p:grpSpPr>
            <p:sp>
              <p:nvSpPr>
                <p:cNvPr id="49222" name="Rectangle 30"/>
                <p:cNvSpPr>
                  <a:spLocks noChangeArrowheads="1" noTextEdit="1"/>
                </p:cNvSpPr>
                <p:nvPr/>
              </p:nvSpPr>
              <p:spPr bwMode="auto">
                <a:xfrm>
                  <a:off x="1297" y="0"/>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23" name="Rectangle 31"/>
                <p:cNvSpPr>
                  <a:spLocks noChangeArrowheads="1"/>
                </p:cNvSpPr>
                <p:nvPr/>
              </p:nvSpPr>
              <p:spPr bwMode="auto">
                <a:xfrm>
                  <a:off x="1254" y="0"/>
                  <a:ext cx="59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98" name="Group 32"/>
              <p:cNvGrpSpPr>
                <a:grpSpLocks/>
              </p:cNvGrpSpPr>
              <p:nvPr/>
            </p:nvGrpSpPr>
            <p:grpSpPr bwMode="auto">
              <a:xfrm>
                <a:off x="1850" y="0"/>
                <a:ext cx="710" cy="384"/>
                <a:chOff x="1850" y="0"/>
                <a:chExt cx="710" cy="384"/>
              </a:xfrm>
            </p:grpSpPr>
            <p:sp>
              <p:nvSpPr>
                <p:cNvPr id="49220" name="Rectangle 33"/>
                <p:cNvSpPr>
                  <a:spLocks noChangeArrowheads="1" noTextEdit="1"/>
                </p:cNvSpPr>
                <p:nvPr/>
              </p:nvSpPr>
              <p:spPr bwMode="auto">
                <a:xfrm>
                  <a:off x="1893" y="0"/>
                  <a:ext cx="6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21" name="Rectangle 34"/>
                <p:cNvSpPr>
                  <a:spLocks noChangeArrowheads="1"/>
                </p:cNvSpPr>
                <p:nvPr/>
              </p:nvSpPr>
              <p:spPr bwMode="auto">
                <a:xfrm>
                  <a:off x="1850" y="0"/>
                  <a:ext cx="71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199" name="Group 35"/>
              <p:cNvGrpSpPr>
                <a:grpSpLocks/>
              </p:cNvGrpSpPr>
              <p:nvPr/>
            </p:nvGrpSpPr>
            <p:grpSpPr bwMode="auto">
              <a:xfrm>
                <a:off x="2560" y="0"/>
                <a:ext cx="653" cy="384"/>
                <a:chOff x="2560" y="0"/>
                <a:chExt cx="653" cy="384"/>
              </a:xfrm>
            </p:grpSpPr>
            <p:sp>
              <p:nvSpPr>
                <p:cNvPr id="49218" name="Rectangle 36"/>
                <p:cNvSpPr>
                  <a:spLocks noChangeArrowheads="1" noTextEdit="1"/>
                </p:cNvSpPr>
                <p:nvPr/>
              </p:nvSpPr>
              <p:spPr bwMode="auto">
                <a:xfrm>
                  <a:off x="2603" y="0"/>
                  <a:ext cx="56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19" name="Rectangle 37"/>
                <p:cNvSpPr>
                  <a:spLocks noChangeArrowheads="1"/>
                </p:cNvSpPr>
                <p:nvPr/>
              </p:nvSpPr>
              <p:spPr bwMode="auto">
                <a:xfrm>
                  <a:off x="2560" y="0"/>
                  <a:ext cx="65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200" name="Group 38"/>
              <p:cNvGrpSpPr>
                <a:grpSpLocks/>
              </p:cNvGrpSpPr>
              <p:nvPr/>
            </p:nvGrpSpPr>
            <p:grpSpPr bwMode="auto">
              <a:xfrm>
                <a:off x="0" y="384"/>
                <a:ext cx="370" cy="802"/>
                <a:chOff x="0" y="384"/>
                <a:chExt cx="370" cy="802"/>
              </a:xfrm>
            </p:grpSpPr>
            <p:sp>
              <p:nvSpPr>
                <p:cNvPr id="49216" name="Rectangle 39"/>
                <p:cNvSpPr>
                  <a:spLocks noChangeArrowheads="1"/>
                </p:cNvSpPr>
                <p:nvPr/>
              </p:nvSpPr>
              <p:spPr bwMode="auto">
                <a:xfrm>
                  <a:off x="43" y="384"/>
                  <a:ext cx="284"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x</a:t>
                  </a:r>
                  <a:r>
                    <a:rPr lang="en-US" altLang="zh-CN" baseline="-30000"/>
                    <a:t>0</a:t>
                  </a:r>
                  <a:endParaRPr lang="en-US" altLang="zh-CN"/>
                </a:p>
                <a:p>
                  <a:pPr algn="just"/>
                  <a:r>
                    <a:rPr lang="en-US" altLang="zh-CN" i="1"/>
                    <a:t>x</a:t>
                  </a:r>
                  <a:r>
                    <a:rPr lang="en-US" altLang="zh-CN" baseline="-30000"/>
                    <a:t>1</a:t>
                  </a:r>
                  <a:endParaRPr lang="en-US" altLang="zh-CN"/>
                </a:p>
                <a:p>
                  <a:pPr algn="just"/>
                  <a:r>
                    <a:rPr lang="en-US" altLang="zh-CN" i="1"/>
                    <a:t>x</a:t>
                  </a:r>
                  <a:r>
                    <a:rPr lang="en-US" altLang="zh-CN" baseline="-30000"/>
                    <a:t>2</a:t>
                  </a:r>
                  <a:endParaRPr lang="en-US" altLang="zh-CN"/>
                </a:p>
                <a:p>
                  <a:pPr algn="just"/>
                  <a:r>
                    <a:rPr lang="en-US" altLang="zh-CN" i="1"/>
                    <a:t>x</a:t>
                  </a:r>
                  <a:r>
                    <a:rPr lang="en-US" altLang="zh-CN" baseline="-30000"/>
                    <a:t>3</a:t>
                  </a:r>
                  <a:endParaRPr lang="en-US" altLang="zh-CN"/>
                </a:p>
                <a:p>
                  <a:pPr algn="just"/>
                  <a:r>
                    <a:rPr lang="en-US" altLang="zh-CN" i="1"/>
                    <a:t>x</a:t>
                  </a:r>
                  <a:r>
                    <a:rPr lang="en-US" altLang="zh-CN" baseline="-30000"/>
                    <a:t>4</a:t>
                  </a:r>
                  <a:endParaRPr lang="en-US" altLang="zh-CN"/>
                </a:p>
                <a:p>
                  <a:pPr algn="just"/>
                  <a:endParaRPr lang="en-US" altLang="zh-CN" i="1"/>
                </a:p>
              </p:txBody>
            </p:sp>
            <p:sp>
              <p:nvSpPr>
                <p:cNvPr id="49217" name="Rectangle 40"/>
                <p:cNvSpPr>
                  <a:spLocks noChangeArrowheads="1"/>
                </p:cNvSpPr>
                <p:nvPr/>
              </p:nvSpPr>
              <p:spPr bwMode="auto">
                <a:xfrm>
                  <a:off x="0" y="384"/>
                  <a:ext cx="370" cy="80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201" name="Group 41"/>
              <p:cNvGrpSpPr>
                <a:grpSpLocks/>
              </p:cNvGrpSpPr>
              <p:nvPr/>
            </p:nvGrpSpPr>
            <p:grpSpPr bwMode="auto">
              <a:xfrm>
                <a:off x="370" y="384"/>
                <a:ext cx="370" cy="802"/>
                <a:chOff x="370" y="384"/>
                <a:chExt cx="370" cy="802"/>
              </a:xfrm>
            </p:grpSpPr>
            <p:sp>
              <p:nvSpPr>
                <p:cNvPr id="49214" name="Rectangle 42"/>
                <p:cNvSpPr>
                  <a:spLocks noChangeArrowheads="1"/>
                </p:cNvSpPr>
                <p:nvPr/>
              </p:nvSpPr>
              <p:spPr bwMode="auto">
                <a:xfrm>
                  <a:off x="413" y="384"/>
                  <a:ext cx="284"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f</a:t>
                  </a:r>
                  <a:r>
                    <a:rPr lang="en-US" altLang="zh-CN" baseline="-30000"/>
                    <a:t>0</a:t>
                  </a:r>
                  <a:endParaRPr lang="en-US" altLang="zh-CN"/>
                </a:p>
                <a:p>
                  <a:pPr algn="just"/>
                  <a:r>
                    <a:rPr lang="en-US" altLang="zh-CN" i="1"/>
                    <a:t>f</a:t>
                  </a:r>
                  <a:r>
                    <a:rPr lang="en-US" altLang="zh-CN" baseline="-30000"/>
                    <a:t>1</a:t>
                  </a:r>
                  <a:endParaRPr lang="en-US" altLang="zh-CN"/>
                </a:p>
                <a:p>
                  <a:pPr algn="just"/>
                  <a:r>
                    <a:rPr lang="en-US" altLang="zh-CN" i="1"/>
                    <a:t>f</a:t>
                  </a:r>
                  <a:r>
                    <a:rPr lang="en-US" altLang="zh-CN" baseline="-30000"/>
                    <a:t>2</a:t>
                  </a:r>
                  <a:endParaRPr lang="en-US" altLang="zh-CN"/>
                </a:p>
                <a:p>
                  <a:pPr algn="just"/>
                  <a:r>
                    <a:rPr lang="en-US" altLang="zh-CN" i="1"/>
                    <a:t>f</a:t>
                  </a:r>
                  <a:r>
                    <a:rPr lang="en-US" altLang="zh-CN" baseline="-30000"/>
                    <a:t>3</a:t>
                  </a:r>
                  <a:endParaRPr lang="en-US" altLang="zh-CN"/>
                </a:p>
                <a:p>
                  <a:pPr algn="just"/>
                  <a:r>
                    <a:rPr lang="en-US" altLang="zh-CN" i="1"/>
                    <a:t>f</a:t>
                  </a:r>
                  <a:r>
                    <a:rPr lang="en-US" altLang="zh-CN" baseline="-30000"/>
                    <a:t>4</a:t>
                  </a:r>
                  <a:endParaRPr lang="en-US" altLang="zh-CN"/>
                </a:p>
                <a:p>
                  <a:pPr algn="just"/>
                  <a:endParaRPr lang="en-US" altLang="zh-CN" i="1"/>
                </a:p>
              </p:txBody>
            </p:sp>
            <p:sp>
              <p:nvSpPr>
                <p:cNvPr id="49215" name="Rectangle 43"/>
                <p:cNvSpPr>
                  <a:spLocks noChangeArrowheads="1"/>
                </p:cNvSpPr>
                <p:nvPr/>
              </p:nvSpPr>
              <p:spPr bwMode="auto">
                <a:xfrm>
                  <a:off x="370" y="384"/>
                  <a:ext cx="370" cy="80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202" name="Group 44"/>
              <p:cNvGrpSpPr>
                <a:grpSpLocks/>
              </p:cNvGrpSpPr>
              <p:nvPr/>
            </p:nvGrpSpPr>
            <p:grpSpPr bwMode="auto">
              <a:xfrm>
                <a:off x="740" y="384"/>
                <a:ext cx="514" cy="802"/>
                <a:chOff x="740" y="384"/>
                <a:chExt cx="514" cy="802"/>
              </a:xfrm>
            </p:grpSpPr>
            <p:sp>
              <p:nvSpPr>
                <p:cNvPr id="49212" name="Rectangle 45"/>
                <p:cNvSpPr>
                  <a:spLocks noChangeArrowheads="1" noTextEdit="1"/>
                </p:cNvSpPr>
                <p:nvPr/>
              </p:nvSpPr>
              <p:spPr bwMode="auto">
                <a:xfrm>
                  <a:off x="783" y="384"/>
                  <a:ext cx="428"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13" name="Rectangle 46"/>
                <p:cNvSpPr>
                  <a:spLocks noChangeArrowheads="1"/>
                </p:cNvSpPr>
                <p:nvPr/>
              </p:nvSpPr>
              <p:spPr bwMode="auto">
                <a:xfrm>
                  <a:off x="740" y="384"/>
                  <a:ext cx="514" cy="80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203" name="Group 47"/>
              <p:cNvGrpSpPr>
                <a:grpSpLocks/>
              </p:cNvGrpSpPr>
              <p:nvPr/>
            </p:nvGrpSpPr>
            <p:grpSpPr bwMode="auto">
              <a:xfrm>
                <a:off x="1254" y="384"/>
                <a:ext cx="596" cy="802"/>
                <a:chOff x="1254" y="384"/>
                <a:chExt cx="596" cy="802"/>
              </a:xfrm>
            </p:grpSpPr>
            <p:sp>
              <p:nvSpPr>
                <p:cNvPr id="49210" name="Rectangle 48"/>
                <p:cNvSpPr>
                  <a:spLocks noChangeArrowheads="1" noTextEdit="1"/>
                </p:cNvSpPr>
                <p:nvPr/>
              </p:nvSpPr>
              <p:spPr bwMode="auto">
                <a:xfrm>
                  <a:off x="1297" y="384"/>
                  <a:ext cx="510"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11" name="Rectangle 49"/>
                <p:cNvSpPr>
                  <a:spLocks noChangeArrowheads="1"/>
                </p:cNvSpPr>
                <p:nvPr/>
              </p:nvSpPr>
              <p:spPr bwMode="auto">
                <a:xfrm>
                  <a:off x="1254" y="384"/>
                  <a:ext cx="596" cy="80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204" name="Group 50"/>
              <p:cNvGrpSpPr>
                <a:grpSpLocks/>
              </p:cNvGrpSpPr>
              <p:nvPr/>
            </p:nvGrpSpPr>
            <p:grpSpPr bwMode="auto">
              <a:xfrm>
                <a:off x="1850" y="384"/>
                <a:ext cx="710" cy="802"/>
                <a:chOff x="1850" y="384"/>
                <a:chExt cx="710" cy="802"/>
              </a:xfrm>
            </p:grpSpPr>
            <p:sp>
              <p:nvSpPr>
                <p:cNvPr id="49208" name="Rectangle 51"/>
                <p:cNvSpPr>
                  <a:spLocks noChangeArrowheads="1" noTextEdit="1"/>
                </p:cNvSpPr>
                <p:nvPr/>
              </p:nvSpPr>
              <p:spPr bwMode="auto">
                <a:xfrm>
                  <a:off x="1893" y="384"/>
                  <a:ext cx="624"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09" name="Rectangle 52"/>
                <p:cNvSpPr>
                  <a:spLocks noChangeArrowheads="1"/>
                </p:cNvSpPr>
                <p:nvPr/>
              </p:nvSpPr>
              <p:spPr bwMode="auto">
                <a:xfrm>
                  <a:off x="1850" y="384"/>
                  <a:ext cx="710" cy="80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205" name="Group 53"/>
              <p:cNvGrpSpPr>
                <a:grpSpLocks/>
              </p:cNvGrpSpPr>
              <p:nvPr/>
            </p:nvGrpSpPr>
            <p:grpSpPr bwMode="auto">
              <a:xfrm>
                <a:off x="2560" y="384"/>
                <a:ext cx="653" cy="802"/>
                <a:chOff x="2560" y="384"/>
                <a:chExt cx="653" cy="802"/>
              </a:xfrm>
            </p:grpSpPr>
            <p:sp>
              <p:nvSpPr>
                <p:cNvPr id="49206" name="Rectangle 54"/>
                <p:cNvSpPr>
                  <a:spLocks noChangeArrowheads="1" noTextEdit="1"/>
                </p:cNvSpPr>
                <p:nvPr/>
              </p:nvSpPr>
              <p:spPr bwMode="auto">
                <a:xfrm>
                  <a:off x="2603" y="384"/>
                  <a:ext cx="567"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9207" name="Rectangle 55"/>
                <p:cNvSpPr>
                  <a:spLocks noChangeArrowheads="1"/>
                </p:cNvSpPr>
                <p:nvPr/>
              </p:nvSpPr>
              <p:spPr bwMode="auto">
                <a:xfrm>
                  <a:off x="2560" y="384"/>
                  <a:ext cx="653" cy="80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9192" name="Rectangle 56"/>
            <p:cNvSpPr>
              <a:spLocks noChangeArrowheads="1"/>
            </p:cNvSpPr>
            <p:nvPr/>
          </p:nvSpPr>
          <p:spPr bwMode="auto">
            <a:xfrm>
              <a:off x="1104" y="2064"/>
              <a:ext cx="3651" cy="182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93" name="Line 57"/>
            <p:cNvSpPr>
              <a:spLocks noChangeShapeType="1"/>
            </p:cNvSpPr>
            <p:nvPr/>
          </p:nvSpPr>
          <p:spPr bwMode="auto">
            <a:xfrm>
              <a:off x="1872" y="28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72" name="Line 58"/>
          <p:cNvSpPr>
            <a:spLocks noChangeShapeType="1"/>
          </p:cNvSpPr>
          <p:nvPr/>
        </p:nvSpPr>
        <p:spPr bwMode="auto">
          <a:xfrm flipV="1">
            <a:off x="2667000" y="2560638"/>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9"/>
          <p:cNvSpPr>
            <a:spLocks noChangeShapeType="1"/>
          </p:cNvSpPr>
          <p:nvPr/>
        </p:nvSpPr>
        <p:spPr bwMode="auto">
          <a:xfrm>
            <a:off x="2667000" y="301783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60"/>
          <p:cNvSpPr>
            <a:spLocks noChangeShapeType="1"/>
          </p:cNvSpPr>
          <p:nvPr/>
        </p:nvSpPr>
        <p:spPr bwMode="auto">
          <a:xfrm flipH="1">
            <a:off x="2590800" y="301783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61"/>
          <p:cNvSpPr>
            <a:spLocks noChangeShapeType="1"/>
          </p:cNvSpPr>
          <p:nvPr/>
        </p:nvSpPr>
        <p:spPr bwMode="auto">
          <a:xfrm>
            <a:off x="2667000" y="339883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62"/>
          <p:cNvSpPr>
            <a:spLocks noChangeShapeType="1"/>
          </p:cNvSpPr>
          <p:nvPr/>
        </p:nvSpPr>
        <p:spPr bwMode="auto">
          <a:xfrm flipV="1">
            <a:off x="2590800" y="339883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63"/>
          <p:cNvSpPr>
            <a:spLocks noChangeShapeType="1"/>
          </p:cNvSpPr>
          <p:nvPr/>
        </p:nvSpPr>
        <p:spPr bwMode="auto">
          <a:xfrm>
            <a:off x="2667000" y="3779838"/>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64"/>
          <p:cNvSpPr>
            <a:spLocks noChangeShapeType="1"/>
          </p:cNvSpPr>
          <p:nvPr/>
        </p:nvSpPr>
        <p:spPr bwMode="auto">
          <a:xfrm flipV="1">
            <a:off x="2667000" y="3932238"/>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65"/>
          <p:cNvSpPr>
            <a:spLocks noChangeShapeType="1"/>
          </p:cNvSpPr>
          <p:nvPr/>
        </p:nvSpPr>
        <p:spPr bwMode="auto">
          <a:xfrm>
            <a:off x="3581400" y="2560638"/>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66"/>
          <p:cNvSpPr>
            <a:spLocks noChangeShapeType="1"/>
          </p:cNvSpPr>
          <p:nvPr/>
        </p:nvSpPr>
        <p:spPr bwMode="auto">
          <a:xfrm flipV="1">
            <a:off x="3581400" y="2713038"/>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67"/>
          <p:cNvSpPr>
            <a:spLocks noChangeShapeType="1"/>
          </p:cNvSpPr>
          <p:nvPr/>
        </p:nvSpPr>
        <p:spPr bwMode="auto">
          <a:xfrm>
            <a:off x="3657600" y="31702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68"/>
          <p:cNvSpPr>
            <a:spLocks noChangeShapeType="1"/>
          </p:cNvSpPr>
          <p:nvPr/>
        </p:nvSpPr>
        <p:spPr bwMode="auto">
          <a:xfrm flipV="1">
            <a:off x="3581400" y="3170238"/>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69"/>
          <p:cNvSpPr>
            <a:spLocks noChangeShapeType="1"/>
          </p:cNvSpPr>
          <p:nvPr/>
        </p:nvSpPr>
        <p:spPr bwMode="auto">
          <a:xfrm>
            <a:off x="3657600" y="3627438"/>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70"/>
          <p:cNvSpPr>
            <a:spLocks noChangeShapeType="1"/>
          </p:cNvSpPr>
          <p:nvPr/>
        </p:nvSpPr>
        <p:spPr bwMode="auto">
          <a:xfrm flipV="1">
            <a:off x="3581400" y="3856038"/>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71"/>
          <p:cNvSpPr>
            <a:spLocks noChangeShapeType="1"/>
          </p:cNvSpPr>
          <p:nvPr/>
        </p:nvSpPr>
        <p:spPr bwMode="auto">
          <a:xfrm>
            <a:off x="4648200" y="2636838"/>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72"/>
          <p:cNvSpPr>
            <a:spLocks noChangeShapeType="1"/>
          </p:cNvSpPr>
          <p:nvPr/>
        </p:nvSpPr>
        <p:spPr bwMode="auto">
          <a:xfrm flipH="1">
            <a:off x="4572000" y="3017838"/>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73"/>
          <p:cNvSpPr>
            <a:spLocks noChangeShapeType="1"/>
          </p:cNvSpPr>
          <p:nvPr/>
        </p:nvSpPr>
        <p:spPr bwMode="auto">
          <a:xfrm>
            <a:off x="4572000" y="3322638"/>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74"/>
          <p:cNvSpPr>
            <a:spLocks noChangeShapeType="1"/>
          </p:cNvSpPr>
          <p:nvPr/>
        </p:nvSpPr>
        <p:spPr bwMode="auto">
          <a:xfrm flipH="1">
            <a:off x="4648200" y="355123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75"/>
          <p:cNvSpPr>
            <a:spLocks noChangeShapeType="1"/>
          </p:cNvSpPr>
          <p:nvPr/>
        </p:nvSpPr>
        <p:spPr bwMode="auto">
          <a:xfrm>
            <a:off x="5867400" y="3017838"/>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Line 76"/>
          <p:cNvSpPr>
            <a:spLocks noChangeShapeType="1"/>
          </p:cNvSpPr>
          <p:nvPr/>
        </p:nvSpPr>
        <p:spPr bwMode="auto">
          <a:xfrm flipH="1">
            <a:off x="5867400" y="324643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Rectangle 2"/>
          <p:cNvSpPr>
            <a:spLocks noChangeArrowheads="1"/>
          </p:cNvSpPr>
          <p:nvPr/>
        </p:nvSpPr>
        <p:spPr bwMode="auto">
          <a:xfrm>
            <a:off x="1196975" y="4916393"/>
            <a:ext cx="5400600" cy="4001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和</a:t>
            </a:r>
            <a:r>
              <a:rPr lang="en-US" altLang="zh-CN" sz="2000" b="1" dirty="0" smtClean="0">
                <a:solidFill>
                  <a:srgbClr val="FF0000"/>
                </a:solidFill>
                <a:latin typeface="宋体" panose="02010600030101010101" pitchFamily="2" charset="-122"/>
              </a:rPr>
              <a:t>Y</a:t>
            </a:r>
            <a:r>
              <a:rPr lang="zh-CN" altLang="en-US" sz="2000" b="1" dirty="0" smtClean="0">
                <a:solidFill>
                  <a:srgbClr val="FF0000"/>
                </a:solidFill>
                <a:latin typeface="宋体" panose="02010600030101010101" pitchFamily="2" charset="-122"/>
              </a:rPr>
              <a:t>全抄下，分</a:t>
            </a:r>
            <a:r>
              <a:rPr lang="zh-CN" altLang="en-US" sz="2000" b="1" dirty="0">
                <a:solidFill>
                  <a:srgbClr val="FF0000"/>
                </a:solidFill>
                <a:latin typeface="宋体" panose="02010600030101010101" pitchFamily="2" charset="-122"/>
              </a:rPr>
              <a:t>子</a:t>
            </a:r>
            <a:r>
              <a:rPr lang="zh-CN" altLang="en-US" sz="2000" b="1" dirty="0" smtClean="0">
                <a:solidFill>
                  <a:srgbClr val="FF0000"/>
                </a:solidFill>
                <a:latin typeface="宋体" panose="02010600030101010101" pitchFamily="2" charset="-122"/>
              </a:rPr>
              <a:t>前面下减上，分母就是</a:t>
            </a:r>
            <a:r>
              <a:rPr lang="en-US" altLang="zh-CN" sz="2000" b="1" dirty="0" smtClean="0">
                <a:solidFill>
                  <a:srgbClr val="FF0000"/>
                </a:solidFill>
                <a:latin typeface="宋体" panose="02010600030101010101" pitchFamily="2" charset="-122"/>
              </a:rPr>
              <a:t>1</a:t>
            </a:r>
            <a:r>
              <a:rPr lang="zh-CN" altLang="en-US" sz="2000" b="1" dirty="0" smtClean="0">
                <a:solidFill>
                  <a:srgbClr val="FF0000"/>
                </a:solidFill>
                <a:latin typeface="宋体" panose="02010600030101010101" pitchFamily="2" charset="-122"/>
              </a:rPr>
              <a:t>！</a:t>
            </a:r>
            <a:endParaRPr lang="zh-CN" altLang="en-US" sz="2000" b="1" dirty="0">
              <a:solidFill>
                <a:srgbClr val="FF0000"/>
              </a:solidFill>
            </a:endParaRPr>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796E4E-5D79-4E9D-A33A-3A651545A3C4}" type="slidenum">
              <a:rPr lang="en-US" altLang="zh-CN" sz="1200">
                <a:solidFill>
                  <a:srgbClr val="000000"/>
                </a:solidFill>
              </a:rPr>
              <a:pPr eaLnBrk="1" hangingPunct="1"/>
              <a:t>61</a:t>
            </a:fld>
            <a:endParaRPr lang="en-US" altLang="zh-CN" sz="1200">
              <a:solidFill>
                <a:srgbClr val="000000"/>
              </a:solidFill>
            </a:endParaRPr>
          </a:p>
        </p:txBody>
      </p:sp>
      <p:sp>
        <p:nvSpPr>
          <p:cNvPr id="50182" name="Rectangle 2"/>
          <p:cNvSpPr>
            <a:spLocks noChangeArrowheads="1"/>
          </p:cNvSpPr>
          <p:nvPr/>
        </p:nvSpPr>
        <p:spPr bwMode="auto">
          <a:xfrm>
            <a:off x="457200" y="28956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    </a:t>
            </a:r>
            <a:r>
              <a:rPr lang="zh-CN" altLang="en-US">
                <a:latin typeface="宋体" panose="02010600030101010101" pitchFamily="2" charset="-122"/>
              </a:rPr>
              <a:t>事实上，由插值条件</a:t>
            </a:r>
            <a:r>
              <a:rPr lang="en-US" altLang="zh-CN" i="1"/>
              <a:t>N</a:t>
            </a:r>
            <a:r>
              <a:rPr lang="en-US" altLang="zh-CN" i="1" baseline="-30000"/>
              <a:t>n</a:t>
            </a:r>
            <a:r>
              <a:rPr lang="en-US" altLang="zh-CN"/>
              <a:t>(</a:t>
            </a:r>
            <a:r>
              <a:rPr lang="en-US" altLang="zh-CN" i="1"/>
              <a:t>x</a:t>
            </a:r>
            <a:r>
              <a:rPr lang="en-US" altLang="zh-CN" baseline="-30000"/>
              <a:t>0</a:t>
            </a:r>
            <a:r>
              <a:rPr lang="en-US" altLang="zh-CN"/>
              <a:t>)=</a:t>
            </a:r>
            <a:r>
              <a:rPr lang="en-US" altLang="zh-CN" i="1"/>
              <a:t>f</a:t>
            </a:r>
            <a:r>
              <a:rPr lang="en-US" altLang="zh-CN" baseline="-30000"/>
              <a:t>0</a:t>
            </a:r>
            <a:r>
              <a:rPr lang="zh-CN" altLang="en-US">
                <a:latin typeface="宋体" panose="02010600030101010101" pitchFamily="2" charset="-122"/>
              </a:rPr>
              <a:t>立即可得</a:t>
            </a:r>
            <a:r>
              <a:rPr lang="zh-CN" altLang="en-US"/>
              <a:t> </a:t>
            </a:r>
          </a:p>
        </p:txBody>
      </p:sp>
      <p:graphicFrame>
        <p:nvGraphicFramePr>
          <p:cNvPr id="50178" name="Object 3"/>
          <p:cNvGraphicFramePr>
            <a:graphicFrameLocks noChangeAspect="1"/>
          </p:cNvGraphicFramePr>
          <p:nvPr>
            <p:extLst>
              <p:ext uri="{D42A27DB-BD31-4B8C-83A1-F6EECF244321}">
                <p14:modId xmlns:p14="http://schemas.microsoft.com/office/powerpoint/2010/main" val="1797692760"/>
              </p:ext>
            </p:extLst>
          </p:nvPr>
        </p:nvGraphicFramePr>
        <p:xfrm>
          <a:off x="1052513" y="1752600"/>
          <a:ext cx="6777037" cy="990600"/>
        </p:xfrm>
        <a:graphic>
          <a:graphicData uri="http://schemas.openxmlformats.org/presentationml/2006/ole">
            <mc:AlternateContent xmlns:mc="http://schemas.openxmlformats.org/markup-compatibility/2006">
              <mc:Choice xmlns:v="urn:schemas-microsoft-com:vml" Requires="v">
                <p:oleObj spid="_x0000_s50250" name="Equation" r:id="rId3" imgW="2831760" imgH="457200" progId="Equation.DSMT4">
                  <p:embed/>
                </p:oleObj>
              </mc:Choice>
              <mc:Fallback>
                <p:oleObj name="Equation" r:id="rId3" imgW="283176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1752600"/>
                        <a:ext cx="6777037" cy="990600"/>
                      </a:xfrm>
                      <a:prstGeom prst="rect">
                        <a:avLst/>
                      </a:prstGeom>
                      <a:noFill/>
                      <a:ln>
                        <a:solidFill>
                          <a:srgbClr val="FF0000"/>
                        </a:solidFill>
                      </a:ln>
                      <a:extLst/>
                    </p:spPr>
                  </p:pic>
                </p:oleObj>
              </mc:Fallback>
            </mc:AlternateContent>
          </a:graphicData>
        </a:graphic>
      </p:graphicFrame>
      <p:sp>
        <p:nvSpPr>
          <p:cNvPr id="50183" name="Rectangle 4"/>
          <p:cNvSpPr>
            <a:spLocks noChangeArrowheads="1"/>
          </p:cNvSpPr>
          <p:nvPr/>
        </p:nvSpPr>
        <p:spPr bwMode="auto">
          <a:xfrm>
            <a:off x="609600" y="8382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在等距节点</a:t>
            </a:r>
            <a:r>
              <a:rPr lang="en-US" altLang="zh-CN" i="1" dirty="0"/>
              <a:t>x</a:t>
            </a:r>
            <a:r>
              <a:rPr lang="en-US" altLang="zh-CN" i="1" baseline="-30000" dirty="0"/>
              <a:t>i</a:t>
            </a:r>
            <a:r>
              <a:rPr lang="en-US" altLang="zh-CN" dirty="0"/>
              <a:t>=</a:t>
            </a:r>
            <a:r>
              <a:rPr lang="en-US" altLang="zh-CN" i="1" dirty="0"/>
              <a:t>x</a:t>
            </a:r>
            <a:r>
              <a:rPr lang="en-US" altLang="zh-CN" baseline="-30000" dirty="0"/>
              <a:t>0</a:t>
            </a:r>
            <a:r>
              <a:rPr lang="en-US" altLang="zh-CN" dirty="0"/>
              <a:t>+</a:t>
            </a:r>
            <a:r>
              <a:rPr lang="en-US" altLang="zh-CN" i="1" dirty="0"/>
              <a:t>ih</a:t>
            </a:r>
            <a:r>
              <a:rPr lang="en-US" altLang="zh-CN" dirty="0"/>
              <a:t>(</a:t>
            </a:r>
            <a:r>
              <a:rPr lang="en-US" altLang="zh-CN" i="1" dirty="0" err="1"/>
              <a:t>i</a:t>
            </a:r>
            <a:r>
              <a:rPr lang="en-US" altLang="zh-CN" dirty="0"/>
              <a:t>=0,1,…,</a:t>
            </a:r>
            <a:r>
              <a:rPr lang="en-US" altLang="zh-CN" i="1" dirty="0"/>
              <a:t>n</a:t>
            </a:r>
            <a:r>
              <a:rPr lang="en-US" altLang="zh-CN" dirty="0"/>
              <a:t>)</a:t>
            </a:r>
            <a:r>
              <a:rPr lang="en-US" altLang="zh-CN" dirty="0">
                <a:latin typeface="宋体" panose="02010600030101010101" pitchFamily="2" charset="-122"/>
              </a:rPr>
              <a:t> </a:t>
            </a:r>
            <a:r>
              <a:rPr lang="zh-CN" altLang="en-US" dirty="0">
                <a:latin typeface="宋体" panose="02010600030101010101" pitchFamily="2" charset="-122"/>
              </a:rPr>
              <a:t>情况下，可以利用差分表示牛顿插值多项式的系数，并将所得公式加以简化。</a:t>
            </a:r>
            <a:endParaRPr lang="zh-CN" altLang="en-US" dirty="0"/>
          </a:p>
        </p:txBody>
      </p:sp>
      <p:sp>
        <p:nvSpPr>
          <p:cNvPr id="50184" name="Rectangle 5"/>
          <p:cNvSpPr>
            <a:spLocks noChangeArrowheads="1"/>
          </p:cNvSpPr>
          <p:nvPr/>
        </p:nvSpPr>
        <p:spPr bwMode="auto">
          <a:xfrm>
            <a:off x="3810000" y="3429000"/>
            <a:ext cx="914400" cy="457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t>a</a:t>
            </a:r>
            <a:r>
              <a:rPr lang="en-US" altLang="zh-CN" baseline="-30000" dirty="0"/>
              <a:t>0</a:t>
            </a:r>
            <a:r>
              <a:rPr lang="en-US" altLang="zh-CN" dirty="0"/>
              <a:t>=</a:t>
            </a:r>
            <a:r>
              <a:rPr lang="en-US" altLang="zh-CN" i="1" dirty="0"/>
              <a:t>f</a:t>
            </a:r>
            <a:r>
              <a:rPr lang="en-US" altLang="zh-CN" baseline="-30000" dirty="0"/>
              <a:t>0</a:t>
            </a:r>
            <a:r>
              <a:rPr lang="en-US" altLang="zh-CN" dirty="0"/>
              <a:t> </a:t>
            </a:r>
          </a:p>
        </p:txBody>
      </p:sp>
      <p:sp>
        <p:nvSpPr>
          <p:cNvPr id="50185" name="Rectangle 6"/>
          <p:cNvSpPr>
            <a:spLocks noChangeArrowheads="1"/>
          </p:cNvSpPr>
          <p:nvPr/>
        </p:nvSpPr>
        <p:spPr bwMode="auto">
          <a:xfrm>
            <a:off x="762000" y="4038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再由插值条件                            可得</a:t>
            </a:r>
            <a:r>
              <a:rPr lang="zh-CN" altLang="en-US"/>
              <a:t> </a:t>
            </a:r>
          </a:p>
        </p:txBody>
      </p:sp>
      <p:graphicFrame>
        <p:nvGraphicFramePr>
          <p:cNvPr id="50179" name="Object 7"/>
          <p:cNvGraphicFramePr>
            <a:graphicFrameLocks noChangeAspect="1"/>
          </p:cNvGraphicFramePr>
          <p:nvPr/>
        </p:nvGraphicFramePr>
        <p:xfrm>
          <a:off x="2652713" y="4038600"/>
          <a:ext cx="4344987" cy="495300"/>
        </p:xfrm>
        <a:graphic>
          <a:graphicData uri="http://schemas.openxmlformats.org/presentationml/2006/ole">
            <mc:AlternateContent xmlns:mc="http://schemas.openxmlformats.org/markup-compatibility/2006">
              <mc:Choice xmlns:v="urn:schemas-microsoft-com:vml" Requires="v">
                <p:oleObj spid="_x0000_s50251" name="Equation" r:id="rId5" imgW="1815840" imgH="228600" progId="Equation.DSMT4">
                  <p:embed/>
                </p:oleObj>
              </mc:Choice>
              <mc:Fallback>
                <p:oleObj name="Equation" r:id="rId5" imgW="181584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4038600"/>
                        <a:ext cx="43449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6" name="Rectangle 8"/>
          <p:cNvSpPr>
            <a:spLocks noChangeArrowheads="1"/>
          </p:cNvSpPr>
          <p:nvPr/>
        </p:nvSpPr>
        <p:spPr bwMode="auto">
          <a:xfrm>
            <a:off x="39624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80" name="Object 9"/>
          <p:cNvGraphicFramePr>
            <a:graphicFrameLocks noChangeAspect="1"/>
          </p:cNvGraphicFramePr>
          <p:nvPr>
            <p:extLst>
              <p:ext uri="{D42A27DB-BD31-4B8C-83A1-F6EECF244321}">
                <p14:modId xmlns:p14="http://schemas.microsoft.com/office/powerpoint/2010/main" val="448061361"/>
              </p:ext>
            </p:extLst>
          </p:nvPr>
        </p:nvGraphicFramePr>
        <p:xfrm>
          <a:off x="3067050" y="4660900"/>
          <a:ext cx="2095500" cy="889000"/>
        </p:xfrm>
        <a:graphic>
          <a:graphicData uri="http://schemas.openxmlformats.org/presentationml/2006/ole">
            <mc:AlternateContent xmlns:mc="http://schemas.openxmlformats.org/markup-compatibility/2006">
              <mc:Choice xmlns:v="urn:schemas-microsoft-com:vml" Requires="v">
                <p:oleObj spid="_x0000_s50252" name="Equation" r:id="rId7" imgW="1117440" imgH="431640" progId="Equation.DSMT4">
                  <p:embed/>
                </p:oleObj>
              </mc:Choice>
              <mc:Fallback>
                <p:oleObj name="Equation" r:id="rId7" imgW="1117440" imgH="4316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7050" y="4660900"/>
                        <a:ext cx="2095500" cy="889000"/>
                      </a:xfrm>
                      <a:prstGeom prst="rect">
                        <a:avLst/>
                      </a:prstGeom>
                      <a:noFill/>
                      <a:ln>
                        <a:solidFill>
                          <a:srgbClr val="FF0000"/>
                        </a:solidFill>
                      </a:ln>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348749-051A-46F4-950E-903FB42626DD}" type="slidenum">
              <a:rPr lang="en-US" altLang="zh-CN" sz="1200">
                <a:solidFill>
                  <a:srgbClr val="000000"/>
                </a:solidFill>
              </a:rPr>
              <a:pPr eaLnBrk="1" hangingPunct="1"/>
              <a:t>62</a:t>
            </a:fld>
            <a:endParaRPr lang="en-US" altLang="zh-CN" sz="1200">
              <a:solidFill>
                <a:srgbClr val="000000"/>
              </a:solidFill>
            </a:endParaRPr>
          </a:p>
        </p:txBody>
      </p:sp>
      <p:sp>
        <p:nvSpPr>
          <p:cNvPr id="51207" name="Rectangle 2"/>
          <p:cNvSpPr>
            <a:spLocks noChangeArrowheads="1"/>
          </p:cNvSpPr>
          <p:nvPr/>
        </p:nvSpPr>
        <p:spPr bwMode="auto">
          <a:xfrm>
            <a:off x="228600" y="533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由插值条件</a:t>
            </a:r>
            <a:endParaRPr lang="zh-CN" altLang="en-US"/>
          </a:p>
        </p:txBody>
      </p:sp>
      <p:graphicFrame>
        <p:nvGraphicFramePr>
          <p:cNvPr id="51202" name="Object 3"/>
          <p:cNvGraphicFramePr>
            <a:graphicFrameLocks noChangeAspect="1"/>
          </p:cNvGraphicFramePr>
          <p:nvPr/>
        </p:nvGraphicFramePr>
        <p:xfrm>
          <a:off x="1905000" y="533400"/>
          <a:ext cx="7004050" cy="495300"/>
        </p:xfrm>
        <a:graphic>
          <a:graphicData uri="http://schemas.openxmlformats.org/presentationml/2006/ole">
            <mc:AlternateContent xmlns:mc="http://schemas.openxmlformats.org/markup-compatibility/2006">
              <mc:Choice xmlns:v="urn:schemas-microsoft-com:vml" Requires="v">
                <p:oleObj spid="_x0000_s51297" name="Equation" r:id="rId3" imgW="3085920" imgH="228600" progId="Equation.DSMT4">
                  <p:embed/>
                </p:oleObj>
              </mc:Choice>
              <mc:Fallback>
                <p:oleObj name="Equation" r:id="rId3" imgW="308592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33400"/>
                        <a:ext cx="70040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8" name="Rectangle 4"/>
          <p:cNvSpPr>
            <a:spLocks noChangeArrowheads="1"/>
          </p:cNvSpPr>
          <p:nvPr/>
        </p:nvSpPr>
        <p:spPr bwMode="auto">
          <a:xfrm>
            <a:off x="304800" y="1219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可得</a:t>
            </a:r>
            <a:r>
              <a:rPr lang="zh-CN" altLang="en-US" sz="1100"/>
              <a:t> </a:t>
            </a:r>
            <a:endParaRPr lang="zh-CN" altLang="en-US"/>
          </a:p>
        </p:txBody>
      </p:sp>
      <p:sp>
        <p:nvSpPr>
          <p:cNvPr id="51209" name="Rectangle 5"/>
          <p:cNvSpPr>
            <a:spLocks noChangeArrowheads="1"/>
          </p:cNvSpPr>
          <p:nvPr/>
        </p:nvSpPr>
        <p:spPr bwMode="auto">
          <a:xfrm>
            <a:off x="297180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3" name="Object 6"/>
          <p:cNvGraphicFramePr>
            <a:graphicFrameLocks noChangeAspect="1"/>
          </p:cNvGraphicFramePr>
          <p:nvPr>
            <p:extLst>
              <p:ext uri="{D42A27DB-BD31-4B8C-83A1-F6EECF244321}">
                <p14:modId xmlns:p14="http://schemas.microsoft.com/office/powerpoint/2010/main" val="654363191"/>
              </p:ext>
            </p:extLst>
          </p:nvPr>
        </p:nvGraphicFramePr>
        <p:xfrm>
          <a:off x="1630363" y="1066800"/>
          <a:ext cx="5929312" cy="2074863"/>
        </p:xfrm>
        <a:graphic>
          <a:graphicData uri="http://schemas.openxmlformats.org/presentationml/2006/ole">
            <mc:AlternateContent xmlns:mc="http://schemas.openxmlformats.org/markup-compatibility/2006">
              <mc:Choice xmlns:v="urn:schemas-microsoft-com:vml" Requires="v">
                <p:oleObj spid="_x0000_s51298" name="Equation" r:id="rId5" imgW="2501640" imgH="888840" progId="Equation.DSMT4">
                  <p:embed/>
                </p:oleObj>
              </mc:Choice>
              <mc:Fallback>
                <p:oleObj name="Equation" r:id="rId5" imgW="2501640" imgH="8888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1066800"/>
                        <a:ext cx="5929312" cy="2074863"/>
                      </a:xfrm>
                      <a:prstGeom prst="rect">
                        <a:avLst/>
                      </a:prstGeom>
                      <a:noFill/>
                      <a:ln>
                        <a:solidFill>
                          <a:srgbClr val="FF0000"/>
                        </a:solidFill>
                      </a:ln>
                      <a:extLst/>
                    </p:spPr>
                  </p:pic>
                </p:oleObj>
              </mc:Fallback>
            </mc:AlternateContent>
          </a:graphicData>
        </a:graphic>
      </p:graphicFrame>
      <p:sp>
        <p:nvSpPr>
          <p:cNvPr id="51210" name="Rectangle 7"/>
          <p:cNvSpPr>
            <a:spLocks noChangeArrowheads="1"/>
          </p:cNvSpPr>
          <p:nvPr/>
        </p:nvSpPr>
        <p:spPr bwMode="auto">
          <a:xfrm>
            <a:off x="304800" y="35052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一般地，由插值条件</a:t>
            </a:r>
            <a:r>
              <a:rPr lang="en-US" altLang="zh-CN" i="1"/>
              <a:t>N</a:t>
            </a:r>
            <a:r>
              <a:rPr lang="en-US" altLang="zh-CN" i="1" baseline="-30000"/>
              <a:t>n</a:t>
            </a:r>
            <a:r>
              <a:rPr lang="en-US" altLang="zh-CN"/>
              <a:t>(</a:t>
            </a:r>
            <a:r>
              <a:rPr lang="en-US" altLang="zh-CN" i="1"/>
              <a:t>x</a:t>
            </a:r>
            <a:r>
              <a:rPr lang="en-US" altLang="zh-CN" i="1" baseline="-30000"/>
              <a:t>k</a:t>
            </a:r>
            <a:r>
              <a:rPr lang="en-US" altLang="zh-CN"/>
              <a:t>)=</a:t>
            </a:r>
            <a:r>
              <a:rPr lang="en-US" altLang="zh-CN" i="1"/>
              <a:t>f</a:t>
            </a:r>
            <a:r>
              <a:rPr lang="en-US" altLang="zh-CN" i="1" baseline="-30000"/>
              <a:t>k</a:t>
            </a:r>
            <a:r>
              <a:rPr lang="zh-CN" altLang="en-US">
                <a:latin typeface="宋体" panose="02010600030101010101" pitchFamily="2" charset="-122"/>
              </a:rPr>
              <a:t>可得</a:t>
            </a:r>
            <a:r>
              <a:rPr lang="zh-CN" altLang="en-US"/>
              <a:t> </a:t>
            </a:r>
          </a:p>
        </p:txBody>
      </p:sp>
      <p:sp>
        <p:nvSpPr>
          <p:cNvPr id="51211" name="Rectangle 8"/>
          <p:cNvSpPr>
            <a:spLocks noChangeArrowheads="1"/>
          </p:cNvSpPr>
          <p:nvPr/>
        </p:nvSpPr>
        <p:spPr bwMode="auto">
          <a:xfrm>
            <a:off x="3509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4" name="Object 9"/>
          <p:cNvGraphicFramePr>
            <a:graphicFrameLocks noChangeAspect="1"/>
          </p:cNvGraphicFramePr>
          <p:nvPr/>
        </p:nvGraphicFramePr>
        <p:xfrm>
          <a:off x="5005388" y="3200400"/>
          <a:ext cx="4014787" cy="914400"/>
        </p:xfrm>
        <a:graphic>
          <a:graphicData uri="http://schemas.openxmlformats.org/presentationml/2006/ole">
            <mc:AlternateContent xmlns:mc="http://schemas.openxmlformats.org/markup-compatibility/2006">
              <mc:Choice xmlns:v="urn:schemas-microsoft-com:vml" Requires="v">
                <p:oleObj spid="_x0000_s51299" name="Equation" r:id="rId7" imgW="2031840" imgH="419040" progId="Equation.DSMT4">
                  <p:embed/>
                </p:oleObj>
              </mc:Choice>
              <mc:Fallback>
                <p:oleObj name="Equation" r:id="rId7" imgW="2031840" imgH="4190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388" y="3200400"/>
                        <a:ext cx="40147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2" name="Rectangle 10"/>
          <p:cNvSpPr>
            <a:spLocks noChangeArrowheads="1"/>
          </p:cNvSpPr>
          <p:nvPr/>
        </p:nvSpPr>
        <p:spPr bwMode="auto">
          <a:xfrm>
            <a:off x="228600" y="43434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于是，满足插值条件</a:t>
            </a:r>
            <a:r>
              <a:rPr lang="en-US" altLang="zh-CN" i="1"/>
              <a:t>N</a:t>
            </a:r>
            <a:r>
              <a:rPr lang="en-US" altLang="zh-CN" i="1" baseline="-30000"/>
              <a:t>n</a:t>
            </a:r>
            <a:r>
              <a:rPr lang="en-US" altLang="zh-CN"/>
              <a:t>(</a:t>
            </a:r>
            <a:r>
              <a:rPr lang="en-US" altLang="zh-CN" i="1"/>
              <a:t>x</a:t>
            </a:r>
            <a:r>
              <a:rPr lang="en-US" altLang="zh-CN" i="1" baseline="-30000"/>
              <a:t>i</a:t>
            </a:r>
            <a:r>
              <a:rPr lang="en-US" altLang="zh-CN"/>
              <a:t>)</a:t>
            </a:r>
            <a:r>
              <a:rPr lang="en-US" altLang="zh-CN" i="1"/>
              <a:t>=f</a:t>
            </a:r>
            <a:r>
              <a:rPr lang="en-US" altLang="zh-CN" i="1" baseline="-30000"/>
              <a:t>i</a:t>
            </a:r>
            <a:r>
              <a:rPr lang="zh-CN" altLang="en-US"/>
              <a:t>的插值多项式为 </a:t>
            </a:r>
          </a:p>
        </p:txBody>
      </p:sp>
      <p:graphicFrame>
        <p:nvGraphicFramePr>
          <p:cNvPr id="51205" name="Object 11"/>
          <p:cNvGraphicFramePr>
            <a:graphicFrameLocks noChangeAspect="1"/>
          </p:cNvGraphicFramePr>
          <p:nvPr/>
        </p:nvGraphicFramePr>
        <p:xfrm>
          <a:off x="927100" y="4800600"/>
          <a:ext cx="6399213" cy="1841500"/>
        </p:xfrm>
        <a:graphic>
          <a:graphicData uri="http://schemas.openxmlformats.org/presentationml/2006/ole">
            <mc:AlternateContent xmlns:mc="http://schemas.openxmlformats.org/markup-compatibility/2006">
              <mc:Choice xmlns:v="urn:schemas-microsoft-com:vml" Requires="v">
                <p:oleObj spid="_x0000_s51300" name="Equation" r:id="rId9" imgW="2908080" imgH="838080" progId="Equation.DSMT4">
                  <p:embed/>
                </p:oleObj>
              </mc:Choice>
              <mc:Fallback>
                <p:oleObj name="Equation" r:id="rId9" imgW="2908080" imgH="8380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7100" y="4800600"/>
                        <a:ext cx="6399213"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645318" y="4809414"/>
            <a:ext cx="7455074" cy="1912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13DF01-1B12-4E3E-BD9C-51D00620D354}" type="slidenum">
              <a:rPr lang="en-US" altLang="zh-CN" sz="1200">
                <a:solidFill>
                  <a:srgbClr val="000000"/>
                </a:solidFill>
              </a:rPr>
              <a:pPr eaLnBrk="1" hangingPunct="1"/>
              <a:t>63</a:t>
            </a:fld>
            <a:endParaRPr lang="en-US" altLang="zh-CN" sz="1200">
              <a:solidFill>
                <a:srgbClr val="000000"/>
              </a:solidFill>
            </a:endParaRPr>
          </a:p>
        </p:txBody>
      </p:sp>
      <p:sp>
        <p:nvSpPr>
          <p:cNvPr id="52229" name="Rectangle 2"/>
          <p:cNvSpPr>
            <a:spLocks noChangeArrowheads="1"/>
          </p:cNvSpPr>
          <p:nvPr/>
        </p:nvSpPr>
        <p:spPr bwMode="auto">
          <a:xfrm>
            <a:off x="228600" y="609600"/>
            <a:ext cx="794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令</a:t>
            </a:r>
            <a:r>
              <a:rPr lang="en-US" altLang="zh-CN" i="1"/>
              <a:t>x </a:t>
            </a:r>
            <a:r>
              <a:rPr lang="en-US" altLang="zh-CN"/>
              <a:t>= </a:t>
            </a:r>
            <a:r>
              <a:rPr lang="en-US" altLang="zh-CN" i="1"/>
              <a:t>x</a:t>
            </a:r>
            <a:r>
              <a:rPr lang="en-US" altLang="zh-CN" baseline="-30000"/>
              <a:t>0</a:t>
            </a:r>
            <a:r>
              <a:rPr lang="en-US" altLang="zh-CN" i="1"/>
              <a:t>+ th </a:t>
            </a:r>
            <a:r>
              <a:rPr lang="en-US" altLang="zh-CN"/>
              <a:t>(</a:t>
            </a:r>
            <a:r>
              <a:rPr lang="en-US" altLang="zh-CN" i="1"/>
              <a:t>t</a:t>
            </a:r>
            <a:r>
              <a:rPr lang="en-US" altLang="zh-CN"/>
              <a:t>&gt;0)</a:t>
            </a:r>
            <a:r>
              <a:rPr lang="en-US" altLang="zh-CN">
                <a:latin typeface="宋体" panose="02010600030101010101" pitchFamily="2" charset="-122"/>
              </a:rPr>
              <a:t>,</a:t>
            </a:r>
            <a:r>
              <a:rPr lang="zh-CN" altLang="en-US">
                <a:latin typeface="宋体" panose="02010600030101010101" pitchFamily="2" charset="-122"/>
              </a:rPr>
              <a:t>并注意到</a:t>
            </a:r>
            <a:r>
              <a:rPr lang="en-US" altLang="zh-CN" i="1"/>
              <a:t>x</a:t>
            </a:r>
            <a:r>
              <a:rPr lang="en-US" altLang="zh-CN" i="1" baseline="-30000"/>
              <a:t>i</a:t>
            </a:r>
            <a:r>
              <a:rPr lang="en-US" altLang="zh-CN"/>
              <a:t>=</a:t>
            </a:r>
            <a:r>
              <a:rPr lang="en-US" altLang="zh-CN" i="1"/>
              <a:t>x</a:t>
            </a:r>
            <a:r>
              <a:rPr lang="en-US" altLang="zh-CN" baseline="-30000"/>
              <a:t>0</a:t>
            </a:r>
            <a:r>
              <a:rPr lang="en-US" altLang="zh-CN"/>
              <a:t>+</a:t>
            </a:r>
            <a:r>
              <a:rPr lang="en-US" altLang="zh-CN" i="1"/>
              <a:t>ih</a:t>
            </a:r>
            <a:r>
              <a:rPr lang="en-US" altLang="zh-CN"/>
              <a:t>(</a:t>
            </a:r>
            <a:r>
              <a:rPr lang="en-US" altLang="zh-CN" i="1"/>
              <a:t>i</a:t>
            </a:r>
            <a:r>
              <a:rPr lang="en-US" altLang="zh-CN"/>
              <a:t>=0,1,…,</a:t>
            </a:r>
            <a:r>
              <a:rPr lang="en-US" altLang="zh-CN" i="1"/>
              <a:t>n</a:t>
            </a:r>
            <a:r>
              <a:rPr lang="en-US" altLang="zh-CN"/>
              <a:t>)</a:t>
            </a:r>
            <a:r>
              <a:rPr lang="en-US" altLang="zh-CN">
                <a:latin typeface="宋体" panose="02010600030101010101" pitchFamily="2" charset="-122"/>
              </a:rPr>
              <a:t>,</a:t>
            </a:r>
            <a:r>
              <a:rPr lang="zh-CN" altLang="en-US">
                <a:latin typeface="宋体" panose="02010600030101010101" pitchFamily="2" charset="-122"/>
              </a:rPr>
              <a:t>则可简化为</a:t>
            </a:r>
            <a:r>
              <a:rPr lang="zh-CN" altLang="en-US"/>
              <a:t> </a:t>
            </a:r>
          </a:p>
        </p:txBody>
      </p:sp>
      <p:sp>
        <p:nvSpPr>
          <p:cNvPr id="52230" name="Rectangle 3"/>
          <p:cNvSpPr>
            <a:spLocks noChangeArrowheads="1"/>
          </p:cNvSpPr>
          <p:nvPr/>
        </p:nvSpPr>
        <p:spPr bwMode="auto">
          <a:xfrm>
            <a:off x="24526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2226" name="Object 4"/>
          <p:cNvGraphicFramePr>
            <a:graphicFrameLocks noChangeAspect="1"/>
          </p:cNvGraphicFramePr>
          <p:nvPr>
            <p:extLst>
              <p:ext uri="{D42A27DB-BD31-4B8C-83A1-F6EECF244321}">
                <p14:modId xmlns:p14="http://schemas.microsoft.com/office/powerpoint/2010/main" val="2209760482"/>
              </p:ext>
            </p:extLst>
          </p:nvPr>
        </p:nvGraphicFramePr>
        <p:xfrm>
          <a:off x="250825" y="3141663"/>
          <a:ext cx="8761413" cy="2173287"/>
        </p:xfrm>
        <a:graphic>
          <a:graphicData uri="http://schemas.openxmlformats.org/presentationml/2006/ole">
            <mc:AlternateContent xmlns:mc="http://schemas.openxmlformats.org/markup-compatibility/2006">
              <mc:Choice xmlns:v="urn:schemas-microsoft-com:vml" Requires="v">
                <p:oleObj spid="_x0000_s52276" name="Equation" r:id="rId3" imgW="4063680" imgH="863280" progId="Equation.DSMT4">
                  <p:embed/>
                </p:oleObj>
              </mc:Choice>
              <mc:Fallback>
                <p:oleObj name="Equation" r:id="rId3" imgW="406368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141663"/>
                        <a:ext cx="8761413" cy="2173287"/>
                      </a:xfrm>
                      <a:prstGeom prst="rect">
                        <a:avLst/>
                      </a:prstGeom>
                      <a:noFill/>
                      <a:ln w="28575">
                        <a:solidFill>
                          <a:srgbClr val="FF0000"/>
                        </a:solidFill>
                      </a:ln>
                      <a:extLst/>
                    </p:spPr>
                  </p:pic>
                </p:oleObj>
              </mc:Fallback>
            </mc:AlternateContent>
          </a:graphicData>
        </a:graphic>
      </p:graphicFrame>
      <p:sp>
        <p:nvSpPr>
          <p:cNvPr id="52231" name="Rectangle 5"/>
          <p:cNvSpPr>
            <a:spLocks noChangeArrowheads="1"/>
          </p:cNvSpPr>
          <p:nvPr/>
        </p:nvSpPr>
        <p:spPr bwMode="auto">
          <a:xfrm>
            <a:off x="250825" y="5445125"/>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这个用向前差分表示的插值多项式，称为</a:t>
            </a:r>
            <a:r>
              <a:rPr lang="zh-CN" altLang="en-US" b="1" dirty="0">
                <a:solidFill>
                  <a:srgbClr val="FF0000"/>
                </a:solidFill>
                <a:latin typeface="宋体" panose="02010600030101010101" pitchFamily="2" charset="-122"/>
              </a:rPr>
              <a:t>牛顿向前插值公式。</a:t>
            </a:r>
            <a:endParaRPr lang="zh-CN" altLang="en-US" b="1" dirty="0">
              <a:solidFill>
                <a:srgbClr val="FF0000"/>
              </a:solidFill>
            </a:endParaRPr>
          </a:p>
        </p:txBody>
      </p:sp>
      <p:graphicFrame>
        <p:nvGraphicFramePr>
          <p:cNvPr id="52227" name="Object 6"/>
          <p:cNvGraphicFramePr>
            <a:graphicFrameLocks noChangeAspect="1"/>
          </p:cNvGraphicFramePr>
          <p:nvPr/>
        </p:nvGraphicFramePr>
        <p:xfrm>
          <a:off x="971550" y="1196975"/>
          <a:ext cx="6399213" cy="1841500"/>
        </p:xfrm>
        <a:graphic>
          <a:graphicData uri="http://schemas.openxmlformats.org/presentationml/2006/ole">
            <mc:AlternateContent xmlns:mc="http://schemas.openxmlformats.org/markup-compatibility/2006">
              <mc:Choice xmlns:v="urn:schemas-microsoft-com:vml" Requires="v">
                <p:oleObj spid="_x0000_s52277" name="Equation" r:id="rId5" imgW="2908080" imgH="838080" progId="Equation.DSMT4">
                  <p:embed/>
                </p:oleObj>
              </mc:Choice>
              <mc:Fallback>
                <p:oleObj name="Equation" r:id="rId5" imgW="2908080" imgH="8380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196975"/>
                        <a:ext cx="6399213"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E44D659-E306-43F2-BF0A-94449117632D}" type="slidenum">
              <a:rPr lang="en-US" altLang="zh-CN" sz="1200">
                <a:solidFill>
                  <a:srgbClr val="000000"/>
                </a:solidFill>
              </a:rPr>
              <a:pPr eaLnBrk="1" hangingPunct="1"/>
              <a:t>64</a:t>
            </a:fld>
            <a:endParaRPr lang="en-US" altLang="zh-CN" sz="1200">
              <a:solidFill>
                <a:srgbClr val="000000"/>
              </a:solidFill>
            </a:endParaRPr>
          </a:p>
        </p:txBody>
      </p:sp>
      <p:sp>
        <p:nvSpPr>
          <p:cNvPr id="53254" name="Rectangle 2"/>
          <p:cNvSpPr>
            <a:spLocks noChangeArrowheads="1"/>
          </p:cNvSpPr>
          <p:nvPr/>
        </p:nvSpPr>
        <p:spPr bwMode="auto">
          <a:xfrm>
            <a:off x="228600" y="609600"/>
            <a:ext cx="3551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由插值余项公式，可得</a:t>
            </a:r>
            <a:r>
              <a:rPr lang="zh-CN" altLang="en-US"/>
              <a:t> </a:t>
            </a:r>
          </a:p>
        </p:txBody>
      </p:sp>
      <p:graphicFrame>
        <p:nvGraphicFramePr>
          <p:cNvPr id="53250" name="Object 3"/>
          <p:cNvGraphicFramePr>
            <a:graphicFrameLocks noChangeAspect="1"/>
          </p:cNvGraphicFramePr>
          <p:nvPr/>
        </p:nvGraphicFramePr>
        <p:xfrm>
          <a:off x="2419350" y="1219200"/>
          <a:ext cx="3763963" cy="990600"/>
        </p:xfrm>
        <a:graphic>
          <a:graphicData uri="http://schemas.openxmlformats.org/presentationml/2006/ole">
            <mc:AlternateContent xmlns:mc="http://schemas.openxmlformats.org/markup-compatibility/2006">
              <mc:Choice xmlns:v="urn:schemas-microsoft-com:vml" Requires="v">
                <p:oleObj spid="_x0000_s53325" name="Equation" r:id="rId3" imgW="1536480" imgH="444240" progId="Equation.DSMT4">
                  <p:embed/>
                </p:oleObj>
              </mc:Choice>
              <mc:Fallback>
                <p:oleObj name="Equation" r:id="rId3" imgW="1536480" imgH="4442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1219200"/>
                        <a:ext cx="37639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1" name="Object 4"/>
          <p:cNvGraphicFramePr>
            <a:graphicFrameLocks noChangeAspect="1"/>
          </p:cNvGraphicFramePr>
          <p:nvPr/>
        </p:nvGraphicFramePr>
        <p:xfrm>
          <a:off x="1844675" y="2133600"/>
          <a:ext cx="5761038" cy="914400"/>
        </p:xfrm>
        <a:graphic>
          <a:graphicData uri="http://schemas.openxmlformats.org/presentationml/2006/ole">
            <mc:AlternateContent xmlns:mc="http://schemas.openxmlformats.org/markup-compatibility/2006">
              <mc:Choice xmlns:v="urn:schemas-microsoft-com:vml" Requires="v">
                <p:oleObj spid="_x0000_s53326" name="Equation" r:id="rId5" imgW="2920680" imgH="431640" progId="Equation.DSMT4">
                  <p:embed/>
                </p:oleObj>
              </mc:Choice>
              <mc:Fallback>
                <p:oleObj name="Equation" r:id="rId5" imgW="292068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4675" y="2133600"/>
                        <a:ext cx="576103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5" name="Rectangle 5"/>
          <p:cNvSpPr>
            <a:spLocks noChangeArrowheads="1"/>
          </p:cNvSpPr>
          <p:nvPr/>
        </p:nvSpPr>
        <p:spPr bwMode="auto">
          <a:xfrm>
            <a:off x="26479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2" name="Object 6"/>
          <p:cNvGraphicFramePr>
            <a:graphicFrameLocks noChangeAspect="1"/>
          </p:cNvGraphicFramePr>
          <p:nvPr>
            <p:extLst>
              <p:ext uri="{D42A27DB-BD31-4B8C-83A1-F6EECF244321}">
                <p14:modId xmlns:p14="http://schemas.microsoft.com/office/powerpoint/2010/main" val="2591814045"/>
              </p:ext>
            </p:extLst>
          </p:nvPr>
        </p:nvGraphicFramePr>
        <p:xfrm>
          <a:off x="685800" y="3276600"/>
          <a:ext cx="7391400" cy="914400"/>
        </p:xfrm>
        <a:graphic>
          <a:graphicData uri="http://schemas.openxmlformats.org/presentationml/2006/ole">
            <mc:AlternateContent xmlns:mc="http://schemas.openxmlformats.org/markup-compatibility/2006">
              <mc:Choice xmlns:v="urn:schemas-microsoft-com:vml" Requires="v">
                <p:oleObj spid="_x0000_s53327" r:id="rId7" imgW="3848100" imgH="419100" progId="Equation.3">
                  <p:embed/>
                </p:oleObj>
              </mc:Choice>
              <mc:Fallback>
                <p:oleObj r:id="rId7" imgW="3848100" imgH="419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76600"/>
                        <a:ext cx="7391400" cy="914400"/>
                      </a:xfrm>
                      <a:prstGeom prst="rect">
                        <a:avLst/>
                      </a:prstGeom>
                      <a:noFill/>
                      <a:ln w="28575">
                        <a:solidFill>
                          <a:srgbClr val="FF0000"/>
                        </a:solidFill>
                      </a:ln>
                      <a:extLst/>
                    </p:spPr>
                  </p:pic>
                </p:oleObj>
              </mc:Fallback>
            </mc:AlternateContent>
          </a:graphicData>
        </a:graphic>
      </p:graphicFrame>
      <p:cxnSp>
        <p:nvCxnSpPr>
          <p:cNvPr id="3" name="直接连接符 2"/>
          <p:cNvCxnSpPr/>
          <p:nvPr/>
        </p:nvCxnSpPr>
        <p:spPr>
          <a:xfrm>
            <a:off x="3059832" y="2852936"/>
            <a:ext cx="7200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2483768" y="2852936"/>
            <a:ext cx="936104"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419872" y="2852936"/>
            <a:ext cx="936104"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95973" y="2852936"/>
            <a:ext cx="7200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059832" y="2852936"/>
            <a:ext cx="1296144"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333751" y="2852936"/>
            <a:ext cx="21741" cy="6431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20072" y="2852936"/>
            <a:ext cx="7200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887906" y="2852936"/>
            <a:ext cx="1753630"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4488457" y="2852936"/>
            <a:ext cx="1142208" cy="6431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231C698-CD5E-4045-B23F-70034F9D4302}" type="slidenum">
              <a:rPr lang="en-US" altLang="zh-CN" sz="1200">
                <a:solidFill>
                  <a:srgbClr val="000000"/>
                </a:solidFill>
              </a:rPr>
              <a:pPr eaLnBrk="1" hangingPunct="1"/>
              <a:t>65</a:t>
            </a:fld>
            <a:endParaRPr lang="en-US" altLang="zh-CN" sz="1200">
              <a:solidFill>
                <a:srgbClr val="000000"/>
              </a:solidFill>
            </a:endParaRPr>
          </a:p>
        </p:txBody>
      </p:sp>
      <p:sp>
        <p:nvSpPr>
          <p:cNvPr id="54279" name="Rectangle 2"/>
          <p:cNvSpPr>
            <a:spLocks noChangeArrowheads="1"/>
          </p:cNvSpPr>
          <p:nvPr/>
        </p:nvSpPr>
        <p:spPr bwMode="auto">
          <a:xfrm>
            <a:off x="0" y="5143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例</a:t>
            </a:r>
            <a:r>
              <a:rPr lang="zh-CN" altLang="en-US">
                <a:latin typeface="宋体" panose="02010600030101010101" pitchFamily="2" charset="-122"/>
              </a:rPr>
              <a:t> 从给定的正弦函数表出发计算</a:t>
            </a:r>
            <a:r>
              <a:rPr lang="en-US" altLang="zh-CN">
                <a:latin typeface="宋体" panose="02010600030101010101" pitchFamily="2" charset="-122"/>
              </a:rPr>
              <a:t>sin(0.12)</a:t>
            </a:r>
            <a:r>
              <a:rPr lang="zh-CN" altLang="en-US">
                <a:latin typeface="宋体" panose="02010600030101010101" pitchFamily="2" charset="-122"/>
              </a:rPr>
              <a:t>，并估计截断误差。</a:t>
            </a:r>
            <a:r>
              <a:rPr lang="zh-CN" altLang="en-US"/>
              <a:t> </a:t>
            </a:r>
          </a:p>
        </p:txBody>
      </p:sp>
      <p:sp>
        <p:nvSpPr>
          <p:cNvPr id="54280" name="Rectangle 3"/>
          <p:cNvSpPr>
            <a:spLocks noChangeArrowheads="1"/>
          </p:cNvSpPr>
          <p:nvPr/>
        </p:nvSpPr>
        <p:spPr bwMode="auto">
          <a:xfrm>
            <a:off x="250825" y="5013325"/>
            <a:ext cx="8458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取</a:t>
            </a:r>
            <a:r>
              <a:rPr lang="en-US" altLang="zh-CN" i="1"/>
              <a:t>x</a:t>
            </a:r>
            <a:r>
              <a:rPr lang="en-US" altLang="zh-CN" baseline="-25000"/>
              <a:t>0</a:t>
            </a:r>
            <a:r>
              <a:rPr lang="en-US" altLang="zh-CN"/>
              <a:t>=0.1,</a:t>
            </a:r>
            <a:r>
              <a:rPr lang="zh-CN" altLang="en-US"/>
              <a:t>此时                                     ，构造差分表。</a:t>
            </a:r>
          </a:p>
          <a:p>
            <a:pPr eaLnBrk="1" hangingPunct="1">
              <a:lnSpc>
                <a:spcPct val="135000"/>
              </a:lnSpc>
            </a:pPr>
            <a:r>
              <a:rPr lang="zh-CN" altLang="en-US"/>
              <a:t>表中带下划线各数依次为</a:t>
            </a:r>
            <a:r>
              <a:rPr lang="en-US" altLang="zh-CN"/>
              <a:t>sin</a:t>
            </a:r>
            <a:r>
              <a:rPr lang="en-US" altLang="zh-CN" i="1"/>
              <a:t>x</a:t>
            </a:r>
            <a:r>
              <a:rPr lang="zh-CN" altLang="en-US"/>
              <a:t>在</a:t>
            </a:r>
            <a:r>
              <a:rPr lang="en-US" altLang="zh-CN"/>
              <a:t>x</a:t>
            </a:r>
            <a:r>
              <a:rPr lang="en-US" altLang="zh-CN" baseline="-30000"/>
              <a:t>0</a:t>
            </a:r>
            <a:r>
              <a:rPr lang="en-US" altLang="zh-CN"/>
              <a:t>=0.1</a:t>
            </a:r>
            <a:r>
              <a:rPr lang="zh-CN" altLang="en-US"/>
              <a:t>处的函数值和各阶差分。</a:t>
            </a:r>
          </a:p>
        </p:txBody>
      </p:sp>
      <p:graphicFrame>
        <p:nvGraphicFramePr>
          <p:cNvPr id="54274" name="Object 4"/>
          <p:cNvGraphicFramePr>
            <a:graphicFrameLocks noChangeAspect="1"/>
          </p:cNvGraphicFramePr>
          <p:nvPr/>
        </p:nvGraphicFramePr>
        <p:xfrm>
          <a:off x="2155825" y="4964113"/>
          <a:ext cx="2743200" cy="790575"/>
        </p:xfrm>
        <a:graphic>
          <a:graphicData uri="http://schemas.openxmlformats.org/presentationml/2006/ole">
            <mc:AlternateContent xmlns:mc="http://schemas.openxmlformats.org/markup-compatibility/2006">
              <mc:Choice xmlns:v="urn:schemas-microsoft-com:vml" Requires="v">
                <p:oleObj spid="_x0000_s54400" r:id="rId3" imgW="1764534" imgH="406224" progId="Equation.3">
                  <p:embed/>
                </p:oleObj>
              </mc:Choice>
              <mc:Fallback>
                <p:oleObj r:id="rId3" imgW="1764534" imgH="4062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4964113"/>
                        <a:ext cx="27432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1" name="AutoShape 5">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54" name="Group 6"/>
          <p:cNvGraphicFramePr>
            <a:graphicFrameLocks noGrp="1"/>
          </p:cNvGraphicFramePr>
          <p:nvPr/>
        </p:nvGraphicFramePr>
        <p:xfrm>
          <a:off x="457200" y="1028700"/>
          <a:ext cx="2286000" cy="3662680"/>
        </p:xfrm>
        <a:graphic>
          <a:graphicData uri="http://schemas.openxmlformats.org/drawingml/2006/table">
            <a:tbl>
              <a:tblPr/>
              <a:tblGrid>
                <a:gridCol w="762000"/>
                <a:gridCol w="1524000"/>
              </a:tblGrid>
              <a:tr h="5842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sin</a:t>
                      </a:r>
                      <a:r>
                        <a:rPr kumimoji="1"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18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0.4</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0.5</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0.09983</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0.19867</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0.29552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0.38942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0.47943</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0.56464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7"/>
          <p:cNvGrpSpPr>
            <a:grpSpLocks/>
          </p:cNvGrpSpPr>
          <p:nvPr/>
        </p:nvGrpSpPr>
        <p:grpSpPr bwMode="auto">
          <a:xfrm>
            <a:off x="2747963" y="1014413"/>
            <a:ext cx="5486400" cy="3690937"/>
            <a:chOff x="1728" y="672"/>
            <a:chExt cx="3456" cy="2325"/>
          </a:xfrm>
        </p:grpSpPr>
        <p:grpSp>
          <p:nvGrpSpPr>
            <p:cNvPr id="54294" name="Group 18"/>
            <p:cNvGrpSpPr>
              <a:grpSpLocks/>
            </p:cNvGrpSpPr>
            <p:nvPr/>
          </p:nvGrpSpPr>
          <p:grpSpPr bwMode="auto">
            <a:xfrm>
              <a:off x="1728" y="672"/>
              <a:ext cx="3456" cy="2325"/>
              <a:chOff x="1728" y="672"/>
              <a:chExt cx="3456" cy="2325"/>
            </a:xfrm>
          </p:grpSpPr>
          <p:sp>
            <p:nvSpPr>
              <p:cNvPr id="54295" name="Rectangle 19"/>
              <p:cNvSpPr>
                <a:spLocks noChangeArrowheads="1"/>
              </p:cNvSpPr>
              <p:nvPr/>
            </p:nvSpPr>
            <p:spPr bwMode="auto">
              <a:xfrm>
                <a:off x="4176" y="1056"/>
                <a:ext cx="1008"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u="sng"/>
                  <a:t>-0.00096</a:t>
                </a:r>
              </a:p>
              <a:p>
                <a:pPr eaLnBrk="1" hangingPunct="1">
                  <a:spcBef>
                    <a:spcPct val="20000"/>
                  </a:spcBef>
                </a:pPr>
                <a:r>
                  <a:rPr lang="en-US" altLang="zh-CN" sz="2800"/>
                  <a:t>-0.00094</a:t>
                </a:r>
              </a:p>
              <a:p>
                <a:pPr eaLnBrk="1" hangingPunct="1">
                  <a:spcBef>
                    <a:spcPct val="20000"/>
                  </a:spcBef>
                </a:pPr>
                <a:r>
                  <a:rPr lang="en-US" altLang="zh-CN" sz="2800"/>
                  <a:t>-0.00091</a:t>
                </a:r>
              </a:p>
            </p:txBody>
          </p:sp>
          <p:sp>
            <p:nvSpPr>
              <p:cNvPr id="54296" name="Rectangle 20"/>
              <p:cNvSpPr>
                <a:spLocks noChangeArrowheads="1"/>
              </p:cNvSpPr>
              <p:nvPr/>
            </p:nvSpPr>
            <p:spPr bwMode="auto">
              <a:xfrm>
                <a:off x="3024" y="1056"/>
                <a:ext cx="1152"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u="sng"/>
                  <a:t>-0.00199</a:t>
                </a:r>
              </a:p>
              <a:p>
                <a:pPr eaLnBrk="1" hangingPunct="1">
                  <a:spcBef>
                    <a:spcPct val="20000"/>
                  </a:spcBef>
                </a:pPr>
                <a:r>
                  <a:rPr lang="en-US" altLang="zh-CN" sz="2800"/>
                  <a:t>-0.00295</a:t>
                </a:r>
              </a:p>
              <a:p>
                <a:pPr eaLnBrk="1" hangingPunct="1">
                  <a:spcBef>
                    <a:spcPct val="20000"/>
                  </a:spcBef>
                </a:pPr>
                <a:r>
                  <a:rPr lang="en-US" altLang="zh-CN" sz="2800"/>
                  <a:t>-0.00389</a:t>
                </a:r>
              </a:p>
              <a:p>
                <a:pPr eaLnBrk="1" hangingPunct="1">
                  <a:spcBef>
                    <a:spcPct val="20000"/>
                  </a:spcBef>
                </a:pPr>
                <a:r>
                  <a:rPr lang="en-US" altLang="zh-CN" sz="2800"/>
                  <a:t>-0.00480</a:t>
                </a:r>
              </a:p>
            </p:txBody>
          </p:sp>
          <p:sp>
            <p:nvSpPr>
              <p:cNvPr id="54297" name="Rectangle 21"/>
              <p:cNvSpPr>
                <a:spLocks noChangeArrowheads="1"/>
              </p:cNvSpPr>
              <p:nvPr/>
            </p:nvSpPr>
            <p:spPr bwMode="auto">
              <a:xfrm>
                <a:off x="1728" y="1056"/>
                <a:ext cx="1296"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u="sng"/>
                  <a:t>0.09884</a:t>
                </a:r>
              </a:p>
              <a:p>
                <a:pPr eaLnBrk="1" hangingPunct="1">
                  <a:spcBef>
                    <a:spcPct val="20000"/>
                  </a:spcBef>
                </a:pPr>
                <a:r>
                  <a:rPr lang="en-US" altLang="zh-CN" sz="2800"/>
                  <a:t>0.09685</a:t>
                </a:r>
              </a:p>
              <a:p>
                <a:pPr eaLnBrk="1" hangingPunct="1">
                  <a:spcBef>
                    <a:spcPct val="20000"/>
                  </a:spcBef>
                </a:pPr>
                <a:r>
                  <a:rPr lang="en-US" altLang="zh-CN" sz="2800"/>
                  <a:t>0.09390</a:t>
                </a:r>
              </a:p>
              <a:p>
                <a:pPr eaLnBrk="1" hangingPunct="1">
                  <a:spcBef>
                    <a:spcPct val="20000"/>
                  </a:spcBef>
                </a:pPr>
                <a:r>
                  <a:rPr lang="en-US" altLang="zh-CN" sz="2800"/>
                  <a:t>0.09001</a:t>
                </a:r>
              </a:p>
              <a:p>
                <a:pPr eaLnBrk="1" hangingPunct="1">
                  <a:spcBef>
                    <a:spcPct val="20000"/>
                  </a:spcBef>
                </a:pPr>
                <a:r>
                  <a:rPr lang="en-US" altLang="zh-CN" sz="2800"/>
                  <a:t>0.08521</a:t>
                </a:r>
              </a:p>
            </p:txBody>
          </p:sp>
          <p:sp>
            <p:nvSpPr>
              <p:cNvPr id="54298" name="Rectangle 22"/>
              <p:cNvSpPr>
                <a:spLocks noChangeArrowheads="1"/>
              </p:cNvSpPr>
              <p:nvPr/>
            </p:nvSpPr>
            <p:spPr bwMode="auto">
              <a:xfrm>
                <a:off x="4176" y="672"/>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2800"/>
              </a:p>
            </p:txBody>
          </p:sp>
          <p:sp>
            <p:nvSpPr>
              <p:cNvPr id="54299" name="Rectangle 23"/>
              <p:cNvSpPr>
                <a:spLocks noChangeArrowheads="1"/>
              </p:cNvSpPr>
              <p:nvPr/>
            </p:nvSpPr>
            <p:spPr bwMode="auto">
              <a:xfrm>
                <a:off x="3024" y="672"/>
                <a:ext cx="11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2800"/>
              </a:p>
            </p:txBody>
          </p:sp>
          <p:sp>
            <p:nvSpPr>
              <p:cNvPr id="54300" name="Rectangle 24"/>
              <p:cNvSpPr>
                <a:spLocks noChangeArrowheads="1"/>
              </p:cNvSpPr>
              <p:nvPr/>
            </p:nvSpPr>
            <p:spPr bwMode="auto">
              <a:xfrm>
                <a:off x="1728" y="672"/>
                <a:ext cx="12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2800"/>
              </a:p>
            </p:txBody>
          </p:sp>
          <p:sp>
            <p:nvSpPr>
              <p:cNvPr id="54301" name="Line 25"/>
              <p:cNvSpPr>
                <a:spLocks noChangeShapeType="1"/>
              </p:cNvSpPr>
              <p:nvPr/>
            </p:nvSpPr>
            <p:spPr bwMode="auto">
              <a:xfrm>
                <a:off x="1728" y="672"/>
                <a:ext cx="345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26"/>
              <p:cNvSpPr>
                <a:spLocks noChangeShapeType="1"/>
              </p:cNvSpPr>
              <p:nvPr/>
            </p:nvSpPr>
            <p:spPr bwMode="auto">
              <a:xfrm>
                <a:off x="1728" y="1056"/>
                <a:ext cx="34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27"/>
              <p:cNvSpPr>
                <a:spLocks noChangeShapeType="1"/>
              </p:cNvSpPr>
              <p:nvPr/>
            </p:nvSpPr>
            <p:spPr bwMode="auto">
              <a:xfrm>
                <a:off x="1728" y="2997"/>
                <a:ext cx="345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Line 28"/>
              <p:cNvSpPr>
                <a:spLocks noChangeShapeType="1"/>
              </p:cNvSpPr>
              <p:nvPr/>
            </p:nvSpPr>
            <p:spPr bwMode="auto">
              <a:xfrm>
                <a:off x="1728" y="672"/>
                <a:ext cx="0" cy="23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Line 29"/>
              <p:cNvSpPr>
                <a:spLocks noChangeShapeType="1"/>
              </p:cNvSpPr>
              <p:nvPr/>
            </p:nvSpPr>
            <p:spPr bwMode="auto">
              <a:xfrm>
                <a:off x="3024" y="672"/>
                <a:ext cx="0" cy="2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Line 30"/>
              <p:cNvSpPr>
                <a:spLocks noChangeShapeType="1"/>
              </p:cNvSpPr>
              <p:nvPr/>
            </p:nvSpPr>
            <p:spPr bwMode="auto">
              <a:xfrm>
                <a:off x="4176" y="672"/>
                <a:ext cx="0" cy="2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7" name="Line 31"/>
              <p:cNvSpPr>
                <a:spLocks noChangeShapeType="1"/>
              </p:cNvSpPr>
              <p:nvPr/>
            </p:nvSpPr>
            <p:spPr bwMode="auto">
              <a:xfrm>
                <a:off x="5184" y="672"/>
                <a:ext cx="0" cy="23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4275" name="Object 32"/>
            <p:cNvGraphicFramePr>
              <a:graphicFrameLocks noChangeAspect="1"/>
            </p:cNvGraphicFramePr>
            <p:nvPr/>
          </p:nvGraphicFramePr>
          <p:xfrm>
            <a:off x="2208" y="768"/>
            <a:ext cx="282" cy="257"/>
          </p:xfrm>
          <a:graphic>
            <a:graphicData uri="http://schemas.openxmlformats.org/presentationml/2006/ole">
              <mc:AlternateContent xmlns:mc="http://schemas.openxmlformats.org/markup-compatibility/2006">
                <mc:Choice xmlns:v="urn:schemas-microsoft-com:vml" Requires="v">
                  <p:oleObj spid="_x0000_s54401" name="Equation" r:id="rId5" imgW="215640" imgH="203040" progId="Equation.DSMT4">
                    <p:embed/>
                  </p:oleObj>
                </mc:Choice>
                <mc:Fallback>
                  <p:oleObj name="Equation" r:id="rId5" imgW="215640" imgH="20304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768"/>
                          <a:ext cx="282"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33"/>
            <p:cNvGraphicFramePr>
              <a:graphicFrameLocks noChangeAspect="1"/>
            </p:cNvGraphicFramePr>
            <p:nvPr/>
          </p:nvGraphicFramePr>
          <p:xfrm>
            <a:off x="3343" y="720"/>
            <a:ext cx="419" cy="278"/>
          </p:xfrm>
          <a:graphic>
            <a:graphicData uri="http://schemas.openxmlformats.org/presentationml/2006/ole">
              <mc:AlternateContent xmlns:mc="http://schemas.openxmlformats.org/markup-compatibility/2006">
                <mc:Choice xmlns:v="urn:schemas-microsoft-com:vml" Requires="v">
                  <p:oleObj spid="_x0000_s54402" name="Equation" r:id="rId7" imgW="304560" imgH="228600" progId="Equation.DSMT4">
                    <p:embed/>
                  </p:oleObj>
                </mc:Choice>
                <mc:Fallback>
                  <p:oleObj name="Equation" r:id="rId7" imgW="304560" imgH="228600"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3" y="720"/>
                          <a:ext cx="419"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34"/>
            <p:cNvGraphicFramePr>
              <a:graphicFrameLocks noChangeAspect="1"/>
            </p:cNvGraphicFramePr>
            <p:nvPr/>
          </p:nvGraphicFramePr>
          <p:xfrm>
            <a:off x="4543" y="720"/>
            <a:ext cx="419" cy="318"/>
          </p:xfrm>
          <a:graphic>
            <a:graphicData uri="http://schemas.openxmlformats.org/presentationml/2006/ole">
              <mc:AlternateContent xmlns:mc="http://schemas.openxmlformats.org/markup-compatibility/2006">
                <mc:Choice xmlns:v="urn:schemas-microsoft-com:vml" Requires="v">
                  <p:oleObj spid="_x0000_s54403" name="Equation" r:id="rId9" imgW="304560" imgH="228600" progId="Equation.DSMT4">
                    <p:embed/>
                  </p:oleObj>
                </mc:Choice>
                <mc:Fallback>
                  <p:oleObj name="Equation" r:id="rId9" imgW="304560" imgH="228600"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3" y="720"/>
                          <a:ext cx="419"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Rectangle 2"/>
          <p:cNvSpPr>
            <a:spLocks noChangeArrowheads="1"/>
          </p:cNvSpPr>
          <p:nvPr/>
        </p:nvSpPr>
        <p:spPr bwMode="auto">
          <a:xfrm>
            <a:off x="787355" y="6338857"/>
            <a:ext cx="6664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和</a:t>
            </a:r>
            <a:r>
              <a:rPr lang="en-US" altLang="zh-CN" sz="2000" b="1" dirty="0" smtClean="0">
                <a:solidFill>
                  <a:srgbClr val="FF0000"/>
                </a:solidFill>
                <a:latin typeface="宋体" panose="02010600030101010101" pitchFamily="2" charset="-122"/>
              </a:rPr>
              <a:t>Y</a:t>
            </a:r>
            <a:r>
              <a:rPr lang="zh-CN" altLang="en-US" sz="2000" b="1" dirty="0" smtClean="0">
                <a:solidFill>
                  <a:srgbClr val="FF0000"/>
                </a:solidFill>
                <a:latin typeface="宋体" panose="02010600030101010101" pitchFamily="2" charset="-122"/>
              </a:rPr>
              <a:t>全抄下，分</a:t>
            </a:r>
            <a:r>
              <a:rPr lang="zh-CN" altLang="en-US" sz="2000" b="1" dirty="0">
                <a:solidFill>
                  <a:srgbClr val="FF0000"/>
                </a:solidFill>
                <a:latin typeface="宋体" panose="02010600030101010101" pitchFamily="2" charset="-122"/>
              </a:rPr>
              <a:t>子</a:t>
            </a:r>
            <a:r>
              <a:rPr lang="zh-CN" altLang="en-US" sz="2000" b="1" dirty="0" smtClean="0">
                <a:solidFill>
                  <a:srgbClr val="FF0000"/>
                </a:solidFill>
                <a:latin typeface="宋体" panose="02010600030101010101" pitchFamily="2" charset="-122"/>
              </a:rPr>
              <a:t>前面下减上，分母就是</a:t>
            </a:r>
            <a:r>
              <a:rPr lang="en-US" altLang="zh-CN" sz="2000" b="1" dirty="0" smtClean="0">
                <a:solidFill>
                  <a:srgbClr val="FF0000"/>
                </a:solidFill>
                <a:latin typeface="宋体" panose="02010600030101010101" pitchFamily="2" charset="-122"/>
              </a:rPr>
              <a:t>1</a:t>
            </a:r>
            <a:r>
              <a:rPr lang="zh-CN" altLang="en-US" sz="2000" b="1" dirty="0" smtClean="0">
                <a:solidFill>
                  <a:srgbClr val="FF0000"/>
                </a:solidFill>
                <a:latin typeface="宋体" panose="02010600030101010101" pitchFamily="2" charset="-122"/>
              </a:rPr>
              <a:t>！</a:t>
            </a:r>
            <a:endParaRPr lang="zh-CN" altLang="en-US" sz="2000" b="1" dirty="0">
              <a:solidFill>
                <a:srgbClr val="FF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8911B14-5810-470F-A4FA-31EA58E8BEC3}" type="slidenum">
              <a:rPr lang="en-US" altLang="zh-CN" sz="1200">
                <a:solidFill>
                  <a:srgbClr val="000000"/>
                </a:solidFill>
              </a:rPr>
              <a:pPr eaLnBrk="1" hangingPunct="1"/>
              <a:t>66</a:t>
            </a:fld>
            <a:endParaRPr lang="en-US" altLang="zh-CN" sz="1200">
              <a:solidFill>
                <a:srgbClr val="000000"/>
              </a:solidFill>
            </a:endParaRPr>
          </a:p>
        </p:txBody>
      </p:sp>
      <p:sp>
        <p:nvSpPr>
          <p:cNvPr id="55302" name="Rectangle 2"/>
          <p:cNvSpPr>
            <a:spLocks noChangeArrowheads="1"/>
          </p:cNvSpPr>
          <p:nvPr/>
        </p:nvSpPr>
        <p:spPr bwMode="auto">
          <a:xfrm>
            <a:off x="0" y="685800"/>
            <a:ext cx="876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   </a:t>
            </a:r>
            <a:r>
              <a:rPr lang="zh-CN" altLang="en-US"/>
              <a:t>若用线性插值求</a:t>
            </a:r>
            <a:r>
              <a:rPr lang="en-US" altLang="zh-CN"/>
              <a:t>sin(0.12)</a:t>
            </a:r>
            <a:r>
              <a:rPr lang="zh-CN" altLang="en-US"/>
              <a:t>的近似值，则可得</a:t>
            </a:r>
          </a:p>
          <a:p>
            <a:pPr algn="just"/>
            <a:r>
              <a:rPr lang="en-US" altLang="zh-CN"/>
              <a:t>sin(0.12)≈N</a:t>
            </a:r>
            <a:r>
              <a:rPr lang="en-US" altLang="zh-CN" baseline="-30000"/>
              <a:t>1</a:t>
            </a:r>
            <a:r>
              <a:rPr lang="en-US" altLang="zh-CN"/>
              <a:t>(0.12)=0.09983+0.2×0.09884</a:t>
            </a:r>
            <a:r>
              <a:rPr lang="zh-CN" altLang="en-US"/>
              <a:t>＝</a:t>
            </a:r>
            <a:r>
              <a:rPr lang="en-US" altLang="zh-CN"/>
              <a:t>0.11960</a:t>
            </a:r>
          </a:p>
        </p:txBody>
      </p:sp>
      <p:grpSp>
        <p:nvGrpSpPr>
          <p:cNvPr id="2" name="Group 3"/>
          <p:cNvGrpSpPr>
            <a:grpSpLocks/>
          </p:cNvGrpSpPr>
          <p:nvPr/>
        </p:nvGrpSpPr>
        <p:grpSpPr bwMode="auto">
          <a:xfrm>
            <a:off x="228600" y="1600200"/>
            <a:ext cx="8839200" cy="1676400"/>
            <a:chOff x="144" y="1008"/>
            <a:chExt cx="5568" cy="1056"/>
          </a:xfrm>
        </p:grpSpPr>
        <p:sp>
          <p:nvSpPr>
            <p:cNvPr id="55310" name="Rectangle 4"/>
            <p:cNvSpPr>
              <a:spLocks noChangeArrowheads="1"/>
            </p:cNvSpPr>
            <p:nvPr/>
          </p:nvSpPr>
          <p:spPr bwMode="auto">
            <a:xfrm>
              <a:off x="240" y="100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用二次插值得</a:t>
              </a:r>
              <a:r>
                <a:rPr lang="zh-CN" altLang="en-US"/>
                <a:t> </a:t>
              </a:r>
            </a:p>
          </p:txBody>
        </p:sp>
        <p:graphicFrame>
          <p:nvGraphicFramePr>
            <p:cNvPr id="55300" name="Object 5"/>
            <p:cNvGraphicFramePr>
              <a:graphicFrameLocks noChangeAspect="1"/>
            </p:cNvGraphicFramePr>
            <p:nvPr/>
          </p:nvGraphicFramePr>
          <p:xfrm>
            <a:off x="144" y="1296"/>
            <a:ext cx="5568" cy="480"/>
          </p:xfrm>
          <a:graphic>
            <a:graphicData uri="http://schemas.openxmlformats.org/presentationml/2006/ole">
              <mc:AlternateContent xmlns:mc="http://schemas.openxmlformats.org/markup-compatibility/2006">
                <mc:Choice xmlns:v="urn:schemas-microsoft-com:vml" Requires="v">
                  <p:oleObj spid="_x0000_s55375" name="Equation" r:id="rId3" imgW="4622760" imgH="393480" progId="Equation.3">
                    <p:embed/>
                  </p:oleObj>
                </mc:Choice>
                <mc:Fallback>
                  <p:oleObj name="Equation" r:id="rId3" imgW="46227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296"/>
                          <a:ext cx="5568"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1" name="Rectangle 6"/>
            <p:cNvSpPr>
              <a:spLocks noChangeArrowheads="1"/>
            </p:cNvSpPr>
            <p:nvPr/>
          </p:nvSpPr>
          <p:spPr bwMode="auto">
            <a:xfrm>
              <a:off x="864" y="1776"/>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000">
                  <a:latin typeface="宋体" panose="02010600030101010101" pitchFamily="2" charset="-122"/>
                </a:rPr>
                <a:t> </a:t>
              </a:r>
              <a:r>
                <a:rPr lang="en-US" altLang="zh-CN"/>
                <a:t>=</a:t>
              </a:r>
              <a:r>
                <a:rPr lang="en-US" altLang="zh-CN" i="1"/>
                <a:t>N</a:t>
              </a:r>
              <a:r>
                <a:rPr lang="en-US" altLang="zh-CN" baseline="-30000"/>
                <a:t>1</a:t>
              </a:r>
              <a:r>
                <a:rPr lang="en-US" altLang="zh-CN"/>
                <a:t>(0.12)+0.00016=0.11976 </a:t>
              </a:r>
            </a:p>
          </p:txBody>
        </p:sp>
      </p:grpSp>
      <p:sp>
        <p:nvSpPr>
          <p:cNvPr id="55304" name="Rectangle 7"/>
          <p:cNvSpPr>
            <a:spLocks noChangeArrowheads="1"/>
          </p:cNvSpPr>
          <p:nvPr/>
        </p:nvSpPr>
        <p:spPr bwMode="auto">
          <a:xfrm>
            <a:off x="299085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8"/>
          <p:cNvGrpSpPr>
            <a:grpSpLocks/>
          </p:cNvGrpSpPr>
          <p:nvPr/>
        </p:nvGrpSpPr>
        <p:grpSpPr bwMode="auto">
          <a:xfrm>
            <a:off x="457200" y="3505200"/>
            <a:ext cx="7086600" cy="2144713"/>
            <a:chOff x="288" y="2208"/>
            <a:chExt cx="4464" cy="1351"/>
          </a:xfrm>
        </p:grpSpPr>
        <p:sp>
          <p:nvSpPr>
            <p:cNvPr id="55308" name="Rectangle 9"/>
            <p:cNvSpPr>
              <a:spLocks noChangeArrowheads="1"/>
            </p:cNvSpPr>
            <p:nvPr/>
          </p:nvSpPr>
          <p:spPr bwMode="auto">
            <a:xfrm>
              <a:off x="288" y="220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用三次插值得</a:t>
              </a:r>
              <a:r>
                <a:rPr lang="zh-CN" altLang="en-US"/>
                <a:t> </a:t>
              </a:r>
            </a:p>
          </p:txBody>
        </p:sp>
        <p:sp>
          <p:nvSpPr>
            <p:cNvPr id="55309" name="Rectangle 10"/>
            <p:cNvSpPr>
              <a:spLocks noChangeArrowheads="1"/>
            </p:cNvSpPr>
            <p:nvPr/>
          </p:nvSpPr>
          <p:spPr bwMode="auto">
            <a:xfrm>
              <a:off x="336" y="2544"/>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sin(0.12)≈N</a:t>
              </a:r>
              <a:r>
                <a:rPr lang="en-US" altLang="zh-CN" baseline="-30000"/>
                <a:t>3</a:t>
              </a:r>
              <a:r>
                <a:rPr lang="en-US" altLang="zh-CN"/>
                <a:t>(0.12)</a:t>
              </a:r>
              <a:r>
                <a:rPr lang="en-US" altLang="zh-CN" sz="1100"/>
                <a:t> </a:t>
              </a:r>
              <a:endParaRPr lang="en-US" altLang="zh-CN"/>
            </a:p>
          </p:txBody>
        </p:sp>
        <p:graphicFrame>
          <p:nvGraphicFramePr>
            <p:cNvPr id="55299" name="Object 11"/>
            <p:cNvGraphicFramePr>
              <a:graphicFrameLocks noChangeAspect="1"/>
            </p:cNvGraphicFramePr>
            <p:nvPr/>
          </p:nvGraphicFramePr>
          <p:xfrm>
            <a:off x="1056" y="2880"/>
            <a:ext cx="3696" cy="679"/>
          </p:xfrm>
          <a:graphic>
            <a:graphicData uri="http://schemas.openxmlformats.org/presentationml/2006/ole">
              <mc:AlternateContent xmlns:mc="http://schemas.openxmlformats.org/markup-compatibility/2006">
                <mc:Choice xmlns:v="urn:schemas-microsoft-com:vml" Requires="v">
                  <p:oleObj spid="_x0000_s55376" r:id="rId5" imgW="3162300" imgH="584200" progId="Equation.3">
                    <p:embed/>
                  </p:oleObj>
                </mc:Choice>
                <mc:Fallback>
                  <p:oleObj r:id="rId5" imgW="3162300" imgH="584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2880"/>
                          <a:ext cx="3696" cy="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5306" name="Line 12"/>
          <p:cNvSpPr>
            <a:spLocks noChangeShapeType="1"/>
          </p:cNvSpPr>
          <p:nvPr/>
        </p:nvSpPr>
        <p:spPr bwMode="auto">
          <a:xfrm>
            <a:off x="0" y="58674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298" name="Object 13"/>
          <p:cNvGraphicFramePr>
            <a:graphicFrameLocks noChangeAspect="1"/>
          </p:cNvGraphicFramePr>
          <p:nvPr/>
        </p:nvGraphicFramePr>
        <p:xfrm>
          <a:off x="0" y="5867400"/>
          <a:ext cx="8761413" cy="990600"/>
        </p:xfrm>
        <a:graphic>
          <a:graphicData uri="http://schemas.openxmlformats.org/presentationml/2006/ole">
            <mc:AlternateContent xmlns:mc="http://schemas.openxmlformats.org/markup-compatibility/2006">
              <mc:Choice xmlns:v="urn:schemas-microsoft-com:vml" Requires="v">
                <p:oleObj spid="_x0000_s55377" name="Equation" r:id="rId7" imgW="4063680" imgH="393480" progId="Equation.DSMT4">
                  <p:embed/>
                </p:oleObj>
              </mc:Choice>
              <mc:Fallback>
                <p:oleObj name="Equation" r:id="rId7" imgW="4063680" imgH="39348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867400"/>
                        <a:ext cx="87614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7" name="AutoShape 14">
            <a:hlinkClick r:id="" action="ppaction://hlinkshowjump?jump=previousslide" highlightClick="1"/>
          </p:cNvPr>
          <p:cNvSpPr>
            <a:spLocks noChangeArrowheads="1"/>
          </p:cNvSpPr>
          <p:nvPr/>
        </p:nvSpPr>
        <p:spPr bwMode="auto">
          <a:xfrm>
            <a:off x="777240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CF54C79-651B-4439-89F3-0D80DF69A744}" type="slidenum">
              <a:rPr lang="en-US" altLang="zh-CN" sz="1200">
                <a:solidFill>
                  <a:srgbClr val="000000"/>
                </a:solidFill>
              </a:rPr>
              <a:pPr eaLnBrk="1" hangingPunct="1"/>
              <a:t>67</a:t>
            </a:fld>
            <a:endParaRPr lang="en-US" altLang="zh-CN" sz="1200">
              <a:solidFill>
                <a:srgbClr val="000000"/>
              </a:solidFill>
            </a:endParaRPr>
          </a:p>
        </p:txBody>
      </p:sp>
      <p:sp>
        <p:nvSpPr>
          <p:cNvPr id="56325" name="Rectangle 2"/>
          <p:cNvSpPr>
            <a:spLocks noChangeArrowheads="1"/>
          </p:cNvSpPr>
          <p:nvPr/>
        </p:nvSpPr>
        <p:spPr bwMode="auto">
          <a:xfrm>
            <a:off x="0" y="685800"/>
            <a:ext cx="914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       </a:t>
            </a:r>
            <a:r>
              <a:rPr lang="zh-CN" altLang="en-US"/>
              <a:t>因</a:t>
            </a:r>
            <a:r>
              <a:rPr lang="en-US" altLang="zh-CN" i="1"/>
              <a:t>N</a:t>
            </a:r>
            <a:r>
              <a:rPr lang="en-US" altLang="zh-CN" baseline="-30000"/>
              <a:t>3</a:t>
            </a:r>
            <a:r>
              <a:rPr lang="en-US" altLang="zh-CN"/>
              <a:t>(0.12)</a:t>
            </a:r>
            <a:r>
              <a:rPr lang="zh-CN" altLang="en-US"/>
              <a:t>与</a:t>
            </a:r>
            <a:r>
              <a:rPr lang="en-US" altLang="zh-CN" i="1"/>
              <a:t>N</a:t>
            </a:r>
            <a:r>
              <a:rPr lang="en-US" altLang="zh-CN" baseline="-30000"/>
              <a:t>2</a:t>
            </a:r>
            <a:r>
              <a:rPr lang="en-US" altLang="zh-CN"/>
              <a:t>(0.12)</a:t>
            </a:r>
            <a:r>
              <a:rPr lang="zh-CN" altLang="en-US"/>
              <a:t>很接近，且由</a:t>
            </a:r>
            <a:r>
              <a:rPr lang="zh-CN" altLang="en-US">
                <a:hlinkClick r:id="rId3" action="ppaction://hlinksldjump"/>
              </a:rPr>
              <a:t>差分表</a:t>
            </a:r>
            <a:r>
              <a:rPr lang="zh-CN" altLang="en-US"/>
              <a:t>可以看出，三阶差分接近于常数（即</a:t>
            </a:r>
            <a:r>
              <a:rPr lang="en-US" altLang="zh-CN"/>
              <a:t>Δ</a:t>
            </a:r>
            <a:r>
              <a:rPr lang="en-US" altLang="zh-CN" baseline="30000"/>
              <a:t>4</a:t>
            </a:r>
            <a:r>
              <a:rPr lang="en-US" altLang="zh-CN" i="1"/>
              <a:t>f</a:t>
            </a:r>
            <a:r>
              <a:rPr lang="en-US" altLang="zh-CN" baseline="-30000"/>
              <a:t>0</a:t>
            </a:r>
            <a:r>
              <a:rPr lang="zh-CN" altLang="en-US"/>
              <a:t>接近于零），故取</a:t>
            </a:r>
            <a:r>
              <a:rPr lang="en-US" altLang="zh-CN"/>
              <a:t>N</a:t>
            </a:r>
            <a:r>
              <a:rPr lang="en-US" altLang="zh-CN" baseline="-30000"/>
              <a:t>3</a:t>
            </a:r>
            <a:r>
              <a:rPr lang="en-US" altLang="zh-CN"/>
              <a:t>(0.12)=0.11971</a:t>
            </a:r>
            <a:r>
              <a:rPr lang="zh-CN" altLang="en-US"/>
              <a:t>作为</a:t>
            </a:r>
            <a:r>
              <a:rPr lang="en-US" altLang="zh-CN"/>
              <a:t>sin(0.12)</a:t>
            </a:r>
            <a:r>
              <a:rPr lang="zh-CN" altLang="en-US"/>
              <a:t>的近似值，此时由余项公式可知其截断误差</a:t>
            </a:r>
          </a:p>
          <a:p>
            <a:endParaRPr lang="en-US" altLang="zh-CN"/>
          </a:p>
        </p:txBody>
      </p:sp>
      <p:graphicFrame>
        <p:nvGraphicFramePr>
          <p:cNvPr id="56322" name="Object 3"/>
          <p:cNvGraphicFramePr>
            <a:graphicFrameLocks noChangeAspect="1"/>
          </p:cNvGraphicFramePr>
          <p:nvPr/>
        </p:nvGraphicFramePr>
        <p:xfrm>
          <a:off x="533400" y="2133600"/>
          <a:ext cx="8091488" cy="1266825"/>
        </p:xfrm>
        <a:graphic>
          <a:graphicData uri="http://schemas.openxmlformats.org/presentationml/2006/ole">
            <mc:AlternateContent xmlns:mc="http://schemas.openxmlformats.org/markup-compatibility/2006">
              <mc:Choice xmlns:v="urn:schemas-microsoft-com:vml" Requires="v">
                <p:oleObj spid="_x0000_s56369" name="Equation" r:id="rId4" imgW="3898800" imgH="634680" progId="Equation.3">
                  <p:embed/>
                </p:oleObj>
              </mc:Choice>
              <mc:Fallback>
                <p:oleObj name="Equation" r:id="rId4" imgW="3898800" imgH="6346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133600"/>
                        <a:ext cx="8091488"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4"/>
          <p:cNvGraphicFramePr>
            <a:graphicFrameLocks noChangeAspect="1"/>
          </p:cNvGraphicFramePr>
          <p:nvPr/>
        </p:nvGraphicFramePr>
        <p:xfrm>
          <a:off x="762000" y="5715000"/>
          <a:ext cx="7391400" cy="914400"/>
        </p:xfrm>
        <a:graphic>
          <a:graphicData uri="http://schemas.openxmlformats.org/presentationml/2006/ole">
            <mc:AlternateContent xmlns:mc="http://schemas.openxmlformats.org/markup-compatibility/2006">
              <mc:Choice xmlns:v="urn:schemas-microsoft-com:vml" Requires="v">
                <p:oleObj spid="_x0000_s56370" r:id="rId6" imgW="3848100" imgH="419100" progId="Equation.3">
                  <p:embed/>
                </p:oleObj>
              </mc:Choice>
              <mc:Fallback>
                <p:oleObj r:id="rId6" imgW="3848100" imgH="419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715000"/>
                        <a:ext cx="739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Line 5"/>
          <p:cNvSpPr>
            <a:spLocks noChangeShapeType="1"/>
          </p:cNvSpPr>
          <p:nvPr/>
        </p:nvSpPr>
        <p:spPr bwMode="auto">
          <a:xfrm>
            <a:off x="0" y="558958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A665BFC-6B3D-4FDD-9699-23E5543E5FC1}" type="slidenum">
              <a:rPr lang="en-US" altLang="zh-CN" smtClean="0"/>
              <a:pPr/>
              <a:t>68</a:t>
            </a:fld>
            <a:endParaRPr lang="en-US" altLang="zh-CN"/>
          </a:p>
        </p:txBody>
      </p:sp>
      <p:sp>
        <p:nvSpPr>
          <p:cNvPr id="3" name="矩形 2"/>
          <p:cNvSpPr/>
          <p:nvPr/>
        </p:nvSpPr>
        <p:spPr>
          <a:xfrm>
            <a:off x="251520" y="548680"/>
            <a:ext cx="4440639" cy="5632311"/>
          </a:xfrm>
          <a:prstGeom prst="rect">
            <a:avLst/>
          </a:prstGeom>
        </p:spPr>
        <p:txBody>
          <a:bodyPr wrap="none">
            <a:spAutoFit/>
          </a:bodyPr>
          <a:lstStyle/>
          <a:p>
            <a:r>
              <a:rPr lang="en-US" altLang="zh-CN" i="1" dirty="0">
                <a:solidFill>
                  <a:srgbClr val="FF0000"/>
                </a:solidFill>
              </a:rPr>
              <a:t>n</a:t>
            </a:r>
            <a:r>
              <a:rPr lang="zh-CN" altLang="en-US" dirty="0">
                <a:solidFill>
                  <a:srgbClr val="FF0000"/>
                </a:solidFill>
              </a:rPr>
              <a:t>次</a:t>
            </a:r>
            <a:r>
              <a:rPr lang="zh-CN" altLang="en-US" b="1" dirty="0">
                <a:solidFill>
                  <a:srgbClr val="FF0000"/>
                </a:solidFill>
              </a:rPr>
              <a:t>牛顿（</a:t>
            </a:r>
            <a:r>
              <a:rPr lang="en-US" altLang="zh-CN" b="1" dirty="0">
                <a:solidFill>
                  <a:srgbClr val="FF0000"/>
                </a:solidFill>
              </a:rPr>
              <a:t>Newton</a:t>
            </a:r>
            <a:r>
              <a:rPr lang="zh-CN" altLang="en-US" b="1" dirty="0">
                <a:solidFill>
                  <a:srgbClr val="FF0000"/>
                </a:solidFill>
              </a:rPr>
              <a:t>）</a:t>
            </a:r>
            <a:r>
              <a:rPr lang="zh-CN" altLang="en-US" b="1" dirty="0" smtClean="0">
                <a:solidFill>
                  <a:srgbClr val="FF0000"/>
                </a:solidFill>
              </a:rPr>
              <a:t>插值多项式</a:t>
            </a:r>
            <a:endParaRPr lang="en-US" altLang="zh-CN" b="1" dirty="0" smtClean="0">
              <a:solidFill>
                <a:srgbClr val="FF0000"/>
              </a:solidFill>
            </a:endParaRPr>
          </a:p>
          <a:p>
            <a:endParaRPr lang="en-US" altLang="zh-CN" b="1" dirty="0">
              <a:solidFill>
                <a:srgbClr val="FF0000"/>
              </a:solidFill>
            </a:endParaRPr>
          </a:p>
          <a:p>
            <a:endParaRPr lang="en-US" altLang="zh-CN" b="1" dirty="0" smtClean="0">
              <a:solidFill>
                <a:srgbClr val="FF0000"/>
              </a:solidFill>
            </a:endParaRPr>
          </a:p>
          <a:p>
            <a:endParaRPr lang="en-US" altLang="zh-CN" b="1" dirty="0">
              <a:solidFill>
                <a:srgbClr val="FF0000"/>
              </a:solidFill>
            </a:endParaRPr>
          </a:p>
          <a:p>
            <a:endParaRPr lang="en-US" altLang="zh-CN" b="1" dirty="0" smtClean="0">
              <a:solidFill>
                <a:srgbClr val="FF0000"/>
              </a:solidFill>
            </a:endParaRPr>
          </a:p>
          <a:p>
            <a:r>
              <a:rPr lang="en-US" altLang="zh-CN" dirty="0" smtClean="0"/>
              <a:t>         </a:t>
            </a:r>
            <a:r>
              <a:rPr lang="zh-CN" altLang="en-US" b="1" dirty="0" smtClean="0">
                <a:solidFill>
                  <a:srgbClr val="FF0000"/>
                </a:solidFill>
              </a:rPr>
              <a:t>差商表：</a:t>
            </a:r>
            <a:endParaRPr lang="en-US" altLang="zh-CN" dirty="0" smtClean="0"/>
          </a:p>
          <a:p>
            <a:endParaRPr lang="en-US" altLang="zh-CN" b="1" dirty="0">
              <a:solidFill>
                <a:srgbClr val="FF0000"/>
              </a:solidFill>
            </a:endParaRPr>
          </a:p>
          <a:p>
            <a:endParaRPr lang="en-US" altLang="zh-CN" b="1" dirty="0" smtClean="0">
              <a:solidFill>
                <a:srgbClr val="FF0000"/>
              </a:solidFill>
            </a:endParaRPr>
          </a:p>
          <a:p>
            <a:r>
              <a:rPr lang="zh-CN" altLang="en-US" b="1" dirty="0">
                <a:solidFill>
                  <a:srgbClr val="FF0000"/>
                </a:solidFill>
                <a:latin typeface="宋体" panose="02010600030101010101" pitchFamily="2" charset="-122"/>
              </a:rPr>
              <a:t>牛顿向前</a:t>
            </a:r>
            <a:r>
              <a:rPr lang="zh-CN" altLang="en-US" b="1" dirty="0" smtClean="0">
                <a:solidFill>
                  <a:srgbClr val="FF0000"/>
                </a:solidFill>
                <a:latin typeface="宋体" panose="02010600030101010101" pitchFamily="2" charset="-122"/>
              </a:rPr>
              <a:t>插值公式</a:t>
            </a:r>
            <a:endParaRPr lang="en-US" altLang="zh-CN" b="1" dirty="0" smtClean="0">
              <a:solidFill>
                <a:srgbClr val="FF0000"/>
              </a:solidFill>
              <a:latin typeface="宋体" panose="02010600030101010101" pitchFamily="2" charset="-122"/>
            </a:endParaRPr>
          </a:p>
          <a:p>
            <a:endParaRPr lang="en-US" altLang="zh-CN" b="1" dirty="0">
              <a:solidFill>
                <a:srgbClr val="FF0000"/>
              </a:solidFill>
              <a:latin typeface="宋体" panose="02010600030101010101" pitchFamily="2" charset="-122"/>
            </a:endParaRPr>
          </a:p>
          <a:p>
            <a:endParaRPr lang="en-US" altLang="zh-CN" b="1" dirty="0" smtClean="0">
              <a:solidFill>
                <a:srgbClr val="FF0000"/>
              </a:solidFill>
              <a:latin typeface="宋体" panose="02010600030101010101" pitchFamily="2" charset="-122"/>
            </a:endParaRPr>
          </a:p>
          <a:p>
            <a:endParaRPr lang="en-US" altLang="zh-CN" b="1" dirty="0">
              <a:solidFill>
                <a:srgbClr val="FF0000"/>
              </a:solidFill>
              <a:latin typeface="宋体" panose="02010600030101010101" pitchFamily="2" charset="-122"/>
            </a:endParaRPr>
          </a:p>
          <a:p>
            <a:endParaRPr lang="en-US" altLang="zh-CN" b="1" dirty="0" smtClean="0">
              <a:solidFill>
                <a:srgbClr val="FF0000"/>
              </a:solidFill>
              <a:latin typeface="宋体" panose="02010600030101010101" pitchFamily="2" charset="-122"/>
            </a:endParaRPr>
          </a:p>
          <a:p>
            <a:endParaRPr lang="en-US" altLang="zh-CN" b="1" dirty="0">
              <a:solidFill>
                <a:srgbClr val="FF0000"/>
              </a:solidFill>
              <a:latin typeface="宋体" panose="02010600030101010101" pitchFamily="2" charset="-122"/>
            </a:endParaRPr>
          </a:p>
          <a:p>
            <a:r>
              <a:rPr lang="en-US" altLang="zh-CN" b="1" dirty="0" smtClean="0">
                <a:latin typeface="宋体" panose="02010600030101010101" pitchFamily="2" charset="-122"/>
              </a:rPr>
              <a:t>    </a:t>
            </a:r>
            <a:r>
              <a:rPr lang="zh-CN" altLang="en-US" b="1" dirty="0" smtClean="0">
                <a:solidFill>
                  <a:srgbClr val="FF0000"/>
                </a:solidFill>
                <a:latin typeface="宋体" panose="02010600030101010101" pitchFamily="2" charset="-122"/>
              </a:rPr>
              <a:t>差分表：</a:t>
            </a:r>
            <a:endParaRPr lang="en-US" altLang="zh-CN" b="1" dirty="0">
              <a:solidFill>
                <a:srgbClr val="FF0000"/>
              </a:solidFill>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1442261754"/>
              </p:ext>
            </p:extLst>
          </p:nvPr>
        </p:nvGraphicFramePr>
        <p:xfrm>
          <a:off x="460375" y="1350479"/>
          <a:ext cx="7848600" cy="896938"/>
        </p:xfrm>
        <a:graphic>
          <a:graphicData uri="http://schemas.openxmlformats.org/presentationml/2006/ole">
            <mc:AlternateContent xmlns:mc="http://schemas.openxmlformats.org/markup-compatibility/2006">
              <mc:Choice xmlns:v="urn:schemas-microsoft-com:vml" Requires="v">
                <p:oleObj spid="_x0000_s70678" name="Equation" r:id="rId3" imgW="4000320" imgH="457200" progId="Equation.DSMT4">
                  <p:embed/>
                </p:oleObj>
              </mc:Choice>
              <mc:Fallback>
                <p:oleObj name="Equation" r:id="rId3" imgW="400032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350479"/>
                        <a:ext cx="78486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ChangeArrowheads="1"/>
          </p:cNvSpPr>
          <p:nvPr/>
        </p:nvSpPr>
        <p:spPr bwMode="auto">
          <a:xfrm>
            <a:off x="2195736" y="2456894"/>
            <a:ext cx="5400600" cy="4001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和</a:t>
            </a:r>
            <a:r>
              <a:rPr lang="en-US" altLang="zh-CN" sz="2000" b="1" dirty="0" smtClean="0">
                <a:solidFill>
                  <a:srgbClr val="FF0000"/>
                </a:solidFill>
                <a:latin typeface="宋体" panose="02010600030101010101" pitchFamily="2" charset="-122"/>
              </a:rPr>
              <a:t>Y</a:t>
            </a:r>
            <a:r>
              <a:rPr lang="zh-CN" altLang="en-US" sz="2000" b="1" dirty="0" smtClean="0">
                <a:solidFill>
                  <a:srgbClr val="FF0000"/>
                </a:solidFill>
                <a:latin typeface="宋体" panose="02010600030101010101" pitchFamily="2" charset="-122"/>
              </a:rPr>
              <a:t>全抄下，分</a:t>
            </a:r>
            <a:r>
              <a:rPr lang="zh-CN" altLang="en-US" sz="2000" b="1" dirty="0">
                <a:solidFill>
                  <a:srgbClr val="FF0000"/>
                </a:solidFill>
                <a:latin typeface="宋体" panose="02010600030101010101" pitchFamily="2" charset="-122"/>
              </a:rPr>
              <a:t>子</a:t>
            </a:r>
            <a:r>
              <a:rPr lang="zh-CN" altLang="en-US" sz="2000" b="1" dirty="0" smtClean="0">
                <a:solidFill>
                  <a:srgbClr val="FF0000"/>
                </a:solidFill>
                <a:latin typeface="宋体" panose="02010600030101010101" pitchFamily="2" charset="-122"/>
              </a:rPr>
              <a:t>前面下减上，分母</a:t>
            </a:r>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大减小！</a:t>
            </a:r>
            <a:endParaRPr lang="zh-CN" altLang="en-US" sz="2000" b="1" dirty="0">
              <a:solidFill>
                <a:srgbClr val="FF0000"/>
              </a:solidFill>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4136492412"/>
              </p:ext>
            </p:extLst>
          </p:nvPr>
        </p:nvGraphicFramePr>
        <p:xfrm>
          <a:off x="683568" y="3945073"/>
          <a:ext cx="6625431" cy="1643452"/>
        </p:xfrm>
        <a:graphic>
          <a:graphicData uri="http://schemas.openxmlformats.org/presentationml/2006/ole">
            <mc:AlternateContent xmlns:mc="http://schemas.openxmlformats.org/markup-compatibility/2006">
              <mc:Choice xmlns:v="urn:schemas-microsoft-com:vml" Requires="v">
                <p:oleObj spid="_x0000_s70679" name="Equation" r:id="rId5" imgW="4063680" imgH="863280" progId="Equation.DSMT4">
                  <p:embed/>
                </p:oleObj>
              </mc:Choice>
              <mc:Fallback>
                <p:oleObj name="Equation" r:id="rId5" imgW="4063680" imgH="863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945073"/>
                        <a:ext cx="6625431" cy="1643452"/>
                      </a:xfrm>
                      <a:prstGeom prst="rect">
                        <a:avLst/>
                      </a:prstGeom>
                      <a:noFill/>
                      <a:ln w="28575">
                        <a:noFill/>
                      </a:ln>
                      <a:extLst/>
                    </p:spPr>
                  </p:pic>
                </p:oleObj>
              </mc:Fallback>
            </mc:AlternateContent>
          </a:graphicData>
        </a:graphic>
      </p:graphicFrame>
      <p:sp>
        <p:nvSpPr>
          <p:cNvPr id="9" name="Rectangle 2"/>
          <p:cNvSpPr>
            <a:spLocks noChangeArrowheads="1"/>
          </p:cNvSpPr>
          <p:nvPr/>
        </p:nvSpPr>
        <p:spPr bwMode="auto">
          <a:xfrm>
            <a:off x="2051721" y="5685565"/>
            <a:ext cx="5184576" cy="4001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smtClean="0">
                <a:solidFill>
                  <a:srgbClr val="FF0000"/>
                </a:solidFill>
                <a:latin typeface="宋体" panose="02010600030101010101" pitchFamily="2" charset="-122"/>
              </a:rPr>
              <a:t>X</a:t>
            </a:r>
            <a:r>
              <a:rPr lang="zh-CN" altLang="en-US" sz="2000" b="1" dirty="0" smtClean="0">
                <a:solidFill>
                  <a:srgbClr val="FF0000"/>
                </a:solidFill>
                <a:latin typeface="宋体" panose="02010600030101010101" pitchFamily="2" charset="-122"/>
              </a:rPr>
              <a:t>和</a:t>
            </a:r>
            <a:r>
              <a:rPr lang="en-US" altLang="zh-CN" sz="2000" b="1" dirty="0" smtClean="0">
                <a:solidFill>
                  <a:srgbClr val="FF0000"/>
                </a:solidFill>
                <a:latin typeface="宋体" panose="02010600030101010101" pitchFamily="2" charset="-122"/>
              </a:rPr>
              <a:t>Y</a:t>
            </a:r>
            <a:r>
              <a:rPr lang="zh-CN" altLang="en-US" sz="2000" b="1" dirty="0" smtClean="0">
                <a:solidFill>
                  <a:srgbClr val="FF0000"/>
                </a:solidFill>
                <a:latin typeface="宋体" panose="02010600030101010101" pitchFamily="2" charset="-122"/>
              </a:rPr>
              <a:t>全抄下，分</a:t>
            </a:r>
            <a:r>
              <a:rPr lang="zh-CN" altLang="en-US" sz="2000" b="1" dirty="0">
                <a:solidFill>
                  <a:srgbClr val="FF0000"/>
                </a:solidFill>
                <a:latin typeface="宋体" panose="02010600030101010101" pitchFamily="2" charset="-122"/>
              </a:rPr>
              <a:t>子</a:t>
            </a:r>
            <a:r>
              <a:rPr lang="zh-CN" altLang="en-US" sz="2000" b="1" dirty="0" smtClean="0">
                <a:solidFill>
                  <a:srgbClr val="FF0000"/>
                </a:solidFill>
                <a:latin typeface="宋体" panose="02010600030101010101" pitchFamily="2" charset="-122"/>
              </a:rPr>
              <a:t>前面下减上，分母就是</a:t>
            </a:r>
            <a:r>
              <a:rPr lang="en-US" altLang="zh-CN" sz="2000" b="1" dirty="0" smtClean="0">
                <a:solidFill>
                  <a:srgbClr val="FF0000"/>
                </a:solidFill>
                <a:latin typeface="宋体" panose="02010600030101010101" pitchFamily="2" charset="-122"/>
              </a:rPr>
              <a:t>1</a:t>
            </a:r>
            <a:r>
              <a:rPr lang="zh-CN" altLang="en-US" sz="2000" b="1" dirty="0" smtClean="0">
                <a:solidFill>
                  <a:srgbClr val="FF0000"/>
                </a:solidFill>
                <a:latin typeface="宋体" panose="02010600030101010101" pitchFamily="2" charset="-122"/>
              </a:rPr>
              <a:t>！</a:t>
            </a:r>
            <a:endParaRPr lang="zh-CN" altLang="en-US" sz="2000" b="1" dirty="0">
              <a:solidFill>
                <a:srgbClr val="FF0000"/>
              </a:solidFill>
            </a:endParaRPr>
          </a:p>
        </p:txBody>
      </p:sp>
    </p:spTree>
    <p:extLst>
      <p:ext uri="{BB962C8B-B14F-4D97-AF65-F5344CB8AC3E}">
        <p14:creationId xmlns:p14="http://schemas.microsoft.com/office/powerpoint/2010/main" val="1383032491"/>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D212D6-149D-4F65-990A-76A89CDF3219}" type="slidenum">
              <a:rPr lang="en-US" altLang="zh-CN" sz="1200">
                <a:solidFill>
                  <a:srgbClr val="000000"/>
                </a:solidFill>
              </a:rPr>
              <a:pPr eaLnBrk="1" hangingPunct="1"/>
              <a:t>69</a:t>
            </a:fld>
            <a:endParaRPr lang="en-US" altLang="zh-CN" sz="1200">
              <a:solidFill>
                <a:srgbClr val="000000"/>
              </a:solidFill>
            </a:endParaRPr>
          </a:p>
        </p:txBody>
      </p:sp>
      <p:graphicFrame>
        <p:nvGraphicFramePr>
          <p:cNvPr id="57346" name="Object 2"/>
          <p:cNvGraphicFramePr>
            <a:graphicFrameLocks noChangeAspect="1"/>
          </p:cNvGraphicFramePr>
          <p:nvPr/>
        </p:nvGraphicFramePr>
        <p:xfrm>
          <a:off x="0" y="5105400"/>
          <a:ext cx="1752600" cy="1752600"/>
        </p:xfrm>
        <a:graphic>
          <a:graphicData uri="http://schemas.openxmlformats.org/presentationml/2006/ole">
            <mc:AlternateContent xmlns:mc="http://schemas.openxmlformats.org/markup-compatibility/2006">
              <mc:Choice xmlns:v="urn:schemas-microsoft-com:vml" Requires="v">
                <p:oleObj spid="_x0000_s57393" name="Photo Editor 照片" r:id="rId3" imgW="1190476" imgH="1190476" progId="MSPhotoEd.3">
                  <p:embed/>
                </p:oleObj>
              </mc:Choice>
              <mc:Fallback>
                <p:oleObj name="Photo Editor 照片" r:id="rId3" imgW="1190476" imgH="1190476"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05400"/>
                        <a:ext cx="1752600" cy="17526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49" name="Group 5"/>
          <p:cNvGrpSpPr>
            <a:grpSpLocks/>
          </p:cNvGrpSpPr>
          <p:nvPr/>
        </p:nvGrpSpPr>
        <p:grpSpPr bwMode="auto">
          <a:xfrm>
            <a:off x="1979613" y="2852738"/>
            <a:ext cx="4535487" cy="641350"/>
            <a:chOff x="1536" y="2544"/>
            <a:chExt cx="3024" cy="404"/>
          </a:xfrm>
        </p:grpSpPr>
        <p:sp>
          <p:nvSpPr>
            <p:cNvPr id="57350" name="Text Box 6"/>
            <p:cNvSpPr txBox="1">
              <a:spLocks noChangeArrowheads="1"/>
            </p:cNvSpPr>
            <p:nvPr/>
          </p:nvSpPr>
          <p:spPr bwMode="auto">
            <a:xfrm>
              <a:off x="1536" y="2544"/>
              <a:ext cx="3024" cy="404"/>
            </a:xfrm>
            <a:prstGeom prst="rect">
              <a:avLst/>
            </a:prstGeom>
            <a:solidFill>
              <a:srgbClr val="FF9933"/>
            </a:solidFill>
            <a:ln w="9525">
              <a:miter lim="800000"/>
              <a:headEnd/>
              <a:tailEnd/>
            </a:ln>
            <a:scene3d>
              <a:camera prst="legacyObliqueFront"/>
              <a:lightRig rig="legacyFlat1" dir="t"/>
            </a:scene3d>
            <a:sp3d extrusionH="163500" prstMaterial="legacyMatte">
              <a:bevelT w="13500" h="13500" prst="angle"/>
              <a:bevelB w="13500" h="13500" prst="angle"/>
              <a:extrusionClr>
                <a:srgbClr val="FF9933"/>
              </a:extrusionClr>
              <a:contourClr>
                <a:srgbClr val="FF9933"/>
              </a:contourClr>
            </a:sp3d>
          </p:spPr>
          <p:txBody>
            <a:bodyPr>
              <a:spAutoFit/>
              <a:flatTx/>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latin typeface="Tahoma" panose="020B0604030504040204" pitchFamily="34" charset="0"/>
                </a:rPr>
                <a:t>   4.5  </a:t>
              </a:r>
              <a:r>
                <a:rPr lang="zh-CN" altLang="en-US" sz="3600" b="1">
                  <a:latin typeface="Tahoma" panose="020B0604030504040204" pitchFamily="34" charset="0"/>
                </a:rPr>
                <a:t>分段线性插值</a:t>
              </a:r>
              <a:endParaRPr lang="zh-CN" altLang="en-US" sz="2800">
                <a:ea typeface="隶书" panose="02010509060101010101" pitchFamily="49" charset="-122"/>
              </a:endParaRPr>
            </a:p>
          </p:txBody>
        </p:sp>
        <p:graphicFrame>
          <p:nvGraphicFramePr>
            <p:cNvPr id="57347" name="Object 7"/>
            <p:cNvGraphicFramePr>
              <a:graphicFrameLocks noChangeAspect="1"/>
            </p:cNvGraphicFramePr>
            <p:nvPr/>
          </p:nvGraphicFramePr>
          <p:xfrm>
            <a:off x="1560" y="2544"/>
            <a:ext cx="360" cy="384"/>
          </p:xfrm>
          <a:graphic>
            <a:graphicData uri="http://schemas.openxmlformats.org/presentationml/2006/ole">
              <mc:AlternateContent xmlns:mc="http://schemas.openxmlformats.org/markup-compatibility/2006">
                <mc:Choice xmlns:v="urn:schemas-microsoft-com:vml" Requires="v">
                  <p:oleObj spid="_x0000_s57394" name="文档" r:id="rId5" imgW="5274360" imgH="198000" progId="Word.Document.8">
                    <p:embed/>
                  </p:oleObj>
                </mc:Choice>
                <mc:Fallback>
                  <p:oleObj name="文档" r:id="rId5" imgW="5274360" imgH="198000"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0" y="254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684213" y="2060575"/>
            <a:ext cx="74549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5400" b="1"/>
              <a:t>满足条件：</a:t>
            </a:r>
            <a:r>
              <a:rPr lang="en-US" altLang="zh-CN" sz="5400" b="1" i="1"/>
              <a:t>P</a:t>
            </a:r>
            <a:r>
              <a:rPr lang="en-US" altLang="zh-CN" sz="5400" b="1"/>
              <a:t>(</a:t>
            </a:r>
            <a:r>
              <a:rPr lang="en-US" altLang="zh-CN" sz="5400" b="1" i="1"/>
              <a:t>x</a:t>
            </a:r>
            <a:r>
              <a:rPr lang="en-US" altLang="zh-CN" sz="5400" b="1" i="1" baseline="-25000"/>
              <a:t>i</a:t>
            </a:r>
            <a:r>
              <a:rPr lang="en-US" altLang="zh-CN" sz="5400" b="1"/>
              <a:t>)</a:t>
            </a:r>
            <a:r>
              <a:rPr lang="en-US" altLang="zh-CN" sz="5400" b="1">
                <a:sym typeface="Symbol" panose="05050102010706020507" pitchFamily="18" charset="2"/>
              </a:rPr>
              <a:t>= </a:t>
            </a:r>
            <a:r>
              <a:rPr lang="en-US" altLang="zh-CN" sz="5400" b="1" i="1"/>
              <a:t>f</a:t>
            </a:r>
            <a:r>
              <a:rPr lang="en-US" altLang="zh-CN" sz="5400" b="1"/>
              <a:t>(</a:t>
            </a:r>
            <a:r>
              <a:rPr lang="en-US" altLang="zh-CN" sz="5400" b="1" i="1"/>
              <a:t>x</a:t>
            </a:r>
            <a:r>
              <a:rPr lang="en-US" altLang="zh-CN" sz="5400" b="1" i="1" baseline="-25000"/>
              <a:t>i</a:t>
            </a:r>
            <a:r>
              <a:rPr lang="en-US" altLang="zh-CN" sz="5400" b="1"/>
              <a:t>)=</a:t>
            </a:r>
            <a:r>
              <a:rPr lang="en-US" altLang="zh-CN" sz="5400" b="1" i="1"/>
              <a:t>y</a:t>
            </a:r>
            <a:r>
              <a:rPr lang="en-US" altLang="zh-CN" b="1" i="1" baseline="-25000"/>
              <a:t>i</a:t>
            </a:r>
          </a:p>
          <a:p>
            <a:pPr eaLnBrk="1" hangingPunct="1"/>
            <a:r>
              <a:rPr lang="en-US" altLang="zh-CN" sz="5400" b="1" i="1"/>
              <a:t>x</a:t>
            </a:r>
            <a:r>
              <a:rPr lang="en-US" altLang="zh-CN" sz="5400" b="1" i="1" baseline="-25000"/>
              <a:t>i</a:t>
            </a:r>
            <a:r>
              <a:rPr lang="en-US" altLang="zh-CN" b="1" i="1"/>
              <a:t>≠ </a:t>
            </a:r>
            <a:r>
              <a:rPr lang="en-US" altLang="zh-CN" sz="5400" b="1" i="1"/>
              <a:t>x</a:t>
            </a:r>
            <a:r>
              <a:rPr lang="en-US" altLang="zh-CN" sz="5400" b="1" i="1" baseline="-25000"/>
              <a:t>j</a:t>
            </a:r>
            <a:r>
              <a:rPr lang="zh-CN" altLang="en-US" sz="5400" b="1"/>
              <a:t>互异的点</a:t>
            </a:r>
          </a:p>
          <a:p>
            <a:pPr eaLnBrk="1" hangingPunct="1"/>
            <a:endParaRPr lang="zh-CN" altLang="en-US" sz="5400" b="1"/>
          </a:p>
          <a:p>
            <a:pPr eaLnBrk="1" hangingPunct="1"/>
            <a:endParaRPr lang="zh-CN" altLang="en-US" b="1" i="1" baseline="-25000"/>
          </a:p>
          <a:p>
            <a:pPr eaLnBrk="1" hangingPunct="1"/>
            <a:endParaRPr lang="en-US" altLang="zh-CN" b="1" i="1" baseline="-25000"/>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B9DDB5-9E69-485F-BB5A-B3D3854B7A58}" type="slidenum">
              <a:rPr lang="en-US" altLang="zh-CN" sz="1200">
                <a:solidFill>
                  <a:srgbClr val="000000"/>
                </a:solidFill>
              </a:rPr>
              <a:pPr eaLnBrk="1" hangingPunct="1"/>
              <a:t>70</a:t>
            </a:fld>
            <a:endParaRPr lang="en-US" altLang="zh-CN" sz="1200">
              <a:solidFill>
                <a:srgbClr val="000000"/>
              </a:solidFill>
            </a:endParaRPr>
          </a:p>
        </p:txBody>
      </p:sp>
      <p:sp>
        <p:nvSpPr>
          <p:cNvPr id="58373" name="Rectangle 2"/>
          <p:cNvSpPr>
            <a:spLocks noChangeArrowheads="1"/>
          </p:cNvSpPr>
          <p:nvPr/>
        </p:nvSpPr>
        <p:spPr bwMode="auto">
          <a:xfrm>
            <a:off x="468313" y="549275"/>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t>4</a:t>
            </a:r>
            <a:r>
              <a:rPr lang="zh-CN" altLang="en-GB"/>
              <a:t>.</a:t>
            </a:r>
            <a:r>
              <a:rPr lang="en-GB" altLang="zh-CN"/>
              <a:t>5.1 </a:t>
            </a:r>
            <a:r>
              <a:rPr lang="zh-CN" altLang="en-GB"/>
              <a:t>高次插值的病态分析</a:t>
            </a:r>
            <a:endParaRPr lang="zh-CN" altLang="en-US"/>
          </a:p>
        </p:txBody>
      </p:sp>
      <p:sp>
        <p:nvSpPr>
          <p:cNvPr id="58374" name="Rectangle 3"/>
          <p:cNvSpPr>
            <a:spLocks noChangeArrowheads="1"/>
          </p:cNvSpPr>
          <p:nvPr/>
        </p:nvSpPr>
        <p:spPr bwMode="auto">
          <a:xfrm>
            <a:off x="539750" y="1454150"/>
            <a:ext cx="8305800" cy="220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dirty="0">
                <a:latin typeface="宋体" panose="02010600030101010101" pitchFamily="2" charset="-122"/>
              </a:rPr>
              <a:t>    </a:t>
            </a:r>
            <a:r>
              <a:rPr lang="zh-CN" altLang="en-US" dirty="0">
                <a:solidFill>
                  <a:srgbClr val="FF0000"/>
                </a:solidFill>
                <a:latin typeface="宋体" panose="02010600030101010101" pitchFamily="2" charset="-122"/>
              </a:rPr>
              <a:t>适当地提高插值多项式的次数，</a:t>
            </a:r>
            <a:r>
              <a:rPr lang="zh-CN" altLang="en-US" sz="3200" b="1" dirty="0">
                <a:solidFill>
                  <a:srgbClr val="FF0000"/>
                </a:solidFill>
                <a:latin typeface="宋体" panose="02010600030101010101" pitchFamily="2" charset="-122"/>
              </a:rPr>
              <a:t>有可能</a:t>
            </a:r>
            <a:r>
              <a:rPr lang="zh-CN" altLang="en-US" dirty="0">
                <a:solidFill>
                  <a:srgbClr val="FF0000"/>
                </a:solidFill>
                <a:latin typeface="宋体" panose="02010600030101010101" pitchFamily="2" charset="-122"/>
              </a:rPr>
              <a:t>提高计算结果的准确程度</a:t>
            </a:r>
            <a:r>
              <a:rPr lang="zh-CN" altLang="en-US" dirty="0">
                <a:latin typeface="宋体" panose="02010600030101010101" pitchFamily="2" charset="-122"/>
              </a:rPr>
              <a:t>。</a:t>
            </a:r>
          </a:p>
          <a:p>
            <a:pPr eaLnBrk="1" hangingPunct="1">
              <a:spcBef>
                <a:spcPct val="20000"/>
              </a:spcBef>
            </a:pPr>
            <a:r>
              <a:rPr lang="zh-CN" altLang="en-US" dirty="0">
                <a:latin typeface="宋体" panose="02010600030101010101" pitchFamily="2" charset="-122"/>
              </a:rPr>
              <a:t>    但是决不可由此得出结论，认为插值多项式的次数越高越好，利用被插函数节点信息越多，误差越小。</a:t>
            </a:r>
          </a:p>
          <a:p>
            <a:pPr eaLnBrk="1" hangingPunct="1">
              <a:spcBef>
                <a:spcPct val="20000"/>
              </a:spcBef>
            </a:pPr>
            <a:r>
              <a:rPr lang="zh-CN" altLang="en-US" dirty="0">
                <a:latin typeface="宋体" panose="02010600030101010101" pitchFamily="2" charset="-122"/>
              </a:rPr>
              <a:t>由插值多项式的截断误差公式可见：</a:t>
            </a:r>
            <a:r>
              <a:rPr lang="zh-CN" altLang="en-US" dirty="0"/>
              <a:t> </a:t>
            </a:r>
          </a:p>
        </p:txBody>
      </p:sp>
      <p:grpSp>
        <p:nvGrpSpPr>
          <p:cNvPr id="58375" name="Group 4"/>
          <p:cNvGrpSpPr>
            <a:grpSpLocks/>
          </p:cNvGrpSpPr>
          <p:nvPr/>
        </p:nvGrpSpPr>
        <p:grpSpPr bwMode="auto">
          <a:xfrm>
            <a:off x="539750" y="3543300"/>
            <a:ext cx="6699250" cy="1752600"/>
            <a:chOff x="144" y="2784"/>
            <a:chExt cx="4220" cy="1248"/>
          </a:xfrm>
        </p:grpSpPr>
        <p:graphicFrame>
          <p:nvGraphicFramePr>
            <p:cNvPr id="58370" name="Object 5"/>
            <p:cNvGraphicFramePr>
              <a:graphicFrameLocks noChangeAspect="1"/>
            </p:cNvGraphicFramePr>
            <p:nvPr/>
          </p:nvGraphicFramePr>
          <p:xfrm>
            <a:off x="564" y="2784"/>
            <a:ext cx="3800" cy="720"/>
          </p:xfrm>
          <a:graphic>
            <a:graphicData uri="http://schemas.openxmlformats.org/presentationml/2006/ole">
              <mc:AlternateContent xmlns:mc="http://schemas.openxmlformats.org/markup-compatibility/2006">
                <mc:Choice xmlns:v="urn:schemas-microsoft-com:vml" Requires="v">
                  <p:oleObj spid="_x0000_s58426" name="Equation" r:id="rId3" imgW="2463480" imgH="444240" progId="Equation.DSMT4">
                    <p:embed/>
                  </p:oleObj>
                </mc:Choice>
                <mc:Fallback>
                  <p:oleObj name="Equation" r:id="rId3" imgW="246348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 y="2784"/>
                          <a:ext cx="3800" cy="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9" name="Rectangle 6"/>
            <p:cNvSpPr>
              <a:spLocks noChangeArrowheads="1"/>
            </p:cNvSpPr>
            <p:nvPr/>
          </p:nvSpPr>
          <p:spPr bwMode="auto">
            <a:xfrm>
              <a:off x="144" y="3504"/>
              <a:ext cx="6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其中</a:t>
              </a:r>
              <a:r>
                <a:rPr lang="zh-CN" altLang="en-US">
                  <a:latin typeface="宋体" panose="02010600030101010101" pitchFamily="2" charset="-122"/>
                </a:rPr>
                <a:t> </a:t>
              </a:r>
            </a:p>
          </p:txBody>
        </p:sp>
        <p:graphicFrame>
          <p:nvGraphicFramePr>
            <p:cNvPr id="58371" name="Object 7"/>
            <p:cNvGraphicFramePr>
              <a:graphicFrameLocks noChangeAspect="1"/>
            </p:cNvGraphicFramePr>
            <p:nvPr/>
          </p:nvGraphicFramePr>
          <p:xfrm>
            <a:off x="681" y="3455"/>
            <a:ext cx="3630" cy="577"/>
          </p:xfrm>
          <a:graphic>
            <a:graphicData uri="http://schemas.openxmlformats.org/presentationml/2006/ole">
              <mc:AlternateContent xmlns:mc="http://schemas.openxmlformats.org/markup-compatibility/2006">
                <mc:Choice xmlns:v="urn:schemas-microsoft-com:vml" Requires="v">
                  <p:oleObj spid="_x0000_s58427" name="Equation" r:id="rId5" imgW="2920680" imgH="431640" progId="Equation.DSMT4">
                    <p:embed/>
                  </p:oleObj>
                </mc:Choice>
                <mc:Fallback>
                  <p:oleObj name="Equation" r:id="rId5" imgW="292068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 y="3455"/>
                          <a:ext cx="3630" cy="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376" name="Rectangle 8"/>
          <p:cNvSpPr>
            <a:spLocks noChangeArrowheads="1"/>
          </p:cNvSpPr>
          <p:nvPr/>
        </p:nvSpPr>
        <p:spPr bwMode="auto">
          <a:xfrm>
            <a:off x="395288" y="54864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dirty="0">
                <a:latin typeface="宋体" panose="02010600030101010101" pitchFamily="2" charset="-122"/>
              </a:rPr>
              <a:t>    </a:t>
            </a:r>
            <a:r>
              <a:rPr lang="zh-CN" altLang="en-US" dirty="0">
                <a:solidFill>
                  <a:srgbClr val="FF0000"/>
                </a:solidFill>
                <a:latin typeface="宋体" panose="02010600030101010101" pitchFamily="2" charset="-122"/>
              </a:rPr>
              <a:t>截断误差同</a:t>
            </a:r>
            <a:r>
              <a:rPr lang="en-GB" altLang="zh-CN" i="1" dirty="0">
                <a:solidFill>
                  <a:srgbClr val="FF0000"/>
                </a:solidFill>
              </a:rPr>
              <a:t>f</a:t>
            </a:r>
            <a:r>
              <a:rPr lang="en-GB" altLang="zh-CN" baseline="30000" dirty="0">
                <a:solidFill>
                  <a:srgbClr val="FF0000"/>
                </a:solidFill>
                <a:latin typeface="宋体" panose="02010600030101010101" pitchFamily="2" charset="-122"/>
              </a:rPr>
              <a:t>(</a:t>
            </a:r>
            <a:r>
              <a:rPr lang="en-GB" altLang="zh-CN" i="1" baseline="30000" dirty="0">
                <a:solidFill>
                  <a:srgbClr val="FF0000"/>
                </a:solidFill>
              </a:rPr>
              <a:t>n</a:t>
            </a:r>
            <a:r>
              <a:rPr lang="en-GB" altLang="zh-CN" baseline="30000" dirty="0">
                <a:solidFill>
                  <a:srgbClr val="FF0000"/>
                </a:solidFill>
                <a:latin typeface="宋体" panose="02010600030101010101" pitchFamily="2" charset="-122"/>
              </a:rPr>
              <a:t>+1)</a:t>
            </a:r>
            <a:r>
              <a:rPr lang="en-GB" altLang="zh-CN" dirty="0">
                <a:solidFill>
                  <a:srgbClr val="FF0000"/>
                </a:solidFill>
                <a:latin typeface="宋体" panose="02010600030101010101" pitchFamily="2" charset="-122"/>
              </a:rPr>
              <a:t>(</a:t>
            </a:r>
            <a:r>
              <a:rPr lang="en-GB" altLang="zh-CN" i="1" dirty="0">
                <a:solidFill>
                  <a:srgbClr val="FF0000"/>
                </a:solidFill>
              </a:rPr>
              <a:t>ξ</a:t>
            </a:r>
            <a:r>
              <a:rPr lang="en-GB" altLang="zh-CN" dirty="0">
                <a:solidFill>
                  <a:srgbClr val="FF0000"/>
                </a:solidFill>
                <a:latin typeface="宋体" panose="02010600030101010101" pitchFamily="2" charset="-122"/>
              </a:rPr>
              <a:t>)</a:t>
            </a:r>
            <a:r>
              <a:rPr lang="zh-CN" altLang="en-GB" dirty="0">
                <a:solidFill>
                  <a:srgbClr val="FF0000"/>
                </a:solidFill>
                <a:latin typeface="宋体" panose="02010600030101010101" pitchFamily="2" charset="-122"/>
              </a:rPr>
              <a:t>与</a:t>
            </a:r>
            <a:r>
              <a:rPr lang="en-GB" altLang="zh-CN" dirty="0">
                <a:solidFill>
                  <a:srgbClr val="FF0000"/>
                </a:solidFill>
              </a:rPr>
              <a:t>ω</a:t>
            </a:r>
            <a:r>
              <a:rPr lang="en-GB" altLang="zh-CN" i="1" baseline="-25000" dirty="0">
                <a:solidFill>
                  <a:srgbClr val="FF0000"/>
                </a:solidFill>
              </a:rPr>
              <a:t>n</a:t>
            </a:r>
            <a:r>
              <a:rPr lang="en-GB" altLang="zh-CN" baseline="-25000" dirty="0">
                <a:solidFill>
                  <a:srgbClr val="FF0000"/>
                </a:solidFill>
              </a:rPr>
              <a:t>+1</a:t>
            </a:r>
            <a:r>
              <a:rPr lang="en-GB" altLang="zh-CN" dirty="0">
                <a:solidFill>
                  <a:srgbClr val="FF0000"/>
                </a:solidFill>
              </a:rPr>
              <a:t>(</a:t>
            </a:r>
            <a:r>
              <a:rPr lang="en-GB" altLang="zh-CN" i="1" dirty="0">
                <a:solidFill>
                  <a:srgbClr val="FF0000"/>
                </a:solidFill>
              </a:rPr>
              <a:t>x</a:t>
            </a:r>
            <a:r>
              <a:rPr lang="en-GB" altLang="zh-CN" dirty="0">
                <a:solidFill>
                  <a:srgbClr val="FF0000"/>
                </a:solidFill>
              </a:rPr>
              <a:t>)</a:t>
            </a:r>
            <a:r>
              <a:rPr lang="zh-CN" altLang="en-GB" dirty="0">
                <a:solidFill>
                  <a:srgbClr val="FF0000"/>
                </a:solidFill>
              </a:rPr>
              <a:t>有关，其绝对值不一定随次数</a:t>
            </a:r>
            <a:r>
              <a:rPr lang="en-GB" altLang="zh-CN" i="1" dirty="0">
                <a:solidFill>
                  <a:srgbClr val="FF0000"/>
                </a:solidFill>
              </a:rPr>
              <a:t>n</a:t>
            </a:r>
            <a:r>
              <a:rPr lang="zh-CN" altLang="en-GB" dirty="0">
                <a:solidFill>
                  <a:srgbClr val="FF0000"/>
                </a:solidFill>
              </a:rPr>
              <a:t>增加而减小。</a:t>
            </a:r>
            <a:endParaRPr lang="zh-CN" altLang="en-US" dirty="0">
              <a:solidFill>
                <a:srgbClr val="FF0000"/>
              </a:solidFill>
            </a:endParaRPr>
          </a:p>
        </p:txBody>
      </p:sp>
      <p:sp>
        <p:nvSpPr>
          <p:cNvPr id="58377" name="AutoShape 9">
            <a:hlinkClick r:id="" action="ppaction://hlinkshowjump?jump=previousslide" highlightClick="1"/>
          </p:cNvPr>
          <p:cNvSpPr>
            <a:spLocks noChangeArrowheads="1"/>
          </p:cNvSpPr>
          <p:nvPr/>
        </p:nvSpPr>
        <p:spPr bwMode="auto">
          <a:xfrm>
            <a:off x="7766050" y="6553200"/>
            <a:ext cx="685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8" name="AutoShape 10">
            <a:hlinkClick r:id="" action="ppaction://hlinkshowjump?jump=lastslideviewed" highlightClick="1"/>
          </p:cNvPr>
          <p:cNvSpPr>
            <a:spLocks noChangeArrowheads="1"/>
          </p:cNvSpPr>
          <p:nvPr/>
        </p:nvSpPr>
        <p:spPr bwMode="auto">
          <a:xfrm>
            <a:off x="845185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CDB5F9-D6F6-4DD7-A6EC-4C293ED3B549}" type="slidenum">
              <a:rPr lang="en-US" altLang="zh-CN" sz="1200">
                <a:solidFill>
                  <a:srgbClr val="000000"/>
                </a:solidFill>
              </a:rPr>
              <a:pPr eaLnBrk="1" hangingPunct="1"/>
              <a:t>71</a:t>
            </a:fld>
            <a:endParaRPr lang="en-US" altLang="zh-CN" sz="1200">
              <a:solidFill>
                <a:srgbClr val="000000"/>
              </a:solidFill>
            </a:endParaRPr>
          </a:p>
        </p:txBody>
      </p:sp>
      <p:sp>
        <p:nvSpPr>
          <p:cNvPr id="54280" name="Rectangle 2"/>
          <p:cNvSpPr>
            <a:spLocks noChangeArrowheads="1"/>
          </p:cNvSpPr>
          <p:nvPr/>
        </p:nvSpPr>
        <p:spPr bwMode="auto">
          <a:xfrm>
            <a:off x="659815" y="336551"/>
            <a:ext cx="1905000" cy="533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spcBef>
                <a:spcPct val="20000"/>
              </a:spcBef>
              <a:defRPr/>
            </a:pPr>
            <a:r>
              <a:rPr kumimoji="0" lang="zh-CN" altLang="en-US" b="1" dirty="0"/>
              <a:t>龙格现象</a:t>
            </a:r>
          </a:p>
        </p:txBody>
      </p:sp>
      <p:sp>
        <p:nvSpPr>
          <p:cNvPr id="59401" name="Text Box 3"/>
          <p:cNvSpPr txBox="1">
            <a:spLocks noChangeArrowheads="1"/>
          </p:cNvSpPr>
          <p:nvPr/>
        </p:nvSpPr>
        <p:spPr bwMode="auto">
          <a:xfrm>
            <a:off x="663575" y="908050"/>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考虑一个典型的例子，设</a:t>
            </a:r>
          </a:p>
        </p:txBody>
      </p:sp>
      <p:graphicFrame>
        <p:nvGraphicFramePr>
          <p:cNvPr id="59394" name="Object 4"/>
          <p:cNvGraphicFramePr>
            <a:graphicFrameLocks noChangeAspect="1"/>
          </p:cNvGraphicFramePr>
          <p:nvPr/>
        </p:nvGraphicFramePr>
        <p:xfrm>
          <a:off x="4211638" y="836613"/>
          <a:ext cx="3509962" cy="762000"/>
        </p:xfrm>
        <a:graphic>
          <a:graphicData uri="http://schemas.openxmlformats.org/presentationml/2006/ole">
            <mc:AlternateContent xmlns:mc="http://schemas.openxmlformats.org/markup-compatibility/2006">
              <mc:Choice xmlns:v="urn:schemas-microsoft-com:vml" Requires="v">
                <p:oleObj spid="_x0000_s59527" name="Equation" r:id="rId3" imgW="1892160" imgH="393480" progId="Equation.DSMT4">
                  <p:embed/>
                </p:oleObj>
              </mc:Choice>
              <mc:Fallback>
                <p:oleObj name="Equation" r:id="rId3" imgW="189216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836613"/>
                        <a:ext cx="35099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2" name="Text Box 5"/>
          <p:cNvSpPr txBox="1">
            <a:spLocks noChangeArrowheads="1"/>
          </p:cNvSpPr>
          <p:nvPr/>
        </p:nvSpPr>
        <p:spPr bwMode="auto">
          <a:xfrm>
            <a:off x="684213" y="19891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取</a:t>
            </a:r>
            <a:r>
              <a:rPr lang="zh-CN" altLang="en-US" dirty="0">
                <a:solidFill>
                  <a:srgbClr val="FF0000"/>
                </a:solidFill>
              </a:rPr>
              <a:t>等距</a:t>
            </a:r>
            <a:r>
              <a:rPr lang="zh-CN" altLang="en-US" dirty="0"/>
              <a:t>节点</a:t>
            </a:r>
          </a:p>
        </p:txBody>
      </p:sp>
      <p:graphicFrame>
        <p:nvGraphicFramePr>
          <p:cNvPr id="59395" name="Object 6"/>
          <p:cNvGraphicFramePr>
            <a:graphicFrameLocks noChangeAspect="1"/>
          </p:cNvGraphicFramePr>
          <p:nvPr/>
        </p:nvGraphicFramePr>
        <p:xfrm>
          <a:off x="2484438" y="1916113"/>
          <a:ext cx="5976937" cy="720725"/>
        </p:xfrm>
        <a:graphic>
          <a:graphicData uri="http://schemas.openxmlformats.org/presentationml/2006/ole">
            <mc:AlternateContent xmlns:mc="http://schemas.openxmlformats.org/markup-compatibility/2006">
              <mc:Choice xmlns:v="urn:schemas-microsoft-com:vml" Requires="v">
                <p:oleObj spid="_x0000_s59528" name="Equation" r:id="rId5" imgW="1765080" imgH="228600" progId="Equation.DSMT4">
                  <p:embed/>
                </p:oleObj>
              </mc:Choice>
              <mc:Fallback>
                <p:oleObj name="Equation" r:id="rId5" imgW="176508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916113"/>
                        <a:ext cx="597693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3" name="Text Box 7"/>
          <p:cNvSpPr txBox="1">
            <a:spLocks noChangeArrowheads="1"/>
          </p:cNvSpPr>
          <p:nvPr/>
        </p:nvSpPr>
        <p:spPr bwMode="auto">
          <a:xfrm>
            <a:off x="684213" y="2924175"/>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所构造的拉格朗日插值多项式为</a:t>
            </a:r>
          </a:p>
        </p:txBody>
      </p:sp>
      <p:graphicFrame>
        <p:nvGraphicFramePr>
          <p:cNvPr id="59396" name="Object 8"/>
          <p:cNvGraphicFramePr>
            <a:graphicFrameLocks noChangeAspect="1"/>
          </p:cNvGraphicFramePr>
          <p:nvPr/>
        </p:nvGraphicFramePr>
        <p:xfrm>
          <a:off x="1476375" y="3500438"/>
          <a:ext cx="5848350" cy="1223962"/>
        </p:xfrm>
        <a:graphic>
          <a:graphicData uri="http://schemas.openxmlformats.org/presentationml/2006/ole">
            <mc:AlternateContent xmlns:mc="http://schemas.openxmlformats.org/markup-compatibility/2006">
              <mc:Choice xmlns:v="urn:schemas-microsoft-com:vml" Requires="v">
                <p:oleObj spid="_x0000_s59529" name="Equation" r:id="rId7" imgW="1726920" imgH="545760" progId="Equation.DSMT4">
                  <p:embed/>
                </p:oleObj>
              </mc:Choice>
              <mc:Fallback>
                <p:oleObj name="Equation" r:id="rId7" imgW="1726920" imgH="5457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500438"/>
                        <a:ext cx="5848350"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4" name="Text Box 9"/>
          <p:cNvSpPr txBox="1">
            <a:spLocks noChangeArrowheads="1"/>
          </p:cNvSpPr>
          <p:nvPr/>
        </p:nvSpPr>
        <p:spPr bwMode="auto">
          <a:xfrm>
            <a:off x="663575" y="48895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在</a:t>
            </a:r>
            <a:r>
              <a:rPr lang="en-US" altLang="zh-CN"/>
              <a:t>[-5</a:t>
            </a:r>
            <a:r>
              <a:rPr lang="zh-CN" altLang="en-US"/>
              <a:t>，</a:t>
            </a:r>
            <a:r>
              <a:rPr lang="en-US" altLang="zh-CN"/>
              <a:t>5]</a:t>
            </a:r>
            <a:r>
              <a:rPr lang="zh-CN" altLang="en-US"/>
              <a:t>上取一点</a:t>
            </a:r>
          </a:p>
        </p:txBody>
      </p:sp>
      <p:graphicFrame>
        <p:nvGraphicFramePr>
          <p:cNvPr id="59397" name="Object 10"/>
          <p:cNvGraphicFramePr>
            <a:graphicFrameLocks noChangeAspect="1"/>
          </p:cNvGraphicFramePr>
          <p:nvPr/>
        </p:nvGraphicFramePr>
        <p:xfrm>
          <a:off x="3219450" y="4910138"/>
          <a:ext cx="1223963" cy="500062"/>
        </p:xfrm>
        <a:graphic>
          <a:graphicData uri="http://schemas.openxmlformats.org/presentationml/2006/ole">
            <mc:AlternateContent xmlns:mc="http://schemas.openxmlformats.org/markup-compatibility/2006">
              <mc:Choice xmlns:v="urn:schemas-microsoft-com:vml" Requires="v">
                <p:oleObj spid="_x0000_s59530" name="Equation" r:id="rId9" imgW="558720" imgH="228600" progId="Equation.DSMT4">
                  <p:embed/>
                </p:oleObj>
              </mc:Choice>
              <mc:Fallback>
                <p:oleObj name="Equation" r:id="rId9" imgW="558720" imgH="2286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9450" y="4910138"/>
                        <a:ext cx="122396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5" name="Text Box 11"/>
          <p:cNvSpPr txBox="1">
            <a:spLocks noChangeArrowheads="1"/>
          </p:cNvSpPr>
          <p:nvPr/>
        </p:nvSpPr>
        <p:spPr bwMode="auto">
          <a:xfrm>
            <a:off x="592138" y="5610225"/>
            <a:ext cx="287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计算出</a:t>
            </a:r>
            <a:r>
              <a:rPr lang="en-US" altLang="zh-CN" i="1"/>
              <a:t>n</a:t>
            </a:r>
            <a:r>
              <a:rPr lang="en-US" altLang="zh-CN"/>
              <a:t>=2,4,…,20</a:t>
            </a:r>
            <a:r>
              <a:rPr lang="zh-CN" altLang="en-US"/>
              <a:t>的</a:t>
            </a:r>
          </a:p>
        </p:txBody>
      </p:sp>
      <p:graphicFrame>
        <p:nvGraphicFramePr>
          <p:cNvPr id="59398" name="Object 12"/>
          <p:cNvGraphicFramePr>
            <a:graphicFrameLocks noChangeAspect="1"/>
          </p:cNvGraphicFramePr>
          <p:nvPr/>
        </p:nvGraphicFramePr>
        <p:xfrm>
          <a:off x="3368675" y="5665788"/>
          <a:ext cx="1779588" cy="500062"/>
        </p:xfrm>
        <a:graphic>
          <a:graphicData uri="http://schemas.openxmlformats.org/presentationml/2006/ole">
            <mc:AlternateContent xmlns:mc="http://schemas.openxmlformats.org/markup-compatibility/2006">
              <mc:Choice xmlns:v="urn:schemas-microsoft-com:vml" Requires="v">
                <p:oleObj spid="_x0000_s59531" name="Equation" r:id="rId11" imgW="812520" imgH="228600" progId="Equation.DSMT4">
                  <p:embed/>
                </p:oleObj>
              </mc:Choice>
              <mc:Fallback>
                <p:oleObj name="Equation" r:id="rId11" imgW="81252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8675" y="5665788"/>
                        <a:ext cx="177958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
          <p:cNvGraphicFramePr>
            <a:graphicFrameLocks noChangeAspect="1"/>
          </p:cNvGraphicFramePr>
          <p:nvPr>
            <p:extLst>
              <p:ext uri="{D42A27DB-BD31-4B8C-83A1-F6EECF244321}">
                <p14:modId xmlns:p14="http://schemas.microsoft.com/office/powerpoint/2010/main" val="1776862228"/>
              </p:ext>
            </p:extLst>
          </p:nvPr>
        </p:nvGraphicFramePr>
        <p:xfrm>
          <a:off x="4887914" y="4759054"/>
          <a:ext cx="4222748" cy="1055687"/>
        </p:xfrm>
        <a:graphic>
          <a:graphicData uri="http://schemas.openxmlformats.org/presentationml/2006/ole">
            <mc:AlternateContent xmlns:mc="http://schemas.openxmlformats.org/markup-compatibility/2006">
              <mc:Choice xmlns:v="urn:schemas-microsoft-com:vml" Requires="v">
                <p:oleObj spid="_x0000_s59532" name="Equation" r:id="rId13" imgW="4063680" imgH="1015920" progId="Equation.3">
                  <p:embed/>
                </p:oleObj>
              </mc:Choice>
              <mc:Fallback>
                <p:oleObj name="Equation" r:id="rId13" imgW="4063680" imgH="10159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7914" y="4759054"/>
                        <a:ext cx="4222748" cy="1055687"/>
                      </a:xfrm>
                      <a:prstGeom prst="rect">
                        <a:avLst/>
                      </a:prstGeom>
                      <a:noFill/>
                      <a:ln>
                        <a:solidFill>
                          <a:srgbClr val="FF0000"/>
                        </a:solidFill>
                      </a:ln>
                      <a:effectLs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EFEF3B6-29C5-4951-B36C-5A6F8EB949DE}" type="slidenum">
              <a:rPr lang="en-US" altLang="zh-CN" sz="1200">
                <a:solidFill>
                  <a:srgbClr val="000000"/>
                </a:solidFill>
              </a:rPr>
              <a:pPr eaLnBrk="1" hangingPunct="1"/>
              <a:t>72</a:t>
            </a:fld>
            <a:endParaRPr lang="en-US" altLang="zh-CN" sz="1200">
              <a:solidFill>
                <a:srgbClr val="000000"/>
              </a:solidFill>
            </a:endParaRPr>
          </a:p>
        </p:txBody>
      </p:sp>
      <p:graphicFrame>
        <p:nvGraphicFramePr>
          <p:cNvPr id="161794" name="Group 2"/>
          <p:cNvGraphicFramePr>
            <a:graphicFrameLocks noGrp="1"/>
          </p:cNvGraphicFramePr>
          <p:nvPr/>
        </p:nvGraphicFramePr>
        <p:xfrm>
          <a:off x="395288" y="260350"/>
          <a:ext cx="6840537" cy="5699760"/>
        </p:xfrm>
        <a:graphic>
          <a:graphicData uri="http://schemas.openxmlformats.org/drawingml/2006/table">
            <a:tbl>
              <a:tblPr/>
              <a:tblGrid>
                <a:gridCol w="1266825"/>
                <a:gridCol w="1601787"/>
                <a:gridCol w="2028825"/>
                <a:gridCol w="1943100"/>
              </a:tblGrid>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0.137931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0.759615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-0.621684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0.066390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-0.356826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0.423216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0.054463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0.607879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-0.553416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0.049651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-0.831017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0.880668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0.047059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1.578721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-1.531662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0.045440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2.800440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0.044334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50.332742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-5.288409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0.043530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-10.173867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10.217397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0.042920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20.123671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-20.080751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0.042440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-39.952449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2" panose="05020102010507070707" pitchFamily="18" charset="2"/>
                        <a:defRPr sz="2800">
                          <a:solidFill>
                            <a:schemeClr val="tx1"/>
                          </a:solidFill>
                          <a:latin typeface="Gill Sans MT" panose="020B0502020104020203" pitchFamily="34" charset="0"/>
                          <a:ea typeface="黑体" panose="02010609060101010101" pitchFamily="49" charset="-122"/>
                        </a:defRPr>
                      </a:lvl1pPr>
                      <a:lvl2pPr marL="742950" indent="-285750" eaLnBrk="0" hangingPunct="0">
                        <a:spcBef>
                          <a:spcPct val="20000"/>
                        </a:spcBef>
                        <a:buClr>
                          <a:srgbClr val="108BB4"/>
                        </a:buClr>
                        <a:buSzPct val="60000"/>
                        <a:buFont typeface="Wingdings 2" panose="05020102010507070707" pitchFamily="18" charset="2"/>
                        <a:defRPr sz="2400">
                          <a:solidFill>
                            <a:schemeClr val="tx1"/>
                          </a:solidFill>
                          <a:latin typeface="Gill Sans MT" panose="020B0502020104020203" pitchFamily="34" charset="0"/>
                          <a:ea typeface="黑体" panose="02010609060101010101" pitchFamily="49" charset="-122"/>
                        </a:defRPr>
                      </a:lvl2pPr>
                      <a:lvl3pPr marL="1143000" indent="-228600" eaLnBrk="0" hangingPunct="0">
                        <a:spcBef>
                          <a:spcPct val="20000"/>
                        </a:spcBef>
                        <a:buClr>
                          <a:srgbClr val="DA7328"/>
                        </a:buClr>
                        <a:buSzPct val="57000"/>
                        <a:buFont typeface="Wingdings 2" panose="05020102010507070707" pitchFamily="18" charset="2"/>
                        <a:defRPr sz="2000">
                          <a:solidFill>
                            <a:schemeClr val="tx1"/>
                          </a:solidFill>
                          <a:latin typeface="Gill Sans MT" panose="020B0502020104020203" pitchFamily="34" charset="0"/>
                          <a:ea typeface="黑体" panose="02010609060101010101" pitchFamily="49" charset="-122"/>
                        </a:defRPr>
                      </a:lvl3pPr>
                      <a:lvl4pPr marL="1600200" indent="-228600" eaLnBrk="0" hangingPunct="0">
                        <a:spcBef>
                          <a:spcPct val="20000"/>
                        </a:spcBef>
                        <a:buClr>
                          <a:srgbClr val="AE589F"/>
                        </a:buClr>
                        <a:buSzPct val="55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4pPr>
                      <a:lvl5pPr marL="2057400" indent="-228600" eaLnBrk="0" hangingPunct="0">
                        <a:spcBef>
                          <a:spcPct val="20000"/>
                        </a:spcBef>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5pPr>
                      <a:lvl6pPr marL="25146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6pPr>
                      <a:lvl7pPr marL="29718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7pPr>
                      <a:lvl8pPr marL="34290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8pPr>
                      <a:lvl9pPr marL="3886200" indent="-228600" eaLnBrk="0" fontAlgn="base" hangingPunct="0">
                        <a:spcBef>
                          <a:spcPct val="20000"/>
                        </a:spcBef>
                        <a:spcAft>
                          <a:spcPct val="0"/>
                        </a:spcAft>
                        <a:buClr>
                          <a:schemeClr val="accent2"/>
                        </a:buClr>
                        <a:buSzPct val="50000"/>
                        <a:buFont typeface="Wingdings 2" panose="05020102010507070707" pitchFamily="18" charset="2"/>
                        <a:defRPr>
                          <a:solidFill>
                            <a:schemeClr val="tx1"/>
                          </a:solidFill>
                          <a:latin typeface="Gill Sans MT" panose="020B0502020104020203"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39.994889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18" name="Object 64"/>
          <p:cNvGraphicFramePr>
            <a:graphicFrameLocks noChangeAspect="1"/>
          </p:cNvGraphicFramePr>
          <p:nvPr/>
        </p:nvGraphicFramePr>
        <p:xfrm>
          <a:off x="3924300" y="333375"/>
          <a:ext cx="835025" cy="500063"/>
        </p:xfrm>
        <a:graphic>
          <a:graphicData uri="http://schemas.openxmlformats.org/presentationml/2006/ole">
            <mc:AlternateContent xmlns:mc="http://schemas.openxmlformats.org/markup-compatibility/2006">
              <mc:Choice xmlns:v="urn:schemas-microsoft-com:vml" Requires="v">
                <p:oleObj spid="_x0000_s60579" name="Equation" r:id="rId3" imgW="380880" imgH="228600" progId="Equation.DSMT4">
                  <p:embed/>
                </p:oleObj>
              </mc:Choice>
              <mc:Fallback>
                <p:oleObj name="Equation" r:id="rId3" imgW="380880" imgH="228600" progId="Equation.DSMT4">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33375"/>
                        <a:ext cx="83502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9" name="Object 65"/>
          <p:cNvGraphicFramePr>
            <a:graphicFrameLocks noChangeAspect="1"/>
          </p:cNvGraphicFramePr>
          <p:nvPr/>
        </p:nvGraphicFramePr>
        <p:xfrm>
          <a:off x="5940425" y="333375"/>
          <a:ext cx="722313" cy="444500"/>
        </p:xfrm>
        <a:graphic>
          <a:graphicData uri="http://schemas.openxmlformats.org/presentationml/2006/ole">
            <mc:AlternateContent xmlns:mc="http://schemas.openxmlformats.org/markup-compatibility/2006">
              <mc:Choice xmlns:v="urn:schemas-microsoft-com:vml" Requires="v">
                <p:oleObj spid="_x0000_s60580" name="Equation" r:id="rId5" imgW="330120" imgH="203040" progId="Equation.DSMT4">
                  <p:embed/>
                </p:oleObj>
              </mc:Choice>
              <mc:Fallback>
                <p:oleObj name="Equation" r:id="rId5" imgW="330120" imgH="203040" progId="Equation.DSMT4">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333375"/>
                        <a:ext cx="722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66"/>
          <p:cNvGraphicFramePr>
            <a:graphicFrameLocks noChangeAspect="1"/>
          </p:cNvGraphicFramePr>
          <p:nvPr/>
        </p:nvGraphicFramePr>
        <p:xfrm>
          <a:off x="2051050" y="333375"/>
          <a:ext cx="750888" cy="444500"/>
        </p:xfrm>
        <a:graphic>
          <a:graphicData uri="http://schemas.openxmlformats.org/presentationml/2006/ole">
            <mc:AlternateContent xmlns:mc="http://schemas.openxmlformats.org/markup-compatibility/2006">
              <mc:Choice xmlns:v="urn:schemas-microsoft-com:vml" Requires="v">
                <p:oleObj spid="_x0000_s60581" name="Equation" r:id="rId7" imgW="342720" imgH="203040" progId="Equation.DSMT4">
                  <p:embed/>
                </p:oleObj>
              </mc:Choice>
              <mc:Fallback>
                <p:oleObj name="Equation" r:id="rId7" imgW="342720" imgH="203040" progId="Equation.DSMT4">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33375"/>
                        <a:ext cx="75088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7"/>
          <p:cNvGrpSpPr>
            <a:grpSpLocks/>
          </p:cNvGrpSpPr>
          <p:nvPr/>
        </p:nvGrpSpPr>
        <p:grpSpPr bwMode="auto">
          <a:xfrm>
            <a:off x="158750" y="6165850"/>
            <a:ext cx="7727950" cy="476250"/>
            <a:chOff x="100" y="3884"/>
            <a:chExt cx="4868" cy="300"/>
          </a:xfrm>
        </p:grpSpPr>
        <p:sp>
          <p:nvSpPr>
            <p:cNvPr id="60490" name="Text Box 68"/>
            <p:cNvSpPr txBox="1">
              <a:spLocks noChangeArrowheads="1"/>
            </p:cNvSpPr>
            <p:nvPr/>
          </p:nvSpPr>
          <p:spPr bwMode="auto">
            <a:xfrm>
              <a:off x="100" y="3896"/>
              <a:ext cx="48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随着</a:t>
              </a:r>
              <a:r>
                <a:rPr lang="en-US" altLang="zh-CN"/>
                <a:t>n</a:t>
              </a:r>
              <a:r>
                <a:rPr lang="zh-CN" altLang="en-US"/>
                <a:t>的增加，             不但没有减少，反而成倍地增加。</a:t>
              </a:r>
            </a:p>
          </p:txBody>
        </p:sp>
        <p:graphicFrame>
          <p:nvGraphicFramePr>
            <p:cNvPr id="60421" name="Object 69"/>
            <p:cNvGraphicFramePr>
              <a:graphicFrameLocks noChangeAspect="1"/>
            </p:cNvGraphicFramePr>
            <p:nvPr/>
          </p:nvGraphicFramePr>
          <p:xfrm>
            <a:off x="1428" y="3884"/>
            <a:ext cx="499" cy="294"/>
          </p:xfrm>
          <a:graphic>
            <a:graphicData uri="http://schemas.openxmlformats.org/presentationml/2006/ole">
              <mc:AlternateContent xmlns:mc="http://schemas.openxmlformats.org/markup-compatibility/2006">
                <mc:Choice xmlns:v="urn:schemas-microsoft-com:vml" Requires="v">
                  <p:oleObj spid="_x0000_s60582" name="Equation" r:id="rId9" imgW="431640" imgH="253800" progId="Equation.DSMT4">
                    <p:embed/>
                  </p:oleObj>
                </mc:Choice>
                <mc:Fallback>
                  <p:oleObj name="Equation" r:id="rId9" imgW="431640" imgH="253800" progId="Equation.DSMT4">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 y="3884"/>
                          <a:ext cx="499"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1862" name="Text Box 70"/>
          <p:cNvSpPr txBox="1">
            <a:spLocks noChangeArrowheads="1"/>
          </p:cNvSpPr>
          <p:nvPr/>
        </p:nvSpPr>
        <p:spPr bwMode="auto">
          <a:xfrm>
            <a:off x="7308850" y="549275"/>
            <a:ext cx="16398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这个例子最早是在</a:t>
            </a:r>
            <a:r>
              <a:rPr lang="en-US" altLang="zh-CN"/>
              <a:t>20</a:t>
            </a:r>
            <a:r>
              <a:rPr lang="zh-CN" altLang="en-US"/>
              <a:t>世纪初由龙格</a:t>
            </a:r>
            <a:r>
              <a:rPr lang="en-US" altLang="zh-CN"/>
              <a:t>(Runge)</a:t>
            </a:r>
            <a:r>
              <a:rPr lang="zh-CN" altLang="en-US"/>
              <a:t>研究的。</a:t>
            </a:r>
          </a:p>
        </p:txBody>
      </p:sp>
      <p:sp>
        <p:nvSpPr>
          <p:cNvPr id="161863" name="Text Box 71"/>
          <p:cNvSpPr txBox="1">
            <a:spLocks noChangeArrowheads="1"/>
          </p:cNvSpPr>
          <p:nvPr/>
        </p:nvSpPr>
        <p:spPr bwMode="auto">
          <a:xfrm>
            <a:off x="7305675" y="3213100"/>
            <a:ext cx="17113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这种节点变密但误差增大的现象称为龙格</a:t>
            </a:r>
            <a:r>
              <a:rPr lang="en-US" altLang="zh-CN" b="1" dirty="0">
                <a:solidFill>
                  <a:srgbClr val="FF0000"/>
                </a:solidFill>
              </a:rPr>
              <a:t>(</a:t>
            </a:r>
            <a:r>
              <a:rPr lang="en-US" altLang="zh-CN" b="1" dirty="0" err="1">
                <a:solidFill>
                  <a:srgbClr val="FF0000"/>
                </a:solidFill>
              </a:rPr>
              <a:t>Runge</a:t>
            </a:r>
            <a:r>
              <a:rPr lang="en-US" altLang="zh-CN" b="1" dirty="0">
                <a:solidFill>
                  <a:srgbClr val="FF0000"/>
                </a:solidFill>
              </a:rPr>
              <a:t>)</a:t>
            </a:r>
            <a:r>
              <a:rPr lang="zh-CN" altLang="en-US" b="1" dirty="0">
                <a:solidFill>
                  <a:srgbClr val="FF0000"/>
                </a:solidFill>
              </a:rPr>
              <a:t>现象。</a:t>
            </a:r>
          </a:p>
        </p:txBody>
      </p:sp>
      <p:sp>
        <p:nvSpPr>
          <p:cNvPr id="60488" name="AutoShape 72">
            <a:hlinkClick r:id="" action="ppaction://hlinkshowjump?jump=previousslide" highlightClick="1"/>
          </p:cNvPr>
          <p:cNvSpPr>
            <a:spLocks noChangeArrowheads="1"/>
          </p:cNvSpPr>
          <p:nvPr/>
        </p:nvSpPr>
        <p:spPr bwMode="auto">
          <a:xfrm>
            <a:off x="7766050" y="6553200"/>
            <a:ext cx="685800" cy="304800"/>
          </a:xfrm>
          <a:prstGeom prst="actionButtonBackPrevious">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89" name="AutoShape 73">
            <a:hlinkClick r:id="" action="ppaction://hlinkshowjump?jump=lastslideviewed" highlightClick="1"/>
          </p:cNvPr>
          <p:cNvSpPr>
            <a:spLocks noChangeArrowheads="1"/>
          </p:cNvSpPr>
          <p:nvPr/>
        </p:nvSpPr>
        <p:spPr bwMode="auto">
          <a:xfrm>
            <a:off x="8451850" y="6553200"/>
            <a:ext cx="685800" cy="304800"/>
          </a:xfrm>
          <a:prstGeom prst="actionButtonReturn">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1862"/>
                                        </p:tgtEl>
                                        <p:attrNameLst>
                                          <p:attrName>style.visibility</p:attrName>
                                        </p:attrNameLst>
                                      </p:cBhvr>
                                      <p:to>
                                        <p:strVal val="visible"/>
                                      </p:to>
                                    </p:set>
                                    <p:animEffect transition="in" filter="box(in)">
                                      <p:cBhvr>
                                        <p:cTn id="12" dur="500"/>
                                        <p:tgtEl>
                                          <p:spTgt spid="161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1863"/>
                                        </p:tgtEl>
                                        <p:attrNameLst>
                                          <p:attrName>style.visibility</p:attrName>
                                        </p:attrNameLst>
                                      </p:cBhvr>
                                      <p:to>
                                        <p:strVal val="visible"/>
                                      </p:to>
                                    </p:set>
                                    <p:animEffect transition="in" filter="box(in)">
                                      <p:cBhvr>
                                        <p:cTn id="17" dur="500"/>
                                        <p:tgtEl>
                                          <p:spTgt spid="161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62" grpId="0"/>
      <p:bldP spid="16186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9C7A162-B4C9-44AC-8410-7667EC80892E}" type="slidenum">
              <a:rPr lang="en-US" altLang="zh-CN" sz="1200">
                <a:solidFill>
                  <a:srgbClr val="000000"/>
                </a:solidFill>
              </a:rPr>
              <a:pPr eaLnBrk="1" hangingPunct="1"/>
              <a:t>73</a:t>
            </a:fld>
            <a:endParaRPr lang="en-US" altLang="zh-CN" sz="1200">
              <a:solidFill>
                <a:srgbClr val="000000"/>
              </a:solidFill>
            </a:endParaRPr>
          </a:p>
        </p:txBody>
      </p:sp>
      <p:sp>
        <p:nvSpPr>
          <p:cNvPr id="83971" name="Rectangle 2"/>
          <p:cNvSpPr>
            <a:spLocks noChangeArrowheads="1"/>
          </p:cNvSpPr>
          <p:nvPr/>
        </p:nvSpPr>
        <p:spPr bwMode="auto">
          <a:xfrm>
            <a:off x="533400" y="533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t>4</a:t>
            </a:r>
            <a:r>
              <a:rPr lang="zh-CN" altLang="en-GB"/>
              <a:t>.</a:t>
            </a:r>
            <a:r>
              <a:rPr lang="en-GB" altLang="zh-CN"/>
              <a:t>5.2 </a:t>
            </a:r>
            <a:r>
              <a:rPr lang="zh-CN" altLang="en-GB"/>
              <a:t>分段线性插值</a:t>
            </a:r>
            <a:endParaRPr lang="zh-CN" altLang="en-US"/>
          </a:p>
        </p:txBody>
      </p:sp>
      <p:sp>
        <p:nvSpPr>
          <p:cNvPr id="83972" name="Rectangle 3"/>
          <p:cNvSpPr>
            <a:spLocks noChangeArrowheads="1"/>
          </p:cNvSpPr>
          <p:nvPr/>
        </p:nvSpPr>
        <p:spPr bwMode="auto">
          <a:xfrm>
            <a:off x="304800" y="11430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宋体" panose="02010600030101010101" pitchFamily="2" charset="-122"/>
              </a:rPr>
              <a:t>    </a:t>
            </a:r>
            <a:r>
              <a:rPr lang="zh-CN" altLang="en-US" b="1">
                <a:latin typeface="宋体" panose="02010600030101010101" pitchFamily="2" charset="-122"/>
              </a:rPr>
              <a:t>当插值节点很多时，使用高次插值多项式未必能够得到好的效果。</a:t>
            </a:r>
            <a:r>
              <a:rPr lang="zh-CN" altLang="en-US"/>
              <a:t> </a:t>
            </a:r>
          </a:p>
        </p:txBody>
      </p:sp>
      <p:sp>
        <p:nvSpPr>
          <p:cNvPr id="83973" name="Rectangle 4"/>
          <p:cNvSpPr>
            <a:spLocks noChangeArrowheads="1"/>
          </p:cNvSpPr>
          <p:nvPr/>
        </p:nvSpPr>
        <p:spPr bwMode="auto">
          <a:xfrm>
            <a:off x="179388" y="2060575"/>
            <a:ext cx="876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我们介绍分段插值法，就是</a:t>
            </a:r>
            <a:r>
              <a:rPr lang="zh-CN" altLang="en-US" dirty="0">
                <a:solidFill>
                  <a:srgbClr val="FF0000"/>
                </a:solidFill>
                <a:latin typeface="宋体" panose="02010600030101010101" pitchFamily="2" charset="-122"/>
              </a:rPr>
              <a:t>将插值区间分成若干个子区间，然后在每个子区间上使用线性插值多项式</a:t>
            </a:r>
            <a:r>
              <a:rPr lang="zh-CN" altLang="en-US" dirty="0">
                <a:latin typeface="宋体" panose="02010600030101010101" pitchFamily="2" charset="-122"/>
              </a:rPr>
              <a:t>，</a:t>
            </a:r>
            <a:endParaRPr lang="zh-CN" altLang="en-US" dirty="0"/>
          </a:p>
        </p:txBody>
      </p:sp>
      <p:sp>
        <p:nvSpPr>
          <p:cNvPr id="83974" name="Rectangle 5"/>
          <p:cNvSpPr>
            <a:spLocks noChangeArrowheads="1"/>
          </p:cNvSpPr>
          <p:nvPr/>
        </p:nvSpPr>
        <p:spPr bwMode="auto">
          <a:xfrm>
            <a:off x="250825" y="3068638"/>
            <a:ext cx="8088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宋体" panose="02010600030101010101" pitchFamily="2" charset="-122"/>
              </a:rPr>
              <a:t>分段线性插值</a:t>
            </a:r>
            <a:r>
              <a:rPr lang="en-US" altLang="zh-CN" b="1" dirty="0">
                <a:latin typeface="宋体" panose="02010600030101010101" pitchFamily="2" charset="-122"/>
              </a:rPr>
              <a:t>:</a:t>
            </a:r>
            <a:r>
              <a:rPr lang="zh-CN" altLang="en-US" b="1" dirty="0">
                <a:latin typeface="宋体" panose="02010600030101010101" pitchFamily="2" charset="-122"/>
              </a:rPr>
              <a:t>通过插值点用折线段连接起来逼近</a:t>
            </a:r>
            <a:r>
              <a:rPr lang="en-US" altLang="zh-CN" i="1" dirty="0"/>
              <a:t>f </a:t>
            </a:r>
            <a:r>
              <a:rPr lang="en-US" altLang="zh-CN" dirty="0"/>
              <a:t>(</a:t>
            </a:r>
            <a:r>
              <a:rPr lang="en-US" altLang="zh-CN" i="1" dirty="0"/>
              <a:t>x</a:t>
            </a:r>
            <a:r>
              <a:rPr lang="en-US" altLang="zh-CN" dirty="0"/>
              <a:t>) </a:t>
            </a:r>
            <a:r>
              <a:rPr lang="zh-CN" altLang="en-US" dirty="0"/>
              <a:t>。</a:t>
            </a:r>
          </a:p>
        </p:txBody>
      </p:sp>
      <p:sp>
        <p:nvSpPr>
          <p:cNvPr id="83975" name="Rectangle 6"/>
          <p:cNvSpPr>
            <a:spLocks noChangeArrowheads="1"/>
          </p:cNvSpPr>
          <p:nvPr/>
        </p:nvSpPr>
        <p:spPr bwMode="auto">
          <a:xfrm>
            <a:off x="0" y="3716338"/>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    </a:t>
            </a:r>
            <a:r>
              <a:rPr lang="zh-CN" altLang="en-US">
                <a:latin typeface="宋体" panose="02010600030101010101" pitchFamily="2" charset="-122"/>
              </a:rPr>
              <a:t>设</a:t>
            </a:r>
            <a:r>
              <a:rPr lang="en-US" altLang="zh-CN" i="1"/>
              <a:t>f </a:t>
            </a:r>
            <a:r>
              <a:rPr lang="en-US" altLang="zh-CN"/>
              <a:t>(</a:t>
            </a:r>
            <a:r>
              <a:rPr lang="en-US" altLang="zh-CN" i="1"/>
              <a:t>x</a:t>
            </a:r>
            <a:r>
              <a:rPr lang="en-US" altLang="zh-CN"/>
              <a:t>)</a:t>
            </a:r>
            <a:r>
              <a:rPr lang="zh-CN" altLang="en-US"/>
              <a:t>在</a:t>
            </a:r>
            <a:r>
              <a:rPr lang="en-US" altLang="zh-CN" i="1"/>
              <a:t>n</a:t>
            </a:r>
            <a:r>
              <a:rPr lang="en-US" altLang="zh-CN">
                <a:latin typeface="宋体" panose="02010600030101010101" pitchFamily="2" charset="-122"/>
              </a:rPr>
              <a:t>+1</a:t>
            </a:r>
            <a:r>
              <a:rPr lang="zh-CN" altLang="en-US">
                <a:latin typeface="宋体" panose="02010600030101010101" pitchFamily="2" charset="-122"/>
              </a:rPr>
              <a:t>个节点</a:t>
            </a:r>
            <a:r>
              <a:rPr lang="en-GB" altLang="zh-CN">
                <a:latin typeface="宋体" panose="02010600030101010101" pitchFamily="2" charset="-122"/>
              </a:rPr>
              <a:t> </a:t>
            </a:r>
            <a:r>
              <a:rPr lang="en-GB" altLang="zh-CN" i="1"/>
              <a:t>a</a:t>
            </a:r>
            <a:r>
              <a:rPr lang="en-GB" altLang="zh-CN"/>
              <a:t> = </a:t>
            </a:r>
            <a:r>
              <a:rPr lang="en-US" altLang="zh-CN" i="1"/>
              <a:t>x</a:t>
            </a:r>
            <a:r>
              <a:rPr lang="en-US" altLang="zh-CN" baseline="-30000"/>
              <a:t>0</a:t>
            </a:r>
            <a:r>
              <a:rPr lang="en-GB" altLang="zh-CN"/>
              <a:t>&lt; </a:t>
            </a:r>
            <a:r>
              <a:rPr lang="en-US" altLang="zh-CN" i="1"/>
              <a:t>x</a:t>
            </a:r>
            <a:r>
              <a:rPr lang="en-US" altLang="zh-CN" baseline="-30000"/>
              <a:t>1</a:t>
            </a:r>
            <a:r>
              <a:rPr lang="en-GB" altLang="zh-CN"/>
              <a:t>&lt; </a:t>
            </a:r>
            <a:r>
              <a:rPr lang="en-US" altLang="zh-CN" i="1"/>
              <a:t>x</a:t>
            </a:r>
            <a:r>
              <a:rPr lang="en-GB" altLang="zh-CN" baseline="-30000"/>
              <a:t>2</a:t>
            </a:r>
            <a:r>
              <a:rPr lang="en-GB" altLang="zh-CN"/>
              <a:t>&lt; </a:t>
            </a:r>
            <a:r>
              <a:rPr lang="en-US" altLang="zh-CN"/>
              <a:t>…</a:t>
            </a:r>
            <a:r>
              <a:rPr lang="en-GB" altLang="zh-CN"/>
              <a:t>&lt; </a:t>
            </a:r>
            <a:r>
              <a:rPr lang="en-US" altLang="zh-CN" i="1"/>
              <a:t>x</a:t>
            </a:r>
            <a:r>
              <a:rPr lang="en-US" altLang="zh-CN" i="1" baseline="-30000"/>
              <a:t>n</a:t>
            </a:r>
            <a:r>
              <a:rPr lang="en-GB" altLang="zh-CN"/>
              <a:t>= </a:t>
            </a:r>
            <a:r>
              <a:rPr lang="en-GB" altLang="zh-CN" i="1"/>
              <a:t>b</a:t>
            </a:r>
            <a:r>
              <a:rPr lang="zh-CN" altLang="en-GB"/>
              <a:t>上</a:t>
            </a:r>
            <a:r>
              <a:rPr lang="zh-CN" altLang="en-US">
                <a:latin typeface="宋体" panose="02010600030101010101" pitchFamily="2" charset="-122"/>
              </a:rPr>
              <a:t>的函数值为</a:t>
            </a:r>
          </a:p>
          <a:p>
            <a:pPr eaLnBrk="1" hangingPunct="1"/>
            <a:r>
              <a:rPr lang="zh-CN" altLang="en-US" i="1"/>
              <a:t>                               </a:t>
            </a:r>
            <a:r>
              <a:rPr lang="en-US" altLang="zh-CN" i="1"/>
              <a:t>f </a:t>
            </a:r>
            <a:r>
              <a:rPr lang="en-US" altLang="zh-CN"/>
              <a:t>(</a:t>
            </a:r>
            <a:r>
              <a:rPr lang="en-US" altLang="zh-CN" i="1"/>
              <a:t>x</a:t>
            </a:r>
            <a:r>
              <a:rPr lang="en-US" altLang="zh-CN" i="1" baseline="-25000"/>
              <a:t>k</a:t>
            </a:r>
            <a:r>
              <a:rPr lang="en-US" altLang="zh-CN"/>
              <a:t>) ( </a:t>
            </a:r>
            <a:r>
              <a:rPr lang="en-US" altLang="zh-CN" i="1"/>
              <a:t>k </a:t>
            </a:r>
            <a:r>
              <a:rPr lang="en-US" altLang="zh-CN"/>
              <a:t>= 0,1,2,…, </a:t>
            </a:r>
            <a:r>
              <a:rPr lang="en-US" altLang="zh-CN" i="1"/>
              <a:t>n</a:t>
            </a:r>
            <a:r>
              <a:rPr lang="en-US" altLang="zh-CN"/>
              <a:t>)</a:t>
            </a:r>
            <a:r>
              <a:rPr lang="zh-CN" altLang="en-US"/>
              <a:t>，</a:t>
            </a:r>
          </a:p>
          <a:p>
            <a:pPr eaLnBrk="1" hangingPunct="1"/>
            <a:r>
              <a:rPr lang="zh-CN" altLang="en-US"/>
              <a:t>将</a:t>
            </a:r>
            <a:r>
              <a:rPr lang="en-US" altLang="zh-CN"/>
              <a:t>[</a:t>
            </a:r>
            <a:r>
              <a:rPr lang="en-GB" altLang="zh-CN" i="1"/>
              <a:t>a,b</a:t>
            </a:r>
            <a:r>
              <a:rPr lang="en-GB" altLang="zh-CN"/>
              <a:t>]</a:t>
            </a:r>
            <a:r>
              <a:rPr lang="zh-CN" altLang="en-GB"/>
              <a:t>分成</a:t>
            </a:r>
            <a:r>
              <a:rPr lang="en-GB" altLang="zh-CN" i="1"/>
              <a:t>n</a:t>
            </a:r>
            <a:r>
              <a:rPr lang="zh-CN" altLang="en-GB"/>
              <a:t>个小区间，</a:t>
            </a:r>
            <a:r>
              <a:rPr lang="zh-CN" altLang="en-US"/>
              <a:t>在每个小</a:t>
            </a:r>
            <a:r>
              <a:rPr lang="zh-CN" altLang="en-US">
                <a:latin typeface="宋体" panose="02010600030101010101" pitchFamily="2" charset="-122"/>
              </a:rPr>
              <a:t>区间</a:t>
            </a:r>
            <a:r>
              <a:rPr lang="en-US" altLang="zh-CN">
                <a:latin typeface="宋体" panose="02010600030101010101" pitchFamily="2" charset="-122"/>
              </a:rPr>
              <a:t>[</a:t>
            </a:r>
            <a:r>
              <a:rPr lang="en-US" altLang="zh-CN" i="1"/>
              <a:t>x</a:t>
            </a:r>
            <a:r>
              <a:rPr lang="en-US" altLang="zh-CN" i="1" baseline="-30000"/>
              <a:t>k </a:t>
            </a:r>
            <a:r>
              <a:rPr lang="en-US" altLang="zh-CN"/>
              <a:t>, </a:t>
            </a:r>
            <a:r>
              <a:rPr lang="en-US" altLang="zh-CN" i="1"/>
              <a:t>x</a:t>
            </a:r>
            <a:r>
              <a:rPr lang="en-US" altLang="zh-CN" i="1" baseline="-25000"/>
              <a:t>k</a:t>
            </a:r>
            <a:r>
              <a:rPr lang="en-US" altLang="zh-CN" baseline="-25000"/>
              <a:t>+1</a:t>
            </a:r>
            <a:r>
              <a:rPr lang="en-US" altLang="zh-CN">
                <a:latin typeface="宋体" panose="02010600030101010101" pitchFamily="2" charset="-122"/>
              </a:rPr>
              <a:t>]</a:t>
            </a:r>
            <a:r>
              <a:rPr lang="zh-CN" altLang="en-US">
                <a:latin typeface="宋体" panose="02010600030101010101" pitchFamily="2" charset="-122"/>
              </a:rPr>
              <a:t>上作线性插值，得</a:t>
            </a:r>
          </a:p>
        </p:txBody>
      </p:sp>
      <p:sp>
        <p:nvSpPr>
          <p:cNvPr id="83976" name="AutoShape 7">
            <a:hlinkClick r:id="" action="ppaction://hlinkshowjump?jump=previousslide" highlightClick="1"/>
          </p:cNvPr>
          <p:cNvSpPr>
            <a:spLocks noChangeArrowheads="1"/>
          </p:cNvSpPr>
          <p:nvPr/>
        </p:nvSpPr>
        <p:spPr bwMode="auto">
          <a:xfrm>
            <a:off x="7766050" y="6553200"/>
            <a:ext cx="685800" cy="304800"/>
          </a:xfrm>
          <a:prstGeom prst="actionButtonBackPrevious">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77" name="AutoShape 8">
            <a:hlinkClick r:id="" action="ppaction://hlinkshowjump?jump=lastslideviewed" highlightClick="1"/>
          </p:cNvPr>
          <p:cNvSpPr>
            <a:spLocks noChangeArrowheads="1"/>
          </p:cNvSpPr>
          <p:nvPr/>
        </p:nvSpPr>
        <p:spPr bwMode="auto">
          <a:xfrm>
            <a:off x="8451850" y="6553200"/>
            <a:ext cx="685800" cy="304800"/>
          </a:xfrm>
          <a:prstGeom prst="actionButtonReturn">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707490A-F0E0-462D-817F-C21D00D74679}" type="slidenum">
              <a:rPr lang="en-US" altLang="zh-CN" sz="1200">
                <a:solidFill>
                  <a:srgbClr val="000000"/>
                </a:solidFill>
              </a:rPr>
              <a:pPr eaLnBrk="1" hangingPunct="1"/>
              <a:t>74</a:t>
            </a:fld>
            <a:endParaRPr lang="en-US" altLang="zh-CN" sz="1200">
              <a:solidFill>
                <a:srgbClr val="000000"/>
              </a:solidFill>
            </a:endParaRPr>
          </a:p>
        </p:txBody>
      </p:sp>
      <p:sp>
        <p:nvSpPr>
          <p:cNvPr id="61445" name="Rectangle 2"/>
          <p:cNvSpPr>
            <a:spLocks noChangeArrowheads="1"/>
          </p:cNvSpPr>
          <p:nvPr/>
        </p:nvSpPr>
        <p:spPr bwMode="auto">
          <a:xfrm>
            <a:off x="330041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42" name="Object 3"/>
          <p:cNvGraphicFramePr>
            <a:graphicFrameLocks noChangeAspect="1"/>
          </p:cNvGraphicFramePr>
          <p:nvPr/>
        </p:nvGraphicFramePr>
        <p:xfrm>
          <a:off x="971550" y="476250"/>
          <a:ext cx="6853238" cy="990600"/>
        </p:xfrm>
        <a:graphic>
          <a:graphicData uri="http://schemas.openxmlformats.org/presentationml/2006/ole">
            <mc:AlternateContent xmlns:mc="http://schemas.openxmlformats.org/markup-compatibility/2006">
              <mc:Choice xmlns:v="urn:schemas-microsoft-com:vml" Requires="v">
                <p:oleObj spid="_x0000_s61497" name="Equation" r:id="rId3" imgW="3504960" imgH="431640" progId="Equation.DSMT4">
                  <p:embed/>
                </p:oleObj>
              </mc:Choice>
              <mc:Fallback>
                <p:oleObj name="Equation" r:id="rId3" imgW="3504960" imgH="431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76250"/>
                        <a:ext cx="68532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AutoShape 4">
            <a:hlinkClick r:id="" action="ppaction://hlinkshowjump?jump=previousslide" highlightClick="1"/>
          </p:cNvPr>
          <p:cNvSpPr>
            <a:spLocks noChangeArrowheads="1"/>
          </p:cNvSpPr>
          <p:nvPr/>
        </p:nvSpPr>
        <p:spPr bwMode="auto">
          <a:xfrm>
            <a:off x="7766050" y="6553200"/>
            <a:ext cx="685800" cy="304800"/>
          </a:xfrm>
          <a:prstGeom prst="actionButtonBackPrevious">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47" name="AutoShape 5">
            <a:hlinkClick r:id="" action="ppaction://hlinkshowjump?jump=lastslideviewed" highlightClick="1"/>
          </p:cNvPr>
          <p:cNvSpPr>
            <a:spLocks noChangeArrowheads="1"/>
          </p:cNvSpPr>
          <p:nvPr/>
        </p:nvSpPr>
        <p:spPr bwMode="auto">
          <a:xfrm>
            <a:off x="8451850" y="6553200"/>
            <a:ext cx="685800" cy="304800"/>
          </a:xfrm>
          <a:prstGeom prst="actionButtonReturn">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48" name="Rectangle 6"/>
          <p:cNvSpPr>
            <a:spLocks noChangeArrowheads="1"/>
          </p:cNvSpPr>
          <p:nvPr/>
        </p:nvSpPr>
        <p:spPr bwMode="auto">
          <a:xfrm>
            <a:off x="468313" y="1916113"/>
            <a:ext cx="813752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dirty="0">
                <a:latin typeface="宋体" panose="02010600030101010101" pitchFamily="2" charset="-122"/>
              </a:rPr>
              <a:t>若要计算点</a:t>
            </a:r>
            <a:r>
              <a:rPr lang="en-US" altLang="zh-CN" i="1" dirty="0" err="1"/>
              <a:t>x</a:t>
            </a:r>
            <a:r>
              <a:rPr lang="en-US" altLang="zh-CN" dirty="0" err="1">
                <a:latin typeface="宋体" panose="02010600030101010101" pitchFamily="2" charset="-122"/>
              </a:rPr>
              <a:t>≠</a:t>
            </a:r>
            <a:r>
              <a:rPr lang="en-US" altLang="zh-CN" i="1" dirty="0" err="1"/>
              <a:t>x</a:t>
            </a:r>
            <a:r>
              <a:rPr lang="en-US" altLang="zh-CN" i="1" baseline="-30000" dirty="0" err="1"/>
              <a:t>i</a:t>
            </a:r>
            <a:r>
              <a:rPr lang="zh-CN" altLang="en-US" dirty="0">
                <a:latin typeface="宋体" panose="02010600030101010101" pitchFamily="2" charset="-122"/>
              </a:rPr>
              <a:t>处函数值</a:t>
            </a:r>
            <a:r>
              <a:rPr lang="en-US" altLang="zh-CN" i="1" dirty="0"/>
              <a:t>f </a:t>
            </a:r>
            <a:r>
              <a:rPr lang="en-US" altLang="zh-CN" dirty="0"/>
              <a:t>(</a:t>
            </a:r>
            <a:r>
              <a:rPr lang="en-US" altLang="zh-CN" i="1" dirty="0"/>
              <a:t>x</a:t>
            </a:r>
            <a:r>
              <a:rPr lang="en-US" altLang="zh-CN" dirty="0"/>
              <a:t>)</a:t>
            </a:r>
            <a:r>
              <a:rPr lang="zh-CN" altLang="en-US" dirty="0">
                <a:latin typeface="宋体" panose="02010600030101010101" pitchFamily="2" charset="-122"/>
              </a:rPr>
              <a:t>的近似值。可先选取两个节点</a:t>
            </a:r>
            <a:r>
              <a:rPr lang="en-US" altLang="zh-CN" i="1" dirty="0"/>
              <a:t>x</a:t>
            </a:r>
            <a:r>
              <a:rPr lang="en-US" altLang="zh-CN" i="1" baseline="-30000" dirty="0"/>
              <a:t>i</a:t>
            </a:r>
            <a:r>
              <a:rPr lang="en-US" altLang="zh-CN" baseline="-30000" dirty="0"/>
              <a:t>-1</a:t>
            </a:r>
            <a:r>
              <a:rPr lang="zh-CN" altLang="en-US" dirty="0">
                <a:latin typeface="宋体" panose="02010600030101010101" pitchFamily="2" charset="-122"/>
              </a:rPr>
              <a:t>与</a:t>
            </a:r>
            <a:r>
              <a:rPr lang="en-US" altLang="zh-CN" i="1" dirty="0"/>
              <a:t>x</a:t>
            </a:r>
            <a:r>
              <a:rPr lang="en-US" altLang="zh-CN" i="1" baseline="-30000" dirty="0"/>
              <a:t>i</a:t>
            </a:r>
            <a:r>
              <a:rPr lang="zh-CN" altLang="en-US" dirty="0">
                <a:latin typeface="宋体" panose="02010600030101010101" pitchFamily="2" charset="-122"/>
              </a:rPr>
              <a:t>，使</a:t>
            </a:r>
            <a:r>
              <a:rPr lang="en-US" altLang="zh-CN" i="1" dirty="0"/>
              <a:t>x</a:t>
            </a:r>
            <a:r>
              <a:rPr lang="en-US" altLang="zh-CN" dirty="0">
                <a:latin typeface="宋体" panose="02010600030101010101" pitchFamily="2" charset="-122"/>
              </a:rPr>
              <a:t>∈[</a:t>
            </a:r>
            <a:r>
              <a:rPr lang="en-US" altLang="zh-CN" i="1" dirty="0"/>
              <a:t>x</a:t>
            </a:r>
            <a:r>
              <a:rPr lang="en-US" altLang="zh-CN" i="1" baseline="-30000" dirty="0"/>
              <a:t>i</a:t>
            </a:r>
            <a:r>
              <a:rPr lang="en-US" altLang="zh-CN" baseline="-30000" dirty="0"/>
              <a:t>-1</a:t>
            </a:r>
            <a:r>
              <a:rPr lang="en-US" altLang="zh-CN" dirty="0"/>
              <a:t>,</a:t>
            </a:r>
            <a:r>
              <a:rPr lang="en-US" altLang="zh-CN" i="1" dirty="0"/>
              <a:t>x</a:t>
            </a:r>
            <a:r>
              <a:rPr lang="en-US" altLang="zh-CN" i="1" baseline="-30000" dirty="0"/>
              <a:t>i</a:t>
            </a:r>
            <a:r>
              <a:rPr lang="en-US" altLang="zh-CN" dirty="0">
                <a:latin typeface="宋体" panose="02010600030101010101" pitchFamily="2" charset="-122"/>
              </a:rPr>
              <a:t>]</a:t>
            </a:r>
            <a:r>
              <a:rPr lang="zh-CN" altLang="en-US" dirty="0">
                <a:latin typeface="宋体" panose="02010600030101010101" pitchFamily="2" charset="-122"/>
              </a:rPr>
              <a:t>；然后在小区间上作</a:t>
            </a:r>
            <a:r>
              <a:rPr lang="zh-CN" altLang="en-US" dirty="0">
                <a:solidFill>
                  <a:srgbClr val="FF0000"/>
                </a:solidFill>
                <a:latin typeface="宋体" panose="02010600030101010101" pitchFamily="2" charset="-122"/>
              </a:rPr>
              <a:t>线性插值</a:t>
            </a:r>
            <a:r>
              <a:rPr lang="zh-CN" altLang="en-US" dirty="0">
                <a:latin typeface="宋体" panose="02010600030101010101" pitchFamily="2" charset="-122"/>
              </a:rPr>
              <a:t>，计算函数值。</a:t>
            </a:r>
            <a:endParaRPr lang="zh-CN" altLang="en-US" sz="1100" dirty="0"/>
          </a:p>
        </p:txBody>
      </p:sp>
      <p:graphicFrame>
        <p:nvGraphicFramePr>
          <p:cNvPr id="61443" name="Object 7"/>
          <p:cNvGraphicFramePr>
            <a:graphicFrameLocks noChangeAspect="1"/>
          </p:cNvGraphicFramePr>
          <p:nvPr/>
        </p:nvGraphicFramePr>
        <p:xfrm>
          <a:off x="1476375" y="3500438"/>
          <a:ext cx="5513388" cy="1514475"/>
        </p:xfrm>
        <a:graphic>
          <a:graphicData uri="http://schemas.openxmlformats.org/presentationml/2006/ole">
            <mc:AlternateContent xmlns:mc="http://schemas.openxmlformats.org/markup-compatibility/2006">
              <mc:Choice xmlns:v="urn:schemas-microsoft-com:vml" Requires="v">
                <p:oleObj spid="_x0000_s61498" name="Equation" r:id="rId5" imgW="2819160" imgH="660240" progId="Equation.DSMT4">
                  <p:embed/>
                </p:oleObj>
              </mc:Choice>
              <mc:Fallback>
                <p:oleObj name="Equation" r:id="rId5" imgW="2819160" imgH="6602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00438"/>
                        <a:ext cx="5513388"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517268933"/>
              </p:ext>
            </p:extLst>
          </p:nvPr>
        </p:nvGraphicFramePr>
        <p:xfrm>
          <a:off x="2339752" y="5598750"/>
          <a:ext cx="4972051" cy="1243013"/>
        </p:xfrm>
        <a:graphic>
          <a:graphicData uri="http://schemas.openxmlformats.org/presentationml/2006/ole">
            <mc:AlternateContent xmlns:mc="http://schemas.openxmlformats.org/markup-compatibility/2006">
              <mc:Choice xmlns:v="urn:schemas-microsoft-com:vml" Requires="v">
                <p:oleObj spid="_x0000_s61499" name="Equation" r:id="rId7" imgW="4063680" imgH="1015920" progId="Equation.3">
                  <p:embed/>
                </p:oleObj>
              </mc:Choice>
              <mc:Fallback>
                <p:oleObj name="Equation" r:id="rId7" imgW="4063680" imgH="10159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5598750"/>
                        <a:ext cx="4972051" cy="1243013"/>
                      </a:xfrm>
                      <a:prstGeom prst="rect">
                        <a:avLst/>
                      </a:prstGeom>
                      <a:noFill/>
                      <a:ln>
                        <a:solidFill>
                          <a:srgbClr val="FFFF00"/>
                        </a:solidFill>
                      </a:ln>
                      <a:effectLst/>
                      <a:extLst/>
                    </p:spPr>
                  </p:pic>
                </p:oleObj>
              </mc:Fallback>
            </mc:AlternateContent>
          </a:graphicData>
        </a:graphic>
      </p:graphicFrame>
      <p:sp>
        <p:nvSpPr>
          <p:cNvPr id="12" name="Line 8"/>
          <p:cNvSpPr>
            <a:spLocks noChangeShapeType="1"/>
          </p:cNvSpPr>
          <p:nvPr/>
        </p:nvSpPr>
        <p:spPr bwMode="auto">
          <a:xfrm>
            <a:off x="0" y="5445224"/>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964194-12CC-4210-847A-25F7818A8286}" type="slidenum">
              <a:rPr lang="en-US" altLang="zh-CN" sz="1200">
                <a:solidFill>
                  <a:srgbClr val="000000"/>
                </a:solidFill>
              </a:rPr>
              <a:pPr eaLnBrk="1" hangingPunct="1"/>
              <a:t>75</a:t>
            </a:fld>
            <a:endParaRPr lang="en-US" altLang="zh-CN" sz="1200">
              <a:solidFill>
                <a:srgbClr val="000000"/>
              </a:solidFill>
            </a:endParaRPr>
          </a:p>
        </p:txBody>
      </p:sp>
      <p:sp>
        <p:nvSpPr>
          <p:cNvPr id="84995" name="Rectangle 2"/>
          <p:cNvSpPr>
            <a:spLocks noChangeArrowheads="1"/>
          </p:cNvSpPr>
          <p:nvPr/>
        </p:nvSpPr>
        <p:spPr bwMode="auto">
          <a:xfrm>
            <a:off x="304800" y="69215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在几何上就是用通过曲线</a:t>
            </a:r>
            <a:r>
              <a:rPr lang="en-GB" altLang="zh-CN" i="1"/>
              <a:t>n</a:t>
            </a:r>
            <a:r>
              <a:rPr lang="en-GB" altLang="zh-CN"/>
              <a:t>+1</a:t>
            </a:r>
            <a:r>
              <a:rPr lang="zh-CN" altLang="en-GB">
                <a:latin typeface="宋体" panose="02010600030101010101" pitchFamily="2" charset="-122"/>
              </a:rPr>
              <a:t>个点</a:t>
            </a:r>
            <a:r>
              <a:rPr lang="zh-CN" altLang="en-GB"/>
              <a:t>(</a:t>
            </a:r>
            <a:r>
              <a:rPr lang="en-GB" altLang="zh-CN" i="1"/>
              <a:t>x</a:t>
            </a:r>
            <a:r>
              <a:rPr lang="en-GB" altLang="zh-CN" i="1" baseline="-25000"/>
              <a:t>i</a:t>
            </a:r>
            <a:r>
              <a:rPr lang="en-GB" altLang="zh-CN"/>
              <a:t>, </a:t>
            </a:r>
            <a:r>
              <a:rPr lang="en-GB" altLang="zh-CN" i="1"/>
              <a:t>y</a:t>
            </a:r>
            <a:r>
              <a:rPr lang="en-GB" altLang="zh-CN" i="1" baseline="-25000"/>
              <a:t>i</a:t>
            </a:r>
            <a:r>
              <a:rPr lang="en-GB" altLang="zh-CN"/>
              <a:t>)</a:t>
            </a:r>
            <a:r>
              <a:rPr lang="zh-CN" altLang="en-GB">
                <a:latin typeface="宋体" panose="02010600030101010101" pitchFamily="2" charset="-122"/>
              </a:rPr>
              <a:t>的</a:t>
            </a:r>
            <a:r>
              <a:rPr lang="zh-CN" altLang="en-US">
                <a:latin typeface="宋体" panose="02010600030101010101" pitchFamily="2" charset="-122"/>
              </a:rPr>
              <a:t>折线，去近似代替曲线</a:t>
            </a:r>
            <a:r>
              <a:rPr lang="zh-CN" altLang="en-US"/>
              <a:t> 。故分段线性插值又称</a:t>
            </a:r>
            <a:r>
              <a:rPr lang="zh-CN" altLang="en-US" b="1"/>
              <a:t>折线插值</a:t>
            </a:r>
            <a:r>
              <a:rPr lang="zh-CN" altLang="en-US"/>
              <a:t>。</a:t>
            </a:r>
          </a:p>
        </p:txBody>
      </p:sp>
      <p:pic>
        <p:nvPicPr>
          <p:cNvPr id="84996" name="Picture 3" descr="image3"/>
          <p:cNvPicPr>
            <a:picLocks noChangeAspect="1" noChangeArrowheads="1"/>
          </p:cNvPicPr>
          <p:nvPr/>
        </p:nvPicPr>
        <p:blipFill>
          <a:blip r:embed="rId2">
            <a:lum contrast="34000"/>
            <a:extLst>
              <a:ext uri="{28A0092B-C50C-407E-A947-70E740481C1C}">
                <a14:useLocalDpi xmlns:a14="http://schemas.microsoft.com/office/drawing/2010/main" val="0"/>
              </a:ext>
            </a:extLst>
          </a:blip>
          <a:srcRect/>
          <a:stretch>
            <a:fillRect/>
          </a:stretch>
        </p:blipFill>
        <p:spPr bwMode="auto">
          <a:xfrm>
            <a:off x="2124075" y="1844675"/>
            <a:ext cx="46482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AutoShape 4">
            <a:hlinkClick r:id="" action="ppaction://hlinkshowjump?jump=previousslide" highlightClick="1"/>
          </p:cNvPr>
          <p:cNvSpPr>
            <a:spLocks noChangeArrowheads="1"/>
          </p:cNvSpPr>
          <p:nvPr/>
        </p:nvSpPr>
        <p:spPr bwMode="auto">
          <a:xfrm>
            <a:off x="7766050" y="6553200"/>
            <a:ext cx="685800" cy="304800"/>
          </a:xfrm>
          <a:prstGeom prst="actionButtonBackPrevious">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998" name="AutoShape 5">
            <a:hlinkClick r:id="" action="ppaction://hlinkshowjump?jump=lastslideviewed" highlightClick="1"/>
          </p:cNvPr>
          <p:cNvSpPr>
            <a:spLocks noChangeArrowheads="1"/>
          </p:cNvSpPr>
          <p:nvPr/>
        </p:nvSpPr>
        <p:spPr bwMode="auto">
          <a:xfrm>
            <a:off x="8451850" y="6553200"/>
            <a:ext cx="685800" cy="304800"/>
          </a:xfrm>
          <a:prstGeom prst="actionButtonReturn">
            <a:avLst/>
          </a:prstGeom>
          <a:solidFill>
            <a:srgbClr val="00CC99"/>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9FC2263-8B25-4359-AEAE-680672C45E60}" type="slidenum">
              <a:rPr lang="en-US" altLang="zh-CN" sz="1200">
                <a:solidFill>
                  <a:srgbClr val="000000"/>
                </a:solidFill>
              </a:rPr>
              <a:pPr eaLnBrk="1" hangingPunct="1"/>
              <a:t>76</a:t>
            </a:fld>
            <a:endParaRPr lang="en-US" altLang="zh-CN" sz="1200">
              <a:solidFill>
                <a:srgbClr val="000000"/>
              </a:solidFill>
            </a:endParaRPr>
          </a:p>
        </p:txBody>
      </p:sp>
      <p:sp>
        <p:nvSpPr>
          <p:cNvPr id="62471" name="Rectangle 2"/>
          <p:cNvSpPr>
            <a:spLocks noChangeArrowheads="1"/>
          </p:cNvSpPr>
          <p:nvPr/>
        </p:nvSpPr>
        <p:spPr bwMode="auto">
          <a:xfrm>
            <a:off x="228600" y="533400"/>
            <a:ext cx="455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分段线性插值的余项估计式：</a:t>
            </a:r>
            <a:endParaRPr lang="zh-CN" altLang="en-US"/>
          </a:p>
        </p:txBody>
      </p:sp>
      <p:graphicFrame>
        <p:nvGraphicFramePr>
          <p:cNvPr id="62466" name="Object 3"/>
          <p:cNvGraphicFramePr>
            <a:graphicFrameLocks noChangeAspect="1"/>
          </p:cNvGraphicFramePr>
          <p:nvPr/>
        </p:nvGraphicFramePr>
        <p:xfrm>
          <a:off x="468313" y="1052513"/>
          <a:ext cx="7713662" cy="523875"/>
        </p:xfrm>
        <a:graphic>
          <a:graphicData uri="http://schemas.openxmlformats.org/presentationml/2006/ole">
            <mc:AlternateContent xmlns:mc="http://schemas.openxmlformats.org/markup-compatibility/2006">
              <mc:Choice xmlns:v="urn:schemas-microsoft-com:vml" Requires="v">
                <p:oleObj spid="_x0000_s62559" name="Equation" r:id="rId3" imgW="3416040" imgH="228600" progId="Equation.DSMT4">
                  <p:embed/>
                </p:oleObj>
              </mc:Choice>
              <mc:Fallback>
                <p:oleObj name="Equation" r:id="rId3" imgW="341604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52513"/>
                        <a:ext cx="771366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2" name="Rectangle 4"/>
          <p:cNvSpPr>
            <a:spLocks noChangeArrowheads="1"/>
          </p:cNvSpPr>
          <p:nvPr/>
        </p:nvSpPr>
        <p:spPr bwMode="auto">
          <a:xfrm>
            <a:off x="304800" y="1752600"/>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dirty="0"/>
              <a:t>注意在[</a:t>
            </a:r>
            <a:r>
              <a:rPr lang="en-GB" altLang="zh-CN" i="1" dirty="0"/>
              <a:t>x</a:t>
            </a:r>
            <a:r>
              <a:rPr lang="en-GB" altLang="zh-CN" i="1" baseline="-25000" dirty="0"/>
              <a:t>i-</a:t>
            </a:r>
            <a:r>
              <a:rPr lang="en-GB" altLang="zh-CN" baseline="-25000" dirty="0"/>
              <a:t>1</a:t>
            </a:r>
            <a:r>
              <a:rPr lang="en-GB" altLang="zh-CN" dirty="0"/>
              <a:t>, </a:t>
            </a:r>
            <a:r>
              <a:rPr lang="en-GB" altLang="zh-CN" i="1" dirty="0"/>
              <a:t>x</a:t>
            </a:r>
            <a:r>
              <a:rPr lang="en-GB" altLang="zh-CN" i="1" baseline="-25000" dirty="0"/>
              <a:t>i</a:t>
            </a:r>
            <a:r>
              <a:rPr lang="en-GB" altLang="zh-CN" dirty="0"/>
              <a:t>]</a:t>
            </a:r>
            <a:r>
              <a:rPr lang="zh-CN" altLang="en-GB" dirty="0"/>
              <a:t>上</a:t>
            </a:r>
            <a:endParaRPr lang="zh-CN" altLang="en-US" dirty="0"/>
          </a:p>
        </p:txBody>
      </p:sp>
      <p:graphicFrame>
        <p:nvGraphicFramePr>
          <p:cNvPr id="62467" name="Object 5"/>
          <p:cNvGraphicFramePr>
            <a:graphicFrameLocks noChangeAspect="1"/>
          </p:cNvGraphicFramePr>
          <p:nvPr/>
        </p:nvGraphicFramePr>
        <p:xfrm>
          <a:off x="2557463" y="1773238"/>
          <a:ext cx="5360987" cy="582612"/>
        </p:xfrm>
        <a:graphic>
          <a:graphicData uri="http://schemas.openxmlformats.org/presentationml/2006/ole">
            <mc:AlternateContent xmlns:mc="http://schemas.openxmlformats.org/markup-compatibility/2006">
              <mc:Choice xmlns:v="urn:schemas-microsoft-com:vml" Requires="v">
                <p:oleObj spid="_x0000_s62560" name="Equation" r:id="rId5" imgW="2374560" imgH="253800" progId="Equation.DSMT4">
                  <p:embed/>
                </p:oleObj>
              </mc:Choice>
              <mc:Fallback>
                <p:oleObj name="Equation" r:id="rId5" imgW="2374560" imgH="253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463" y="1773238"/>
                        <a:ext cx="5360987"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3" name="Rectangle 6"/>
          <p:cNvSpPr>
            <a:spLocks noChangeArrowheads="1"/>
          </p:cNvSpPr>
          <p:nvPr/>
        </p:nvSpPr>
        <p:spPr bwMode="auto">
          <a:xfrm>
            <a:off x="323850" y="23495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推得</a:t>
            </a:r>
          </a:p>
        </p:txBody>
      </p:sp>
      <p:graphicFrame>
        <p:nvGraphicFramePr>
          <p:cNvPr id="62468" name="Object 7"/>
          <p:cNvGraphicFramePr>
            <a:graphicFrameLocks noChangeAspect="1"/>
          </p:cNvGraphicFramePr>
          <p:nvPr/>
        </p:nvGraphicFramePr>
        <p:xfrm>
          <a:off x="2268538" y="6270625"/>
          <a:ext cx="4538662" cy="587375"/>
        </p:xfrm>
        <a:graphic>
          <a:graphicData uri="http://schemas.openxmlformats.org/presentationml/2006/ole">
            <mc:AlternateContent xmlns:mc="http://schemas.openxmlformats.org/markup-compatibility/2006">
              <mc:Choice xmlns:v="urn:schemas-microsoft-com:vml" Requires="v">
                <p:oleObj spid="_x0000_s62561" name="Equation" r:id="rId7" imgW="1854000" imgH="228600" progId="Equation.3">
                  <p:embed/>
                </p:oleObj>
              </mc:Choice>
              <mc:Fallback>
                <p:oleObj name="Equation" r:id="rId7" imgW="18540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6270625"/>
                        <a:ext cx="453866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Line 8"/>
          <p:cNvSpPr>
            <a:spLocks noChangeShapeType="1"/>
          </p:cNvSpPr>
          <p:nvPr/>
        </p:nvSpPr>
        <p:spPr bwMode="auto">
          <a:xfrm>
            <a:off x="0" y="616585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2469" name="Object 9"/>
          <p:cNvGraphicFramePr>
            <a:graphicFrameLocks noChangeAspect="1"/>
          </p:cNvGraphicFramePr>
          <p:nvPr/>
        </p:nvGraphicFramePr>
        <p:xfrm>
          <a:off x="539750" y="2852738"/>
          <a:ext cx="7713663" cy="1455737"/>
        </p:xfrm>
        <a:graphic>
          <a:graphicData uri="http://schemas.openxmlformats.org/presentationml/2006/ole">
            <mc:AlternateContent xmlns:mc="http://schemas.openxmlformats.org/markup-compatibility/2006">
              <mc:Choice xmlns:v="urn:schemas-microsoft-com:vml" Requires="v">
                <p:oleObj spid="_x0000_s62562" name="Equation" r:id="rId9" imgW="3416040" imgH="634680" progId="Equation.DSMT4">
                  <p:embed/>
                </p:oleObj>
              </mc:Choice>
              <mc:Fallback>
                <p:oleObj name="Equation" r:id="rId9" imgW="3416040" imgH="63468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2852738"/>
                        <a:ext cx="7713663" cy="145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2483768" y="2355850"/>
            <a:ext cx="25922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377951" y="2364778"/>
            <a:ext cx="2914129" cy="338554"/>
          </a:xfrm>
          <a:prstGeom prst="rect">
            <a:avLst/>
          </a:prstGeom>
          <a:noFill/>
        </p:spPr>
        <p:txBody>
          <a:bodyPr wrap="square" rtlCol="0">
            <a:spAutoFit/>
          </a:bodyPr>
          <a:lstStyle/>
          <a:p>
            <a:r>
              <a:rPr lang="en-US" altLang="zh-CN" sz="1600" dirty="0" smtClean="0"/>
              <a:t>X</a:t>
            </a:r>
            <a:r>
              <a:rPr lang="zh-CN" altLang="en-US" sz="1600" dirty="0" smtClean="0"/>
              <a:t>轴之下的开口向上的抛物线</a:t>
            </a:r>
            <a:endParaRPr lang="zh-CN" altLang="en-US" sz="1600" dirty="0"/>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B8BA42-C144-46CF-93F9-09E543B28889}" type="slidenum">
              <a:rPr lang="en-US" altLang="zh-CN" sz="1200">
                <a:solidFill>
                  <a:srgbClr val="000000"/>
                </a:solidFill>
              </a:rPr>
              <a:pPr eaLnBrk="1" hangingPunct="1"/>
              <a:t>77</a:t>
            </a:fld>
            <a:endParaRPr lang="en-US" altLang="zh-CN" sz="1200">
              <a:solidFill>
                <a:srgbClr val="000000"/>
              </a:solidFill>
            </a:endParaRPr>
          </a:p>
        </p:txBody>
      </p:sp>
      <p:sp>
        <p:nvSpPr>
          <p:cNvPr id="63495" name="Rectangle 2"/>
          <p:cNvSpPr>
            <a:spLocks noChangeArrowheads="1"/>
          </p:cNvSpPr>
          <p:nvPr/>
        </p:nvSpPr>
        <p:spPr bwMode="auto">
          <a:xfrm>
            <a:off x="468313" y="4989513"/>
            <a:ext cx="81534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t>这表明，</a:t>
            </a:r>
            <a:r>
              <a:rPr lang="zh-CN" altLang="en-US" dirty="0">
                <a:solidFill>
                  <a:srgbClr val="FF0000"/>
                </a:solidFill>
              </a:rPr>
              <a:t>只要小区间长度</a:t>
            </a:r>
            <a:r>
              <a:rPr lang="en-GB" altLang="zh-CN" i="1" dirty="0" err="1">
                <a:solidFill>
                  <a:srgbClr val="FF0000"/>
                </a:solidFill>
              </a:rPr>
              <a:t>h</a:t>
            </a:r>
            <a:r>
              <a:rPr lang="en-GB" altLang="zh-CN" i="1" baseline="-25000" dirty="0" err="1">
                <a:solidFill>
                  <a:srgbClr val="FF0000"/>
                </a:solidFill>
              </a:rPr>
              <a:t>k</a:t>
            </a:r>
            <a:r>
              <a:rPr lang="zh-CN" altLang="en-GB" dirty="0">
                <a:solidFill>
                  <a:srgbClr val="FF0000"/>
                </a:solidFill>
              </a:rPr>
              <a:t>充分小，便可保证              充分靠近</a:t>
            </a:r>
            <a:r>
              <a:rPr lang="en-US" altLang="zh-CN" i="1" dirty="0">
                <a:solidFill>
                  <a:srgbClr val="FF0000"/>
                </a:solidFill>
              </a:rPr>
              <a:t>f </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GB" dirty="0">
                <a:solidFill>
                  <a:srgbClr val="FF0000"/>
                </a:solidFill>
              </a:rPr>
              <a:t> ，即                              时分段线性插值函数            收敛于被插函数</a:t>
            </a:r>
            <a:r>
              <a:rPr lang="en-US" altLang="zh-CN" i="1" dirty="0">
                <a:solidFill>
                  <a:srgbClr val="FF0000"/>
                </a:solidFill>
              </a:rPr>
              <a:t>f </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GB" dirty="0">
                <a:solidFill>
                  <a:srgbClr val="FF0000"/>
                </a:solidFill>
              </a:rPr>
              <a:t> 。</a:t>
            </a:r>
            <a:endParaRPr lang="zh-CN" altLang="en-US" dirty="0">
              <a:solidFill>
                <a:srgbClr val="FF0000"/>
              </a:solidFill>
            </a:endParaRPr>
          </a:p>
        </p:txBody>
      </p:sp>
      <p:graphicFrame>
        <p:nvGraphicFramePr>
          <p:cNvPr id="63490" name="Object 3"/>
          <p:cNvGraphicFramePr>
            <a:graphicFrameLocks noChangeAspect="1"/>
          </p:cNvGraphicFramePr>
          <p:nvPr/>
        </p:nvGraphicFramePr>
        <p:xfrm>
          <a:off x="6654800" y="5041900"/>
          <a:ext cx="885825" cy="455613"/>
        </p:xfrm>
        <a:graphic>
          <a:graphicData uri="http://schemas.openxmlformats.org/presentationml/2006/ole">
            <mc:AlternateContent xmlns:mc="http://schemas.openxmlformats.org/markup-compatibility/2006">
              <mc:Choice xmlns:v="urn:schemas-microsoft-com:vml" Requires="v">
                <p:oleObj spid="_x0000_s63581" name="Equation" r:id="rId3" imgW="355320" imgH="228600" progId="Equation.DSMT4">
                  <p:embed/>
                </p:oleObj>
              </mc:Choice>
              <mc:Fallback>
                <p:oleObj name="Equation" r:id="rId3" imgW="35532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800" y="5041900"/>
                        <a:ext cx="88582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4"/>
          <p:cNvGraphicFramePr>
            <a:graphicFrameLocks noChangeAspect="1"/>
          </p:cNvGraphicFramePr>
          <p:nvPr/>
        </p:nvGraphicFramePr>
        <p:xfrm>
          <a:off x="2389188" y="5546725"/>
          <a:ext cx="2327275" cy="554038"/>
        </p:xfrm>
        <a:graphic>
          <a:graphicData uri="http://schemas.openxmlformats.org/presentationml/2006/ole">
            <mc:AlternateContent xmlns:mc="http://schemas.openxmlformats.org/markup-compatibility/2006">
              <mc:Choice xmlns:v="urn:schemas-microsoft-com:vml" Requires="v">
                <p:oleObj spid="_x0000_s63582" name="Equation" r:id="rId5" imgW="990360" imgH="279360" progId="Equation.DSMT4">
                  <p:embed/>
                </p:oleObj>
              </mc:Choice>
              <mc:Fallback>
                <p:oleObj name="Equation" r:id="rId5" imgW="990360" imgH="279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9188" y="5546725"/>
                        <a:ext cx="232727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5"/>
          <p:cNvGraphicFramePr>
            <a:graphicFrameLocks noChangeAspect="1"/>
          </p:cNvGraphicFramePr>
          <p:nvPr/>
        </p:nvGraphicFramePr>
        <p:xfrm>
          <a:off x="7380288" y="5522913"/>
          <a:ext cx="885825" cy="455612"/>
        </p:xfrm>
        <a:graphic>
          <a:graphicData uri="http://schemas.openxmlformats.org/presentationml/2006/ole">
            <mc:AlternateContent xmlns:mc="http://schemas.openxmlformats.org/markup-compatibility/2006">
              <mc:Choice xmlns:v="urn:schemas-microsoft-com:vml" Requires="v">
                <p:oleObj spid="_x0000_s63583" name="Equation" r:id="rId7" imgW="355320" imgH="228600" progId="Equation.DSMT4">
                  <p:embed/>
                </p:oleObj>
              </mc:Choice>
              <mc:Fallback>
                <p:oleObj name="Equation" r:id="rId7" imgW="35532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522913"/>
                        <a:ext cx="8858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6"/>
          <p:cNvGraphicFramePr>
            <a:graphicFrameLocks noChangeAspect="1"/>
          </p:cNvGraphicFramePr>
          <p:nvPr/>
        </p:nvGraphicFramePr>
        <p:xfrm>
          <a:off x="323850" y="620713"/>
          <a:ext cx="8208963" cy="3756025"/>
        </p:xfrm>
        <a:graphic>
          <a:graphicData uri="http://schemas.openxmlformats.org/presentationml/2006/ole">
            <mc:AlternateContent xmlns:mc="http://schemas.openxmlformats.org/markup-compatibility/2006">
              <mc:Choice xmlns:v="urn:schemas-microsoft-com:vml" Requires="v">
                <p:oleObj spid="_x0000_s63584" name="Equation" r:id="rId9" imgW="3543120" imgH="1574640" progId="Equation.DSMT4">
                  <p:embed/>
                </p:oleObj>
              </mc:Choice>
              <mc:Fallback>
                <p:oleObj name="Equation" r:id="rId9" imgW="3543120" imgH="1574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620713"/>
                        <a:ext cx="8208963" cy="375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6" name="Text Box 7"/>
          <p:cNvSpPr txBox="1">
            <a:spLocks noChangeArrowheads="1"/>
          </p:cNvSpPr>
          <p:nvPr/>
        </p:nvSpPr>
        <p:spPr bwMode="auto">
          <a:xfrm>
            <a:off x="539750" y="4437063"/>
            <a:ext cx="719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可见，分段线性插值的余项只依赖于二阶导数的界。</a:t>
            </a:r>
          </a:p>
        </p:txBody>
      </p:sp>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5D271D-EEE8-4F77-B538-8D2E4E9282A2}" type="slidenum">
              <a:rPr lang="en-US" altLang="zh-CN" sz="1200">
                <a:solidFill>
                  <a:srgbClr val="000000"/>
                </a:solidFill>
              </a:rPr>
              <a:pPr eaLnBrk="1" hangingPunct="1"/>
              <a:t>78</a:t>
            </a:fld>
            <a:endParaRPr lang="en-US" altLang="zh-CN" sz="1200">
              <a:solidFill>
                <a:srgbClr val="000000"/>
              </a:solidFill>
            </a:endParaRPr>
          </a:p>
        </p:txBody>
      </p:sp>
      <p:sp>
        <p:nvSpPr>
          <p:cNvPr id="90115" name="Rectangle 2"/>
          <p:cNvSpPr>
            <a:spLocks noChangeArrowheads="1"/>
          </p:cNvSpPr>
          <p:nvPr/>
        </p:nvSpPr>
        <p:spPr bwMode="auto">
          <a:xfrm>
            <a:off x="468313" y="1503363"/>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t>         </a:t>
            </a:r>
            <a:r>
              <a:rPr lang="zh-CN" altLang="en-US" dirty="0"/>
              <a:t>在科学实验和生产实践中，经常要从一组实验数据（</a:t>
            </a:r>
            <a:r>
              <a:rPr lang="en-US" altLang="zh-CN" i="1" dirty="0" err="1"/>
              <a:t>x</a:t>
            </a:r>
            <a:r>
              <a:rPr lang="en-US" altLang="zh-CN" i="1" baseline="-30000" dirty="0" err="1"/>
              <a:t>i</a:t>
            </a:r>
            <a:r>
              <a:rPr lang="en-US" altLang="zh-CN" dirty="0" err="1"/>
              <a:t>,</a:t>
            </a:r>
            <a:r>
              <a:rPr lang="en-US" altLang="zh-CN" i="1" dirty="0" err="1"/>
              <a:t>y</a:t>
            </a:r>
            <a:r>
              <a:rPr lang="en-US" altLang="zh-CN" i="1" baseline="-30000" dirty="0" err="1"/>
              <a:t>i</a:t>
            </a:r>
            <a:r>
              <a:rPr lang="zh-CN" altLang="en-US" dirty="0"/>
              <a:t>）</a:t>
            </a:r>
            <a:r>
              <a:rPr lang="en-US" altLang="zh-CN" dirty="0"/>
              <a:t>(</a:t>
            </a:r>
            <a:r>
              <a:rPr lang="en-US" altLang="zh-CN" i="1" dirty="0" err="1"/>
              <a:t>i</a:t>
            </a:r>
            <a:r>
              <a:rPr lang="en-US" altLang="zh-CN" dirty="0"/>
              <a:t>=1,2,…,</a:t>
            </a:r>
            <a:r>
              <a:rPr lang="en-US" altLang="zh-CN" i="1" dirty="0"/>
              <a:t>m</a:t>
            </a:r>
            <a:r>
              <a:rPr lang="en-US" altLang="zh-CN" dirty="0"/>
              <a:t>)</a:t>
            </a:r>
            <a:r>
              <a:rPr lang="zh-CN" altLang="en-US" dirty="0"/>
              <a:t>出发，寻求函数</a:t>
            </a:r>
            <a:r>
              <a:rPr lang="en-US" altLang="zh-CN" i="1" dirty="0"/>
              <a:t>y </a:t>
            </a:r>
            <a:r>
              <a:rPr lang="en-US" altLang="zh-CN" dirty="0"/>
              <a:t>= </a:t>
            </a:r>
            <a:r>
              <a:rPr lang="en-US" altLang="zh-CN" i="1" dirty="0"/>
              <a:t>f </a:t>
            </a:r>
            <a:r>
              <a:rPr lang="en-US" altLang="zh-CN" dirty="0"/>
              <a:t>(</a:t>
            </a:r>
            <a:r>
              <a:rPr lang="en-US" altLang="zh-CN" i="1" dirty="0"/>
              <a:t>x</a:t>
            </a:r>
            <a:r>
              <a:rPr lang="en-US" altLang="zh-CN" dirty="0"/>
              <a:t>)</a:t>
            </a:r>
            <a:r>
              <a:rPr lang="zh-CN" altLang="en-US" dirty="0"/>
              <a:t>的一个近似表达式</a:t>
            </a:r>
            <a:r>
              <a:rPr lang="en-US" altLang="zh-CN" i="1" dirty="0"/>
              <a:t>y </a:t>
            </a:r>
            <a:r>
              <a:rPr lang="en-US" altLang="zh-CN" dirty="0"/>
              <a:t>=</a:t>
            </a:r>
            <a:r>
              <a:rPr lang="en-US" altLang="zh-CN" i="1" dirty="0"/>
              <a:t>p</a:t>
            </a:r>
            <a:r>
              <a:rPr lang="en-US" altLang="zh-CN" dirty="0"/>
              <a:t>(</a:t>
            </a:r>
            <a:r>
              <a:rPr lang="en-US" altLang="zh-CN" i="1" dirty="0"/>
              <a:t>x</a:t>
            </a:r>
            <a:r>
              <a:rPr lang="en-US" altLang="zh-CN" dirty="0"/>
              <a:t>)</a:t>
            </a:r>
            <a:r>
              <a:rPr lang="zh-CN" altLang="en-US" dirty="0"/>
              <a:t>（称为经验公式）。从几何上看，就是</a:t>
            </a:r>
            <a:r>
              <a:rPr lang="zh-CN" altLang="en-US" dirty="0">
                <a:solidFill>
                  <a:srgbClr val="FF0000"/>
                </a:solidFill>
              </a:rPr>
              <a:t>希望根据给定的</a:t>
            </a:r>
            <a:r>
              <a:rPr lang="en-US" altLang="zh-CN" i="1" dirty="0">
                <a:solidFill>
                  <a:srgbClr val="FF0000"/>
                </a:solidFill>
              </a:rPr>
              <a:t>m</a:t>
            </a:r>
            <a:r>
              <a:rPr lang="zh-CN" altLang="en-US" dirty="0">
                <a:solidFill>
                  <a:srgbClr val="FF0000"/>
                </a:solidFill>
              </a:rPr>
              <a:t>个点（</a:t>
            </a:r>
            <a:r>
              <a:rPr lang="en-US" altLang="zh-CN" i="1" dirty="0" err="1">
                <a:solidFill>
                  <a:srgbClr val="FF0000"/>
                </a:solidFill>
              </a:rPr>
              <a:t>x</a:t>
            </a:r>
            <a:r>
              <a:rPr lang="en-US" altLang="zh-CN" i="1" baseline="-30000" dirty="0" err="1">
                <a:solidFill>
                  <a:srgbClr val="FF0000"/>
                </a:solidFill>
              </a:rPr>
              <a:t>i</a:t>
            </a:r>
            <a:r>
              <a:rPr lang="en-US" altLang="zh-CN" dirty="0" err="1">
                <a:solidFill>
                  <a:srgbClr val="FF0000"/>
                </a:solidFill>
              </a:rPr>
              <a:t>,</a:t>
            </a:r>
            <a:r>
              <a:rPr lang="en-US" altLang="zh-CN" i="1" dirty="0" err="1">
                <a:solidFill>
                  <a:srgbClr val="FF0000"/>
                </a:solidFill>
              </a:rPr>
              <a:t>y</a:t>
            </a:r>
            <a:r>
              <a:rPr lang="en-US" altLang="zh-CN" i="1" baseline="-30000" dirty="0" err="1">
                <a:solidFill>
                  <a:srgbClr val="FF0000"/>
                </a:solidFill>
              </a:rPr>
              <a:t>i</a:t>
            </a:r>
            <a:r>
              <a:rPr lang="zh-CN" altLang="en-US" dirty="0">
                <a:solidFill>
                  <a:srgbClr val="FF0000"/>
                </a:solidFill>
              </a:rPr>
              <a:t>） ，求曲线</a:t>
            </a:r>
            <a:r>
              <a:rPr lang="en-US" altLang="zh-CN" i="1" dirty="0">
                <a:solidFill>
                  <a:srgbClr val="FF0000"/>
                </a:solidFill>
              </a:rPr>
              <a:t>y </a:t>
            </a:r>
            <a:r>
              <a:rPr lang="en-US" altLang="zh-CN" dirty="0">
                <a:solidFill>
                  <a:srgbClr val="FF0000"/>
                </a:solidFill>
              </a:rPr>
              <a:t>= </a:t>
            </a:r>
            <a:r>
              <a:rPr lang="en-US" altLang="zh-CN" i="1" dirty="0">
                <a:solidFill>
                  <a:srgbClr val="FF0000"/>
                </a:solidFill>
              </a:rPr>
              <a:t>f </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US" dirty="0">
                <a:solidFill>
                  <a:srgbClr val="FF0000"/>
                </a:solidFill>
              </a:rPr>
              <a:t>的一条近似曲线</a:t>
            </a:r>
            <a:r>
              <a:rPr lang="en-US" altLang="zh-CN" i="1" dirty="0">
                <a:solidFill>
                  <a:srgbClr val="FF0000"/>
                </a:solidFill>
              </a:rPr>
              <a:t>y </a:t>
            </a:r>
            <a:r>
              <a:rPr lang="en-US" altLang="zh-CN" dirty="0">
                <a:solidFill>
                  <a:srgbClr val="FF0000"/>
                </a:solidFill>
              </a:rPr>
              <a:t>=</a:t>
            </a:r>
            <a:r>
              <a:rPr lang="en-US" altLang="zh-CN" i="1" dirty="0">
                <a:solidFill>
                  <a:srgbClr val="FF0000"/>
                </a:solidFill>
              </a:rPr>
              <a:t>p</a:t>
            </a:r>
            <a:r>
              <a:rPr lang="en-US" altLang="zh-CN" dirty="0">
                <a:solidFill>
                  <a:srgbClr val="FF0000"/>
                </a:solidFill>
              </a:rPr>
              <a:t>(</a:t>
            </a:r>
            <a:r>
              <a:rPr lang="en-US" altLang="zh-CN" i="1" dirty="0">
                <a:solidFill>
                  <a:srgbClr val="FF0000"/>
                </a:solidFill>
              </a:rPr>
              <a:t>x</a:t>
            </a:r>
            <a:r>
              <a:rPr lang="en-US" altLang="zh-CN" dirty="0">
                <a:solidFill>
                  <a:srgbClr val="FF0000"/>
                </a:solidFill>
              </a:rPr>
              <a:t>) </a:t>
            </a:r>
            <a:r>
              <a:rPr lang="zh-CN" altLang="en-US" dirty="0"/>
              <a:t>。因此，这是一个</a:t>
            </a:r>
            <a:r>
              <a:rPr lang="zh-CN" altLang="en-US" dirty="0">
                <a:solidFill>
                  <a:srgbClr val="FF0000"/>
                </a:solidFill>
              </a:rPr>
              <a:t>曲线拟合</a:t>
            </a:r>
            <a:r>
              <a:rPr lang="zh-CN" altLang="en-US" dirty="0"/>
              <a:t>的问题。 </a:t>
            </a:r>
          </a:p>
        </p:txBody>
      </p:sp>
      <p:sp>
        <p:nvSpPr>
          <p:cNvPr id="90116" name="Rectangle 3"/>
          <p:cNvSpPr>
            <a:spLocks noChangeArrowheads="1"/>
          </p:cNvSpPr>
          <p:nvPr/>
        </p:nvSpPr>
        <p:spPr bwMode="auto">
          <a:xfrm>
            <a:off x="468313" y="3933056"/>
            <a:ext cx="81534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latin typeface="宋体" panose="02010600030101010101" pitchFamily="2" charset="-122"/>
              </a:rPr>
              <a:t>    </a:t>
            </a:r>
            <a:r>
              <a:rPr lang="zh-CN" altLang="en-US" dirty="0">
                <a:latin typeface="宋体" panose="02010600030101010101" pitchFamily="2" charset="-122"/>
              </a:rPr>
              <a:t>多项式插值虽然在一定程度上解决了由函数表求函数的近似表达式问题，但用它来解决这里提出的问题，是有明显缺陷的。</a:t>
            </a:r>
            <a:r>
              <a:rPr lang="zh-CN" altLang="en-US" dirty="0"/>
              <a:t> </a:t>
            </a:r>
          </a:p>
        </p:txBody>
      </p:sp>
      <p:sp>
        <p:nvSpPr>
          <p:cNvPr id="6" name="矩形 5"/>
          <p:cNvSpPr/>
          <p:nvPr/>
        </p:nvSpPr>
        <p:spPr>
          <a:xfrm>
            <a:off x="857250" y="642938"/>
            <a:ext cx="4056063" cy="38735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nSpc>
                <a:spcPct val="80000"/>
              </a:lnSpc>
              <a:defRPr/>
            </a:pPr>
            <a:r>
              <a:rPr lang="zh-CN" altLang="en-GB" b="1" dirty="0">
                <a:latin typeface="宋体" pitchFamily="2" charset="-122"/>
              </a:rPr>
              <a:t>4</a:t>
            </a:r>
            <a:r>
              <a:rPr lang="en-GB" altLang="zh-CN" b="1" dirty="0">
                <a:latin typeface="宋体" pitchFamily="2" charset="-122"/>
              </a:rPr>
              <a:t>.7  </a:t>
            </a:r>
            <a:r>
              <a:rPr lang="zh-CN" altLang="en-GB" b="1" dirty="0">
                <a:latin typeface="宋体" pitchFamily="2" charset="-122"/>
              </a:rPr>
              <a:t>曲线拟合的</a:t>
            </a:r>
            <a:r>
              <a:rPr lang="zh-CN" altLang="en-US" b="1" dirty="0">
                <a:latin typeface="宋体" pitchFamily="2" charset="-122"/>
              </a:rPr>
              <a:t>最小二乘法</a:t>
            </a:r>
            <a:endParaRPr lang="zh-CN" altLang="en-US" dirty="0"/>
          </a:p>
        </p:txBody>
      </p:sp>
    </p:spTree>
    <p:extLst>
      <p:ext uri="{BB962C8B-B14F-4D97-AF65-F5344CB8AC3E}">
        <p14:creationId xmlns:p14="http://schemas.microsoft.com/office/powerpoint/2010/main" val="1716687183"/>
      </p:ext>
    </p:extLst>
  </p:cSld>
  <p:clrMapOvr>
    <a:masterClrMapping/>
  </p:clrMapOvr>
  <p:transition>
    <p:spli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37A368E-DA76-4569-8E31-B2E4CE41756B}" type="slidenum">
              <a:rPr lang="en-US" altLang="zh-CN" sz="1200">
                <a:solidFill>
                  <a:srgbClr val="000000"/>
                </a:solidFill>
              </a:rPr>
              <a:pPr eaLnBrk="1" hangingPunct="1"/>
              <a:t>79</a:t>
            </a:fld>
            <a:endParaRPr lang="en-US" altLang="zh-CN" sz="1200">
              <a:solidFill>
                <a:srgbClr val="000000"/>
              </a:solidFill>
            </a:endParaRPr>
          </a:p>
        </p:txBody>
      </p:sp>
      <p:sp>
        <p:nvSpPr>
          <p:cNvPr id="91139" name="Rectangle 2"/>
          <p:cNvSpPr>
            <a:spLocks noChangeArrowheads="1"/>
          </p:cNvSpPr>
          <p:nvPr/>
        </p:nvSpPr>
        <p:spPr bwMode="auto">
          <a:xfrm>
            <a:off x="457200" y="685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宋体" panose="02010600030101010101" pitchFamily="2" charset="-122"/>
              </a:rPr>
              <a:t>多项式插值的缺陷</a:t>
            </a:r>
            <a:endParaRPr lang="zh-CN" altLang="en-US" b="1" dirty="0"/>
          </a:p>
        </p:txBody>
      </p:sp>
      <p:sp>
        <p:nvSpPr>
          <p:cNvPr id="91140" name="Rectangle 3"/>
          <p:cNvSpPr>
            <a:spLocks noChangeArrowheads="1"/>
          </p:cNvSpPr>
          <p:nvPr/>
        </p:nvSpPr>
        <p:spPr bwMode="auto">
          <a:xfrm>
            <a:off x="228600" y="1371600"/>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solidFill>
                  <a:srgbClr val="FF0000"/>
                </a:solidFill>
                <a:latin typeface="宋体" panose="02010600030101010101" pitchFamily="2" charset="-122"/>
              </a:rPr>
              <a:t>由实验提供的数据通常带有测试误差。如果要求近似曲线</a:t>
            </a:r>
            <a:r>
              <a:rPr lang="en-US" altLang="zh-CN" i="1" dirty="0">
                <a:solidFill>
                  <a:srgbClr val="FF0000"/>
                </a:solidFill>
              </a:rPr>
              <a:t>y</a:t>
            </a:r>
            <a:r>
              <a:rPr lang="en-US" altLang="zh-CN" dirty="0">
                <a:solidFill>
                  <a:srgbClr val="FF0000"/>
                </a:solidFill>
              </a:rPr>
              <a:t>=</a:t>
            </a:r>
            <a:r>
              <a:rPr lang="en-GB" altLang="zh-CN" i="1" dirty="0">
                <a:solidFill>
                  <a:srgbClr val="FF0000"/>
                </a:solidFill>
              </a:rPr>
              <a:t>p</a:t>
            </a:r>
            <a:r>
              <a:rPr lang="en-US" altLang="zh-CN" dirty="0">
                <a:solidFill>
                  <a:srgbClr val="FF0000"/>
                </a:solidFill>
              </a:rPr>
              <a:t>(</a:t>
            </a:r>
            <a:r>
              <a:rPr lang="en-US" altLang="zh-CN" i="1" dirty="0">
                <a:solidFill>
                  <a:srgbClr val="FF0000"/>
                </a:solidFill>
              </a:rPr>
              <a:t>x</a:t>
            </a:r>
            <a:r>
              <a:rPr lang="en-US" altLang="zh-CN" dirty="0">
                <a:solidFill>
                  <a:srgbClr val="FF0000"/>
                </a:solidFill>
              </a:rPr>
              <a:t>)</a:t>
            </a:r>
            <a:r>
              <a:rPr lang="zh-CN" altLang="en-US" dirty="0">
                <a:solidFill>
                  <a:srgbClr val="FF0000"/>
                </a:solidFill>
                <a:latin typeface="宋体" panose="02010600030101010101" pitchFamily="2" charset="-122"/>
              </a:rPr>
              <a:t>严格地通过所给的每个数据点（</a:t>
            </a:r>
            <a:r>
              <a:rPr lang="en-US" altLang="zh-CN" i="1" dirty="0" err="1">
                <a:solidFill>
                  <a:srgbClr val="FF0000"/>
                </a:solidFill>
              </a:rPr>
              <a:t>x</a:t>
            </a:r>
            <a:r>
              <a:rPr lang="en-US" altLang="zh-CN" i="1" baseline="-30000" dirty="0" err="1">
                <a:solidFill>
                  <a:srgbClr val="FF0000"/>
                </a:solidFill>
              </a:rPr>
              <a:t>i</a:t>
            </a:r>
            <a:r>
              <a:rPr lang="en-US" altLang="zh-CN" dirty="0" err="1">
                <a:solidFill>
                  <a:srgbClr val="FF0000"/>
                </a:solidFill>
              </a:rPr>
              <a:t>,</a:t>
            </a:r>
            <a:r>
              <a:rPr lang="en-US" altLang="zh-CN" i="1" dirty="0" err="1">
                <a:solidFill>
                  <a:srgbClr val="FF0000"/>
                </a:solidFill>
              </a:rPr>
              <a:t>y</a:t>
            </a:r>
            <a:r>
              <a:rPr lang="en-US" altLang="zh-CN" i="1" baseline="-30000" dirty="0" err="1">
                <a:solidFill>
                  <a:srgbClr val="FF0000"/>
                </a:solidFill>
              </a:rPr>
              <a:t>i</a:t>
            </a:r>
            <a:r>
              <a:rPr lang="zh-CN" altLang="en-US" dirty="0">
                <a:solidFill>
                  <a:srgbClr val="FF0000"/>
                </a:solidFill>
                <a:latin typeface="宋体" panose="02010600030101010101" pitchFamily="2" charset="-122"/>
              </a:rPr>
              <a:t>），就会使曲线保留着原有的测试误差。当个别数据的误差较大时，插值效果显然是不理想的</a:t>
            </a:r>
            <a:r>
              <a:rPr lang="zh-CN" altLang="en-US" dirty="0">
                <a:latin typeface="宋体" panose="02010600030101010101" pitchFamily="2" charset="-122"/>
              </a:rPr>
              <a:t>。</a:t>
            </a:r>
            <a:r>
              <a:rPr lang="zh-CN" altLang="en-US" dirty="0"/>
              <a:t> </a:t>
            </a:r>
          </a:p>
        </p:txBody>
      </p:sp>
      <p:sp>
        <p:nvSpPr>
          <p:cNvPr id="91141" name="Rectangle 4"/>
          <p:cNvSpPr>
            <a:spLocks noChangeArrowheads="1"/>
          </p:cNvSpPr>
          <p:nvPr/>
        </p:nvSpPr>
        <p:spPr bwMode="auto">
          <a:xfrm>
            <a:off x="539750" y="3213100"/>
            <a:ext cx="792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怎样从给定的一组实验数据出发，在某个函数类</a:t>
            </a:r>
            <a:r>
              <a:rPr lang="en-US" altLang="zh-CN" i="1" dirty="0"/>
              <a:t>φ</a:t>
            </a:r>
            <a:r>
              <a:rPr lang="zh-CN" altLang="en-US" dirty="0">
                <a:latin typeface="宋体" panose="02010600030101010101" pitchFamily="2" charset="-122"/>
              </a:rPr>
              <a:t>中寻求一个</a:t>
            </a:r>
            <a:r>
              <a:rPr lang="zh-CN" altLang="en-US" dirty="0"/>
              <a:t>“</a:t>
            </a:r>
            <a:r>
              <a:rPr lang="zh-CN" altLang="en-US" dirty="0">
                <a:latin typeface="宋体" panose="02010600030101010101" pitchFamily="2" charset="-122"/>
              </a:rPr>
              <a:t>最好</a:t>
            </a:r>
            <a:r>
              <a:rPr lang="zh-CN" altLang="en-US" dirty="0"/>
              <a:t>”</a:t>
            </a:r>
            <a:r>
              <a:rPr lang="zh-CN" altLang="en-US" dirty="0">
                <a:latin typeface="宋体" panose="02010600030101010101" pitchFamily="2" charset="-122"/>
              </a:rPr>
              <a:t>的函数</a:t>
            </a:r>
            <a:r>
              <a:rPr lang="en-GB" altLang="zh-CN" i="1" dirty="0"/>
              <a:t>p</a:t>
            </a:r>
            <a:r>
              <a:rPr lang="en-US" altLang="zh-CN" dirty="0"/>
              <a:t>(</a:t>
            </a:r>
            <a:r>
              <a:rPr lang="en-US" altLang="zh-CN" i="1" dirty="0"/>
              <a:t>x</a:t>
            </a:r>
            <a:r>
              <a:rPr lang="en-US" altLang="zh-CN" dirty="0"/>
              <a:t>)</a:t>
            </a:r>
            <a:r>
              <a:rPr lang="zh-CN" altLang="en-US" dirty="0">
                <a:latin typeface="宋体" panose="02010600030101010101" pitchFamily="2" charset="-122"/>
              </a:rPr>
              <a:t>来拟合这组数据，是一个值得讨论的课题。</a:t>
            </a:r>
            <a:r>
              <a:rPr lang="zh-CN" altLang="en-US" dirty="0"/>
              <a:t> </a:t>
            </a:r>
          </a:p>
        </p:txBody>
      </p:sp>
      <p:sp>
        <p:nvSpPr>
          <p:cNvPr id="91142" name="Rectangle 5"/>
          <p:cNvSpPr>
            <a:spLocks noChangeArrowheads="1"/>
          </p:cNvSpPr>
          <p:nvPr/>
        </p:nvSpPr>
        <p:spPr bwMode="auto">
          <a:xfrm>
            <a:off x="468313" y="4581525"/>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随着拟合效果</a:t>
            </a:r>
            <a:r>
              <a:rPr lang="zh-CN" altLang="en-US" dirty="0"/>
              <a:t>“</a:t>
            </a:r>
            <a:r>
              <a:rPr lang="zh-CN" altLang="en-US" dirty="0">
                <a:latin typeface="宋体" panose="02010600030101010101" pitchFamily="2" charset="-122"/>
              </a:rPr>
              <a:t>好</a:t>
            </a:r>
            <a:r>
              <a:rPr lang="zh-CN" altLang="en-US" dirty="0"/>
              <a:t>”</a:t>
            </a:r>
            <a:r>
              <a:rPr lang="zh-CN" altLang="en-US" dirty="0">
                <a:latin typeface="宋体" panose="02010600030101010101" pitchFamily="2" charset="-122"/>
              </a:rPr>
              <a:t>、</a:t>
            </a:r>
            <a:r>
              <a:rPr lang="zh-CN" altLang="en-US" dirty="0"/>
              <a:t>“</a:t>
            </a:r>
            <a:r>
              <a:rPr lang="zh-CN" altLang="en-US" dirty="0">
                <a:latin typeface="宋体" panose="02010600030101010101" pitchFamily="2" charset="-122"/>
              </a:rPr>
              <a:t>坏</a:t>
            </a:r>
            <a:r>
              <a:rPr lang="zh-CN" altLang="en-US" dirty="0"/>
              <a:t>”</a:t>
            </a:r>
            <a:r>
              <a:rPr lang="zh-CN" altLang="en-US" dirty="0">
                <a:latin typeface="宋体" panose="02010600030101010101" pitchFamily="2" charset="-122"/>
              </a:rPr>
              <a:t>标准的不同，解决此类问题的方法也就不同。这里，将介绍一种最常用的曲线拟合方法，即</a:t>
            </a:r>
            <a:r>
              <a:rPr lang="zh-CN" altLang="en-US" dirty="0">
                <a:solidFill>
                  <a:srgbClr val="FF0000"/>
                </a:solidFill>
                <a:latin typeface="宋体" panose="02010600030101010101" pitchFamily="2" charset="-122"/>
              </a:rPr>
              <a:t>最小二乘法</a:t>
            </a:r>
            <a:r>
              <a:rPr lang="zh-CN" altLang="en-US" dirty="0">
                <a:latin typeface="宋体" panose="02010600030101010101" pitchFamily="2" charset="-122"/>
              </a:rPr>
              <a:t>。</a:t>
            </a:r>
            <a:r>
              <a:rPr lang="zh-CN" altLang="en-US" sz="1100" dirty="0"/>
              <a:t> </a:t>
            </a:r>
            <a:endParaRPr lang="zh-CN" altLang="en-US" dirty="0"/>
          </a:p>
        </p:txBody>
      </p:sp>
    </p:spTree>
    <p:extLst>
      <p:ext uri="{BB962C8B-B14F-4D97-AF65-F5344CB8AC3E}">
        <p14:creationId xmlns:p14="http://schemas.microsoft.com/office/powerpoint/2010/main" val="2569484295"/>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idx="4294967295"/>
          </p:nvPr>
        </p:nvSpPr>
        <p:spPr>
          <a:xfrm>
            <a:off x="217488" y="652463"/>
            <a:ext cx="7772400" cy="1944687"/>
          </a:xfrm>
        </p:spPr>
        <p:txBody>
          <a:bodyPr/>
          <a:lstStyle/>
          <a:p>
            <a:pPr algn="just"/>
            <a:r>
              <a:rPr lang="zh-CN" altLang="en-US" sz="2400" b="1" dirty="0" smtClean="0"/>
              <a:t>对于一般的</a:t>
            </a:r>
            <a:r>
              <a:rPr lang="en-US" altLang="zh-CN" sz="2400" b="1" dirty="0" smtClean="0"/>
              <a:t>n</a:t>
            </a:r>
            <a:r>
              <a:rPr lang="zh-CN" altLang="en-US" sz="2400" b="1" dirty="0" smtClean="0"/>
              <a:t>次代数插值多项式可以写成下列形式：</a:t>
            </a:r>
          </a:p>
          <a:p>
            <a:pPr algn="just"/>
            <a:r>
              <a:rPr lang="zh-CN" altLang="en-US" sz="2400" b="1" dirty="0" smtClean="0"/>
              <a:t>                </a:t>
            </a:r>
            <a:r>
              <a:rPr lang="en-US" altLang="zh-CN" sz="2400" b="1" dirty="0" err="1" smtClean="0"/>
              <a:t>P</a:t>
            </a:r>
            <a:r>
              <a:rPr lang="en-US" altLang="zh-CN" sz="2400" b="1" baseline="-25000" dirty="0" err="1" smtClean="0"/>
              <a:t>n</a:t>
            </a:r>
            <a:r>
              <a:rPr lang="en-US" altLang="zh-CN" sz="2400" b="1" dirty="0" smtClean="0"/>
              <a:t>(</a:t>
            </a:r>
            <a:r>
              <a:rPr lang="en-US" altLang="zh-CN" sz="2400" b="1" i="1" dirty="0" smtClean="0"/>
              <a:t>x</a:t>
            </a:r>
            <a:r>
              <a:rPr lang="en-US" altLang="zh-CN" sz="2400" b="1" dirty="0" smtClean="0"/>
              <a:t>)=</a:t>
            </a:r>
            <a:r>
              <a:rPr lang="en-US" altLang="zh-CN" sz="2400" b="1" i="1" dirty="0" smtClean="0"/>
              <a:t>a</a:t>
            </a:r>
            <a:r>
              <a:rPr lang="en-US" altLang="zh-CN" sz="2400" b="1" i="1" baseline="-25000" dirty="0" smtClean="0"/>
              <a:t>0</a:t>
            </a:r>
            <a:r>
              <a:rPr lang="en-US" altLang="zh-CN" sz="2400" b="1" i="1" dirty="0" smtClean="0"/>
              <a:t>+a</a:t>
            </a:r>
            <a:r>
              <a:rPr lang="en-US" altLang="zh-CN" sz="2400" b="1" i="1" baseline="-25000" dirty="0" smtClean="0"/>
              <a:t>1</a:t>
            </a:r>
            <a:r>
              <a:rPr lang="en-US" altLang="zh-CN" sz="2400" b="1" i="1" dirty="0" smtClean="0"/>
              <a:t>x+a</a:t>
            </a:r>
            <a:r>
              <a:rPr lang="en-US" altLang="zh-CN" sz="2400" b="1" i="1" baseline="-25000" dirty="0" smtClean="0"/>
              <a:t>2</a:t>
            </a:r>
            <a:r>
              <a:rPr lang="en-US" altLang="zh-CN" sz="2400" b="1" i="1" dirty="0" smtClean="0"/>
              <a:t>x</a:t>
            </a:r>
            <a:r>
              <a:rPr lang="en-US" altLang="zh-CN" sz="2400" b="1" baseline="30000" dirty="0" smtClean="0"/>
              <a:t>2</a:t>
            </a:r>
            <a:r>
              <a:rPr lang="en-US" altLang="zh-CN" sz="2400" b="1" dirty="0" smtClean="0"/>
              <a:t>+</a:t>
            </a:r>
            <a:r>
              <a:rPr lang="en-US" altLang="zh-CN" sz="2400" b="1" dirty="0" smtClean="0">
                <a:latin typeface="Courier New" panose="02070309020205020404" pitchFamily="49" charset="0"/>
              </a:rPr>
              <a:t>…</a:t>
            </a:r>
            <a:r>
              <a:rPr lang="en-US" altLang="zh-CN" sz="2400" b="1" dirty="0" smtClean="0"/>
              <a:t>+</a:t>
            </a:r>
            <a:r>
              <a:rPr lang="en-US" altLang="zh-CN" sz="2400" b="1" i="1" dirty="0" err="1" smtClean="0"/>
              <a:t>a</a:t>
            </a:r>
            <a:r>
              <a:rPr lang="en-US" altLang="zh-CN" sz="2400" b="1" baseline="-25000" dirty="0" err="1" smtClean="0"/>
              <a:t>n</a:t>
            </a:r>
            <a:r>
              <a:rPr lang="en-US" altLang="zh-CN" sz="2400" b="1" i="1" dirty="0" err="1" smtClean="0"/>
              <a:t>x</a:t>
            </a:r>
            <a:r>
              <a:rPr lang="en-US" altLang="zh-CN" sz="2400" b="1" baseline="30000" dirty="0" err="1" smtClean="0"/>
              <a:t>n</a:t>
            </a:r>
            <a:r>
              <a:rPr lang="en-US" altLang="zh-CN" sz="2400" b="1" baseline="-25000" dirty="0" smtClean="0"/>
              <a:t>       </a:t>
            </a:r>
            <a:r>
              <a:rPr lang="en-US" altLang="zh-CN" sz="2400" b="1" dirty="0" smtClean="0"/>
              <a:t>(1) </a:t>
            </a:r>
          </a:p>
          <a:p>
            <a:pPr algn="just"/>
            <a:r>
              <a:rPr lang="zh-CN" altLang="en-US" sz="2400" b="1" dirty="0" smtClean="0"/>
              <a:t>使其在给定的</a:t>
            </a:r>
            <a:r>
              <a:rPr lang="en-US" altLang="zh-CN" sz="2400" b="1" dirty="0" smtClean="0"/>
              <a:t>n+1</a:t>
            </a:r>
            <a:r>
              <a:rPr lang="zh-CN" altLang="en-US" sz="2400" b="1" dirty="0" smtClean="0"/>
              <a:t>个</a:t>
            </a:r>
            <a:r>
              <a:rPr lang="zh-CN" altLang="en-US" sz="2400" b="1" dirty="0" smtClean="0">
                <a:solidFill>
                  <a:srgbClr val="FF3300"/>
                </a:solidFill>
              </a:rPr>
              <a:t>互异</a:t>
            </a:r>
            <a:r>
              <a:rPr lang="zh-CN" altLang="en-US" sz="2400" b="1" dirty="0" smtClean="0"/>
              <a:t>的插值基点上满足插值原则</a:t>
            </a:r>
          </a:p>
          <a:p>
            <a:pPr algn="just"/>
            <a:r>
              <a:rPr lang="zh-CN" altLang="en-US" sz="2400" b="1" dirty="0" smtClean="0"/>
              <a:t>                     </a:t>
            </a:r>
            <a:r>
              <a:rPr lang="en-US" altLang="zh-CN" sz="2400" b="1" dirty="0" err="1" smtClean="0"/>
              <a:t>P</a:t>
            </a:r>
            <a:r>
              <a:rPr lang="en-US" altLang="zh-CN" sz="2400" b="1" baseline="-25000" dirty="0" err="1" smtClean="0"/>
              <a:t>n</a:t>
            </a:r>
            <a:r>
              <a:rPr lang="en-US" altLang="zh-CN" sz="2400" b="1" dirty="0" smtClean="0"/>
              <a:t>(</a:t>
            </a:r>
            <a:r>
              <a:rPr lang="en-US" altLang="zh-CN" sz="2400" b="1" i="1" dirty="0" smtClean="0"/>
              <a:t>x</a:t>
            </a:r>
            <a:r>
              <a:rPr lang="en-US" altLang="zh-CN" sz="2400" b="1" baseline="-25000" dirty="0" smtClean="0"/>
              <a:t>i</a:t>
            </a:r>
            <a:r>
              <a:rPr lang="en-US" altLang="zh-CN" sz="2400" b="1" dirty="0" smtClean="0"/>
              <a:t>)=</a:t>
            </a:r>
            <a:r>
              <a:rPr lang="en-US" altLang="zh-CN" sz="2400" b="1" i="1" dirty="0" err="1" smtClean="0"/>
              <a:t>y</a:t>
            </a:r>
            <a:r>
              <a:rPr lang="en-US" altLang="zh-CN" sz="2400" b="1" baseline="-25000" dirty="0" err="1" smtClean="0"/>
              <a:t>i</a:t>
            </a:r>
            <a:r>
              <a:rPr lang="en-US" altLang="zh-CN" sz="2400" b="1" dirty="0" smtClean="0"/>
              <a:t>,    </a:t>
            </a:r>
            <a:r>
              <a:rPr lang="en-US" altLang="zh-CN" sz="2400" b="1" dirty="0" err="1" smtClean="0"/>
              <a:t>i</a:t>
            </a:r>
            <a:r>
              <a:rPr lang="en-US" altLang="zh-CN" sz="2400" b="1" dirty="0" smtClean="0"/>
              <a:t>=0,1,</a:t>
            </a:r>
            <a:r>
              <a:rPr lang="en-US" altLang="zh-CN" sz="2400" b="1" dirty="0" smtClean="0">
                <a:latin typeface="Courier New" panose="02070309020205020404" pitchFamily="49" charset="0"/>
              </a:rPr>
              <a:t>…</a:t>
            </a:r>
            <a:r>
              <a:rPr lang="en-US" altLang="zh-CN" sz="2400" b="1" dirty="0" smtClean="0"/>
              <a:t>,n          (2) </a:t>
            </a:r>
          </a:p>
        </p:txBody>
      </p:sp>
      <p:sp>
        <p:nvSpPr>
          <p:cNvPr id="4100" name="Rectangle 3"/>
          <p:cNvSpPr>
            <a:spLocks noChangeArrowheads="1"/>
          </p:cNvSpPr>
          <p:nvPr/>
        </p:nvSpPr>
        <p:spPr bwMode="auto">
          <a:xfrm>
            <a:off x="757238" y="2668588"/>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Char char="•"/>
            </a:pPr>
            <a:r>
              <a:rPr lang="zh-CN" altLang="en-US" b="1" dirty="0"/>
              <a:t>根据插值原则式</a:t>
            </a:r>
            <a:r>
              <a:rPr lang="en-US" altLang="zh-CN" b="1" dirty="0"/>
              <a:t>(2),</a:t>
            </a:r>
            <a:r>
              <a:rPr lang="zh-CN" altLang="en-US" b="1" dirty="0"/>
              <a:t>代数多项式</a:t>
            </a:r>
            <a:r>
              <a:rPr lang="en-US" altLang="zh-CN" b="1" dirty="0"/>
              <a:t>(1)</a:t>
            </a:r>
            <a:r>
              <a:rPr lang="zh-CN" altLang="en-US" b="1" dirty="0"/>
              <a:t>中的各个系数</a:t>
            </a:r>
            <a:r>
              <a:rPr lang="en-US" altLang="zh-CN" b="1" i="1" dirty="0"/>
              <a:t>a</a:t>
            </a:r>
            <a:r>
              <a:rPr lang="en-US" altLang="zh-CN" b="1" baseline="-25000" dirty="0"/>
              <a:t>0</a:t>
            </a:r>
            <a:r>
              <a:rPr lang="en-US" altLang="zh-CN" b="1" dirty="0"/>
              <a:t>,</a:t>
            </a:r>
            <a:r>
              <a:rPr lang="en-US" altLang="zh-CN" b="1" i="1" dirty="0"/>
              <a:t>a</a:t>
            </a:r>
            <a:r>
              <a:rPr lang="en-US" altLang="zh-CN" b="1" baseline="-25000" dirty="0"/>
              <a:t>1</a:t>
            </a:r>
            <a:r>
              <a:rPr lang="en-US" altLang="zh-CN" b="1" dirty="0"/>
              <a:t>,</a:t>
            </a:r>
            <a:r>
              <a:rPr lang="en-US" altLang="zh-CN" b="1" dirty="0">
                <a:latin typeface="Courier New" panose="02070309020205020404" pitchFamily="49" charset="0"/>
              </a:rPr>
              <a:t>…</a:t>
            </a:r>
            <a:r>
              <a:rPr lang="en-US" altLang="zh-CN" b="1" dirty="0"/>
              <a:t>,</a:t>
            </a:r>
            <a:r>
              <a:rPr lang="en-US" altLang="zh-CN" b="1" i="1" dirty="0"/>
              <a:t>a</a:t>
            </a:r>
            <a:r>
              <a:rPr lang="en-US" altLang="zh-CN" b="1" baseline="-25000" dirty="0"/>
              <a:t>n</a:t>
            </a:r>
            <a:r>
              <a:rPr lang="zh-CN" altLang="en-US" b="1" dirty="0"/>
              <a:t>应满足下列</a:t>
            </a:r>
            <a:r>
              <a:rPr lang="en-US" altLang="zh-CN" b="1" dirty="0">
                <a:solidFill>
                  <a:srgbClr val="FF0000"/>
                </a:solidFill>
              </a:rPr>
              <a:t>n+1</a:t>
            </a:r>
            <a:r>
              <a:rPr lang="zh-CN" altLang="en-US" b="1" dirty="0">
                <a:solidFill>
                  <a:srgbClr val="FF0000"/>
                </a:solidFill>
              </a:rPr>
              <a:t>阶线性方程组</a:t>
            </a:r>
          </a:p>
          <a:p>
            <a:pPr eaLnBrk="1" hangingPunct="1">
              <a:spcBef>
                <a:spcPct val="20000"/>
              </a:spcBef>
              <a:buFontTx/>
              <a:buChar char="•"/>
            </a:pPr>
            <a:endParaRPr lang="en-US" altLang="zh-CN" b="1" dirty="0"/>
          </a:p>
        </p:txBody>
      </p:sp>
      <p:graphicFrame>
        <p:nvGraphicFramePr>
          <p:cNvPr id="4098" name="Object 2"/>
          <p:cNvGraphicFramePr>
            <a:graphicFrameLocks noChangeAspect="1"/>
          </p:cNvGraphicFramePr>
          <p:nvPr/>
        </p:nvGraphicFramePr>
        <p:xfrm>
          <a:off x="1189038" y="3748088"/>
          <a:ext cx="5976937" cy="2273300"/>
        </p:xfrm>
        <a:graphic>
          <a:graphicData uri="http://schemas.openxmlformats.org/presentationml/2006/ole">
            <mc:AlternateContent xmlns:mc="http://schemas.openxmlformats.org/markup-compatibility/2006">
              <mc:Choice xmlns:v="urn:schemas-microsoft-com:vml" Requires="v">
                <p:oleObj spid="_x0000_s4124" name="Equation" r:id="rId3" imgW="2603160" imgH="990360" progId="Equation.DSMT4">
                  <p:embed/>
                </p:oleObj>
              </mc:Choice>
              <mc:Fallback>
                <p:oleObj name="Equation" r:id="rId3" imgW="2603160" imgH="990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3748088"/>
                        <a:ext cx="5976937"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p:cNvSpPr txBox="1">
            <a:spLocks noChangeArrowheads="1"/>
          </p:cNvSpPr>
          <p:nvPr/>
        </p:nvSpPr>
        <p:spPr bwMode="auto">
          <a:xfrm>
            <a:off x="7669213" y="49006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(3)</a:t>
            </a:r>
          </a:p>
        </p:txBody>
      </p:sp>
    </p:spTree>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637E4F1-8975-458B-9802-00A6069F19AF}" type="slidenum">
              <a:rPr lang="en-US" altLang="zh-CN" smtClean="0"/>
              <a:pPr/>
              <a:t>80</a:t>
            </a:fld>
            <a:endParaRPr lang="en-US" altLang="zh-CN"/>
          </a:p>
        </p:txBody>
      </p:sp>
      <p:grpSp>
        <p:nvGrpSpPr>
          <p:cNvPr id="4" name="Group 4"/>
          <p:cNvGrpSpPr>
            <a:grpSpLocks/>
          </p:cNvGrpSpPr>
          <p:nvPr/>
        </p:nvGrpSpPr>
        <p:grpSpPr bwMode="auto">
          <a:xfrm>
            <a:off x="1214155" y="580428"/>
            <a:ext cx="2331720" cy="2455642"/>
            <a:chOff x="1824" y="363"/>
            <a:chExt cx="2448" cy="2407"/>
          </a:xfrm>
        </p:grpSpPr>
        <p:sp>
          <p:nvSpPr>
            <p:cNvPr id="6" name="Line 5"/>
            <p:cNvSpPr>
              <a:spLocks noChangeShapeType="1"/>
            </p:cNvSpPr>
            <p:nvPr/>
          </p:nvSpPr>
          <p:spPr bwMode="auto">
            <a:xfrm>
              <a:off x="1824" y="2208"/>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 name="Line 6"/>
            <p:cNvSpPr>
              <a:spLocks noChangeShapeType="1"/>
            </p:cNvSpPr>
            <p:nvPr/>
          </p:nvSpPr>
          <p:spPr bwMode="auto">
            <a:xfrm rot="16200000" flipV="1">
              <a:off x="1105" y="163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Line 7"/>
            <p:cNvSpPr>
              <a:spLocks noChangeShapeType="1"/>
            </p:cNvSpPr>
            <p:nvPr/>
          </p:nvSpPr>
          <p:spPr bwMode="auto">
            <a:xfrm rot="-3122040">
              <a:off x="1896" y="1069"/>
              <a:ext cx="2407" cy="996"/>
            </a:xfrm>
            <a:prstGeom prst="line">
              <a:avLst/>
            </a:prstGeom>
            <a:noFill/>
            <a:ln w="28575">
              <a:solidFill>
                <a:srgbClr val="FF3399"/>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Text Box 8"/>
            <p:cNvSpPr txBox="1">
              <a:spLocks noChangeArrowheads="1"/>
            </p:cNvSpPr>
            <p:nvPr/>
          </p:nvSpPr>
          <p:spPr bwMode="auto">
            <a:xfrm>
              <a:off x="2928" y="24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(a)</a:t>
              </a:r>
            </a:p>
          </p:txBody>
        </p:sp>
        <p:sp>
          <p:nvSpPr>
            <p:cNvPr id="10" name="Oval 9"/>
            <p:cNvSpPr>
              <a:spLocks noChangeArrowheads="1"/>
            </p:cNvSpPr>
            <p:nvPr/>
          </p:nvSpPr>
          <p:spPr bwMode="auto">
            <a:xfrm>
              <a:off x="2208"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0"/>
            <p:cNvSpPr>
              <a:spLocks noChangeArrowheads="1"/>
            </p:cNvSpPr>
            <p:nvPr/>
          </p:nvSpPr>
          <p:spPr bwMode="auto">
            <a:xfrm>
              <a:off x="2448"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1"/>
            <p:cNvSpPr>
              <a:spLocks noChangeArrowheads="1"/>
            </p:cNvSpPr>
            <p:nvPr/>
          </p:nvSpPr>
          <p:spPr bwMode="auto">
            <a:xfrm>
              <a:off x="2544" y="17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2"/>
            <p:cNvSpPr>
              <a:spLocks noChangeArrowheads="1"/>
            </p:cNvSpPr>
            <p:nvPr/>
          </p:nvSpPr>
          <p:spPr bwMode="auto">
            <a:xfrm>
              <a:off x="273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3"/>
            <p:cNvSpPr>
              <a:spLocks noChangeArrowheads="1"/>
            </p:cNvSpPr>
            <p:nvPr/>
          </p:nvSpPr>
          <p:spPr bwMode="auto">
            <a:xfrm>
              <a:off x="2976" y="168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4"/>
            <p:cNvSpPr>
              <a:spLocks noChangeArrowheads="1"/>
            </p:cNvSpPr>
            <p:nvPr/>
          </p:nvSpPr>
          <p:spPr bwMode="auto">
            <a:xfrm>
              <a:off x="3168"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5"/>
            <p:cNvSpPr>
              <a:spLocks noChangeArrowheads="1"/>
            </p:cNvSpPr>
            <p:nvPr/>
          </p:nvSpPr>
          <p:spPr bwMode="auto">
            <a:xfrm>
              <a:off x="3312" y="14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16"/>
            <p:cNvSpPr>
              <a:spLocks noChangeArrowheads="1"/>
            </p:cNvSpPr>
            <p:nvPr/>
          </p:nvSpPr>
          <p:spPr bwMode="auto">
            <a:xfrm>
              <a:off x="3456" y="12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17"/>
            <p:cNvSpPr>
              <a:spLocks noChangeArrowheads="1"/>
            </p:cNvSpPr>
            <p:nvPr/>
          </p:nvSpPr>
          <p:spPr bwMode="auto">
            <a:xfrm>
              <a:off x="3648" y="124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18"/>
            <p:cNvSpPr>
              <a:spLocks noChangeArrowheads="1"/>
            </p:cNvSpPr>
            <p:nvPr/>
          </p:nvSpPr>
          <p:spPr bwMode="auto">
            <a:xfrm>
              <a:off x="3888" y="105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1" name="Group 21"/>
          <p:cNvGrpSpPr>
            <a:grpSpLocks/>
          </p:cNvGrpSpPr>
          <p:nvPr/>
        </p:nvGrpSpPr>
        <p:grpSpPr bwMode="auto">
          <a:xfrm>
            <a:off x="1146448" y="3702842"/>
            <a:ext cx="2057400" cy="2174430"/>
            <a:chOff x="1824" y="2928"/>
            <a:chExt cx="2160" cy="2131"/>
          </a:xfrm>
        </p:grpSpPr>
        <p:sp>
          <p:nvSpPr>
            <p:cNvPr id="23" name="Line 22"/>
            <p:cNvSpPr>
              <a:spLocks noChangeShapeType="1"/>
            </p:cNvSpPr>
            <p:nvPr/>
          </p:nvSpPr>
          <p:spPr bwMode="auto">
            <a:xfrm>
              <a:off x="1824" y="4608"/>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3"/>
            <p:cNvSpPr>
              <a:spLocks noChangeShapeType="1"/>
            </p:cNvSpPr>
            <p:nvPr/>
          </p:nvSpPr>
          <p:spPr bwMode="auto">
            <a:xfrm rot="16200000" flipV="1">
              <a:off x="1153" y="3791"/>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Freeform 26"/>
            <p:cNvSpPr>
              <a:spLocks/>
            </p:cNvSpPr>
            <p:nvPr/>
          </p:nvSpPr>
          <p:spPr bwMode="auto">
            <a:xfrm>
              <a:off x="2160" y="3160"/>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27"/>
            <p:cNvSpPr>
              <a:spLocks noChangeArrowheads="1"/>
            </p:cNvSpPr>
            <p:nvPr/>
          </p:nvSpPr>
          <p:spPr bwMode="auto">
            <a:xfrm>
              <a:off x="2112"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28"/>
            <p:cNvSpPr>
              <a:spLocks noChangeArrowheads="1"/>
            </p:cNvSpPr>
            <p:nvPr/>
          </p:nvSpPr>
          <p:spPr bwMode="auto">
            <a:xfrm>
              <a:off x="2208"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29"/>
            <p:cNvSpPr>
              <a:spLocks noChangeArrowheads="1"/>
            </p:cNvSpPr>
            <p:nvPr/>
          </p:nvSpPr>
          <p:spPr bwMode="auto">
            <a:xfrm>
              <a:off x="2208" y="388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0"/>
            <p:cNvSpPr>
              <a:spLocks noChangeArrowheads="1"/>
            </p:cNvSpPr>
            <p:nvPr/>
          </p:nvSpPr>
          <p:spPr bwMode="auto">
            <a:xfrm>
              <a:off x="2304" y="369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1"/>
            <p:cNvSpPr>
              <a:spLocks noChangeArrowheads="1"/>
            </p:cNvSpPr>
            <p:nvPr/>
          </p:nvSpPr>
          <p:spPr bwMode="auto">
            <a:xfrm>
              <a:off x="2352"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2"/>
            <p:cNvSpPr>
              <a:spLocks noChangeArrowheads="1"/>
            </p:cNvSpPr>
            <p:nvPr/>
          </p:nvSpPr>
          <p:spPr bwMode="auto">
            <a:xfrm>
              <a:off x="2592" y="33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3"/>
            <p:cNvSpPr>
              <a:spLocks noChangeArrowheads="1"/>
            </p:cNvSpPr>
            <p:nvPr/>
          </p:nvSpPr>
          <p:spPr bwMode="auto">
            <a:xfrm>
              <a:off x="2736"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Freeform 34"/>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Freeform 35"/>
            <p:cNvSpPr>
              <a:spLocks/>
            </p:cNvSpPr>
            <p:nvPr/>
          </p:nvSpPr>
          <p:spPr bwMode="auto">
            <a:xfrm>
              <a:off x="2160" y="3168"/>
              <a:ext cx="1632" cy="1256"/>
            </a:xfrm>
            <a:custGeom>
              <a:avLst/>
              <a:gdLst>
                <a:gd name="T0" fmla="*/ 0 w 1632"/>
                <a:gd name="T1" fmla="*/ 1256 h 1256"/>
                <a:gd name="T2" fmla="*/ 144 w 1632"/>
                <a:gd name="T3" fmla="*/ 584 h 1256"/>
                <a:gd name="T4" fmla="*/ 432 w 1632"/>
                <a:gd name="T5" fmla="*/ 152 h 1256"/>
                <a:gd name="T6" fmla="*/ 816 w 1632"/>
                <a:gd name="T7" fmla="*/ 8 h 1256"/>
                <a:gd name="T8" fmla="*/ 1104 w 1632"/>
                <a:gd name="T9" fmla="*/ 104 h 1256"/>
                <a:gd name="T10" fmla="*/ 1392 w 1632"/>
                <a:gd name="T11" fmla="*/ 392 h 1256"/>
                <a:gd name="T12" fmla="*/ 1536 w 1632"/>
                <a:gd name="T13" fmla="*/ 680 h 1256"/>
                <a:gd name="T14" fmla="*/ 1632 w 1632"/>
                <a:gd name="T15" fmla="*/ 920 h 1256"/>
                <a:gd name="T16" fmla="*/ 0 60000 65536"/>
                <a:gd name="T17" fmla="*/ 0 60000 65536"/>
                <a:gd name="T18" fmla="*/ 0 60000 65536"/>
                <a:gd name="T19" fmla="*/ 0 60000 65536"/>
                <a:gd name="T20" fmla="*/ 0 60000 65536"/>
                <a:gd name="T21" fmla="*/ 0 60000 65536"/>
                <a:gd name="T22" fmla="*/ 0 60000 65536"/>
                <a:gd name="T23" fmla="*/ 0 60000 65536"/>
                <a:gd name="T24" fmla="*/ 0 w 1632"/>
                <a:gd name="T25" fmla="*/ 0 h 1256"/>
                <a:gd name="T26" fmla="*/ 1632 w 1632"/>
                <a:gd name="T27" fmla="*/ 1256 h 12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2" h="1256">
                  <a:moveTo>
                    <a:pt x="0" y="1256"/>
                  </a:moveTo>
                  <a:cubicBezTo>
                    <a:pt x="36" y="1012"/>
                    <a:pt x="72" y="768"/>
                    <a:pt x="144" y="584"/>
                  </a:cubicBezTo>
                  <a:cubicBezTo>
                    <a:pt x="216" y="400"/>
                    <a:pt x="320" y="248"/>
                    <a:pt x="432" y="152"/>
                  </a:cubicBezTo>
                  <a:cubicBezTo>
                    <a:pt x="544" y="56"/>
                    <a:pt x="704" y="16"/>
                    <a:pt x="816" y="8"/>
                  </a:cubicBezTo>
                  <a:cubicBezTo>
                    <a:pt x="928" y="0"/>
                    <a:pt x="1008" y="40"/>
                    <a:pt x="1104" y="104"/>
                  </a:cubicBezTo>
                  <a:cubicBezTo>
                    <a:pt x="1200" y="168"/>
                    <a:pt x="1320" y="296"/>
                    <a:pt x="1392" y="392"/>
                  </a:cubicBezTo>
                  <a:cubicBezTo>
                    <a:pt x="1464" y="488"/>
                    <a:pt x="1496" y="592"/>
                    <a:pt x="1536" y="680"/>
                  </a:cubicBezTo>
                  <a:cubicBezTo>
                    <a:pt x="1576" y="768"/>
                    <a:pt x="1624" y="880"/>
                    <a:pt x="1632" y="92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36"/>
            <p:cNvSpPr>
              <a:spLocks noChangeArrowheads="1"/>
            </p:cNvSpPr>
            <p:nvPr/>
          </p:nvSpPr>
          <p:spPr bwMode="auto">
            <a:xfrm>
              <a:off x="297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Oval 37"/>
            <p:cNvSpPr>
              <a:spLocks noChangeArrowheads="1"/>
            </p:cNvSpPr>
            <p:nvPr/>
          </p:nvSpPr>
          <p:spPr bwMode="auto">
            <a:xfrm>
              <a:off x="3216" y="32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Oval 38"/>
            <p:cNvSpPr>
              <a:spLocks noChangeArrowheads="1"/>
            </p:cNvSpPr>
            <p:nvPr/>
          </p:nvSpPr>
          <p:spPr bwMode="auto">
            <a:xfrm>
              <a:off x="3360" y="340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Oval 39"/>
            <p:cNvSpPr>
              <a:spLocks noChangeArrowheads="1"/>
            </p:cNvSpPr>
            <p:nvPr/>
          </p:nvSpPr>
          <p:spPr bwMode="auto">
            <a:xfrm>
              <a:off x="3552"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Oval 40"/>
            <p:cNvSpPr>
              <a:spLocks noChangeArrowheads="1"/>
            </p:cNvSpPr>
            <p:nvPr/>
          </p:nvSpPr>
          <p:spPr bwMode="auto">
            <a:xfrm>
              <a:off x="3648"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Oval 41"/>
            <p:cNvSpPr>
              <a:spLocks noChangeArrowheads="1"/>
            </p:cNvSpPr>
            <p:nvPr/>
          </p:nvSpPr>
          <p:spPr bwMode="auto">
            <a:xfrm>
              <a:off x="3792" y="398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Text Box 42"/>
            <p:cNvSpPr txBox="1">
              <a:spLocks noChangeArrowheads="1"/>
            </p:cNvSpPr>
            <p:nvPr/>
          </p:nvSpPr>
          <p:spPr bwMode="auto">
            <a:xfrm>
              <a:off x="2880" y="4752"/>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t>
              </a:r>
            </a:p>
          </p:txBody>
        </p:sp>
      </p:grpSp>
      <p:grpSp>
        <p:nvGrpSpPr>
          <p:cNvPr id="44" name="Group 44"/>
          <p:cNvGrpSpPr>
            <a:grpSpLocks/>
          </p:cNvGrpSpPr>
          <p:nvPr/>
        </p:nvGrpSpPr>
        <p:grpSpPr bwMode="auto">
          <a:xfrm>
            <a:off x="5004048" y="755995"/>
            <a:ext cx="2057093" cy="2174875"/>
            <a:chOff x="4800" y="1776"/>
            <a:chExt cx="2160" cy="2131"/>
          </a:xfrm>
        </p:grpSpPr>
        <p:sp>
          <p:nvSpPr>
            <p:cNvPr id="45" name="Line 45"/>
            <p:cNvSpPr>
              <a:spLocks noChangeShapeType="1"/>
            </p:cNvSpPr>
            <p:nvPr/>
          </p:nvSpPr>
          <p:spPr bwMode="auto">
            <a:xfrm>
              <a:off x="4800" y="3456"/>
              <a:ext cx="216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6"/>
            <p:cNvSpPr>
              <a:spLocks noChangeShapeType="1"/>
            </p:cNvSpPr>
            <p:nvPr/>
          </p:nvSpPr>
          <p:spPr bwMode="auto">
            <a:xfrm rot="16200000" flipV="1">
              <a:off x="4129" y="2639"/>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Oval 49"/>
            <p:cNvSpPr>
              <a:spLocks noChangeArrowheads="1"/>
            </p:cNvSpPr>
            <p:nvPr/>
          </p:nvSpPr>
          <p:spPr bwMode="auto">
            <a:xfrm>
              <a:off x="5088" y="31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Oval 50"/>
            <p:cNvSpPr>
              <a:spLocks noChangeArrowheads="1"/>
            </p:cNvSpPr>
            <p:nvPr/>
          </p:nvSpPr>
          <p:spPr bwMode="auto">
            <a:xfrm>
              <a:off x="5184" y="29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Oval 51"/>
            <p:cNvSpPr>
              <a:spLocks noChangeArrowheads="1"/>
            </p:cNvSpPr>
            <p:nvPr/>
          </p:nvSpPr>
          <p:spPr bwMode="auto">
            <a:xfrm>
              <a:off x="5184" y="273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Oval 52"/>
            <p:cNvSpPr>
              <a:spLocks noChangeArrowheads="1"/>
            </p:cNvSpPr>
            <p:nvPr/>
          </p:nvSpPr>
          <p:spPr bwMode="auto">
            <a:xfrm>
              <a:off x="5280" y="25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Oval 53"/>
            <p:cNvSpPr>
              <a:spLocks noChangeArrowheads="1"/>
            </p:cNvSpPr>
            <p:nvPr/>
          </p:nvSpPr>
          <p:spPr bwMode="auto">
            <a:xfrm>
              <a:off x="5424" y="240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Oval 54"/>
            <p:cNvSpPr>
              <a:spLocks noChangeArrowheads="1"/>
            </p:cNvSpPr>
            <p:nvPr/>
          </p:nvSpPr>
          <p:spPr bwMode="auto">
            <a:xfrm>
              <a:off x="5568" y="216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Oval 55"/>
            <p:cNvSpPr>
              <a:spLocks noChangeArrowheads="1"/>
            </p:cNvSpPr>
            <p:nvPr/>
          </p:nvSpPr>
          <p:spPr bwMode="auto">
            <a:xfrm>
              <a:off x="5808" y="211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Oval 56"/>
            <p:cNvSpPr>
              <a:spLocks noChangeArrowheads="1"/>
            </p:cNvSpPr>
            <p:nvPr/>
          </p:nvSpPr>
          <p:spPr bwMode="auto">
            <a:xfrm>
              <a:off x="595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57"/>
            <p:cNvSpPr>
              <a:spLocks noChangeArrowheads="1"/>
            </p:cNvSpPr>
            <p:nvPr/>
          </p:nvSpPr>
          <p:spPr bwMode="auto">
            <a:xfrm>
              <a:off x="6192" y="206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Oval 58"/>
            <p:cNvSpPr>
              <a:spLocks noChangeArrowheads="1"/>
            </p:cNvSpPr>
            <p:nvPr/>
          </p:nvSpPr>
          <p:spPr bwMode="auto">
            <a:xfrm>
              <a:off x="6432" y="196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Oval 59"/>
            <p:cNvSpPr>
              <a:spLocks noChangeArrowheads="1"/>
            </p:cNvSpPr>
            <p:nvPr/>
          </p:nvSpPr>
          <p:spPr bwMode="auto">
            <a:xfrm>
              <a:off x="6672" y="201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Oval 60"/>
            <p:cNvSpPr>
              <a:spLocks noChangeArrowheads="1"/>
            </p:cNvSpPr>
            <p:nvPr/>
          </p:nvSpPr>
          <p:spPr bwMode="auto">
            <a:xfrm>
              <a:off x="6864" y="192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Freeform 61"/>
            <p:cNvSpPr>
              <a:spLocks/>
            </p:cNvSpPr>
            <p:nvPr/>
          </p:nvSpPr>
          <p:spPr bwMode="auto">
            <a:xfrm>
              <a:off x="5136" y="1968"/>
              <a:ext cx="1776" cy="1344"/>
            </a:xfrm>
            <a:custGeom>
              <a:avLst/>
              <a:gdLst>
                <a:gd name="T0" fmla="*/ 0 w 1776"/>
                <a:gd name="T1" fmla="*/ 1344 h 1344"/>
                <a:gd name="T2" fmla="*/ 96 w 1776"/>
                <a:gd name="T3" fmla="*/ 816 h 1344"/>
                <a:gd name="T4" fmla="*/ 384 w 1776"/>
                <a:gd name="T5" fmla="*/ 336 h 1344"/>
                <a:gd name="T6" fmla="*/ 1008 w 1776"/>
                <a:gd name="T7" fmla="*/ 96 h 1344"/>
                <a:gd name="T8" fmla="*/ 1776 w 1776"/>
                <a:gd name="T9" fmla="*/ 0 h 1344"/>
                <a:gd name="T10" fmla="*/ 0 60000 65536"/>
                <a:gd name="T11" fmla="*/ 0 60000 65536"/>
                <a:gd name="T12" fmla="*/ 0 60000 65536"/>
                <a:gd name="T13" fmla="*/ 0 60000 65536"/>
                <a:gd name="T14" fmla="*/ 0 60000 65536"/>
                <a:gd name="T15" fmla="*/ 0 w 1776"/>
                <a:gd name="T16" fmla="*/ 0 h 1344"/>
                <a:gd name="T17" fmla="*/ 1776 w 1776"/>
                <a:gd name="T18" fmla="*/ 1344 h 1344"/>
              </a:gdLst>
              <a:ahLst/>
              <a:cxnLst>
                <a:cxn ang="T10">
                  <a:pos x="T0" y="T1"/>
                </a:cxn>
                <a:cxn ang="T11">
                  <a:pos x="T2" y="T3"/>
                </a:cxn>
                <a:cxn ang="T12">
                  <a:pos x="T4" y="T5"/>
                </a:cxn>
                <a:cxn ang="T13">
                  <a:pos x="T6" y="T7"/>
                </a:cxn>
                <a:cxn ang="T14">
                  <a:pos x="T8" y="T9"/>
                </a:cxn>
              </a:cxnLst>
              <a:rect l="T15" t="T16" r="T17" b="T18"/>
              <a:pathLst>
                <a:path w="1776" h="1344">
                  <a:moveTo>
                    <a:pt x="0" y="1344"/>
                  </a:moveTo>
                  <a:cubicBezTo>
                    <a:pt x="16" y="1164"/>
                    <a:pt x="32" y="984"/>
                    <a:pt x="96" y="816"/>
                  </a:cubicBezTo>
                  <a:cubicBezTo>
                    <a:pt x="160" y="648"/>
                    <a:pt x="232" y="456"/>
                    <a:pt x="384" y="336"/>
                  </a:cubicBezTo>
                  <a:cubicBezTo>
                    <a:pt x="536" y="216"/>
                    <a:pt x="776" y="152"/>
                    <a:pt x="1008" y="96"/>
                  </a:cubicBezTo>
                  <a:cubicBezTo>
                    <a:pt x="1240" y="40"/>
                    <a:pt x="1648" y="16"/>
                    <a:pt x="1776" y="0"/>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Text Box 62"/>
            <p:cNvSpPr txBox="1">
              <a:spLocks noChangeArrowheads="1"/>
            </p:cNvSpPr>
            <p:nvPr/>
          </p:nvSpPr>
          <p:spPr bwMode="auto">
            <a:xfrm>
              <a:off x="5760" y="3600"/>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a:t>
              </a:r>
            </a:p>
          </p:txBody>
        </p:sp>
      </p:grpSp>
      <p:grpSp>
        <p:nvGrpSpPr>
          <p:cNvPr id="65" name="Group 65"/>
          <p:cNvGrpSpPr>
            <a:grpSpLocks/>
          </p:cNvGrpSpPr>
          <p:nvPr/>
        </p:nvGrpSpPr>
        <p:grpSpPr bwMode="auto">
          <a:xfrm>
            <a:off x="5048414" y="3933056"/>
            <a:ext cx="2331898" cy="1978025"/>
            <a:chOff x="6288" y="3024"/>
            <a:chExt cx="2448" cy="1939"/>
          </a:xfrm>
        </p:grpSpPr>
        <p:sp>
          <p:nvSpPr>
            <p:cNvPr id="67" name="Line 66"/>
            <p:cNvSpPr>
              <a:spLocks noChangeShapeType="1"/>
            </p:cNvSpPr>
            <p:nvPr/>
          </p:nvSpPr>
          <p:spPr bwMode="auto">
            <a:xfrm>
              <a:off x="6288" y="4464"/>
              <a:ext cx="2448"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 name="Line 67"/>
            <p:cNvSpPr>
              <a:spLocks noChangeShapeType="1"/>
            </p:cNvSpPr>
            <p:nvPr/>
          </p:nvSpPr>
          <p:spPr bwMode="auto">
            <a:xfrm rot="16200000" flipV="1">
              <a:off x="5569" y="3887"/>
              <a:ext cx="1728" cy="1"/>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Text Box 68"/>
            <p:cNvSpPr txBox="1">
              <a:spLocks noChangeArrowheads="1"/>
            </p:cNvSpPr>
            <p:nvPr/>
          </p:nvSpPr>
          <p:spPr bwMode="auto">
            <a:xfrm>
              <a:off x="7392" y="4656"/>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defTabSz="5651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5651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56515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56515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(d)</a:t>
              </a:r>
            </a:p>
          </p:txBody>
        </p:sp>
        <p:sp>
          <p:nvSpPr>
            <p:cNvPr id="70" name="Oval 69"/>
            <p:cNvSpPr>
              <a:spLocks noChangeArrowheads="1"/>
            </p:cNvSpPr>
            <p:nvPr/>
          </p:nvSpPr>
          <p:spPr bwMode="auto">
            <a:xfrm>
              <a:off x="6624" y="355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 name="Oval 70"/>
            <p:cNvSpPr>
              <a:spLocks noChangeArrowheads="1"/>
            </p:cNvSpPr>
            <p:nvPr/>
          </p:nvSpPr>
          <p:spPr bwMode="auto">
            <a:xfrm>
              <a:off x="7008" y="403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 name="Oval 71"/>
            <p:cNvSpPr>
              <a:spLocks noChangeArrowheads="1"/>
            </p:cNvSpPr>
            <p:nvPr/>
          </p:nvSpPr>
          <p:spPr bwMode="auto">
            <a:xfrm>
              <a:off x="6672" y="3744"/>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 name="Oval 72"/>
            <p:cNvSpPr>
              <a:spLocks noChangeArrowheads="1"/>
            </p:cNvSpPr>
            <p:nvPr/>
          </p:nvSpPr>
          <p:spPr bwMode="auto">
            <a:xfrm>
              <a:off x="6864" y="3840"/>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4" name="Oval 73"/>
            <p:cNvSpPr>
              <a:spLocks noChangeArrowheads="1"/>
            </p:cNvSpPr>
            <p:nvPr/>
          </p:nvSpPr>
          <p:spPr bwMode="auto">
            <a:xfrm>
              <a:off x="7200"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Oval 74"/>
            <p:cNvSpPr>
              <a:spLocks noChangeArrowheads="1"/>
            </p:cNvSpPr>
            <p:nvPr/>
          </p:nvSpPr>
          <p:spPr bwMode="auto">
            <a:xfrm>
              <a:off x="7488" y="4176"/>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Oval 75"/>
            <p:cNvSpPr>
              <a:spLocks noChangeArrowheads="1"/>
            </p:cNvSpPr>
            <p:nvPr/>
          </p:nvSpPr>
          <p:spPr bwMode="auto">
            <a:xfrm>
              <a:off x="7776" y="4128"/>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7" name="Oval 76"/>
            <p:cNvSpPr>
              <a:spLocks noChangeArrowheads="1"/>
            </p:cNvSpPr>
            <p:nvPr/>
          </p:nvSpPr>
          <p:spPr bwMode="auto">
            <a:xfrm>
              <a:off x="8016"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 name="Oval 77"/>
            <p:cNvSpPr>
              <a:spLocks noChangeArrowheads="1"/>
            </p:cNvSpPr>
            <p:nvPr/>
          </p:nvSpPr>
          <p:spPr bwMode="auto">
            <a:xfrm>
              <a:off x="8400" y="4272"/>
              <a:ext cx="48" cy="48"/>
            </a:xfrm>
            <a:prstGeom prst="ellipse">
              <a:avLst/>
            </a:prstGeom>
            <a:solidFill>
              <a:srgbClr val="000000"/>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 name="Freeform 78"/>
            <p:cNvSpPr>
              <a:spLocks/>
            </p:cNvSpPr>
            <p:nvPr/>
          </p:nvSpPr>
          <p:spPr bwMode="auto">
            <a:xfrm>
              <a:off x="6528" y="3312"/>
              <a:ext cx="2064" cy="1008"/>
            </a:xfrm>
            <a:custGeom>
              <a:avLst/>
              <a:gdLst>
                <a:gd name="T0" fmla="*/ 0 w 2064"/>
                <a:gd name="T1" fmla="*/ 0 h 1008"/>
                <a:gd name="T2" fmla="*/ 192 w 2064"/>
                <a:gd name="T3" fmla="*/ 432 h 1008"/>
                <a:gd name="T4" fmla="*/ 480 w 2064"/>
                <a:gd name="T5" fmla="*/ 720 h 1008"/>
                <a:gd name="T6" fmla="*/ 912 w 2064"/>
                <a:gd name="T7" fmla="*/ 864 h 1008"/>
                <a:gd name="T8" fmla="*/ 1536 w 2064"/>
                <a:gd name="T9" fmla="*/ 960 h 1008"/>
                <a:gd name="T10" fmla="*/ 2064 w 2064"/>
                <a:gd name="T11" fmla="*/ 1008 h 1008"/>
                <a:gd name="T12" fmla="*/ 0 60000 65536"/>
                <a:gd name="T13" fmla="*/ 0 60000 65536"/>
                <a:gd name="T14" fmla="*/ 0 60000 65536"/>
                <a:gd name="T15" fmla="*/ 0 60000 65536"/>
                <a:gd name="T16" fmla="*/ 0 60000 65536"/>
                <a:gd name="T17" fmla="*/ 0 60000 65536"/>
                <a:gd name="T18" fmla="*/ 0 w 2064"/>
                <a:gd name="T19" fmla="*/ 0 h 1008"/>
                <a:gd name="T20" fmla="*/ 2064 w 2064"/>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2064" h="1008">
                  <a:moveTo>
                    <a:pt x="0" y="0"/>
                  </a:moveTo>
                  <a:cubicBezTo>
                    <a:pt x="56" y="156"/>
                    <a:pt x="112" y="312"/>
                    <a:pt x="192" y="432"/>
                  </a:cubicBezTo>
                  <a:cubicBezTo>
                    <a:pt x="272" y="552"/>
                    <a:pt x="360" y="648"/>
                    <a:pt x="480" y="720"/>
                  </a:cubicBezTo>
                  <a:cubicBezTo>
                    <a:pt x="600" y="792"/>
                    <a:pt x="736" y="824"/>
                    <a:pt x="912" y="864"/>
                  </a:cubicBezTo>
                  <a:cubicBezTo>
                    <a:pt x="1088" y="904"/>
                    <a:pt x="1344" y="936"/>
                    <a:pt x="1536" y="960"/>
                  </a:cubicBezTo>
                  <a:cubicBezTo>
                    <a:pt x="1728" y="984"/>
                    <a:pt x="1968" y="1000"/>
                    <a:pt x="2064" y="1008"/>
                  </a:cubicBezTo>
                </a:path>
              </a:pathLst>
            </a:custGeom>
            <a:noFill/>
            <a:ln w="9525">
              <a:solidFill>
                <a:srgbClr val="C204B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0" name="Rectangle 2"/>
          <p:cNvSpPr>
            <a:spLocks noChangeArrowheads="1"/>
          </p:cNvSpPr>
          <p:nvPr/>
        </p:nvSpPr>
        <p:spPr bwMode="auto">
          <a:xfrm>
            <a:off x="457200" y="246893"/>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t>例</a:t>
            </a:r>
            <a:endParaRPr lang="zh-CN" altLang="en-US" b="1" dirty="0"/>
          </a:p>
        </p:txBody>
      </p:sp>
    </p:spTree>
    <p:extLst>
      <p:ext uri="{BB962C8B-B14F-4D97-AF65-F5344CB8AC3E}">
        <p14:creationId xmlns:p14="http://schemas.microsoft.com/office/powerpoint/2010/main" val="1870341244"/>
      </p:ext>
    </p:extLst>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6C0A33-4F17-4FD7-8320-05E80EFC38C2}" type="slidenum">
              <a:rPr lang="en-US" altLang="zh-CN" sz="1200">
                <a:solidFill>
                  <a:srgbClr val="000000"/>
                </a:solidFill>
              </a:rPr>
              <a:pPr eaLnBrk="1" hangingPunct="1"/>
              <a:t>81</a:t>
            </a:fld>
            <a:endParaRPr lang="en-US" altLang="zh-CN" sz="1200">
              <a:solidFill>
                <a:srgbClr val="000000"/>
              </a:solidFill>
            </a:endParaRPr>
          </a:p>
        </p:txBody>
      </p:sp>
      <p:sp>
        <p:nvSpPr>
          <p:cNvPr id="40964" name="Rectangle 2"/>
          <p:cNvSpPr>
            <a:spLocks noChangeArrowheads="1"/>
          </p:cNvSpPr>
          <p:nvPr/>
        </p:nvSpPr>
        <p:spPr bwMode="auto">
          <a:xfrm>
            <a:off x="539750" y="404813"/>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多项式插值：必须通过所有的数据点。</a:t>
            </a:r>
          </a:p>
          <a:p>
            <a:pPr eaLnBrk="1" hangingPunct="1"/>
            <a:r>
              <a:rPr lang="zh-CN" altLang="en-US"/>
              <a:t> 最小二乘法：不需要通过所有的数据点，而是数据点误差之和最小。</a:t>
            </a:r>
          </a:p>
        </p:txBody>
      </p:sp>
      <p:graphicFrame>
        <p:nvGraphicFramePr>
          <p:cNvPr id="40962" name="Object 3"/>
          <p:cNvGraphicFramePr>
            <a:graphicFrameLocks noChangeAspect="1"/>
          </p:cNvGraphicFramePr>
          <p:nvPr/>
        </p:nvGraphicFramePr>
        <p:xfrm>
          <a:off x="1331913" y="1989138"/>
          <a:ext cx="6313487" cy="4446587"/>
        </p:xfrm>
        <a:graphic>
          <a:graphicData uri="http://schemas.openxmlformats.org/presentationml/2006/ole">
            <mc:AlternateContent xmlns:mc="http://schemas.openxmlformats.org/markup-compatibility/2006">
              <mc:Choice xmlns:v="urn:schemas-microsoft-com:vml" Requires="v">
                <p:oleObj spid="_x0000_s71687" name="Visio" r:id="rId3" imgW="2884790" imgH="2286894" progId="Visio.Drawing.11">
                  <p:embed/>
                </p:oleObj>
              </mc:Choice>
              <mc:Fallback>
                <p:oleObj name="Visio" r:id="rId3" imgW="2884790" imgH="22868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89138"/>
                        <a:ext cx="6313487" cy="44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817549"/>
      </p:ext>
    </p:extLst>
  </p:cSld>
  <p:clrMapOvr>
    <a:masterClrMapping/>
  </p:clrMapOvr>
  <p:transition>
    <p:spli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AF255FB-21B7-43A4-AAA9-62B5B3100F74}" type="slidenum">
              <a:rPr lang="en-US" altLang="zh-CN" sz="1200">
                <a:solidFill>
                  <a:srgbClr val="000000"/>
                </a:solidFill>
              </a:rPr>
              <a:pPr eaLnBrk="1" hangingPunct="1"/>
              <a:t>82</a:t>
            </a:fld>
            <a:endParaRPr lang="en-US" altLang="zh-CN" sz="1200">
              <a:solidFill>
                <a:srgbClr val="000000"/>
              </a:solidFill>
            </a:endParaRPr>
          </a:p>
        </p:txBody>
      </p:sp>
      <p:sp>
        <p:nvSpPr>
          <p:cNvPr id="38918" name="Rectangle 2"/>
          <p:cNvSpPr>
            <a:spLocks noChangeArrowheads="1"/>
          </p:cNvSpPr>
          <p:nvPr/>
        </p:nvSpPr>
        <p:spPr bwMode="auto">
          <a:xfrm>
            <a:off x="381000" y="5334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什么是最小二乘法</a:t>
            </a:r>
            <a:r>
              <a:rPr lang="zh-CN" altLang="en-US" sz="1100"/>
              <a:t> </a:t>
            </a:r>
            <a:endParaRPr lang="zh-CN" altLang="en-US"/>
          </a:p>
        </p:txBody>
      </p:sp>
      <p:sp>
        <p:nvSpPr>
          <p:cNvPr id="38919" name="Rectangle 3"/>
          <p:cNvSpPr>
            <a:spLocks noChangeArrowheads="1"/>
          </p:cNvSpPr>
          <p:nvPr/>
        </p:nvSpPr>
        <p:spPr bwMode="auto">
          <a:xfrm>
            <a:off x="304800" y="1143000"/>
            <a:ext cx="838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在一般情况下，不能要求近似曲线</a:t>
            </a:r>
            <a:r>
              <a:rPr lang="en-US" altLang="zh-CN" i="1" dirty="0"/>
              <a:t>y</a:t>
            </a:r>
            <a:r>
              <a:rPr lang="en-US" altLang="zh-CN" dirty="0"/>
              <a:t>=</a:t>
            </a:r>
            <a:r>
              <a:rPr lang="en-GB" altLang="zh-CN" i="1" dirty="0"/>
              <a:t>p</a:t>
            </a:r>
            <a:r>
              <a:rPr lang="en-US" altLang="zh-CN" dirty="0"/>
              <a:t>(</a:t>
            </a:r>
            <a:r>
              <a:rPr lang="en-US" altLang="zh-CN" i="1" dirty="0"/>
              <a:t>x</a:t>
            </a:r>
            <a:r>
              <a:rPr lang="en-US" altLang="zh-CN" dirty="0"/>
              <a:t>)</a:t>
            </a:r>
            <a:r>
              <a:rPr lang="zh-CN" altLang="en-US" dirty="0">
                <a:latin typeface="宋体" panose="02010600030101010101" pitchFamily="2" charset="-122"/>
              </a:rPr>
              <a:t>严格地通过所有数据点（</a:t>
            </a:r>
            <a:r>
              <a:rPr lang="en-US" altLang="zh-CN" i="1" dirty="0" err="1"/>
              <a:t>x</a:t>
            </a:r>
            <a:r>
              <a:rPr lang="en-US" altLang="zh-CN" i="1" baseline="-30000" dirty="0" err="1"/>
              <a:t>i</a:t>
            </a:r>
            <a:r>
              <a:rPr lang="en-US" altLang="zh-CN" dirty="0" err="1"/>
              <a:t>,</a:t>
            </a:r>
            <a:r>
              <a:rPr lang="en-US" altLang="zh-CN" i="1" dirty="0" err="1"/>
              <a:t>y</a:t>
            </a:r>
            <a:r>
              <a:rPr lang="en-US" altLang="zh-CN" i="1" baseline="-30000" dirty="0" err="1"/>
              <a:t>i</a:t>
            </a:r>
            <a:r>
              <a:rPr lang="zh-CN" altLang="en-US" dirty="0">
                <a:latin typeface="宋体" panose="02010600030101010101" pitchFamily="2" charset="-122"/>
              </a:rPr>
              <a:t>）</a:t>
            </a:r>
            <a:r>
              <a:rPr lang="en-US" altLang="zh-CN" dirty="0">
                <a:latin typeface="宋体" panose="02010600030101010101" pitchFamily="2" charset="-122"/>
              </a:rPr>
              <a:t>,</a:t>
            </a:r>
            <a:r>
              <a:rPr lang="zh-CN" altLang="en-US" dirty="0">
                <a:latin typeface="宋体" panose="02010600030101010101" pitchFamily="2" charset="-122"/>
              </a:rPr>
              <a:t>亦即</a:t>
            </a:r>
            <a:r>
              <a:rPr lang="zh-CN" altLang="en-US" dirty="0">
                <a:solidFill>
                  <a:srgbClr val="FF0000"/>
                </a:solidFill>
                <a:latin typeface="宋体" panose="02010600030101010101" pitchFamily="2" charset="-122"/>
              </a:rPr>
              <a:t>不能要求拟合函数在</a:t>
            </a:r>
            <a:r>
              <a:rPr lang="en-US" altLang="zh-CN" i="1" dirty="0">
                <a:solidFill>
                  <a:srgbClr val="FF0000"/>
                </a:solidFill>
              </a:rPr>
              <a:t>x</a:t>
            </a:r>
            <a:r>
              <a:rPr lang="en-US" altLang="zh-CN" i="1" baseline="-30000" dirty="0">
                <a:solidFill>
                  <a:srgbClr val="FF0000"/>
                </a:solidFill>
              </a:rPr>
              <a:t>i</a:t>
            </a:r>
            <a:r>
              <a:rPr lang="zh-CN" altLang="en-US" dirty="0">
                <a:solidFill>
                  <a:srgbClr val="FF0000"/>
                </a:solidFill>
                <a:latin typeface="宋体" panose="02010600030101010101" pitchFamily="2" charset="-122"/>
              </a:rPr>
              <a:t>处的残差（亦称偏差）</a:t>
            </a:r>
            <a:r>
              <a:rPr lang="zh-CN" altLang="en-US" sz="1100" dirty="0">
                <a:solidFill>
                  <a:srgbClr val="FF0000"/>
                </a:solidFill>
              </a:rPr>
              <a:t> </a:t>
            </a:r>
          </a:p>
        </p:txBody>
      </p:sp>
      <p:graphicFrame>
        <p:nvGraphicFramePr>
          <p:cNvPr id="38914" name="Object 4"/>
          <p:cNvGraphicFramePr>
            <a:graphicFrameLocks noChangeAspect="1"/>
          </p:cNvGraphicFramePr>
          <p:nvPr/>
        </p:nvGraphicFramePr>
        <p:xfrm>
          <a:off x="1600200" y="2057400"/>
          <a:ext cx="4322763" cy="469900"/>
        </p:xfrm>
        <a:graphic>
          <a:graphicData uri="http://schemas.openxmlformats.org/presentationml/2006/ole">
            <mc:AlternateContent xmlns:mc="http://schemas.openxmlformats.org/markup-compatibility/2006">
              <mc:Choice xmlns:v="urn:schemas-microsoft-com:vml" Requires="v">
                <p:oleObj spid="_x0000_s72721" name="Equation" r:id="rId3" imgW="1981080" imgH="228600" progId="Equation.3">
                  <p:embed/>
                </p:oleObj>
              </mc:Choice>
              <mc:Fallback>
                <p:oleObj name="Equation" r:id="rId3" imgW="19810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432276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5"/>
          <p:cNvSpPr>
            <a:spLocks noChangeArrowheads="1"/>
          </p:cNvSpPr>
          <p:nvPr/>
        </p:nvSpPr>
        <p:spPr bwMode="auto">
          <a:xfrm>
            <a:off x="457200" y="274320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都严格地等于零</a:t>
            </a:r>
            <a:r>
              <a:rPr lang="zh-CN" altLang="en-US" dirty="0"/>
              <a:t>。但是，为了使近似曲线能尽量反映所给数据点的变化趋势，</a:t>
            </a:r>
            <a:r>
              <a:rPr lang="zh-CN" altLang="en-US" dirty="0">
                <a:solidFill>
                  <a:srgbClr val="FF0000"/>
                </a:solidFill>
              </a:rPr>
              <a:t>要求      都较小</a:t>
            </a:r>
            <a:r>
              <a:rPr lang="zh-CN" altLang="en-US" dirty="0"/>
              <a:t>还是需要的。达到这一目标的途径很多，常见的有： </a:t>
            </a:r>
          </a:p>
        </p:txBody>
      </p:sp>
      <p:graphicFrame>
        <p:nvGraphicFramePr>
          <p:cNvPr id="38915" name="Object 6"/>
          <p:cNvGraphicFramePr>
            <a:graphicFrameLocks noChangeAspect="1"/>
          </p:cNvGraphicFramePr>
          <p:nvPr/>
        </p:nvGraphicFramePr>
        <p:xfrm>
          <a:off x="3590925" y="3152775"/>
          <a:ext cx="457200" cy="434975"/>
        </p:xfrm>
        <a:graphic>
          <a:graphicData uri="http://schemas.openxmlformats.org/presentationml/2006/ole">
            <mc:AlternateContent xmlns:mc="http://schemas.openxmlformats.org/markup-compatibility/2006">
              <mc:Choice xmlns:v="urn:schemas-microsoft-com:vml" Requires="v">
                <p:oleObj spid="_x0000_s72722" r:id="rId5" imgW="228501" imgH="253890" progId="Equation.3">
                  <p:embed/>
                </p:oleObj>
              </mc:Choice>
              <mc:Fallback>
                <p:oleObj r:id="rId5" imgW="228501"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0925" y="3152775"/>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7"/>
          <p:cNvSpPr>
            <a:spLocks noChangeArrowheads="1"/>
          </p:cNvSpPr>
          <p:nvPr/>
        </p:nvSpPr>
        <p:spPr bwMode="auto">
          <a:xfrm>
            <a:off x="457200" y="39624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t>1</a:t>
            </a:r>
            <a:r>
              <a:rPr lang="zh-CN" altLang="en-US" dirty="0"/>
              <a:t>）选取</a:t>
            </a:r>
            <a:r>
              <a:rPr lang="en-GB" altLang="zh-CN" i="1" dirty="0"/>
              <a:t>p</a:t>
            </a:r>
            <a:r>
              <a:rPr lang="en-US" altLang="zh-CN" dirty="0"/>
              <a:t>(</a:t>
            </a:r>
            <a:r>
              <a:rPr lang="en-US" altLang="zh-CN" i="1" dirty="0"/>
              <a:t>x</a:t>
            </a:r>
            <a:r>
              <a:rPr lang="en-US" altLang="zh-CN" dirty="0"/>
              <a:t>),</a:t>
            </a:r>
            <a:r>
              <a:rPr lang="zh-CN" altLang="en-US" dirty="0"/>
              <a:t>使</a:t>
            </a:r>
            <a:r>
              <a:rPr lang="zh-CN" altLang="en-US" dirty="0">
                <a:latin typeface="宋体" panose="02010600030101010101" pitchFamily="2" charset="-122"/>
              </a:rPr>
              <a:t>残</a:t>
            </a:r>
            <a:r>
              <a:rPr lang="zh-CN" altLang="en-US" dirty="0"/>
              <a:t>差绝对值之和最小，即</a:t>
            </a:r>
          </a:p>
        </p:txBody>
      </p:sp>
      <p:graphicFrame>
        <p:nvGraphicFramePr>
          <p:cNvPr id="38916" name="Object 8"/>
          <p:cNvGraphicFramePr>
            <a:graphicFrameLocks noChangeAspect="1"/>
          </p:cNvGraphicFramePr>
          <p:nvPr/>
        </p:nvGraphicFramePr>
        <p:xfrm>
          <a:off x="2643188" y="4648200"/>
          <a:ext cx="3332162" cy="685800"/>
        </p:xfrm>
        <a:graphic>
          <a:graphicData uri="http://schemas.openxmlformats.org/presentationml/2006/ole">
            <mc:AlternateContent xmlns:mc="http://schemas.openxmlformats.org/markup-compatibility/2006">
              <mc:Choice xmlns:v="urn:schemas-microsoft-com:vml" Requires="v">
                <p:oleObj spid="_x0000_s72723" name="Equation" r:id="rId7" imgW="1752480" imgH="431640" progId="Equation.3">
                  <p:embed/>
                </p:oleObj>
              </mc:Choice>
              <mc:Fallback>
                <p:oleObj name="Equation" r:id="rId7" imgW="17524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8" y="4648200"/>
                        <a:ext cx="33321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6278836"/>
      </p:ext>
    </p:extLst>
  </p:cSld>
  <p:clrMapOvr>
    <a:masterClrMapping/>
  </p:clrMapOvr>
  <p:transition>
    <p:spli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D25E4DD-3E78-4605-8907-4B217C336249}" type="slidenum">
              <a:rPr lang="en-US" altLang="zh-CN" sz="1200">
                <a:solidFill>
                  <a:srgbClr val="000000"/>
                </a:solidFill>
              </a:rPr>
              <a:pPr eaLnBrk="1" hangingPunct="1"/>
              <a:t>83</a:t>
            </a:fld>
            <a:endParaRPr lang="en-US" altLang="zh-CN" sz="1200">
              <a:solidFill>
                <a:srgbClr val="000000"/>
              </a:solidFill>
            </a:endParaRPr>
          </a:p>
        </p:txBody>
      </p:sp>
      <p:sp>
        <p:nvSpPr>
          <p:cNvPr id="39941" name="Rectangle 2"/>
          <p:cNvSpPr>
            <a:spLocks noChangeArrowheads="1"/>
          </p:cNvSpPr>
          <p:nvPr/>
        </p:nvSpPr>
        <p:spPr bwMode="auto">
          <a:xfrm>
            <a:off x="228600" y="7620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）选取</a:t>
            </a:r>
            <a:r>
              <a:rPr lang="en-GB" altLang="zh-CN" i="1" dirty="0"/>
              <a:t>p</a:t>
            </a:r>
            <a:r>
              <a:rPr lang="en-US" altLang="zh-CN" dirty="0"/>
              <a:t>(</a:t>
            </a:r>
            <a:r>
              <a:rPr lang="en-US" altLang="zh-CN" i="1" dirty="0"/>
              <a:t>x</a:t>
            </a:r>
            <a:r>
              <a:rPr lang="en-US" altLang="zh-CN" dirty="0"/>
              <a:t>)</a:t>
            </a:r>
            <a:r>
              <a:rPr lang="en-US" altLang="zh-CN" dirty="0">
                <a:latin typeface="宋体" panose="02010600030101010101" pitchFamily="2" charset="-122"/>
              </a:rPr>
              <a:t>,</a:t>
            </a:r>
            <a:r>
              <a:rPr lang="zh-CN" altLang="en-US" dirty="0">
                <a:latin typeface="宋体" panose="02010600030101010101" pitchFamily="2" charset="-122"/>
              </a:rPr>
              <a:t>使残差最大绝对值最小，即</a:t>
            </a:r>
            <a:r>
              <a:rPr lang="zh-CN" altLang="en-US" dirty="0"/>
              <a:t> </a:t>
            </a:r>
          </a:p>
        </p:txBody>
      </p:sp>
      <p:graphicFrame>
        <p:nvGraphicFramePr>
          <p:cNvPr id="39938" name="Object 3"/>
          <p:cNvGraphicFramePr>
            <a:graphicFrameLocks noChangeAspect="1"/>
          </p:cNvGraphicFramePr>
          <p:nvPr/>
        </p:nvGraphicFramePr>
        <p:xfrm>
          <a:off x="2057400" y="1295400"/>
          <a:ext cx="3962400" cy="685800"/>
        </p:xfrm>
        <a:graphic>
          <a:graphicData uri="http://schemas.openxmlformats.org/presentationml/2006/ole">
            <mc:AlternateContent xmlns:mc="http://schemas.openxmlformats.org/markup-compatibility/2006">
              <mc:Choice xmlns:v="urn:schemas-microsoft-com:vml" Requires="v">
                <p:oleObj spid="_x0000_s73740" name="Equation" r:id="rId3" imgW="1981080" imgH="342720" progId="Equation.3">
                  <p:embed/>
                </p:oleObj>
              </mc:Choice>
              <mc:Fallback>
                <p:oleObj name="Equation" r:id="rId3" imgW="198108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95400"/>
                        <a:ext cx="3962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4"/>
          <p:cNvSpPr>
            <a:spLocks noChangeArrowheads="1"/>
          </p:cNvSpPr>
          <p:nvPr/>
        </p:nvSpPr>
        <p:spPr bwMode="auto">
          <a:xfrm>
            <a:off x="228600" y="2057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a:t>
            </a:r>
            <a:r>
              <a:rPr lang="en-US" altLang="zh-CN" b="1" dirty="0">
                <a:solidFill>
                  <a:srgbClr val="FF0000"/>
                </a:solidFill>
              </a:rPr>
              <a:t>3</a:t>
            </a:r>
            <a:r>
              <a:rPr lang="zh-CN" altLang="en-US" b="1" dirty="0">
                <a:solidFill>
                  <a:srgbClr val="FF0000"/>
                </a:solidFill>
              </a:rPr>
              <a:t>）选取</a:t>
            </a:r>
            <a:r>
              <a:rPr lang="en-GB" altLang="zh-CN" b="1" i="1" dirty="0">
                <a:solidFill>
                  <a:srgbClr val="FF0000"/>
                </a:solidFill>
              </a:rPr>
              <a:t>p</a:t>
            </a:r>
            <a:r>
              <a:rPr lang="en-US" altLang="zh-CN" b="1" dirty="0">
                <a:solidFill>
                  <a:srgbClr val="FF0000"/>
                </a:solidFill>
              </a:rPr>
              <a:t>(</a:t>
            </a:r>
            <a:r>
              <a:rPr lang="en-US" altLang="zh-CN" b="1" i="1" dirty="0">
                <a:solidFill>
                  <a:srgbClr val="FF0000"/>
                </a:solidFill>
              </a:rPr>
              <a:t>x</a:t>
            </a:r>
            <a:r>
              <a:rPr lang="en-US" altLang="zh-CN" b="1" dirty="0">
                <a:solidFill>
                  <a:srgbClr val="FF0000"/>
                </a:solidFill>
              </a:rPr>
              <a:t>),</a:t>
            </a:r>
            <a:r>
              <a:rPr lang="zh-CN" altLang="en-US" b="1" dirty="0">
                <a:solidFill>
                  <a:srgbClr val="FF0000"/>
                </a:solidFill>
              </a:rPr>
              <a:t>使</a:t>
            </a:r>
            <a:r>
              <a:rPr lang="zh-CN" altLang="en-US" b="1" dirty="0">
                <a:solidFill>
                  <a:srgbClr val="FF0000"/>
                </a:solidFill>
                <a:latin typeface="宋体" panose="02010600030101010101" pitchFamily="2" charset="-122"/>
              </a:rPr>
              <a:t>残</a:t>
            </a:r>
            <a:r>
              <a:rPr lang="zh-CN" altLang="en-US" b="1" dirty="0">
                <a:solidFill>
                  <a:srgbClr val="FF0000"/>
                </a:solidFill>
              </a:rPr>
              <a:t>差平方和</a:t>
            </a:r>
            <a:r>
              <a:rPr lang="en-US" altLang="zh-CN" b="1" dirty="0">
                <a:solidFill>
                  <a:srgbClr val="FF0000"/>
                </a:solidFill>
              </a:rPr>
              <a:t>s</a:t>
            </a:r>
            <a:r>
              <a:rPr lang="zh-CN" altLang="en-US" b="1" dirty="0">
                <a:solidFill>
                  <a:srgbClr val="FF0000"/>
                </a:solidFill>
              </a:rPr>
              <a:t>最小</a:t>
            </a:r>
            <a:r>
              <a:rPr lang="zh-CN" altLang="en-US" dirty="0"/>
              <a:t>，即</a:t>
            </a:r>
            <a:r>
              <a:rPr lang="zh-CN" altLang="en-US" sz="1100" dirty="0"/>
              <a:t> </a:t>
            </a:r>
          </a:p>
        </p:txBody>
      </p:sp>
      <p:graphicFrame>
        <p:nvGraphicFramePr>
          <p:cNvPr id="39939" name="Object 5"/>
          <p:cNvGraphicFramePr>
            <a:graphicFrameLocks noChangeAspect="1"/>
          </p:cNvGraphicFramePr>
          <p:nvPr/>
        </p:nvGraphicFramePr>
        <p:xfrm>
          <a:off x="1000125" y="2514600"/>
          <a:ext cx="3611563" cy="776288"/>
        </p:xfrm>
        <a:graphic>
          <a:graphicData uri="http://schemas.openxmlformats.org/presentationml/2006/ole">
            <mc:AlternateContent xmlns:mc="http://schemas.openxmlformats.org/markup-compatibility/2006">
              <mc:Choice xmlns:v="urn:schemas-microsoft-com:vml" Requires="v">
                <p:oleObj spid="_x0000_s73741" name="Equation" r:id="rId5" imgW="2133360" imgH="431640" progId="Equation.3">
                  <p:embed/>
                </p:oleObj>
              </mc:Choice>
              <mc:Fallback>
                <p:oleObj name="Equation" r:id="rId5" imgW="21333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2514600"/>
                        <a:ext cx="3611563"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6"/>
          <p:cNvSpPr>
            <a:spLocks noChangeArrowheads="1"/>
          </p:cNvSpPr>
          <p:nvPr/>
        </p:nvSpPr>
        <p:spPr bwMode="auto">
          <a:xfrm>
            <a:off x="304800" y="3505200"/>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为了便于计算、分析与应用，较多地根据</a:t>
            </a:r>
            <a:r>
              <a:rPr lang="zh-CN" altLang="en-US" b="1" dirty="0">
                <a:solidFill>
                  <a:srgbClr val="FF0000"/>
                </a:solidFill>
              </a:rPr>
              <a:t>“</a:t>
            </a:r>
            <a:r>
              <a:rPr lang="zh-CN" altLang="en-US" b="1" dirty="0">
                <a:solidFill>
                  <a:srgbClr val="FF0000"/>
                </a:solidFill>
                <a:latin typeface="宋体" panose="02010600030101010101" pitchFamily="2" charset="-122"/>
              </a:rPr>
              <a:t>使残差平方和最小</a:t>
            </a:r>
            <a:r>
              <a:rPr lang="zh-CN" altLang="en-US" b="1" dirty="0">
                <a:solidFill>
                  <a:srgbClr val="FF0000"/>
                </a:solidFill>
              </a:rPr>
              <a:t>”</a:t>
            </a:r>
            <a:r>
              <a:rPr lang="zh-CN" altLang="en-US" b="1" dirty="0">
                <a:solidFill>
                  <a:srgbClr val="FF0000"/>
                </a:solidFill>
                <a:latin typeface="宋体" panose="02010600030101010101" pitchFamily="2" charset="-122"/>
              </a:rPr>
              <a:t>的原则（称为最小二乘原则）</a:t>
            </a:r>
            <a:r>
              <a:rPr lang="zh-CN" altLang="en-US" dirty="0">
                <a:latin typeface="宋体" panose="02010600030101010101" pitchFamily="2" charset="-122"/>
              </a:rPr>
              <a:t>来选取拟合曲线</a:t>
            </a:r>
            <a:r>
              <a:rPr lang="en-US" altLang="zh-CN" i="1" dirty="0"/>
              <a:t>y</a:t>
            </a:r>
            <a:r>
              <a:rPr lang="en-US" altLang="zh-CN" dirty="0"/>
              <a:t>=</a:t>
            </a:r>
            <a:r>
              <a:rPr lang="en-GB" altLang="zh-CN" i="1" dirty="0"/>
              <a:t>p</a:t>
            </a:r>
            <a:r>
              <a:rPr lang="zh-CN" altLang="en-US" dirty="0"/>
              <a:t>（</a:t>
            </a:r>
            <a:r>
              <a:rPr lang="en-US" altLang="zh-CN" i="1" dirty="0"/>
              <a:t>x</a:t>
            </a:r>
            <a:r>
              <a:rPr lang="zh-CN" altLang="en-US" dirty="0"/>
              <a:t>）</a:t>
            </a:r>
            <a:r>
              <a:rPr lang="zh-CN" altLang="en-US" dirty="0">
                <a:latin typeface="宋体" panose="02010600030101010101" pitchFamily="2" charset="-122"/>
              </a:rPr>
              <a:t>。</a:t>
            </a:r>
            <a:r>
              <a:rPr lang="zh-CN" altLang="en-US" sz="1100" dirty="0"/>
              <a:t> </a:t>
            </a:r>
          </a:p>
        </p:txBody>
      </p:sp>
      <p:sp>
        <p:nvSpPr>
          <p:cNvPr id="39944" name="Rectangle 7"/>
          <p:cNvSpPr>
            <a:spLocks noChangeArrowheads="1"/>
          </p:cNvSpPr>
          <p:nvPr/>
        </p:nvSpPr>
        <p:spPr bwMode="auto">
          <a:xfrm>
            <a:off x="457200" y="4419600"/>
            <a:ext cx="8147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latin typeface="宋体" panose="02010600030101010101" pitchFamily="2" charset="-122"/>
              </a:rPr>
              <a:t>按最小二乘原则选择拟合曲线的方法，称为</a:t>
            </a:r>
            <a:r>
              <a:rPr lang="zh-CN" altLang="en-US" b="1" dirty="0" smtClean="0">
                <a:solidFill>
                  <a:srgbClr val="FF0000"/>
                </a:solidFill>
                <a:latin typeface="宋体" panose="02010600030101010101" pitchFamily="2" charset="-122"/>
              </a:rPr>
              <a:t>最小二乘法（</a:t>
            </a:r>
            <a:r>
              <a:rPr lang="en-US" altLang="zh-CN" b="1" dirty="0" smtClean="0">
                <a:solidFill>
                  <a:srgbClr val="FF0000"/>
                </a:solidFill>
                <a:latin typeface="宋体" panose="02010600030101010101" pitchFamily="2" charset="-122"/>
              </a:rPr>
              <a:t>Least-Squares Method</a:t>
            </a:r>
            <a:r>
              <a:rPr lang="zh-CN" altLang="en-US" b="1" dirty="0" smtClean="0">
                <a:solidFill>
                  <a:srgbClr val="FF0000"/>
                </a:solidFill>
                <a:latin typeface="宋体" panose="02010600030101010101" pitchFamily="2" charset="-122"/>
              </a:rPr>
              <a:t>）</a:t>
            </a:r>
            <a:r>
              <a:rPr lang="zh-CN" altLang="en-US" dirty="0" smtClean="0">
                <a:solidFill>
                  <a:srgbClr val="FF0000"/>
                </a:solidFill>
                <a:latin typeface="宋体" panose="02010600030101010101" pitchFamily="2" charset="-122"/>
              </a:rPr>
              <a:t>。</a:t>
            </a:r>
            <a:r>
              <a:rPr lang="zh-CN" altLang="en-US" dirty="0" smtClean="0">
                <a:solidFill>
                  <a:srgbClr val="FF0000"/>
                </a:solidFill>
              </a:rPr>
              <a:t> </a:t>
            </a:r>
            <a:endParaRPr lang="zh-CN" altLang="en-US" dirty="0">
              <a:solidFill>
                <a:srgbClr val="FF0000"/>
              </a:solidFill>
            </a:endParaRPr>
          </a:p>
        </p:txBody>
      </p:sp>
      <p:sp>
        <p:nvSpPr>
          <p:cNvPr id="39945" name="Rectangle 8"/>
          <p:cNvSpPr>
            <a:spLocks noChangeArrowheads="1"/>
          </p:cNvSpPr>
          <p:nvPr/>
        </p:nvSpPr>
        <p:spPr bwMode="auto">
          <a:xfrm>
            <a:off x="250825" y="5298359"/>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dirty="0"/>
              <a:t>p</a:t>
            </a:r>
            <a:r>
              <a:rPr lang="zh-CN" altLang="en-US" dirty="0"/>
              <a:t>（</a:t>
            </a:r>
            <a:r>
              <a:rPr lang="en-US" altLang="zh-CN" i="1" dirty="0"/>
              <a:t>x</a:t>
            </a:r>
            <a:r>
              <a:rPr lang="zh-CN" altLang="en-US" dirty="0"/>
              <a:t>）称为</a:t>
            </a:r>
            <a:r>
              <a:rPr lang="en-GB" altLang="zh-CN" i="1" dirty="0"/>
              <a:t>m</a:t>
            </a:r>
            <a:r>
              <a:rPr lang="zh-CN" altLang="en-GB" dirty="0"/>
              <a:t>个数据</a:t>
            </a:r>
            <a:r>
              <a:rPr lang="zh-CN" altLang="en-US" dirty="0">
                <a:latin typeface="宋体" panose="02010600030101010101" pitchFamily="2" charset="-122"/>
              </a:rPr>
              <a:t>（</a:t>
            </a:r>
            <a:r>
              <a:rPr lang="en-US" altLang="zh-CN" i="1" dirty="0" err="1"/>
              <a:t>x</a:t>
            </a:r>
            <a:r>
              <a:rPr lang="en-US" altLang="zh-CN" i="1" baseline="-30000" dirty="0" err="1"/>
              <a:t>i</a:t>
            </a:r>
            <a:r>
              <a:rPr lang="en-US" altLang="zh-CN" dirty="0" err="1"/>
              <a:t>,</a:t>
            </a:r>
            <a:r>
              <a:rPr lang="en-US" altLang="zh-CN" i="1" dirty="0" err="1"/>
              <a:t>y</a:t>
            </a:r>
            <a:r>
              <a:rPr lang="en-US" altLang="zh-CN" i="1" baseline="-30000" dirty="0" err="1"/>
              <a:t>i</a:t>
            </a:r>
            <a:r>
              <a:rPr lang="zh-CN" altLang="en-US" dirty="0">
                <a:latin typeface="宋体" panose="02010600030101010101" pitchFamily="2" charset="-122"/>
              </a:rPr>
              <a:t>）</a:t>
            </a:r>
            <a:r>
              <a:rPr lang="en-US" altLang="zh-CN" dirty="0"/>
              <a:t>(</a:t>
            </a:r>
            <a:r>
              <a:rPr lang="en-US" altLang="zh-CN" i="1" dirty="0" err="1"/>
              <a:t>i</a:t>
            </a:r>
            <a:r>
              <a:rPr lang="en-US" altLang="zh-CN" dirty="0"/>
              <a:t>=1,2,…,</a:t>
            </a:r>
            <a:r>
              <a:rPr lang="en-US" altLang="zh-CN" i="1" dirty="0"/>
              <a:t>m</a:t>
            </a:r>
            <a:r>
              <a:rPr lang="en-US" altLang="zh-CN" dirty="0"/>
              <a:t>)</a:t>
            </a:r>
            <a:r>
              <a:rPr lang="zh-CN" altLang="en-US" dirty="0"/>
              <a:t>的</a:t>
            </a:r>
            <a:r>
              <a:rPr lang="zh-CN" altLang="en-US" b="1" dirty="0">
                <a:solidFill>
                  <a:srgbClr val="FF0000"/>
                </a:solidFill>
              </a:rPr>
              <a:t>最小</a:t>
            </a:r>
            <a:r>
              <a:rPr lang="zh-CN" altLang="en-US" b="1" dirty="0">
                <a:solidFill>
                  <a:srgbClr val="FF0000"/>
                </a:solidFill>
                <a:latin typeface="宋体" panose="02010600030101010101" pitchFamily="2" charset="-122"/>
              </a:rPr>
              <a:t>二乘法拟合函数</a:t>
            </a:r>
            <a:r>
              <a:rPr lang="zh-CN" altLang="en-US" b="1" dirty="0">
                <a:latin typeface="宋体" panose="02010600030101010101" pitchFamily="2" charset="-122"/>
              </a:rPr>
              <a:t>。</a:t>
            </a:r>
          </a:p>
          <a:p>
            <a:pPr eaLnBrk="1" hangingPunct="1"/>
            <a:r>
              <a:rPr lang="en-GB" altLang="zh-CN" i="1" dirty="0"/>
              <a:t>y</a:t>
            </a:r>
            <a:r>
              <a:rPr lang="en-US" altLang="zh-CN" dirty="0"/>
              <a:t>≈ </a:t>
            </a:r>
            <a:r>
              <a:rPr lang="en-GB" altLang="zh-CN" i="1" dirty="0"/>
              <a:t>p</a:t>
            </a:r>
            <a:r>
              <a:rPr lang="en-US" altLang="zh-CN" dirty="0"/>
              <a:t>(</a:t>
            </a:r>
            <a:r>
              <a:rPr lang="en-US" altLang="zh-CN" i="1" dirty="0"/>
              <a:t>x</a:t>
            </a:r>
            <a:r>
              <a:rPr lang="en-US" altLang="zh-CN" dirty="0"/>
              <a:t>)</a:t>
            </a:r>
            <a:r>
              <a:rPr lang="zh-CN" altLang="en-US" dirty="0"/>
              <a:t>近似反映了变量</a:t>
            </a:r>
            <a:r>
              <a:rPr lang="en-GB" altLang="zh-CN" i="1" dirty="0"/>
              <a:t>x</a:t>
            </a:r>
            <a:r>
              <a:rPr lang="zh-CN" altLang="en-GB" dirty="0"/>
              <a:t>和</a:t>
            </a:r>
            <a:r>
              <a:rPr lang="en-GB" altLang="zh-CN" i="1" dirty="0"/>
              <a:t>y</a:t>
            </a:r>
            <a:r>
              <a:rPr lang="zh-CN" altLang="en-GB" dirty="0"/>
              <a:t>之间的函数关系 </a:t>
            </a:r>
            <a:r>
              <a:rPr lang="en-US" altLang="zh-CN" i="1" dirty="0"/>
              <a:t>y </a:t>
            </a:r>
            <a:r>
              <a:rPr lang="en-US" altLang="zh-CN" dirty="0"/>
              <a:t>=</a:t>
            </a:r>
            <a:r>
              <a:rPr lang="en-GB" altLang="zh-CN" dirty="0"/>
              <a:t> </a:t>
            </a:r>
            <a:r>
              <a:rPr lang="en-GB" altLang="zh-CN" i="1" dirty="0"/>
              <a:t>f </a:t>
            </a:r>
            <a:r>
              <a:rPr lang="en-GB" altLang="zh-CN" dirty="0"/>
              <a:t>(</a:t>
            </a:r>
            <a:r>
              <a:rPr lang="en-US" altLang="zh-CN" i="1" dirty="0"/>
              <a:t>x</a:t>
            </a:r>
            <a:r>
              <a:rPr lang="en-GB" altLang="zh-CN" dirty="0"/>
              <a:t>)，</a:t>
            </a:r>
            <a:r>
              <a:rPr lang="zh-CN" altLang="en-GB" dirty="0"/>
              <a:t>称为</a:t>
            </a:r>
            <a:r>
              <a:rPr lang="zh-CN" altLang="en-GB" b="1" dirty="0">
                <a:solidFill>
                  <a:srgbClr val="FF0000"/>
                </a:solidFill>
              </a:rPr>
              <a:t>经验公式</a:t>
            </a:r>
            <a:r>
              <a:rPr lang="zh-CN" altLang="en-GB" dirty="0">
                <a:solidFill>
                  <a:srgbClr val="FF0000"/>
                </a:solidFill>
              </a:rPr>
              <a:t>或</a:t>
            </a:r>
            <a:r>
              <a:rPr lang="zh-CN" altLang="en-GB" b="1" dirty="0">
                <a:solidFill>
                  <a:srgbClr val="FF0000"/>
                </a:solidFill>
              </a:rPr>
              <a:t>数学模型</a:t>
            </a:r>
            <a:r>
              <a:rPr lang="zh-CN" altLang="en-GB" dirty="0"/>
              <a:t>。 </a:t>
            </a:r>
            <a:r>
              <a:rPr lang="en-GB" altLang="zh-CN" i="1" dirty="0"/>
              <a:t>f </a:t>
            </a:r>
            <a:r>
              <a:rPr lang="en-GB" altLang="zh-CN" dirty="0"/>
              <a:t>(</a:t>
            </a:r>
            <a:r>
              <a:rPr lang="en-US" altLang="zh-CN" i="1" dirty="0"/>
              <a:t>x</a:t>
            </a:r>
            <a:r>
              <a:rPr lang="en-GB" altLang="zh-CN" dirty="0"/>
              <a:t>)</a:t>
            </a:r>
            <a:r>
              <a:rPr lang="zh-CN" altLang="en-GB" dirty="0"/>
              <a:t>称为</a:t>
            </a:r>
            <a:r>
              <a:rPr lang="zh-CN" altLang="en-GB" b="1" dirty="0">
                <a:solidFill>
                  <a:srgbClr val="FF0000"/>
                </a:solidFill>
              </a:rPr>
              <a:t>被拟合函数</a:t>
            </a:r>
            <a:r>
              <a:rPr lang="zh-CN" altLang="en-GB" dirty="0"/>
              <a:t>。</a:t>
            </a:r>
            <a:endParaRPr lang="zh-CN" altLang="en-US" dirty="0"/>
          </a:p>
        </p:txBody>
      </p:sp>
    </p:spTree>
    <p:extLst>
      <p:ext uri="{BB962C8B-B14F-4D97-AF65-F5344CB8AC3E}">
        <p14:creationId xmlns:p14="http://schemas.microsoft.com/office/powerpoint/2010/main" val="2689587981"/>
      </p:ext>
    </p:extLst>
  </p:cSld>
  <p:clrMapOvr>
    <a:masterClrMapping/>
  </p:clrMapOvr>
  <p:transition>
    <p:spli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9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5B5FB6-4FC4-4CA4-A68F-87C554DDD0B0}" type="slidenum">
              <a:rPr lang="en-US" altLang="zh-CN" sz="1200">
                <a:solidFill>
                  <a:srgbClr val="000000"/>
                </a:solidFill>
              </a:rPr>
              <a:pPr eaLnBrk="1" hangingPunct="1"/>
              <a:t>84</a:t>
            </a:fld>
            <a:endParaRPr lang="en-US" altLang="zh-CN" sz="1200">
              <a:solidFill>
                <a:srgbClr val="000000"/>
              </a:solidFill>
            </a:endParaRPr>
          </a:p>
        </p:txBody>
      </p:sp>
      <p:grpSp>
        <p:nvGrpSpPr>
          <p:cNvPr id="41992" name="Group 2"/>
          <p:cNvGrpSpPr>
            <a:grpSpLocks/>
          </p:cNvGrpSpPr>
          <p:nvPr/>
        </p:nvGrpSpPr>
        <p:grpSpPr bwMode="auto">
          <a:xfrm>
            <a:off x="539750" y="641350"/>
            <a:ext cx="8208963" cy="2486025"/>
            <a:chOff x="340" y="404"/>
            <a:chExt cx="5171" cy="1566"/>
          </a:xfrm>
        </p:grpSpPr>
        <p:grpSp>
          <p:nvGrpSpPr>
            <p:cNvPr id="41993" name="Group 3"/>
            <p:cNvGrpSpPr>
              <a:grpSpLocks/>
            </p:cNvGrpSpPr>
            <p:nvPr/>
          </p:nvGrpSpPr>
          <p:grpSpPr bwMode="auto">
            <a:xfrm>
              <a:off x="340" y="404"/>
              <a:ext cx="5171" cy="590"/>
              <a:chOff x="340" y="404"/>
              <a:chExt cx="5171" cy="590"/>
            </a:xfrm>
          </p:grpSpPr>
          <p:sp>
            <p:nvSpPr>
              <p:cNvPr id="41995" name="Text Box 4"/>
              <p:cNvSpPr txBox="1">
                <a:spLocks noChangeArrowheads="1"/>
              </p:cNvSpPr>
              <p:nvPr/>
            </p:nvSpPr>
            <p:spPr bwMode="auto">
              <a:xfrm>
                <a:off x="418" y="404"/>
                <a:ext cx="33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定义</a:t>
                </a:r>
                <a:r>
                  <a:rPr lang="en-US" altLang="zh-CN"/>
                  <a:t>4.7  </a:t>
                </a:r>
                <a:r>
                  <a:rPr lang="zh-CN" altLang="en-US"/>
                  <a:t>设</a:t>
                </a:r>
                <a:r>
                  <a:rPr lang="en-US" altLang="zh-CN" i="1"/>
                  <a:t>x</a:t>
                </a:r>
                <a:r>
                  <a:rPr lang="en-US" altLang="zh-CN" baseline="-25000"/>
                  <a:t>1</a:t>
                </a:r>
                <a:r>
                  <a:rPr lang="en-US" altLang="zh-CN"/>
                  <a:t>, </a:t>
                </a:r>
                <a:r>
                  <a:rPr lang="en-US" altLang="zh-CN" i="1"/>
                  <a:t>x</a:t>
                </a:r>
                <a:r>
                  <a:rPr lang="en-US" altLang="zh-CN" baseline="-25000"/>
                  <a:t>2</a:t>
                </a:r>
                <a:r>
                  <a:rPr lang="en-US" altLang="zh-CN"/>
                  <a:t>,…,</a:t>
                </a:r>
                <a:r>
                  <a:rPr lang="en-US" altLang="zh-CN" i="1"/>
                  <a:t>x</a:t>
                </a:r>
                <a:r>
                  <a:rPr lang="en-US" altLang="zh-CN" i="1" baseline="-25000"/>
                  <a:t>n</a:t>
                </a:r>
                <a:r>
                  <a:rPr lang="zh-CN" altLang="en-US"/>
                  <a:t>为互不相同的点，</a:t>
                </a:r>
              </a:p>
            </p:txBody>
          </p:sp>
          <p:graphicFrame>
            <p:nvGraphicFramePr>
              <p:cNvPr id="41989" name="Object 5"/>
              <p:cNvGraphicFramePr>
                <a:graphicFrameLocks noChangeAspect="1"/>
              </p:cNvGraphicFramePr>
              <p:nvPr/>
            </p:nvGraphicFramePr>
            <p:xfrm>
              <a:off x="3651" y="427"/>
              <a:ext cx="1860" cy="236"/>
            </p:xfrm>
            <a:graphic>
              <a:graphicData uri="http://schemas.openxmlformats.org/presentationml/2006/ole">
                <mc:AlternateContent xmlns:mc="http://schemas.openxmlformats.org/markup-compatibility/2006">
                  <mc:Choice xmlns:v="urn:schemas-microsoft-com:vml" Requires="v">
                    <p:oleObj spid="_x0000_s74779" name="Equation" r:id="rId3" imgW="1803240" imgH="228600" progId="Equation.DSMT4">
                      <p:embed/>
                    </p:oleObj>
                  </mc:Choice>
                  <mc:Fallback>
                    <p:oleObj name="Equation" r:id="rId3" imgW="18032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 y="427"/>
                            <a:ext cx="186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6" name="Text Box 6"/>
              <p:cNvSpPr txBox="1">
                <a:spLocks noChangeArrowheads="1"/>
              </p:cNvSpPr>
              <p:nvPr/>
            </p:nvSpPr>
            <p:spPr bwMode="auto">
              <a:xfrm>
                <a:off x="340" y="706"/>
                <a:ext cx="5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个已知函数。如果存在不全为零的常数                  ，使得        </a:t>
                </a:r>
              </a:p>
            </p:txBody>
          </p:sp>
          <p:graphicFrame>
            <p:nvGraphicFramePr>
              <p:cNvPr id="41990" name="Object 7"/>
              <p:cNvGraphicFramePr>
                <a:graphicFrameLocks noChangeAspect="1"/>
              </p:cNvGraphicFramePr>
              <p:nvPr/>
            </p:nvGraphicFramePr>
            <p:xfrm>
              <a:off x="3662" y="745"/>
              <a:ext cx="851" cy="236"/>
            </p:xfrm>
            <a:graphic>
              <a:graphicData uri="http://schemas.openxmlformats.org/presentationml/2006/ole">
                <mc:AlternateContent xmlns:mc="http://schemas.openxmlformats.org/markup-compatibility/2006">
                  <mc:Choice xmlns:v="urn:schemas-microsoft-com:vml" Requires="v">
                    <p:oleObj spid="_x0000_s74780" name="Equation" r:id="rId5" imgW="825480" imgH="228600" progId="Equation.DSMT4">
                      <p:embed/>
                    </p:oleObj>
                  </mc:Choice>
                  <mc:Fallback>
                    <p:oleObj name="Equation" r:id="rId5" imgW="8254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2" y="745"/>
                            <a:ext cx="85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987" name="Object 8"/>
            <p:cNvGraphicFramePr>
              <a:graphicFrameLocks noChangeAspect="1"/>
            </p:cNvGraphicFramePr>
            <p:nvPr/>
          </p:nvGraphicFramePr>
          <p:xfrm>
            <a:off x="476" y="1026"/>
            <a:ext cx="4853" cy="397"/>
          </p:xfrm>
          <a:graphic>
            <a:graphicData uri="http://schemas.openxmlformats.org/presentationml/2006/ole">
              <mc:AlternateContent xmlns:mc="http://schemas.openxmlformats.org/markup-compatibility/2006">
                <mc:Choice xmlns:v="urn:schemas-microsoft-com:vml" Requires="v">
                  <p:oleObj spid="_x0000_s74781" name="Equation" r:id="rId7" imgW="3479760" imgH="241200" progId="Equation.DSMT4">
                    <p:embed/>
                  </p:oleObj>
                </mc:Choice>
                <mc:Fallback>
                  <p:oleObj name="Equation" r:id="rId7" imgW="347976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1026"/>
                          <a:ext cx="4853"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Text Box 9"/>
            <p:cNvSpPr txBox="1">
              <a:spLocks noChangeArrowheads="1"/>
            </p:cNvSpPr>
            <p:nvPr/>
          </p:nvSpPr>
          <p:spPr bwMode="auto">
            <a:xfrm>
              <a:off x="431" y="1447"/>
              <a:ext cx="503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则称函数                                   （关于节点</a:t>
              </a:r>
              <a:r>
                <a:rPr lang="en-US" altLang="zh-CN" i="1"/>
                <a:t>x</a:t>
              </a:r>
              <a:r>
                <a:rPr lang="en-US" altLang="zh-CN" baseline="-25000"/>
                <a:t>1</a:t>
              </a:r>
              <a:r>
                <a:rPr lang="en-US" altLang="zh-CN"/>
                <a:t>, </a:t>
              </a:r>
              <a:r>
                <a:rPr lang="en-US" altLang="zh-CN" i="1"/>
                <a:t>x</a:t>
              </a:r>
              <a:r>
                <a:rPr lang="en-US" altLang="zh-CN" baseline="-25000"/>
                <a:t>2</a:t>
              </a:r>
              <a:r>
                <a:rPr lang="en-US" altLang="zh-CN"/>
                <a:t>,…,</a:t>
              </a:r>
              <a:r>
                <a:rPr lang="en-US" altLang="zh-CN" i="1"/>
                <a:t>x</a:t>
              </a:r>
              <a:r>
                <a:rPr lang="en-US" altLang="zh-CN" i="1" baseline="-25000"/>
                <a:t>n</a:t>
              </a:r>
              <a:r>
                <a:rPr lang="en-US" altLang="zh-CN"/>
                <a:t> </a:t>
              </a:r>
              <a:r>
                <a:rPr lang="zh-CN" altLang="en-US"/>
                <a:t>）是</a:t>
              </a:r>
              <a:r>
                <a:rPr lang="zh-CN" altLang="en-US" b="1">
                  <a:solidFill>
                    <a:srgbClr val="FF0000"/>
                  </a:solidFill>
                </a:rPr>
                <a:t>线性相关</a:t>
              </a:r>
              <a:r>
                <a:rPr lang="zh-CN" altLang="en-US"/>
                <a:t>的，否则称为</a:t>
              </a:r>
              <a:r>
                <a:rPr lang="zh-CN" altLang="en-US" b="1">
                  <a:solidFill>
                    <a:srgbClr val="FF0000"/>
                  </a:solidFill>
                </a:rPr>
                <a:t>线性无关</a:t>
              </a:r>
              <a:r>
                <a:rPr lang="zh-CN" altLang="en-US"/>
                <a:t>。</a:t>
              </a:r>
            </a:p>
          </p:txBody>
        </p:sp>
        <p:graphicFrame>
          <p:nvGraphicFramePr>
            <p:cNvPr id="41988" name="Object 10"/>
            <p:cNvGraphicFramePr>
              <a:graphicFrameLocks noChangeAspect="1"/>
            </p:cNvGraphicFramePr>
            <p:nvPr/>
          </p:nvGraphicFramePr>
          <p:xfrm>
            <a:off x="1247" y="1434"/>
            <a:ext cx="1693" cy="285"/>
          </p:xfrm>
          <a:graphic>
            <a:graphicData uri="http://schemas.openxmlformats.org/presentationml/2006/ole">
              <mc:AlternateContent xmlns:mc="http://schemas.openxmlformats.org/markup-compatibility/2006">
                <mc:Choice xmlns:v="urn:schemas-microsoft-com:vml" Requires="v">
                  <p:oleObj spid="_x0000_s74782" name="Equation" r:id="rId9" imgW="1358640" imgH="228600" progId="Equation.DSMT4">
                    <p:embed/>
                  </p:oleObj>
                </mc:Choice>
                <mc:Fallback>
                  <p:oleObj name="Equation" r:id="rId9" imgW="13586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1434"/>
                          <a:ext cx="1693"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1986" name="Object 11"/>
          <p:cNvGraphicFramePr>
            <a:graphicFrameLocks noChangeAspect="1"/>
          </p:cNvGraphicFramePr>
          <p:nvPr/>
        </p:nvGraphicFramePr>
        <p:xfrm>
          <a:off x="755650" y="3357563"/>
          <a:ext cx="6624638" cy="2830512"/>
        </p:xfrm>
        <a:graphic>
          <a:graphicData uri="http://schemas.openxmlformats.org/presentationml/2006/ole">
            <mc:AlternateContent xmlns:mc="http://schemas.openxmlformats.org/markup-compatibility/2006">
              <mc:Choice xmlns:v="urn:schemas-microsoft-com:vml" Requires="v">
                <p:oleObj spid="_x0000_s74783" name="文档" r:id="rId11" imgW="2924393" imgH="1246000" progId="Word.Document.8">
                  <p:embed/>
                </p:oleObj>
              </mc:Choice>
              <mc:Fallback>
                <p:oleObj name="文档" r:id="rId11" imgW="2924393" imgH="124600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357563"/>
                        <a:ext cx="6624638"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6948513" y="2980653"/>
            <a:ext cx="1800200" cy="1477328"/>
          </a:xfrm>
          <a:prstGeom prst="rect">
            <a:avLst/>
          </a:prstGeom>
          <a:noFill/>
          <a:ln>
            <a:solidFill>
              <a:srgbClr val="0000FF"/>
            </a:solidFill>
          </a:ln>
        </p:spPr>
        <p:txBody>
          <a:bodyPr wrap="square" rtlCol="0">
            <a:spAutoFit/>
          </a:bodyPr>
          <a:lstStyle/>
          <a:p>
            <a:r>
              <a:rPr lang="zh-CN" altLang="en-US" sz="1800" dirty="0" smtClean="0"/>
              <a:t>简单的说，如果线性相关，则其中任一函数都可以用其他函数的线性关系来表示</a:t>
            </a:r>
            <a:endParaRPr lang="zh-CN" altLang="en-US" sz="1800" dirty="0"/>
          </a:p>
        </p:txBody>
      </p:sp>
    </p:spTree>
    <p:extLst>
      <p:ext uri="{BB962C8B-B14F-4D97-AF65-F5344CB8AC3E}">
        <p14:creationId xmlns:p14="http://schemas.microsoft.com/office/powerpoint/2010/main" val="2090205675"/>
      </p:ext>
    </p:extLst>
  </p:cSld>
  <p:clrMapOvr>
    <a:masterClrMapping/>
  </p:clrMapOvr>
  <p:transition>
    <p:spli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E1AC04-5798-4050-A967-CC6C86C9A28B}" type="slidenum">
              <a:rPr lang="en-US" altLang="zh-CN" sz="1200">
                <a:solidFill>
                  <a:srgbClr val="000000"/>
                </a:solidFill>
              </a:rPr>
              <a:pPr eaLnBrk="1" hangingPunct="1"/>
              <a:t>85</a:t>
            </a:fld>
            <a:endParaRPr lang="en-US" altLang="zh-CN" sz="1200">
              <a:solidFill>
                <a:srgbClr val="000000"/>
              </a:solidFill>
            </a:endParaRPr>
          </a:p>
        </p:txBody>
      </p:sp>
      <p:sp>
        <p:nvSpPr>
          <p:cNvPr id="43016" name="Rectangle 2"/>
          <p:cNvSpPr>
            <a:spLocks noChangeArrowheads="1"/>
          </p:cNvSpPr>
          <p:nvPr/>
        </p:nvSpPr>
        <p:spPr bwMode="auto">
          <a:xfrm>
            <a:off x="179388" y="476250"/>
            <a:ext cx="525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宋体" panose="02010600030101010101" pitchFamily="2" charset="-122"/>
              </a:rPr>
              <a:t>定义</a:t>
            </a:r>
            <a:r>
              <a:rPr lang="en-US" altLang="zh-CN" b="1">
                <a:solidFill>
                  <a:srgbClr val="FF0000"/>
                </a:solidFill>
                <a:latin typeface="宋体" panose="02010600030101010101" pitchFamily="2" charset="-122"/>
              </a:rPr>
              <a:t>4.8 </a:t>
            </a:r>
            <a:r>
              <a:rPr lang="zh-CN" altLang="en-US">
                <a:latin typeface="宋体" panose="02010600030101010101" pitchFamily="2" charset="-122"/>
              </a:rPr>
              <a:t>给定数据</a:t>
            </a:r>
            <a:r>
              <a:rPr lang="en-US" altLang="zh-CN">
                <a:latin typeface="宋体" panose="02010600030101010101" pitchFamily="2" charset="-122"/>
              </a:rPr>
              <a:t>(</a:t>
            </a:r>
            <a:r>
              <a:rPr lang="en-US" altLang="zh-CN" i="1"/>
              <a:t>x</a:t>
            </a:r>
            <a:r>
              <a:rPr lang="en-US" altLang="zh-CN" i="1" baseline="-25000"/>
              <a:t>j </a:t>
            </a:r>
            <a:r>
              <a:rPr lang="en-US" altLang="zh-CN"/>
              <a:t>,</a:t>
            </a:r>
            <a:r>
              <a:rPr lang="en-US" altLang="zh-CN" i="1"/>
              <a:t>y</a:t>
            </a:r>
            <a:r>
              <a:rPr lang="en-US" altLang="zh-CN" i="1" baseline="-25000"/>
              <a:t>j</a:t>
            </a:r>
            <a:r>
              <a:rPr lang="en-US" altLang="zh-CN"/>
              <a:t>)</a:t>
            </a:r>
            <a:r>
              <a:rPr lang="en-US" altLang="zh-CN" sz="1100"/>
              <a:t> </a:t>
            </a:r>
            <a:r>
              <a:rPr lang="en-US" altLang="zh-CN"/>
              <a:t>(j=1,2,…,</a:t>
            </a:r>
            <a:r>
              <a:rPr lang="en-US" altLang="zh-CN" i="1"/>
              <a:t>n</a:t>
            </a:r>
            <a:r>
              <a:rPr lang="en-US" altLang="zh-CN"/>
              <a:t>)</a:t>
            </a:r>
            <a:r>
              <a:rPr lang="zh-CN" altLang="en-US"/>
              <a:t>。</a:t>
            </a:r>
            <a:endParaRPr lang="zh-CN" altLang="en-US" sz="1100"/>
          </a:p>
        </p:txBody>
      </p:sp>
      <p:graphicFrame>
        <p:nvGraphicFramePr>
          <p:cNvPr id="268291" name="Group 3"/>
          <p:cNvGraphicFramePr>
            <a:graphicFrameLocks noGrp="1"/>
          </p:cNvGraphicFramePr>
          <p:nvPr/>
        </p:nvGraphicFramePr>
        <p:xfrm>
          <a:off x="1143000" y="1219200"/>
          <a:ext cx="6553200" cy="1041660"/>
        </p:xfrm>
        <a:graphic>
          <a:graphicData uri="http://schemas.openxmlformats.org/drawingml/2006/table">
            <a:tbl>
              <a:tblPr/>
              <a:tblGrid>
                <a:gridCol w="1311275"/>
                <a:gridCol w="1309688"/>
                <a:gridCol w="1311275"/>
                <a:gridCol w="1309687"/>
                <a:gridCol w="1311275"/>
              </a:tblGrid>
              <a:tr h="5178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x</a:t>
                      </a:r>
                      <a:endParaRPr kumimoji="0" lang="en-US" altLang="zh-CN" sz="2800" b="0" i="1" u="none" strike="noStrike" cap="none" normalizeH="0" baseline="0" smtClean="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0" lang="en-GB" altLang="zh-CN" sz="2800" b="0" i="0" u="none" strike="noStrike" cap="none" normalizeH="0" baseline="-25000" smtClean="0">
                          <a:ln>
                            <a:noFill/>
                          </a:ln>
                          <a:solidFill>
                            <a:schemeClr val="tx1"/>
                          </a:solidFill>
                          <a:effectLst/>
                          <a:latin typeface="Times New Roman" pitchFamily="18" charset="0"/>
                          <a:ea typeface="宋体" pitchFamily="2" charset="-122"/>
                        </a:rPr>
                        <a:t>1</a:t>
                      </a:r>
                      <a:endParaRPr kumimoji="0" lang="en-US" altLang="zh-CN" sz="2800" b="0" i="0" u="none" strike="noStrike" cap="none" normalizeH="0" baseline="-2500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0" lang="en-GB" altLang="zh-CN" sz="2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Arial"/>
                          <a:ea typeface="宋体" pitchFamily="2" charset="-122"/>
                        </a:rPr>
                        <a:t>…</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0" lang="en-GB" altLang="zh-CN" sz="2800" b="0" i="1" u="none" strike="noStrike" cap="none" normalizeH="0" baseline="-25000" smtClean="0">
                          <a:ln>
                            <a:noFill/>
                          </a:ln>
                          <a:solidFill>
                            <a:schemeClr val="tx1"/>
                          </a:solidFill>
                          <a:effectLst/>
                          <a:latin typeface="Times New Roman" pitchFamily="18" charset="0"/>
                          <a:ea typeface="宋体" pitchFamily="2" charset="-122"/>
                        </a:rPr>
                        <a:t>n</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5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y=f </a:t>
                      </a:r>
                      <a:r>
                        <a:rPr kumimoji="0" lang="en-GB"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x</a:t>
                      </a:r>
                      <a:r>
                        <a:rPr kumimoji="0" lang="en-GB" altLang="zh-CN" sz="28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y</a:t>
                      </a:r>
                      <a:r>
                        <a:rPr kumimoji="0" lang="en-GB" altLang="zh-CN" sz="2800" b="0" i="0" u="none" strike="noStrike" cap="none" normalizeH="0" baseline="-25000" smtClean="0">
                          <a:ln>
                            <a:noFill/>
                          </a:ln>
                          <a:solidFill>
                            <a:schemeClr val="tx1"/>
                          </a:solidFill>
                          <a:effectLst/>
                          <a:latin typeface="Times New Roman" pitchFamily="18" charset="0"/>
                          <a:ea typeface="宋体" pitchFamily="2" charset="-122"/>
                        </a:rPr>
                        <a:t>1</a:t>
                      </a:r>
                      <a:endParaRPr kumimoji="0" lang="en-US" altLang="zh-CN" sz="2800" b="0" i="0" u="none" strike="noStrike" cap="none" normalizeH="0" baseline="-2500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y</a:t>
                      </a:r>
                      <a:r>
                        <a:rPr kumimoji="0" lang="en-GB" altLang="zh-CN" sz="2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2800" b="0" i="0" u="none" strike="noStrike" cap="none" normalizeH="0" baseline="-2500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Arial"/>
                          <a:ea typeface="宋体" pitchFamily="2" charset="-122"/>
                        </a:rPr>
                        <a:t>…</a:t>
                      </a:r>
                      <a:endParaRPr kumimoji="0" lang="en-US" altLang="zh-CN" sz="2800" b="0" i="1" u="none" strike="noStrike" cap="none" normalizeH="0" baseline="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zh-CN" sz="2800" b="0" i="1" u="none" strike="noStrike" cap="none" normalizeH="0" baseline="0" smtClean="0">
                          <a:ln>
                            <a:noFill/>
                          </a:ln>
                          <a:solidFill>
                            <a:schemeClr val="tx1"/>
                          </a:solidFill>
                          <a:effectLst/>
                          <a:latin typeface="Times New Roman" pitchFamily="18" charset="0"/>
                          <a:ea typeface="宋体" pitchFamily="2" charset="-122"/>
                        </a:rPr>
                        <a:t>y</a:t>
                      </a:r>
                      <a:r>
                        <a:rPr kumimoji="0" lang="en-GB" altLang="zh-CN" sz="2800" b="0" i="1" u="none" strike="noStrike" cap="none" normalizeH="0" baseline="-25000" smtClean="0">
                          <a:ln>
                            <a:noFill/>
                          </a:ln>
                          <a:solidFill>
                            <a:schemeClr val="tx1"/>
                          </a:solidFill>
                          <a:effectLst/>
                          <a:latin typeface="Times New Roman" pitchFamily="18" charset="0"/>
                          <a:ea typeface="宋体" pitchFamily="2" charset="-122"/>
                        </a:rPr>
                        <a:t>n</a:t>
                      </a:r>
                      <a:endParaRPr kumimoji="0" lang="en-US" altLang="zh-CN" sz="2800" b="0" i="1" u="none" strike="noStrike" cap="none" normalizeH="0" baseline="-25000" smtClean="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10" name="Object 23"/>
          <p:cNvGraphicFramePr>
            <a:graphicFrameLocks noChangeAspect="1"/>
          </p:cNvGraphicFramePr>
          <p:nvPr/>
        </p:nvGraphicFramePr>
        <p:xfrm>
          <a:off x="539750" y="3284538"/>
          <a:ext cx="3640138" cy="525462"/>
        </p:xfrm>
        <a:graphic>
          <a:graphicData uri="http://schemas.openxmlformats.org/presentationml/2006/ole">
            <mc:AlternateContent xmlns:mc="http://schemas.openxmlformats.org/markup-compatibility/2006">
              <mc:Choice xmlns:v="urn:schemas-microsoft-com:vml" Requires="v">
                <p:oleObj spid="_x0000_s75803" name="Equation" r:id="rId3" imgW="1473120" imgH="228600" progId="Equation.DSMT4">
                  <p:embed/>
                </p:oleObj>
              </mc:Choice>
              <mc:Fallback>
                <p:oleObj name="Equation" r:id="rId3" imgW="14731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84538"/>
                        <a:ext cx="3640138"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24"/>
          <p:cNvGraphicFramePr>
            <a:graphicFrameLocks noChangeAspect="1"/>
          </p:cNvGraphicFramePr>
          <p:nvPr/>
        </p:nvGraphicFramePr>
        <p:xfrm>
          <a:off x="260350" y="4221163"/>
          <a:ext cx="8855075" cy="920750"/>
        </p:xfrm>
        <a:graphic>
          <a:graphicData uri="http://schemas.openxmlformats.org/presentationml/2006/ole">
            <mc:AlternateContent xmlns:mc="http://schemas.openxmlformats.org/markup-compatibility/2006">
              <mc:Choice xmlns:v="urn:schemas-microsoft-com:vml" Requires="v">
                <p:oleObj spid="_x0000_s75804" name="Equation" r:id="rId5" imgW="4012920" imgH="482400" progId="Equation.DSMT4">
                  <p:embed/>
                </p:oleObj>
              </mc:Choice>
              <mc:Fallback>
                <p:oleObj name="Equation" r:id="rId5" imgW="401292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350" y="4221163"/>
                        <a:ext cx="88550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25"/>
          <p:cNvGraphicFramePr>
            <a:graphicFrameLocks noChangeAspect="1"/>
          </p:cNvGraphicFramePr>
          <p:nvPr/>
        </p:nvGraphicFramePr>
        <p:xfrm>
          <a:off x="900113" y="2781300"/>
          <a:ext cx="7104062" cy="457200"/>
        </p:xfrm>
        <a:graphic>
          <a:graphicData uri="http://schemas.openxmlformats.org/presentationml/2006/ole">
            <mc:AlternateContent xmlns:mc="http://schemas.openxmlformats.org/markup-compatibility/2006">
              <mc:Choice xmlns:v="urn:schemas-microsoft-com:vml" Requires="v">
                <p:oleObj spid="_x0000_s75805" name="Equation" r:id="rId7" imgW="3136680" imgH="228600" progId="Equation.DSMT4">
                  <p:embed/>
                </p:oleObj>
              </mc:Choice>
              <mc:Fallback>
                <p:oleObj name="Equation" r:id="rId7" imgW="3136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781300"/>
                        <a:ext cx="71040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37" name="Rectangle 26"/>
          <p:cNvSpPr>
            <a:spLocks noChangeArrowheads="1"/>
          </p:cNvSpPr>
          <p:nvPr/>
        </p:nvSpPr>
        <p:spPr bwMode="auto">
          <a:xfrm>
            <a:off x="395288" y="23495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设拟合函数的形式为</a:t>
            </a:r>
          </a:p>
        </p:txBody>
      </p:sp>
      <p:sp>
        <p:nvSpPr>
          <p:cNvPr id="43038" name="Text Box 27"/>
          <p:cNvSpPr txBox="1">
            <a:spLocks noChangeArrowheads="1"/>
          </p:cNvSpPr>
          <p:nvPr/>
        </p:nvSpPr>
        <p:spPr bwMode="auto">
          <a:xfrm>
            <a:off x="4140200" y="32131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为已知的线性无关函数，求系数</a:t>
            </a:r>
          </a:p>
        </p:txBody>
      </p:sp>
      <p:graphicFrame>
        <p:nvGraphicFramePr>
          <p:cNvPr id="43013" name="Object 28"/>
          <p:cNvGraphicFramePr>
            <a:graphicFrameLocks noChangeAspect="1"/>
          </p:cNvGraphicFramePr>
          <p:nvPr/>
        </p:nvGraphicFramePr>
        <p:xfrm>
          <a:off x="539750" y="3789363"/>
          <a:ext cx="2670175" cy="539750"/>
        </p:xfrm>
        <a:graphic>
          <a:graphicData uri="http://schemas.openxmlformats.org/presentationml/2006/ole">
            <mc:AlternateContent xmlns:mc="http://schemas.openxmlformats.org/markup-compatibility/2006">
              <mc:Choice xmlns:v="urn:schemas-microsoft-com:vml" Requires="v">
                <p:oleObj spid="_x0000_s75806" name="Equation" r:id="rId9" imgW="1130040" imgH="228600" progId="Equation.DSMT4">
                  <p:embed/>
                </p:oleObj>
              </mc:Choice>
              <mc:Fallback>
                <p:oleObj name="Equation" r:id="rId9" imgW="11300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789363"/>
                        <a:ext cx="26701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9" name="Text Box 29"/>
          <p:cNvSpPr txBox="1">
            <a:spLocks noChangeArrowheads="1"/>
          </p:cNvSpPr>
          <p:nvPr/>
        </p:nvSpPr>
        <p:spPr bwMode="auto">
          <a:xfrm>
            <a:off x="250825" y="50133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最小，若</a:t>
            </a:r>
          </a:p>
        </p:txBody>
      </p:sp>
      <p:graphicFrame>
        <p:nvGraphicFramePr>
          <p:cNvPr id="43014" name="Object 30"/>
          <p:cNvGraphicFramePr>
            <a:graphicFrameLocks noChangeAspect="1"/>
          </p:cNvGraphicFramePr>
          <p:nvPr/>
        </p:nvGraphicFramePr>
        <p:xfrm>
          <a:off x="395288" y="5373688"/>
          <a:ext cx="8461375" cy="992187"/>
        </p:xfrm>
        <a:graphic>
          <a:graphicData uri="http://schemas.openxmlformats.org/presentationml/2006/ole">
            <mc:AlternateContent xmlns:mc="http://schemas.openxmlformats.org/markup-compatibility/2006">
              <mc:Choice xmlns:v="urn:schemas-microsoft-com:vml" Requires="v">
                <p:oleObj spid="_x0000_s75807" name="Equation" r:id="rId11" imgW="3746160" imgH="520560" progId="Equation.DSMT4">
                  <p:embed/>
                </p:oleObj>
              </mc:Choice>
              <mc:Fallback>
                <p:oleObj name="Equation" r:id="rId11" imgW="3746160" imgH="5205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5373688"/>
                        <a:ext cx="8461375" cy="99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a:xfrm>
            <a:off x="3131840" y="4429510"/>
            <a:ext cx="969963" cy="504056"/>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38650" y="4221163"/>
            <a:ext cx="1741662" cy="1008037"/>
          </a:xfrm>
          <a:prstGeom prst="ellipse">
            <a:avLst/>
          </a:prstGeom>
          <a:noFill/>
          <a:ln>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1960185"/>
      </p:ext>
    </p:extLst>
  </p:cSld>
  <p:clrMapOvr>
    <a:masterClrMapping/>
  </p:clrMapOvr>
  <p:transition>
    <p:spli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E37D2C-AF61-4E66-8ABE-0C996BF55D2B}" type="slidenum">
              <a:rPr lang="en-US" altLang="zh-CN" sz="1200">
                <a:solidFill>
                  <a:srgbClr val="000000"/>
                </a:solidFill>
              </a:rPr>
              <a:pPr eaLnBrk="1" hangingPunct="1"/>
              <a:t>86</a:t>
            </a:fld>
            <a:endParaRPr lang="en-US" altLang="zh-CN" sz="1200">
              <a:solidFill>
                <a:srgbClr val="000000"/>
              </a:solidFill>
            </a:endParaRPr>
          </a:p>
        </p:txBody>
      </p:sp>
      <p:graphicFrame>
        <p:nvGraphicFramePr>
          <p:cNvPr id="44034" name="Object 2"/>
          <p:cNvGraphicFramePr>
            <a:graphicFrameLocks noGrp="1" noChangeAspect="1"/>
          </p:cNvGraphicFramePr>
          <p:nvPr>
            <p:ph idx="4294967295"/>
          </p:nvPr>
        </p:nvGraphicFramePr>
        <p:xfrm>
          <a:off x="1285875" y="1000125"/>
          <a:ext cx="5314950" cy="528638"/>
        </p:xfrm>
        <a:graphic>
          <a:graphicData uri="http://schemas.openxmlformats.org/presentationml/2006/ole">
            <mc:AlternateContent xmlns:mc="http://schemas.openxmlformats.org/markup-compatibility/2006">
              <mc:Choice xmlns:v="urn:schemas-microsoft-com:vml" Requires="v">
                <p:oleObj spid="_x0000_s76812" name="Equation" r:id="rId3" imgW="2425680" imgH="241200" progId="Equation.DSMT4">
                  <p:embed/>
                </p:oleObj>
              </mc:Choice>
              <mc:Fallback>
                <p:oleObj name="Equation" r:id="rId3" imgW="24256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000125"/>
                        <a:ext cx="53149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Text Box 3"/>
          <p:cNvSpPr txBox="1">
            <a:spLocks noChangeArrowheads="1"/>
          </p:cNvSpPr>
          <p:nvPr/>
        </p:nvSpPr>
        <p:spPr bwMode="auto">
          <a:xfrm>
            <a:off x="592138" y="5476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则称相应的</a:t>
            </a:r>
          </a:p>
        </p:txBody>
      </p:sp>
      <p:sp>
        <p:nvSpPr>
          <p:cNvPr id="44038" name="Rectangle 4"/>
          <p:cNvSpPr>
            <a:spLocks noChangeArrowheads="1"/>
          </p:cNvSpPr>
          <p:nvPr/>
        </p:nvSpPr>
        <p:spPr bwMode="auto">
          <a:xfrm>
            <a:off x="611188" y="1700213"/>
            <a:ext cx="2967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为</a:t>
            </a:r>
            <a:r>
              <a:rPr lang="zh-CN" altLang="en-US" b="1">
                <a:solidFill>
                  <a:srgbClr val="FF0000"/>
                </a:solidFill>
              </a:rPr>
              <a:t>最小二乘拟合函数</a:t>
            </a:r>
          </a:p>
        </p:txBody>
      </p:sp>
      <p:sp>
        <p:nvSpPr>
          <p:cNvPr id="44039" name="Text Box 5"/>
          <p:cNvSpPr txBox="1">
            <a:spLocks noChangeArrowheads="1"/>
          </p:cNvSpPr>
          <p:nvPr/>
        </p:nvSpPr>
        <p:spPr bwMode="auto">
          <a:xfrm>
            <a:off x="684213" y="22764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特别地，若</a:t>
            </a:r>
          </a:p>
        </p:txBody>
      </p:sp>
      <p:graphicFrame>
        <p:nvGraphicFramePr>
          <p:cNvPr id="44035" name="Object 6"/>
          <p:cNvGraphicFramePr>
            <a:graphicFrameLocks noChangeAspect="1"/>
          </p:cNvGraphicFramePr>
          <p:nvPr/>
        </p:nvGraphicFramePr>
        <p:xfrm>
          <a:off x="2339975" y="2636838"/>
          <a:ext cx="4287838" cy="528637"/>
        </p:xfrm>
        <a:graphic>
          <a:graphicData uri="http://schemas.openxmlformats.org/presentationml/2006/ole">
            <mc:AlternateContent xmlns:mc="http://schemas.openxmlformats.org/markup-compatibility/2006">
              <mc:Choice xmlns:v="urn:schemas-microsoft-com:vml" Requires="v">
                <p:oleObj spid="_x0000_s76813" name="Equation" r:id="rId5" imgW="1955520" imgH="241200" progId="Equation.DSMT4">
                  <p:embed/>
                </p:oleObj>
              </mc:Choice>
              <mc:Fallback>
                <p:oleObj name="Equation" r:id="rId5" imgW="195552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636838"/>
                        <a:ext cx="42878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7"/>
          <p:cNvSpPr>
            <a:spLocks noChangeArrowheads="1"/>
          </p:cNvSpPr>
          <p:nvPr/>
        </p:nvSpPr>
        <p:spPr bwMode="auto">
          <a:xfrm>
            <a:off x="684213" y="3233738"/>
            <a:ext cx="527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则称</a:t>
            </a:r>
            <a:r>
              <a:rPr lang="en-US" altLang="zh-CN" i="1">
                <a:solidFill>
                  <a:srgbClr val="FF0000"/>
                </a:solidFill>
              </a:rPr>
              <a:t>P</a:t>
            </a:r>
            <a:r>
              <a:rPr lang="en-US" altLang="zh-CN">
                <a:solidFill>
                  <a:srgbClr val="FF0000"/>
                </a:solidFill>
              </a:rPr>
              <a:t>(</a:t>
            </a:r>
            <a:r>
              <a:rPr lang="en-US" altLang="zh-CN" i="1">
                <a:solidFill>
                  <a:srgbClr val="FF0000"/>
                </a:solidFill>
              </a:rPr>
              <a:t>x</a:t>
            </a:r>
            <a:r>
              <a:rPr lang="en-US" altLang="zh-CN">
                <a:solidFill>
                  <a:srgbClr val="FF0000"/>
                </a:solidFill>
              </a:rPr>
              <a:t>)</a:t>
            </a:r>
            <a:r>
              <a:rPr lang="zh-CN" altLang="en-US">
                <a:solidFill>
                  <a:srgbClr val="FF0000"/>
                </a:solidFill>
              </a:rPr>
              <a:t>为</a:t>
            </a:r>
            <a:r>
              <a:rPr lang="en-US" altLang="zh-CN" b="1" i="1">
                <a:solidFill>
                  <a:srgbClr val="FF0000"/>
                </a:solidFill>
              </a:rPr>
              <a:t>m</a:t>
            </a:r>
            <a:r>
              <a:rPr lang="zh-CN" altLang="en-US" b="1">
                <a:solidFill>
                  <a:srgbClr val="FF0000"/>
                </a:solidFill>
              </a:rPr>
              <a:t>次最小二乘拟合多项式</a:t>
            </a:r>
            <a:r>
              <a:rPr lang="zh-CN" altLang="en-US">
                <a:solidFill>
                  <a:srgbClr val="FF0000"/>
                </a:solidFill>
              </a:rPr>
              <a:t>。</a:t>
            </a:r>
          </a:p>
        </p:txBody>
      </p:sp>
    </p:spTree>
    <p:extLst>
      <p:ext uri="{BB962C8B-B14F-4D97-AF65-F5344CB8AC3E}">
        <p14:creationId xmlns:p14="http://schemas.microsoft.com/office/powerpoint/2010/main" val="3815410063"/>
      </p:ext>
    </p:extLst>
  </p:cSld>
  <p:clrMapOvr>
    <a:masterClrMapping/>
  </p:clrMapOvr>
  <p:transition>
    <p:spli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D6FF1D6-7618-4F2B-BE67-DF480583157B}" type="slidenum">
              <a:rPr lang="en-US" altLang="zh-CN" sz="1200">
                <a:solidFill>
                  <a:srgbClr val="000000"/>
                </a:solidFill>
              </a:rPr>
              <a:pPr eaLnBrk="1" hangingPunct="1"/>
              <a:t>87</a:t>
            </a:fld>
            <a:endParaRPr lang="en-US" altLang="zh-CN" sz="1200">
              <a:solidFill>
                <a:srgbClr val="000000"/>
              </a:solidFill>
            </a:endParaRPr>
          </a:p>
        </p:txBody>
      </p:sp>
      <p:sp>
        <p:nvSpPr>
          <p:cNvPr id="45064" name="Rectangle 2"/>
          <p:cNvSpPr>
            <a:spLocks noChangeArrowheads="1"/>
          </p:cNvSpPr>
          <p:nvPr/>
        </p:nvSpPr>
        <p:spPr bwMode="auto">
          <a:xfrm>
            <a:off x="468313" y="476250"/>
            <a:ext cx="7948612"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GB" dirty="0"/>
              <a:t>         </a:t>
            </a:r>
            <a:r>
              <a:rPr lang="zh-CN" altLang="en-US" dirty="0"/>
              <a:t>用最小二乘法解决实际问题包含两个基本环节：</a:t>
            </a:r>
            <a:endParaRPr lang="zh-CN" altLang="en-GB" dirty="0"/>
          </a:p>
          <a:p>
            <a:pPr eaLnBrk="1" hangingPunct="1">
              <a:lnSpc>
                <a:spcPct val="125000"/>
              </a:lnSpc>
            </a:pPr>
            <a:r>
              <a:rPr lang="zh-CN" altLang="en-GB" dirty="0"/>
              <a:t>（1） </a:t>
            </a:r>
            <a:r>
              <a:rPr lang="zh-CN" altLang="en-US" dirty="0">
                <a:solidFill>
                  <a:srgbClr val="FF0000"/>
                </a:solidFill>
              </a:rPr>
              <a:t>先根据所给数据点的变化趋势与问题实际背景确定线性无关的函数                            </a:t>
            </a:r>
            <a:r>
              <a:rPr lang="zh-CN" altLang="en-US" dirty="0"/>
              <a:t>，即确定</a:t>
            </a:r>
            <a:r>
              <a:rPr lang="en-GB" altLang="zh-CN" i="1" dirty="0"/>
              <a:t>P</a:t>
            </a:r>
            <a:r>
              <a:rPr lang="en-GB" altLang="zh-CN" dirty="0"/>
              <a:t>(</a:t>
            </a:r>
            <a:r>
              <a:rPr lang="en-US" altLang="zh-CN" i="1" dirty="0"/>
              <a:t>x</a:t>
            </a:r>
            <a:r>
              <a:rPr lang="en-GB" altLang="zh-CN" dirty="0"/>
              <a:t>)</a:t>
            </a:r>
            <a:r>
              <a:rPr lang="zh-CN" altLang="en-US" dirty="0"/>
              <a:t>所具有的形式。</a:t>
            </a:r>
            <a:endParaRPr lang="en-GB" altLang="zh-CN" dirty="0"/>
          </a:p>
          <a:p>
            <a:pPr eaLnBrk="1" hangingPunct="1">
              <a:lnSpc>
                <a:spcPct val="125000"/>
              </a:lnSpc>
              <a:spcBef>
                <a:spcPct val="50000"/>
              </a:spcBef>
            </a:pPr>
            <a:r>
              <a:rPr lang="zh-CN" altLang="en-GB" dirty="0"/>
              <a:t>（2 ）</a:t>
            </a:r>
            <a:r>
              <a:rPr lang="zh-CN" altLang="en-US" dirty="0">
                <a:solidFill>
                  <a:srgbClr val="FF0000"/>
                </a:solidFill>
              </a:rPr>
              <a:t>然后按最小二乘原则</a:t>
            </a:r>
            <a:r>
              <a:rPr lang="en-US" altLang="zh-CN" dirty="0">
                <a:solidFill>
                  <a:srgbClr val="FF0000"/>
                </a:solidFill>
              </a:rPr>
              <a:t>(</a:t>
            </a:r>
            <a:r>
              <a:rPr lang="zh-CN" altLang="en-US" dirty="0">
                <a:solidFill>
                  <a:srgbClr val="FF0000"/>
                </a:solidFill>
              </a:rPr>
              <a:t>残差平方和</a:t>
            </a:r>
            <a:r>
              <a:rPr lang="en-US" altLang="zh-CN" dirty="0">
                <a:solidFill>
                  <a:srgbClr val="FF0000"/>
                </a:solidFill>
              </a:rPr>
              <a:t>S</a:t>
            </a:r>
            <a:r>
              <a:rPr lang="zh-CN" altLang="en-US" dirty="0">
                <a:solidFill>
                  <a:srgbClr val="FF0000"/>
                </a:solidFill>
              </a:rPr>
              <a:t>最小</a:t>
            </a:r>
            <a:r>
              <a:rPr lang="en-US" altLang="zh-CN" dirty="0">
                <a:solidFill>
                  <a:srgbClr val="FF0000"/>
                </a:solidFill>
                <a:latin typeface="宋体" panose="02010600030101010101" pitchFamily="2" charset="-122"/>
              </a:rPr>
              <a:t>)</a:t>
            </a:r>
          </a:p>
          <a:p>
            <a:pPr eaLnBrk="1" hangingPunct="1">
              <a:lnSpc>
                <a:spcPct val="125000"/>
              </a:lnSpc>
              <a:spcBef>
                <a:spcPct val="50000"/>
              </a:spcBef>
            </a:pPr>
            <a:r>
              <a:rPr lang="zh-CN" altLang="en-GB" dirty="0"/>
              <a:t>                                              </a:t>
            </a:r>
          </a:p>
          <a:p>
            <a:pPr eaLnBrk="1" hangingPunct="1">
              <a:lnSpc>
                <a:spcPct val="125000"/>
              </a:lnSpc>
              <a:spcBef>
                <a:spcPct val="50000"/>
              </a:spcBef>
            </a:pPr>
            <a:r>
              <a:rPr lang="zh-CN" altLang="en-US" dirty="0">
                <a:solidFill>
                  <a:srgbClr val="FF0000"/>
                </a:solidFill>
              </a:rPr>
              <a:t>求取最小二乘解</a:t>
            </a:r>
            <a:r>
              <a:rPr lang="zh-CN" altLang="en-GB" dirty="0">
                <a:solidFill>
                  <a:srgbClr val="FF0000"/>
                </a:solidFill>
              </a:rPr>
              <a:t>           </a:t>
            </a:r>
            <a:r>
              <a:rPr lang="zh-CN" altLang="en-US" dirty="0"/>
              <a:t>，即确定其系数</a:t>
            </a:r>
            <a:r>
              <a:rPr lang="zh-CN" altLang="en-GB" dirty="0"/>
              <a:t>                        </a:t>
            </a:r>
            <a:r>
              <a:rPr lang="zh-CN" altLang="en-US" dirty="0"/>
              <a:t>。 </a:t>
            </a:r>
          </a:p>
        </p:txBody>
      </p:sp>
      <p:graphicFrame>
        <p:nvGraphicFramePr>
          <p:cNvPr id="45058" name="Object 3"/>
          <p:cNvGraphicFramePr>
            <a:graphicFrameLocks noChangeAspect="1"/>
          </p:cNvGraphicFramePr>
          <p:nvPr/>
        </p:nvGraphicFramePr>
        <p:xfrm>
          <a:off x="2700338" y="3789363"/>
          <a:ext cx="852487" cy="527050"/>
        </p:xfrm>
        <a:graphic>
          <a:graphicData uri="http://schemas.openxmlformats.org/presentationml/2006/ole">
            <mc:AlternateContent xmlns:mc="http://schemas.openxmlformats.org/markup-compatibility/2006">
              <mc:Choice xmlns:v="urn:schemas-microsoft-com:vml" Requires="v">
                <p:oleObj spid="_x0000_s77851" name="Equation" r:id="rId3" imgW="393480" imgH="228600" progId="Equation.DSMT4">
                  <p:embed/>
                </p:oleObj>
              </mc:Choice>
              <mc:Fallback>
                <p:oleObj name="Equation" r:id="rId3" imgW="3934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789363"/>
                        <a:ext cx="85248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4"/>
          <p:cNvGraphicFramePr>
            <a:graphicFrameLocks noChangeAspect="1"/>
          </p:cNvGraphicFramePr>
          <p:nvPr/>
        </p:nvGraphicFramePr>
        <p:xfrm>
          <a:off x="5651500" y="3797300"/>
          <a:ext cx="1952625" cy="495300"/>
        </p:xfrm>
        <a:graphic>
          <a:graphicData uri="http://schemas.openxmlformats.org/presentationml/2006/ole">
            <mc:AlternateContent xmlns:mc="http://schemas.openxmlformats.org/markup-compatibility/2006">
              <mc:Choice xmlns:v="urn:schemas-microsoft-com:vml" Requires="v">
                <p:oleObj spid="_x0000_s77852" name="Equation" r:id="rId5" imgW="1066680" imgH="241200" progId="Equation.DSMT4">
                  <p:embed/>
                </p:oleObj>
              </mc:Choice>
              <mc:Fallback>
                <p:oleObj name="Equation" r:id="rId5" imgW="10666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3797300"/>
                        <a:ext cx="19526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Rectangle 6"/>
          <p:cNvSpPr>
            <a:spLocks noChangeArrowheads="1"/>
          </p:cNvSpPr>
          <p:nvPr/>
        </p:nvSpPr>
        <p:spPr bwMode="auto">
          <a:xfrm>
            <a:off x="468313" y="443706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则可以得到拟合曲线</a:t>
            </a:r>
            <a:r>
              <a:rPr lang="zh-CN" altLang="en-US" sz="1100"/>
              <a:t> </a:t>
            </a:r>
            <a:endParaRPr lang="zh-CN" altLang="en-US"/>
          </a:p>
        </p:txBody>
      </p:sp>
      <p:graphicFrame>
        <p:nvGraphicFramePr>
          <p:cNvPr id="45061" name="Object 7"/>
          <p:cNvGraphicFramePr>
            <a:graphicFrameLocks noChangeAspect="1"/>
          </p:cNvGraphicFramePr>
          <p:nvPr/>
        </p:nvGraphicFramePr>
        <p:xfrm>
          <a:off x="2700338" y="1503363"/>
          <a:ext cx="2087562" cy="412750"/>
        </p:xfrm>
        <a:graphic>
          <a:graphicData uri="http://schemas.openxmlformats.org/presentationml/2006/ole">
            <mc:AlternateContent xmlns:mc="http://schemas.openxmlformats.org/markup-compatibility/2006">
              <mc:Choice xmlns:v="urn:schemas-microsoft-com:vml" Requires="v">
                <p:oleObj spid="_x0000_s77853" name="Equation" r:id="rId7" imgW="1155600" imgH="228600" progId="Equation.DSMT4">
                  <p:embed/>
                </p:oleObj>
              </mc:Choice>
              <mc:Fallback>
                <p:oleObj name="Equation" r:id="rId7" imgW="11556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1503363"/>
                        <a:ext cx="20875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2" name="Object 8"/>
          <p:cNvGraphicFramePr>
            <a:graphicFrameLocks noChangeAspect="1"/>
          </p:cNvGraphicFramePr>
          <p:nvPr/>
        </p:nvGraphicFramePr>
        <p:xfrm>
          <a:off x="1476375" y="5013325"/>
          <a:ext cx="5316538" cy="1503363"/>
        </p:xfrm>
        <a:graphic>
          <a:graphicData uri="http://schemas.openxmlformats.org/presentationml/2006/ole">
            <mc:AlternateContent xmlns:mc="http://schemas.openxmlformats.org/markup-compatibility/2006">
              <mc:Choice xmlns:v="urn:schemas-microsoft-com:vml" Requires="v">
                <p:oleObj spid="_x0000_s77854" name="Equation" r:id="rId9" imgW="2425680" imgH="685800" progId="Equation.DSMT4">
                  <p:embed/>
                </p:oleObj>
              </mc:Choice>
              <mc:Fallback>
                <p:oleObj name="Equation" r:id="rId9" imgW="242568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013325"/>
                        <a:ext cx="5316538"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3"/>
          <p:cNvGrpSpPr/>
          <p:nvPr/>
        </p:nvGrpSpPr>
        <p:grpSpPr>
          <a:xfrm>
            <a:off x="2268538" y="2840742"/>
            <a:ext cx="3759200" cy="942271"/>
            <a:chOff x="2268538" y="2840742"/>
            <a:chExt cx="3759200" cy="942271"/>
          </a:xfrm>
        </p:grpSpPr>
        <p:graphicFrame>
          <p:nvGraphicFramePr>
            <p:cNvPr id="45060" name="Object 5"/>
            <p:cNvGraphicFramePr>
              <a:graphicFrameLocks noChangeAspect="1"/>
            </p:cNvGraphicFramePr>
            <p:nvPr>
              <p:extLst/>
            </p:nvPr>
          </p:nvGraphicFramePr>
          <p:xfrm>
            <a:off x="2268538" y="2924175"/>
            <a:ext cx="3759200" cy="858838"/>
          </p:xfrm>
          <a:graphic>
            <a:graphicData uri="http://schemas.openxmlformats.org/presentationml/2006/ole">
              <mc:AlternateContent xmlns:mc="http://schemas.openxmlformats.org/markup-compatibility/2006">
                <mc:Choice xmlns:v="urn:schemas-microsoft-com:vml" Requires="v">
                  <p:oleObj spid="_x0000_s77855" name="Equation" r:id="rId11" imgW="2184120" imgH="444240" progId="Equation.DSMT4">
                    <p:embed/>
                  </p:oleObj>
                </mc:Choice>
                <mc:Fallback>
                  <p:oleObj name="Equation" r:id="rId11" imgW="2184120" imgH="4442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2924175"/>
                          <a:ext cx="37592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3552825" y="2840742"/>
              <a:ext cx="299367" cy="400110"/>
            </a:xfrm>
            <a:prstGeom prst="rect">
              <a:avLst/>
            </a:prstGeom>
            <a:noFill/>
          </p:spPr>
          <p:txBody>
            <a:bodyPr wrap="square" rtlCol="0">
              <a:spAutoFit/>
            </a:bodyPr>
            <a:lstStyle/>
            <a:p>
              <a:r>
                <a:rPr lang="en-US" altLang="zh-CN" sz="2000" i="1" dirty="0" smtClean="0"/>
                <a:t>n</a:t>
              </a:r>
              <a:endParaRPr lang="zh-CN" altLang="en-US" sz="2000" i="1" dirty="0"/>
            </a:p>
          </p:txBody>
        </p:sp>
      </p:grpSp>
      <p:sp>
        <p:nvSpPr>
          <p:cNvPr id="3" name="矩形 2"/>
          <p:cNvSpPr/>
          <p:nvPr/>
        </p:nvSpPr>
        <p:spPr>
          <a:xfrm>
            <a:off x="6948264" y="1916113"/>
            <a:ext cx="1728192" cy="5047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3" idx="2"/>
          </p:cNvCxnSpPr>
          <p:nvPr/>
        </p:nvCxnSpPr>
        <p:spPr>
          <a:xfrm>
            <a:off x="7812360" y="2420888"/>
            <a:ext cx="0" cy="50328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948264" y="2924175"/>
            <a:ext cx="1728192" cy="5047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914458" y="1983834"/>
            <a:ext cx="1944216" cy="369332"/>
          </a:xfrm>
          <a:prstGeom prst="rect">
            <a:avLst/>
          </a:prstGeom>
          <a:noFill/>
        </p:spPr>
        <p:txBody>
          <a:bodyPr wrap="square" rtlCol="0">
            <a:spAutoFit/>
          </a:bodyPr>
          <a:lstStyle/>
          <a:p>
            <a:r>
              <a:rPr lang="zh-CN" altLang="en-US" sz="1800" b="1" dirty="0" smtClean="0"/>
              <a:t>确定</a:t>
            </a:r>
            <a:r>
              <a:rPr lang="el-GR" altLang="zh-CN" sz="1800" b="1" i="1" dirty="0" smtClean="0">
                <a:cs typeface="Times New Roman" panose="02020603050405020304" pitchFamily="18" charset="0"/>
              </a:rPr>
              <a:t>φ</a:t>
            </a:r>
            <a:r>
              <a:rPr lang="en-US" altLang="zh-CN" sz="1800" b="1" i="1" baseline="-25000" dirty="0" smtClean="0">
                <a:cs typeface="Times New Roman" panose="02020603050405020304" pitchFamily="18" charset="0"/>
              </a:rPr>
              <a:t>k</a:t>
            </a:r>
            <a:r>
              <a:rPr lang="en-US" altLang="zh-CN" sz="1800" b="1" dirty="0" smtClean="0">
                <a:cs typeface="Times New Roman" panose="02020603050405020304" pitchFamily="18" charset="0"/>
              </a:rPr>
              <a:t>(</a:t>
            </a:r>
            <a:r>
              <a:rPr lang="en-US" altLang="zh-CN" sz="1800" b="1" i="1" dirty="0" smtClean="0">
                <a:cs typeface="Times New Roman" panose="02020603050405020304" pitchFamily="18" charset="0"/>
              </a:rPr>
              <a:t>x</a:t>
            </a:r>
            <a:r>
              <a:rPr lang="en-US" altLang="zh-CN" sz="1800" b="1" dirty="0" smtClean="0">
                <a:cs typeface="Times New Roman" panose="02020603050405020304" pitchFamily="18" charset="0"/>
              </a:rPr>
              <a:t>)</a:t>
            </a:r>
            <a:r>
              <a:rPr lang="zh-CN" altLang="en-US" sz="1800" b="1" dirty="0" smtClean="0">
                <a:cs typeface="Times New Roman" panose="02020603050405020304" pitchFamily="18" charset="0"/>
              </a:rPr>
              <a:t>的形式</a:t>
            </a:r>
            <a:endParaRPr lang="zh-CN" altLang="en-US" sz="1800" b="1" dirty="0"/>
          </a:p>
        </p:txBody>
      </p:sp>
      <p:sp>
        <p:nvSpPr>
          <p:cNvPr id="17" name="文本框 16"/>
          <p:cNvSpPr txBox="1"/>
          <p:nvPr/>
        </p:nvSpPr>
        <p:spPr>
          <a:xfrm>
            <a:off x="7360757" y="3021661"/>
            <a:ext cx="1185934" cy="369332"/>
          </a:xfrm>
          <a:prstGeom prst="rect">
            <a:avLst/>
          </a:prstGeom>
          <a:noFill/>
        </p:spPr>
        <p:txBody>
          <a:bodyPr wrap="square" rtlCol="0">
            <a:spAutoFit/>
          </a:bodyPr>
          <a:lstStyle/>
          <a:p>
            <a:r>
              <a:rPr lang="zh-CN" altLang="en-US" sz="1800" b="1" dirty="0" smtClean="0"/>
              <a:t>确定</a:t>
            </a:r>
            <a:r>
              <a:rPr lang="en-US" altLang="zh-CN" sz="1800" b="1" i="1" dirty="0" err="1" smtClean="0">
                <a:cs typeface="Times New Roman" panose="02020603050405020304" pitchFamily="18" charset="0"/>
              </a:rPr>
              <a:t>a</a:t>
            </a:r>
            <a:r>
              <a:rPr lang="en-US" altLang="zh-CN" sz="1800" b="1" i="1" baseline="-25000" dirty="0" err="1" smtClean="0">
                <a:cs typeface="Times New Roman" panose="02020603050405020304" pitchFamily="18" charset="0"/>
              </a:rPr>
              <a:t>k</a:t>
            </a:r>
            <a:r>
              <a:rPr lang="zh-CN" altLang="en-US" sz="1800" b="1" i="1" baseline="30000" dirty="0" smtClean="0">
                <a:cs typeface="Times New Roman" panose="02020603050405020304" pitchFamily="18" charset="0"/>
              </a:rPr>
              <a:t>*</a:t>
            </a:r>
            <a:endParaRPr lang="zh-CN" altLang="en-US" sz="1800" b="1" baseline="30000" dirty="0"/>
          </a:p>
        </p:txBody>
      </p:sp>
    </p:spTree>
    <p:extLst>
      <p:ext uri="{BB962C8B-B14F-4D97-AF65-F5344CB8AC3E}">
        <p14:creationId xmlns:p14="http://schemas.microsoft.com/office/powerpoint/2010/main" val="2649317662"/>
      </p:ext>
    </p:extLst>
  </p:cSld>
  <p:clrMapOvr>
    <a:masterClrMapping/>
  </p:clrMapOvr>
  <p:transition>
    <p:spli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777001-CA8D-4A74-AEE5-0E3C92EE7072}" type="slidenum">
              <a:rPr lang="en-US" altLang="zh-CN" sz="1200">
                <a:solidFill>
                  <a:srgbClr val="000000"/>
                </a:solidFill>
              </a:rPr>
              <a:pPr eaLnBrk="1" hangingPunct="1"/>
              <a:t>88</a:t>
            </a:fld>
            <a:endParaRPr lang="en-US" altLang="zh-CN" sz="1200">
              <a:solidFill>
                <a:srgbClr val="000000"/>
              </a:solidFill>
            </a:endParaRPr>
          </a:p>
        </p:txBody>
      </p:sp>
      <p:sp>
        <p:nvSpPr>
          <p:cNvPr id="101386" name="Text Box 2"/>
          <p:cNvSpPr txBox="1">
            <a:spLocks noChangeArrowheads="1"/>
          </p:cNvSpPr>
          <p:nvPr/>
        </p:nvSpPr>
        <p:spPr bwMode="auto">
          <a:xfrm>
            <a:off x="323850" y="404813"/>
            <a:ext cx="2663825"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defRPr/>
            </a:pPr>
            <a:r>
              <a:rPr lang="zh-CN" altLang="en-US" b="1"/>
              <a:t>最小二乘解的求法</a:t>
            </a:r>
          </a:p>
        </p:txBody>
      </p:sp>
      <p:sp>
        <p:nvSpPr>
          <p:cNvPr id="46091" name="Rectangle 3"/>
          <p:cNvSpPr>
            <a:spLocks noChangeArrowheads="1"/>
          </p:cNvSpPr>
          <p:nvPr/>
        </p:nvSpPr>
        <p:spPr bwMode="auto">
          <a:xfrm>
            <a:off x="323850" y="1557338"/>
            <a:ext cx="633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最小二乘解                    应满足条件</a:t>
            </a:r>
            <a:endParaRPr lang="zh-CN" altLang="en-US" dirty="0"/>
          </a:p>
        </p:txBody>
      </p:sp>
      <p:sp>
        <p:nvSpPr>
          <p:cNvPr id="46092" name="Text Box 4"/>
          <p:cNvSpPr txBox="1">
            <a:spLocks noChangeArrowheads="1"/>
          </p:cNvSpPr>
          <p:nvPr/>
        </p:nvSpPr>
        <p:spPr bwMode="auto">
          <a:xfrm>
            <a:off x="395288" y="32131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得</a:t>
            </a:r>
            <a:r>
              <a:rPr lang="en-US" altLang="zh-CN" dirty="0"/>
              <a:t>: </a:t>
            </a:r>
            <a:r>
              <a:rPr lang="zh-CN" altLang="en-US" dirty="0"/>
              <a:t>点                                       是多元函数                                                </a:t>
            </a:r>
          </a:p>
        </p:txBody>
      </p:sp>
      <p:sp>
        <p:nvSpPr>
          <p:cNvPr id="46093" name="Rectangle 5"/>
          <p:cNvSpPr>
            <a:spLocks noChangeArrowheads="1"/>
          </p:cNvSpPr>
          <p:nvPr/>
        </p:nvSpPr>
        <p:spPr bwMode="auto">
          <a:xfrm>
            <a:off x="323850" y="4365625"/>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的极小点。</a:t>
            </a:r>
            <a:endParaRPr lang="zh-CN" altLang="en-US"/>
          </a:p>
        </p:txBody>
      </p:sp>
      <p:sp>
        <p:nvSpPr>
          <p:cNvPr id="46094" name="Text Box 6"/>
          <p:cNvSpPr txBox="1">
            <a:spLocks noChangeArrowheads="1"/>
          </p:cNvSpPr>
          <p:nvPr/>
        </p:nvSpPr>
        <p:spPr bwMode="auto">
          <a:xfrm>
            <a:off x="250825" y="5013325"/>
            <a:ext cx="518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由多元函数取极值的必要条件知，</a:t>
            </a:r>
          </a:p>
        </p:txBody>
      </p:sp>
      <p:graphicFrame>
        <p:nvGraphicFramePr>
          <p:cNvPr id="46082" name="Object 7"/>
          <p:cNvGraphicFramePr>
            <a:graphicFrameLocks noChangeAspect="1"/>
          </p:cNvGraphicFramePr>
          <p:nvPr/>
        </p:nvGraphicFramePr>
        <p:xfrm>
          <a:off x="4979988" y="908050"/>
          <a:ext cx="3217862" cy="581025"/>
        </p:xfrm>
        <a:graphic>
          <a:graphicData uri="http://schemas.openxmlformats.org/presentationml/2006/ole">
            <mc:AlternateContent xmlns:mc="http://schemas.openxmlformats.org/markup-compatibility/2006">
              <mc:Choice xmlns:v="urn:schemas-microsoft-com:vml" Requires="v">
                <p:oleObj spid="_x0000_s78885" name="Equation" r:id="rId3" imgW="838080" imgH="241200" progId="Equation.DSMT4">
                  <p:embed/>
                </p:oleObj>
              </mc:Choice>
              <mc:Fallback>
                <p:oleObj name="Equation" r:id="rId3" imgW="8380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908050"/>
                        <a:ext cx="32178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5" name="Text Box 8"/>
          <p:cNvSpPr txBox="1">
            <a:spLocks noChangeArrowheads="1"/>
          </p:cNvSpPr>
          <p:nvPr/>
        </p:nvSpPr>
        <p:spPr bwMode="auto">
          <a:xfrm>
            <a:off x="2555875" y="573405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满足方程组</a:t>
            </a:r>
          </a:p>
        </p:txBody>
      </p:sp>
      <p:sp>
        <p:nvSpPr>
          <p:cNvPr id="46096" name="Rectangle 9"/>
          <p:cNvSpPr>
            <a:spLocks noChangeArrowheads="1"/>
          </p:cNvSpPr>
          <p:nvPr/>
        </p:nvSpPr>
        <p:spPr bwMode="auto">
          <a:xfrm>
            <a:off x="33956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3" name="Object 10"/>
          <p:cNvGraphicFramePr>
            <a:graphicFrameLocks noChangeAspect="1"/>
          </p:cNvGraphicFramePr>
          <p:nvPr/>
        </p:nvGraphicFramePr>
        <p:xfrm>
          <a:off x="4265613" y="5661025"/>
          <a:ext cx="4878387" cy="804863"/>
        </p:xfrm>
        <a:graphic>
          <a:graphicData uri="http://schemas.openxmlformats.org/presentationml/2006/ole">
            <mc:AlternateContent xmlns:mc="http://schemas.openxmlformats.org/markup-compatibility/2006">
              <mc:Choice xmlns:v="urn:schemas-microsoft-com:vml" Requires="v">
                <p:oleObj spid="_x0000_s78886" name="Equation" r:id="rId5" imgW="2425680" imgH="431640" progId="Equation.DSMT4">
                  <p:embed/>
                </p:oleObj>
              </mc:Choice>
              <mc:Fallback>
                <p:oleObj name="Equation" r:id="rId5" imgW="24256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5613" y="5661025"/>
                        <a:ext cx="4878387"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7" name="Text Box 11"/>
          <p:cNvSpPr txBox="1">
            <a:spLocks noChangeArrowheads="1"/>
          </p:cNvSpPr>
          <p:nvPr/>
        </p:nvSpPr>
        <p:spPr bwMode="auto">
          <a:xfrm>
            <a:off x="395288" y="981075"/>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0000"/>
                </a:solidFill>
              </a:rPr>
              <a:t>用求多元函数极值的方法求最小点</a:t>
            </a:r>
          </a:p>
        </p:txBody>
      </p:sp>
      <p:graphicFrame>
        <p:nvGraphicFramePr>
          <p:cNvPr id="46084" name="Object 12"/>
          <p:cNvGraphicFramePr>
            <a:graphicFrameLocks noChangeAspect="1"/>
          </p:cNvGraphicFramePr>
          <p:nvPr/>
        </p:nvGraphicFramePr>
        <p:xfrm>
          <a:off x="1908175" y="1484313"/>
          <a:ext cx="3217863" cy="581025"/>
        </p:xfrm>
        <a:graphic>
          <a:graphicData uri="http://schemas.openxmlformats.org/presentationml/2006/ole">
            <mc:AlternateContent xmlns:mc="http://schemas.openxmlformats.org/markup-compatibility/2006">
              <mc:Choice xmlns:v="urn:schemas-microsoft-com:vml" Requires="v">
                <p:oleObj spid="_x0000_s78887" name="Equation" r:id="rId7" imgW="838080" imgH="241200" progId="Equation.DSMT4">
                  <p:embed/>
                </p:oleObj>
              </mc:Choice>
              <mc:Fallback>
                <p:oleObj name="Equation" r:id="rId7" imgW="83808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484313"/>
                        <a:ext cx="321786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13"/>
          <p:cNvGraphicFramePr>
            <a:graphicFrameLocks noChangeAspect="1"/>
          </p:cNvGraphicFramePr>
          <p:nvPr/>
        </p:nvGraphicFramePr>
        <p:xfrm>
          <a:off x="468313" y="2133600"/>
          <a:ext cx="8461375" cy="992188"/>
        </p:xfrm>
        <a:graphic>
          <a:graphicData uri="http://schemas.openxmlformats.org/presentationml/2006/ole">
            <mc:AlternateContent xmlns:mc="http://schemas.openxmlformats.org/markup-compatibility/2006">
              <mc:Choice xmlns:v="urn:schemas-microsoft-com:vml" Requires="v">
                <p:oleObj spid="_x0000_s78888" name="Equation" r:id="rId9" imgW="3746160" imgH="520560" progId="Equation.DSMT4">
                  <p:embed/>
                </p:oleObj>
              </mc:Choice>
              <mc:Fallback>
                <p:oleObj name="Equation" r:id="rId9" imgW="3746160" imgH="520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2133600"/>
                        <a:ext cx="84613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6" name="Object 14"/>
          <p:cNvGraphicFramePr>
            <a:graphicFrameLocks noChangeAspect="1"/>
          </p:cNvGraphicFramePr>
          <p:nvPr/>
        </p:nvGraphicFramePr>
        <p:xfrm>
          <a:off x="1163638" y="3141663"/>
          <a:ext cx="3216275" cy="581025"/>
        </p:xfrm>
        <a:graphic>
          <a:graphicData uri="http://schemas.openxmlformats.org/presentationml/2006/ole">
            <mc:AlternateContent xmlns:mc="http://schemas.openxmlformats.org/markup-compatibility/2006">
              <mc:Choice xmlns:v="urn:schemas-microsoft-com:vml" Requires="v">
                <p:oleObj spid="_x0000_s78889" name="Equation" r:id="rId11" imgW="838080" imgH="241200" progId="Equation.DSMT4">
                  <p:embed/>
                </p:oleObj>
              </mc:Choice>
              <mc:Fallback>
                <p:oleObj name="Equation" r:id="rId11" imgW="8380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3638" y="3141663"/>
                        <a:ext cx="32162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15"/>
          <p:cNvGraphicFramePr>
            <a:graphicFrameLocks noChangeAspect="1"/>
          </p:cNvGraphicFramePr>
          <p:nvPr/>
        </p:nvGraphicFramePr>
        <p:xfrm>
          <a:off x="288925" y="3573463"/>
          <a:ext cx="8855075" cy="920750"/>
        </p:xfrm>
        <a:graphic>
          <a:graphicData uri="http://schemas.openxmlformats.org/presentationml/2006/ole">
            <mc:AlternateContent xmlns:mc="http://schemas.openxmlformats.org/markup-compatibility/2006">
              <mc:Choice xmlns:v="urn:schemas-microsoft-com:vml" Requires="v">
                <p:oleObj spid="_x0000_s78890" name="Equation" r:id="rId13" imgW="4012920" imgH="482400" progId="Equation.DSMT4">
                  <p:embed/>
                </p:oleObj>
              </mc:Choice>
              <mc:Fallback>
                <p:oleObj name="Equation" r:id="rId13" imgW="401292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925" y="3573463"/>
                        <a:ext cx="88550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16"/>
          <p:cNvGraphicFramePr>
            <a:graphicFrameLocks noChangeAspect="1"/>
          </p:cNvGraphicFramePr>
          <p:nvPr/>
        </p:nvGraphicFramePr>
        <p:xfrm>
          <a:off x="179388" y="5661025"/>
          <a:ext cx="2447925" cy="581025"/>
        </p:xfrm>
        <a:graphic>
          <a:graphicData uri="http://schemas.openxmlformats.org/presentationml/2006/ole">
            <mc:AlternateContent xmlns:mc="http://schemas.openxmlformats.org/markup-compatibility/2006">
              <mc:Choice xmlns:v="urn:schemas-microsoft-com:vml" Requires="v">
                <p:oleObj spid="_x0000_s78891" name="Equation" r:id="rId15" imgW="838080" imgH="241200" progId="Equation.DSMT4">
                  <p:embed/>
                </p:oleObj>
              </mc:Choice>
              <mc:Fallback>
                <p:oleObj name="Equation" r:id="rId15" imgW="8380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5661025"/>
                        <a:ext cx="24479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8200660"/>
      </p:ext>
    </p:extLst>
  </p:cSld>
  <p:clrMapOvr>
    <a:masterClrMapping/>
  </p:clrMapOvr>
  <p:transition>
    <p:spli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A18E4D6-913A-4D21-8024-104FBF9359CA}" type="slidenum">
              <a:rPr lang="en-US" altLang="zh-CN" sz="1200">
                <a:solidFill>
                  <a:srgbClr val="000000"/>
                </a:solidFill>
              </a:rPr>
              <a:pPr eaLnBrk="1" hangingPunct="1"/>
              <a:t>89</a:t>
            </a:fld>
            <a:endParaRPr lang="en-US" altLang="zh-CN" sz="1200">
              <a:solidFill>
                <a:srgbClr val="000000"/>
              </a:solidFill>
            </a:endParaRPr>
          </a:p>
        </p:txBody>
      </p:sp>
      <p:sp>
        <p:nvSpPr>
          <p:cNvPr id="47111" name="Text Box 2"/>
          <p:cNvSpPr txBox="1">
            <a:spLocks noChangeArrowheads="1"/>
          </p:cNvSpPr>
          <p:nvPr/>
        </p:nvSpPr>
        <p:spPr bwMode="auto">
          <a:xfrm>
            <a:off x="468313" y="692150"/>
            <a:ext cx="4516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将式</a:t>
            </a:r>
            <a:r>
              <a:rPr lang="en-US" altLang="zh-CN"/>
              <a:t>(4.63)</a:t>
            </a:r>
            <a:r>
              <a:rPr lang="zh-CN" altLang="en-US"/>
              <a:t>两边对</a:t>
            </a:r>
            <a:r>
              <a:rPr lang="en-US" altLang="zh-CN" i="1"/>
              <a:t>a</a:t>
            </a:r>
            <a:r>
              <a:rPr lang="en-US" altLang="zh-CN" i="1" baseline="-25000"/>
              <a:t>k</a:t>
            </a:r>
            <a:r>
              <a:rPr lang="zh-CN" altLang="en-US"/>
              <a:t>求偏导，并令</a:t>
            </a:r>
          </a:p>
        </p:txBody>
      </p:sp>
      <p:graphicFrame>
        <p:nvGraphicFramePr>
          <p:cNvPr id="47106" name="Object 3"/>
          <p:cNvGraphicFramePr>
            <a:graphicFrameLocks noChangeAspect="1"/>
          </p:cNvGraphicFramePr>
          <p:nvPr/>
        </p:nvGraphicFramePr>
        <p:xfrm>
          <a:off x="107950" y="5734050"/>
          <a:ext cx="8820150" cy="863600"/>
        </p:xfrm>
        <a:graphic>
          <a:graphicData uri="http://schemas.openxmlformats.org/presentationml/2006/ole">
            <mc:AlternateContent xmlns:mc="http://schemas.openxmlformats.org/markup-compatibility/2006">
              <mc:Choice xmlns:v="urn:schemas-microsoft-com:vml" Requires="v">
                <p:oleObj spid="_x0000_s79894" name="Equation" r:id="rId3" imgW="4012920" imgH="482400" progId="Equation.DSMT4">
                  <p:embed/>
                </p:oleObj>
              </mc:Choice>
              <mc:Fallback>
                <p:oleObj name="Equation" r:id="rId3" imgW="401292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5734050"/>
                        <a:ext cx="88201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2" name="Line 4"/>
          <p:cNvSpPr>
            <a:spLocks noChangeShapeType="1"/>
          </p:cNvSpPr>
          <p:nvPr/>
        </p:nvSpPr>
        <p:spPr bwMode="auto">
          <a:xfrm>
            <a:off x="0" y="56610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07" name="Object 5"/>
          <p:cNvGraphicFramePr>
            <a:graphicFrameLocks noChangeAspect="1"/>
          </p:cNvGraphicFramePr>
          <p:nvPr/>
        </p:nvGraphicFramePr>
        <p:xfrm>
          <a:off x="642938" y="1143000"/>
          <a:ext cx="7204075" cy="1752600"/>
        </p:xfrm>
        <a:graphic>
          <a:graphicData uri="http://schemas.openxmlformats.org/presentationml/2006/ole">
            <mc:AlternateContent xmlns:mc="http://schemas.openxmlformats.org/markup-compatibility/2006">
              <mc:Choice xmlns:v="urn:schemas-microsoft-com:vml" Requires="v">
                <p:oleObj spid="_x0000_s79895" name="Equation" r:id="rId5" imgW="3504960" imgH="939600" progId="Equation.DSMT4">
                  <p:embed/>
                </p:oleObj>
              </mc:Choice>
              <mc:Fallback>
                <p:oleObj name="Equation" r:id="rId5" imgW="350496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1143000"/>
                        <a:ext cx="7204075"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3" name="Rectangle 6"/>
          <p:cNvSpPr>
            <a:spLocks noChangeArrowheads="1"/>
          </p:cNvSpPr>
          <p:nvPr/>
        </p:nvSpPr>
        <p:spPr bwMode="auto">
          <a:xfrm>
            <a:off x="395288" y="2997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即 </a:t>
            </a:r>
          </a:p>
        </p:txBody>
      </p:sp>
      <p:graphicFrame>
        <p:nvGraphicFramePr>
          <p:cNvPr id="47108" name="Object 7"/>
          <p:cNvGraphicFramePr>
            <a:graphicFrameLocks noChangeAspect="1"/>
          </p:cNvGraphicFramePr>
          <p:nvPr/>
        </p:nvGraphicFramePr>
        <p:xfrm>
          <a:off x="971550" y="3068638"/>
          <a:ext cx="6945313" cy="922337"/>
        </p:xfrm>
        <a:graphic>
          <a:graphicData uri="http://schemas.openxmlformats.org/presentationml/2006/ole">
            <mc:AlternateContent xmlns:mc="http://schemas.openxmlformats.org/markup-compatibility/2006">
              <mc:Choice xmlns:v="urn:schemas-microsoft-com:vml" Requires="v">
                <p:oleObj spid="_x0000_s79896" name="Equation" r:id="rId7" imgW="3390840" imgH="444240" progId="Equation.DSMT4">
                  <p:embed/>
                </p:oleObj>
              </mc:Choice>
              <mc:Fallback>
                <p:oleObj name="Equation" r:id="rId7" imgW="339084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068638"/>
                        <a:ext cx="6945313"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4" name="Rectangle 8"/>
          <p:cNvSpPr>
            <a:spLocks noChangeArrowheads="1"/>
          </p:cNvSpPr>
          <p:nvPr/>
        </p:nvSpPr>
        <p:spPr bwMode="auto">
          <a:xfrm>
            <a:off x="395288" y="40767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亦即 </a:t>
            </a:r>
          </a:p>
        </p:txBody>
      </p:sp>
      <p:graphicFrame>
        <p:nvGraphicFramePr>
          <p:cNvPr id="47109" name="Object 9"/>
          <p:cNvGraphicFramePr>
            <a:graphicFrameLocks noChangeAspect="1"/>
          </p:cNvGraphicFramePr>
          <p:nvPr/>
        </p:nvGraphicFramePr>
        <p:xfrm>
          <a:off x="0" y="4437063"/>
          <a:ext cx="9124950" cy="1028700"/>
        </p:xfrm>
        <a:graphic>
          <a:graphicData uri="http://schemas.openxmlformats.org/presentationml/2006/ole">
            <mc:AlternateContent xmlns:mc="http://schemas.openxmlformats.org/markup-compatibility/2006">
              <mc:Choice xmlns:v="urn:schemas-microsoft-com:vml" Requires="v">
                <p:oleObj spid="_x0000_s79897" name="Equation" r:id="rId9" imgW="4749480" imgH="444240" progId="Equation.DSMT4">
                  <p:embed/>
                </p:oleObj>
              </mc:Choice>
              <mc:Fallback>
                <p:oleObj name="Equation" r:id="rId9" imgW="474948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37063"/>
                        <a:ext cx="91249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椭圆 11"/>
          <p:cNvSpPr/>
          <p:nvPr/>
        </p:nvSpPr>
        <p:spPr>
          <a:xfrm>
            <a:off x="5143500" y="1357313"/>
            <a:ext cx="785813" cy="500062"/>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箭头连接符 13"/>
          <p:cNvCxnSpPr/>
          <p:nvPr/>
        </p:nvCxnSpPr>
        <p:spPr>
          <a:xfrm flipH="1">
            <a:off x="3563888" y="1857375"/>
            <a:ext cx="1651051" cy="357188"/>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5072063" y="1928813"/>
            <a:ext cx="1857376" cy="357187"/>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572250" y="1214438"/>
            <a:ext cx="928688" cy="642937"/>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4286250" y="2286000"/>
            <a:ext cx="785813" cy="500063"/>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2500313" y="2214563"/>
            <a:ext cx="1143000" cy="500062"/>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8" name="直接箭头连接符 17"/>
          <p:cNvCxnSpPr/>
          <p:nvPr/>
        </p:nvCxnSpPr>
        <p:spPr>
          <a:xfrm>
            <a:off x="2702039" y="2901997"/>
            <a:ext cx="1077873" cy="258716"/>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907704" y="2800489"/>
            <a:ext cx="2481709" cy="452299"/>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164288" y="3825945"/>
            <a:ext cx="864096" cy="704804"/>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11760" y="3878263"/>
            <a:ext cx="416049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923928" y="3868808"/>
            <a:ext cx="338279" cy="568255"/>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07501"/>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93E2559-7083-4073-ADA0-7774D15B5B9E}" type="slidenum">
              <a:rPr lang="en-US" altLang="zh-CN" sz="1200">
                <a:solidFill>
                  <a:srgbClr val="000000"/>
                </a:solidFill>
              </a:rPr>
              <a:pPr eaLnBrk="1" hangingPunct="1"/>
              <a:t>9</a:t>
            </a:fld>
            <a:endParaRPr lang="en-US" altLang="zh-CN" sz="1200">
              <a:solidFill>
                <a:srgbClr val="000000"/>
              </a:solidFill>
            </a:endParaRPr>
          </a:p>
        </p:txBody>
      </p:sp>
      <p:sp>
        <p:nvSpPr>
          <p:cNvPr id="80899" name="Rectangle 4"/>
          <p:cNvSpPr>
            <a:spLocks noChangeArrowheads="1"/>
          </p:cNvSpPr>
          <p:nvPr/>
        </p:nvSpPr>
        <p:spPr bwMode="auto">
          <a:xfrm>
            <a:off x="1331913" y="1268413"/>
            <a:ext cx="4314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t>n</a:t>
            </a:r>
            <a:r>
              <a:rPr lang="zh-CN" altLang="en-US" dirty="0"/>
              <a:t>次插值多项式</a:t>
            </a:r>
            <a:r>
              <a:rPr lang="en-US" altLang="zh-CN" i="1" dirty="0" err="1"/>
              <a:t>P</a:t>
            </a:r>
            <a:r>
              <a:rPr lang="en-US" altLang="zh-CN" i="1" baseline="-25000" dirty="0" err="1"/>
              <a:t>n</a:t>
            </a:r>
            <a:r>
              <a:rPr lang="en-US" altLang="zh-CN" dirty="0"/>
              <a:t>(</a:t>
            </a:r>
            <a:r>
              <a:rPr lang="en-US" altLang="zh-CN" i="1" dirty="0"/>
              <a:t>x</a:t>
            </a:r>
            <a:r>
              <a:rPr lang="en-US" altLang="zh-CN" dirty="0"/>
              <a:t>)</a:t>
            </a:r>
            <a:r>
              <a:rPr lang="zh-CN" altLang="en-US" dirty="0"/>
              <a:t>是否存在？</a:t>
            </a:r>
          </a:p>
          <a:p>
            <a:pPr eaLnBrk="1" hangingPunct="1"/>
            <a:r>
              <a:rPr lang="zh-CN" altLang="en-US" dirty="0"/>
              <a:t>如何求解？</a:t>
            </a:r>
          </a:p>
          <a:p>
            <a:pPr eaLnBrk="1" hangingPunct="1"/>
            <a:r>
              <a:rPr lang="zh-CN" altLang="en-US" dirty="0"/>
              <a:t>插值误差或余项又如何估计？</a:t>
            </a:r>
          </a:p>
        </p:txBody>
      </p:sp>
      <p:sp>
        <p:nvSpPr>
          <p:cNvPr id="80900" name="Text Box 5"/>
          <p:cNvSpPr txBox="1">
            <a:spLocks noChangeArrowheads="1"/>
          </p:cNvSpPr>
          <p:nvPr/>
        </p:nvSpPr>
        <p:spPr bwMode="auto">
          <a:xfrm>
            <a:off x="611188" y="6207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主要内容</a:t>
            </a:r>
          </a:p>
        </p:txBody>
      </p:sp>
    </p:spTree>
  </p:cSld>
  <p:clrMapOvr>
    <a:masterClrMapping/>
  </p:clrMapOvr>
  <p:transition>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634B6B2-9EF4-42D1-ABCD-033E3BF45CA3}" type="slidenum">
              <a:rPr lang="en-US" altLang="zh-CN" sz="1200">
                <a:solidFill>
                  <a:srgbClr val="000000"/>
                </a:solidFill>
              </a:rPr>
              <a:pPr eaLnBrk="1" hangingPunct="1"/>
              <a:t>90</a:t>
            </a:fld>
            <a:endParaRPr lang="en-US" altLang="zh-CN" sz="1200">
              <a:solidFill>
                <a:srgbClr val="000000"/>
              </a:solidFill>
            </a:endParaRPr>
          </a:p>
        </p:txBody>
      </p:sp>
      <p:graphicFrame>
        <p:nvGraphicFramePr>
          <p:cNvPr id="48130" name="Object 2"/>
          <p:cNvGraphicFramePr>
            <a:graphicFrameLocks noChangeAspect="1"/>
          </p:cNvGraphicFramePr>
          <p:nvPr/>
        </p:nvGraphicFramePr>
        <p:xfrm>
          <a:off x="19050" y="549275"/>
          <a:ext cx="9124950" cy="1028700"/>
        </p:xfrm>
        <a:graphic>
          <a:graphicData uri="http://schemas.openxmlformats.org/presentationml/2006/ole">
            <mc:AlternateContent xmlns:mc="http://schemas.openxmlformats.org/markup-compatibility/2006">
              <mc:Choice xmlns:v="urn:schemas-microsoft-com:vml" Requires="v">
                <p:oleObj spid="_x0000_s80918" name="Equation" r:id="rId3" imgW="4749480" imgH="444240" progId="Equation.DSMT4">
                  <p:embed/>
                </p:oleObj>
              </mc:Choice>
              <mc:Fallback>
                <p:oleObj name="Equation" r:id="rId3" imgW="474948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 y="549275"/>
                        <a:ext cx="91249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nvGraphicFramePr>
        <p:xfrm>
          <a:off x="250825" y="2205038"/>
          <a:ext cx="8524875" cy="1116012"/>
        </p:xfrm>
        <a:graphic>
          <a:graphicData uri="http://schemas.openxmlformats.org/presentationml/2006/ole">
            <mc:AlternateContent xmlns:mc="http://schemas.openxmlformats.org/markup-compatibility/2006">
              <mc:Choice xmlns:v="urn:schemas-microsoft-com:vml" Requires="v">
                <p:oleObj spid="_x0000_s80919" name="Equation" r:id="rId5" imgW="3848040" imgH="482400" progId="Equation.DSMT4">
                  <p:embed/>
                </p:oleObj>
              </mc:Choice>
              <mc:Fallback>
                <p:oleObj name="Equation" r:id="rId5" imgW="384804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205038"/>
                        <a:ext cx="8524875"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Text Box 4"/>
          <p:cNvSpPr txBox="1">
            <a:spLocks noChangeArrowheads="1"/>
          </p:cNvSpPr>
          <p:nvPr/>
        </p:nvSpPr>
        <p:spPr bwMode="auto">
          <a:xfrm>
            <a:off x="179388" y="1628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p>
        </p:txBody>
      </p:sp>
      <p:sp>
        <p:nvSpPr>
          <p:cNvPr id="48136" name="Text Box 5"/>
          <p:cNvSpPr txBox="1">
            <a:spLocks noChangeArrowheads="1"/>
          </p:cNvSpPr>
          <p:nvPr/>
        </p:nvSpPr>
        <p:spPr bwMode="auto">
          <a:xfrm>
            <a:off x="303213" y="3665538"/>
            <a:ext cx="81565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t>为了将上式表达得更简洁，引进</a:t>
            </a:r>
            <a:r>
              <a:rPr lang="zh-CN" altLang="en-US" b="1" dirty="0">
                <a:solidFill>
                  <a:srgbClr val="FF0000"/>
                </a:solidFill>
              </a:rPr>
              <a:t>内积记号</a:t>
            </a:r>
            <a:r>
              <a:rPr lang="zh-CN" altLang="en-US" dirty="0"/>
              <a:t>，在线性代数中，</a:t>
            </a:r>
            <a:r>
              <a:rPr lang="en-US" altLang="zh-CN" i="1" dirty="0"/>
              <a:t>R</a:t>
            </a:r>
            <a:r>
              <a:rPr lang="en-US" altLang="zh-CN" i="1" baseline="30000" dirty="0"/>
              <a:t>n</a:t>
            </a:r>
            <a:r>
              <a:rPr lang="zh-CN" altLang="en-US" dirty="0"/>
              <a:t>中两个</a:t>
            </a:r>
            <a:r>
              <a:rPr lang="zh-CN" altLang="en-US" dirty="0">
                <a:solidFill>
                  <a:srgbClr val="FF0000"/>
                </a:solidFill>
              </a:rPr>
              <a:t>向量                                                      的内积</a:t>
            </a:r>
            <a:r>
              <a:rPr lang="zh-CN" altLang="en-US" dirty="0"/>
              <a:t>定义为</a:t>
            </a:r>
          </a:p>
        </p:txBody>
      </p:sp>
      <p:graphicFrame>
        <p:nvGraphicFramePr>
          <p:cNvPr id="48132" name="Object 6"/>
          <p:cNvGraphicFramePr>
            <a:graphicFrameLocks noChangeAspect="1"/>
          </p:cNvGraphicFramePr>
          <p:nvPr/>
        </p:nvGraphicFramePr>
        <p:xfrm>
          <a:off x="2195513" y="4178300"/>
          <a:ext cx="4103687" cy="484188"/>
        </p:xfrm>
        <a:graphic>
          <a:graphicData uri="http://schemas.openxmlformats.org/presentationml/2006/ole">
            <mc:AlternateContent xmlns:mc="http://schemas.openxmlformats.org/markup-compatibility/2006">
              <mc:Choice xmlns:v="urn:schemas-microsoft-com:vml" Requires="v">
                <p:oleObj spid="_x0000_s80920" name="Equation" r:id="rId7" imgW="2044440" imgH="241200" progId="Equation.DSMT4">
                  <p:embed/>
                </p:oleObj>
              </mc:Choice>
              <mc:Fallback>
                <p:oleObj name="Equation" r:id="rId7" imgW="204444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178300"/>
                        <a:ext cx="4103687"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7"/>
          <p:cNvGraphicFramePr>
            <a:graphicFrameLocks noChangeAspect="1"/>
          </p:cNvGraphicFramePr>
          <p:nvPr/>
        </p:nvGraphicFramePr>
        <p:xfrm>
          <a:off x="2195513" y="4652963"/>
          <a:ext cx="3457575" cy="560387"/>
        </p:xfrm>
        <a:graphic>
          <a:graphicData uri="http://schemas.openxmlformats.org/presentationml/2006/ole">
            <mc:AlternateContent xmlns:mc="http://schemas.openxmlformats.org/markup-compatibility/2006">
              <mc:Choice xmlns:v="urn:schemas-microsoft-com:vml" Requires="v">
                <p:oleObj spid="_x0000_s80921" name="Equation" r:id="rId9" imgW="1409400" imgH="228600" progId="Equation.DSMT4">
                  <p:embed/>
                </p:oleObj>
              </mc:Choice>
              <mc:Fallback>
                <p:oleObj name="Equation" r:id="rId9" imgW="14094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4652963"/>
                        <a:ext cx="345757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7" name="Text Box 8"/>
          <p:cNvSpPr txBox="1">
            <a:spLocks noChangeArrowheads="1"/>
          </p:cNvSpPr>
          <p:nvPr/>
        </p:nvSpPr>
        <p:spPr bwMode="auto">
          <a:xfrm>
            <a:off x="519113" y="53736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将它加以推广有下面的定义。</a:t>
            </a:r>
          </a:p>
        </p:txBody>
      </p:sp>
      <p:cxnSp>
        <p:nvCxnSpPr>
          <p:cNvPr id="10" name="直接箭头连接符 9"/>
          <p:cNvCxnSpPr/>
          <p:nvPr/>
        </p:nvCxnSpPr>
        <p:spPr>
          <a:xfrm>
            <a:off x="179388" y="1317580"/>
            <a:ext cx="2952452" cy="1258161"/>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116162" y="1262426"/>
            <a:ext cx="1151582" cy="1313315"/>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533675" y="1262426"/>
            <a:ext cx="302840" cy="1230470"/>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62255"/>
      </p:ext>
    </p:extLst>
  </p:cSld>
  <p:clrMapOvr>
    <a:masterClrMapping/>
  </p:clrMapOvr>
  <p:transition>
    <p:spli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32FC483-D669-41E2-AF67-BADFE13E70B2}" type="slidenum">
              <a:rPr lang="en-US" altLang="zh-CN" sz="1200">
                <a:solidFill>
                  <a:srgbClr val="000000"/>
                </a:solidFill>
              </a:rPr>
              <a:pPr eaLnBrk="1" hangingPunct="1"/>
              <a:t>91</a:t>
            </a:fld>
            <a:endParaRPr lang="en-US" altLang="zh-CN" sz="1200">
              <a:solidFill>
                <a:srgbClr val="000000"/>
              </a:solidFill>
            </a:endParaRPr>
          </a:p>
        </p:txBody>
      </p:sp>
      <p:sp>
        <p:nvSpPr>
          <p:cNvPr id="49158" name="Text Box 2"/>
          <p:cNvSpPr txBox="1">
            <a:spLocks noChangeArrowheads="1"/>
          </p:cNvSpPr>
          <p:nvPr/>
        </p:nvSpPr>
        <p:spPr bwMode="auto">
          <a:xfrm>
            <a:off x="519113" y="496888"/>
            <a:ext cx="5623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定义</a:t>
            </a:r>
            <a:r>
              <a:rPr lang="en-US" altLang="zh-CN" b="1" dirty="0"/>
              <a:t>4.9</a:t>
            </a:r>
            <a:r>
              <a:rPr lang="en-US" altLang="zh-CN" dirty="0"/>
              <a:t> </a:t>
            </a:r>
            <a:r>
              <a:rPr lang="zh-CN" altLang="en-US" dirty="0"/>
              <a:t>设</a:t>
            </a:r>
            <a:r>
              <a:rPr lang="en-US" altLang="zh-CN" i="1" dirty="0"/>
              <a:t>u</a:t>
            </a:r>
            <a:r>
              <a:rPr lang="en-US" altLang="zh-CN" dirty="0"/>
              <a:t>(</a:t>
            </a:r>
            <a:r>
              <a:rPr lang="en-US" altLang="zh-CN" i="1" dirty="0"/>
              <a:t>x</a:t>
            </a:r>
            <a:r>
              <a:rPr lang="en-US" altLang="zh-CN" dirty="0"/>
              <a:t>)</a:t>
            </a:r>
            <a:r>
              <a:rPr lang="zh-CN" altLang="en-US" dirty="0"/>
              <a:t>与</a:t>
            </a:r>
            <a:r>
              <a:rPr lang="en-US" altLang="zh-CN" i="1" dirty="0"/>
              <a:t>v</a:t>
            </a:r>
            <a:r>
              <a:rPr lang="en-US" altLang="zh-CN" dirty="0"/>
              <a:t>(</a:t>
            </a:r>
            <a:r>
              <a:rPr lang="en-US" altLang="zh-CN" i="1" dirty="0"/>
              <a:t>x</a:t>
            </a:r>
            <a:r>
              <a:rPr lang="en-US" altLang="zh-CN" dirty="0"/>
              <a:t>)</a:t>
            </a:r>
            <a:r>
              <a:rPr lang="zh-CN" altLang="en-US" dirty="0"/>
              <a:t>是两个已知</a:t>
            </a:r>
            <a:r>
              <a:rPr lang="zh-CN" altLang="en-US" dirty="0">
                <a:solidFill>
                  <a:srgbClr val="FF0000"/>
                </a:solidFill>
              </a:rPr>
              <a:t>函数</a:t>
            </a:r>
            <a:r>
              <a:rPr lang="zh-CN" altLang="en-US" dirty="0"/>
              <a:t>，记</a:t>
            </a:r>
          </a:p>
          <a:p>
            <a:pPr eaLnBrk="1" hangingPunct="1"/>
            <a:endParaRPr lang="en-US" altLang="zh-CN" dirty="0"/>
          </a:p>
        </p:txBody>
      </p:sp>
      <p:graphicFrame>
        <p:nvGraphicFramePr>
          <p:cNvPr id="49154" name="Object 3"/>
          <p:cNvGraphicFramePr>
            <a:graphicFrameLocks noChangeAspect="1"/>
          </p:cNvGraphicFramePr>
          <p:nvPr/>
        </p:nvGraphicFramePr>
        <p:xfrm>
          <a:off x="1187450" y="981075"/>
          <a:ext cx="6767513" cy="450850"/>
        </p:xfrm>
        <a:graphic>
          <a:graphicData uri="http://schemas.openxmlformats.org/presentationml/2006/ole">
            <mc:AlternateContent xmlns:mc="http://schemas.openxmlformats.org/markup-compatibility/2006">
              <mc:Choice xmlns:v="urn:schemas-microsoft-com:vml" Requires="v">
                <p:oleObj spid="_x0000_s81937" name="Equation" r:id="rId3" imgW="3619440" imgH="241200" progId="Equation.DSMT4">
                  <p:embed/>
                </p:oleObj>
              </mc:Choice>
              <mc:Fallback>
                <p:oleObj name="Equation" r:id="rId3" imgW="36194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981075"/>
                        <a:ext cx="676751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4"/>
          <p:cNvGraphicFramePr>
            <a:graphicFrameLocks noChangeAspect="1"/>
          </p:cNvGraphicFramePr>
          <p:nvPr/>
        </p:nvGraphicFramePr>
        <p:xfrm>
          <a:off x="2627313" y="1412875"/>
          <a:ext cx="4202112" cy="830263"/>
        </p:xfrm>
        <a:graphic>
          <a:graphicData uri="http://schemas.openxmlformats.org/presentationml/2006/ole">
            <mc:AlternateContent xmlns:mc="http://schemas.openxmlformats.org/markup-compatibility/2006">
              <mc:Choice xmlns:v="urn:schemas-microsoft-com:vml" Requires="v">
                <p:oleObj spid="_x0000_s81938" name="Equation" r:id="rId5" imgW="2247840" imgH="444240" progId="Equation.DSMT4">
                  <p:embed/>
                </p:oleObj>
              </mc:Choice>
              <mc:Fallback>
                <p:oleObj name="Equation" r:id="rId5" imgW="224784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1412875"/>
                        <a:ext cx="4202112"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5"/>
          <p:cNvSpPr txBox="1">
            <a:spLocks noChangeArrowheads="1"/>
          </p:cNvSpPr>
          <p:nvPr/>
        </p:nvSpPr>
        <p:spPr bwMode="auto">
          <a:xfrm>
            <a:off x="519113" y="2297113"/>
            <a:ext cx="2978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称之为</a:t>
            </a:r>
            <a:r>
              <a:rPr lang="en-US" altLang="zh-CN" b="1" dirty="0">
                <a:solidFill>
                  <a:srgbClr val="FF0000"/>
                </a:solidFill>
              </a:rPr>
              <a:t>u</a:t>
            </a:r>
            <a:r>
              <a:rPr lang="zh-CN" altLang="en-US" b="1" dirty="0">
                <a:solidFill>
                  <a:srgbClr val="FF0000"/>
                </a:solidFill>
              </a:rPr>
              <a:t>和</a:t>
            </a:r>
            <a:r>
              <a:rPr lang="en-US" altLang="zh-CN" b="1" dirty="0">
                <a:solidFill>
                  <a:srgbClr val="FF0000"/>
                </a:solidFill>
              </a:rPr>
              <a:t>v</a:t>
            </a:r>
            <a:r>
              <a:rPr lang="zh-CN" altLang="en-US" b="1" dirty="0">
                <a:solidFill>
                  <a:srgbClr val="FF0000"/>
                </a:solidFill>
              </a:rPr>
              <a:t>的内积</a:t>
            </a:r>
            <a:r>
              <a:rPr lang="zh-CN" altLang="en-US" dirty="0">
                <a:solidFill>
                  <a:srgbClr val="FF0000"/>
                </a:solidFill>
              </a:rPr>
              <a:t>。</a:t>
            </a:r>
          </a:p>
        </p:txBody>
      </p:sp>
      <p:sp>
        <p:nvSpPr>
          <p:cNvPr id="49160" name="Text Box 6"/>
          <p:cNvSpPr txBox="1">
            <a:spLocks noChangeArrowheads="1"/>
          </p:cNvSpPr>
          <p:nvPr/>
        </p:nvSpPr>
        <p:spPr bwMode="auto">
          <a:xfrm>
            <a:off x="592138" y="285273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内积的性质：</a:t>
            </a:r>
          </a:p>
        </p:txBody>
      </p:sp>
      <p:grpSp>
        <p:nvGrpSpPr>
          <p:cNvPr id="3" name="组合 2"/>
          <p:cNvGrpSpPr/>
          <p:nvPr/>
        </p:nvGrpSpPr>
        <p:grpSpPr>
          <a:xfrm>
            <a:off x="1187450" y="3284538"/>
            <a:ext cx="4824413" cy="2451100"/>
            <a:chOff x="1187450" y="3284538"/>
            <a:chExt cx="4824413" cy="2451100"/>
          </a:xfrm>
        </p:grpSpPr>
        <p:graphicFrame>
          <p:nvGraphicFramePr>
            <p:cNvPr id="49156" name="Object 7"/>
            <p:cNvGraphicFramePr>
              <a:graphicFrameLocks noChangeAspect="1"/>
            </p:cNvGraphicFramePr>
            <p:nvPr>
              <p:extLst/>
            </p:nvPr>
          </p:nvGraphicFramePr>
          <p:xfrm>
            <a:off x="1187450" y="3284538"/>
            <a:ext cx="4824413" cy="2451100"/>
          </p:xfrm>
          <a:graphic>
            <a:graphicData uri="http://schemas.openxmlformats.org/presentationml/2006/ole">
              <mc:AlternateContent xmlns:mc="http://schemas.openxmlformats.org/markup-compatibility/2006">
                <mc:Choice xmlns:v="urn:schemas-microsoft-com:vml" Requires="v">
                  <p:oleObj spid="_x0000_s81939" name="Equation" r:id="rId7" imgW="2298600" imgH="1168200" progId="Equation.DSMT4">
                    <p:embed/>
                  </p:oleObj>
                </mc:Choice>
                <mc:Fallback>
                  <p:oleObj name="Equation" r:id="rId7" imgW="2298600" imgH="1168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284538"/>
                          <a:ext cx="4824413" cy="245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1598613" y="3787259"/>
              <a:ext cx="1898650" cy="369332"/>
            </a:xfrm>
            <a:prstGeom prst="rect">
              <a:avLst/>
            </a:prstGeom>
            <a:solidFill>
              <a:srgbClr val="64AFEB"/>
            </a:solidFill>
          </p:spPr>
          <p:txBody>
            <a:bodyPr wrap="square" lIns="0" tIns="0" rIns="0" bIns="0" rtlCol="0">
              <a:spAutoFit/>
            </a:bodyPr>
            <a:lstStyle/>
            <a:p>
              <a:r>
                <a:rPr lang="en-US" altLang="zh-CN" dirty="0" smtClean="0"/>
                <a:t>(</a:t>
              </a:r>
              <a:r>
                <a:rPr lang="en-US" altLang="zh-CN" b="1" dirty="0" smtClean="0"/>
                <a:t>u</a:t>
              </a:r>
              <a:r>
                <a:rPr lang="en-US" altLang="zh-CN" dirty="0" smtClean="0"/>
                <a:t>,</a:t>
              </a:r>
              <a:r>
                <a:rPr lang="en-US" altLang="zh-CN" b="1" dirty="0" smtClean="0"/>
                <a:t>v</a:t>
              </a:r>
              <a:r>
                <a:rPr lang="en-US" altLang="zh-CN" dirty="0" smtClean="0"/>
                <a:t>) = (</a:t>
              </a:r>
              <a:r>
                <a:rPr lang="en-US" altLang="zh-CN" b="1" dirty="0" smtClean="0"/>
                <a:t>v</a:t>
              </a:r>
              <a:r>
                <a:rPr lang="en-US" altLang="zh-CN" dirty="0" smtClean="0"/>
                <a:t>,</a:t>
              </a:r>
              <a:r>
                <a:rPr lang="en-US" altLang="zh-CN" b="1" dirty="0" smtClean="0"/>
                <a:t>u</a:t>
              </a:r>
              <a:r>
                <a:rPr lang="en-US" altLang="zh-CN" dirty="0" smtClean="0"/>
                <a:t>);</a:t>
              </a:r>
              <a:endParaRPr lang="zh-CN" altLang="en-US" dirty="0"/>
            </a:p>
          </p:txBody>
        </p:sp>
      </p:grpSp>
    </p:spTree>
    <p:extLst>
      <p:ext uri="{BB962C8B-B14F-4D97-AF65-F5344CB8AC3E}">
        <p14:creationId xmlns:p14="http://schemas.microsoft.com/office/powerpoint/2010/main" val="3273054754"/>
      </p:ext>
    </p:extLst>
  </p:cSld>
  <p:clrMapOvr>
    <a:masterClrMapping/>
  </p:clrMapOvr>
  <p:transition>
    <p:spli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4977701-C6E8-4A72-B00F-B65465F4FBE1}" type="slidenum">
              <a:rPr lang="en-US" altLang="zh-CN" sz="1200">
                <a:solidFill>
                  <a:srgbClr val="000000"/>
                </a:solidFill>
              </a:rPr>
              <a:pPr eaLnBrk="1" hangingPunct="1"/>
              <a:t>92</a:t>
            </a:fld>
            <a:endParaRPr lang="en-US" altLang="zh-CN" sz="1200">
              <a:solidFill>
                <a:srgbClr val="000000"/>
              </a:solidFill>
            </a:endParaRPr>
          </a:p>
        </p:txBody>
      </p:sp>
      <p:sp>
        <p:nvSpPr>
          <p:cNvPr id="50184" name="Rectangle 2"/>
          <p:cNvSpPr>
            <a:spLocks noChangeArrowheads="1"/>
          </p:cNvSpPr>
          <p:nvPr/>
        </p:nvSpPr>
        <p:spPr bwMode="auto">
          <a:xfrm>
            <a:off x="3886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5" name="AutoShape 3"/>
          <p:cNvSpPr>
            <a:spLocks noChangeArrowheads="1"/>
          </p:cNvSpPr>
          <p:nvPr/>
        </p:nvSpPr>
        <p:spPr bwMode="auto">
          <a:xfrm>
            <a:off x="128588" y="2492375"/>
            <a:ext cx="914400" cy="1524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6" name="Rectangle 4"/>
          <p:cNvSpPr>
            <a:spLocks noChangeArrowheads="1"/>
          </p:cNvSpPr>
          <p:nvPr/>
        </p:nvSpPr>
        <p:spPr bwMode="auto">
          <a:xfrm>
            <a:off x="2357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0178" name="Object 5"/>
          <p:cNvGraphicFramePr>
            <a:graphicFrameLocks noChangeAspect="1"/>
          </p:cNvGraphicFramePr>
          <p:nvPr/>
        </p:nvGraphicFramePr>
        <p:xfrm>
          <a:off x="1116013" y="2205038"/>
          <a:ext cx="7150100" cy="1260475"/>
        </p:xfrm>
        <a:graphic>
          <a:graphicData uri="http://schemas.openxmlformats.org/presentationml/2006/ole">
            <mc:AlternateContent xmlns:mc="http://schemas.openxmlformats.org/markup-compatibility/2006">
              <mc:Choice xmlns:v="urn:schemas-microsoft-com:vml" Requires="v">
                <p:oleObj spid="_x0000_s82971" name="Equation" r:id="rId3" imgW="2869920" imgH="457200" progId="Equation.DSMT4">
                  <p:embed/>
                </p:oleObj>
              </mc:Choice>
              <mc:Fallback>
                <p:oleObj name="Equation" r:id="rId3" imgW="286992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05038"/>
                        <a:ext cx="71501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Text Box 6"/>
          <p:cNvSpPr txBox="1">
            <a:spLocks noChangeArrowheads="1"/>
          </p:cNvSpPr>
          <p:nvPr/>
        </p:nvSpPr>
        <p:spPr bwMode="auto">
          <a:xfrm>
            <a:off x="447675" y="47625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利用内积的定义，则式</a:t>
            </a:r>
          </a:p>
        </p:txBody>
      </p:sp>
      <p:graphicFrame>
        <p:nvGraphicFramePr>
          <p:cNvPr id="50179" name="Object 7"/>
          <p:cNvGraphicFramePr>
            <a:graphicFrameLocks noChangeAspect="1"/>
          </p:cNvGraphicFramePr>
          <p:nvPr/>
        </p:nvGraphicFramePr>
        <p:xfrm>
          <a:off x="19050" y="981075"/>
          <a:ext cx="9124950" cy="1028700"/>
        </p:xfrm>
        <a:graphic>
          <a:graphicData uri="http://schemas.openxmlformats.org/presentationml/2006/ole">
            <mc:AlternateContent xmlns:mc="http://schemas.openxmlformats.org/markup-compatibility/2006">
              <mc:Choice xmlns:v="urn:schemas-microsoft-com:vml" Requires="v">
                <p:oleObj spid="_x0000_s82972" name="Equation" r:id="rId5" imgW="4749480" imgH="444240" progId="Equation.DSMT4">
                  <p:embed/>
                </p:oleObj>
              </mc:Choice>
              <mc:Fallback>
                <p:oleObj name="Equation" r:id="rId5" imgW="474948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 y="981075"/>
                        <a:ext cx="91249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8" name="Text Box 8"/>
          <p:cNvSpPr txBox="1">
            <a:spLocks noChangeArrowheads="1"/>
          </p:cNvSpPr>
          <p:nvPr/>
        </p:nvSpPr>
        <p:spPr bwMode="auto">
          <a:xfrm>
            <a:off x="250825" y="2997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a:t>
            </a:r>
          </a:p>
        </p:txBody>
      </p:sp>
      <p:graphicFrame>
        <p:nvGraphicFramePr>
          <p:cNvPr id="50180" name="Object 9"/>
          <p:cNvGraphicFramePr>
            <a:graphicFrameLocks noChangeAspect="1"/>
          </p:cNvGraphicFramePr>
          <p:nvPr/>
        </p:nvGraphicFramePr>
        <p:xfrm>
          <a:off x="468313" y="3573463"/>
          <a:ext cx="2054225" cy="2520950"/>
        </p:xfrm>
        <a:graphic>
          <a:graphicData uri="http://schemas.openxmlformats.org/presentationml/2006/ole">
            <mc:AlternateContent xmlns:mc="http://schemas.openxmlformats.org/markup-compatibility/2006">
              <mc:Choice xmlns:v="urn:schemas-microsoft-com:vml" Requires="v">
                <p:oleObj spid="_x0000_s82973" name="Equation" r:id="rId7" imgW="952200" imgH="1168200" progId="Equation.DSMT4">
                  <p:embed/>
                </p:oleObj>
              </mc:Choice>
              <mc:Fallback>
                <p:oleObj name="Equation" r:id="rId7" imgW="952200" imgH="1168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573463"/>
                        <a:ext cx="2054225"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10"/>
          <p:cNvGraphicFramePr>
            <a:graphicFrameLocks noChangeAspect="1"/>
          </p:cNvGraphicFramePr>
          <p:nvPr/>
        </p:nvGraphicFramePr>
        <p:xfrm>
          <a:off x="2555875" y="3573463"/>
          <a:ext cx="2000250" cy="2520950"/>
        </p:xfrm>
        <a:graphic>
          <a:graphicData uri="http://schemas.openxmlformats.org/presentationml/2006/ole">
            <mc:AlternateContent xmlns:mc="http://schemas.openxmlformats.org/markup-compatibility/2006">
              <mc:Choice xmlns:v="urn:schemas-microsoft-com:vml" Requires="v">
                <p:oleObj spid="_x0000_s82974" name="Equation" r:id="rId9" imgW="927000" imgH="1168200" progId="Equation.DSMT4">
                  <p:embed/>
                </p:oleObj>
              </mc:Choice>
              <mc:Fallback>
                <p:oleObj name="Equation" r:id="rId9" imgW="927000" imgH="1168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573463"/>
                        <a:ext cx="2000250"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11"/>
          <p:cNvGraphicFramePr>
            <a:graphicFrameLocks noChangeAspect="1"/>
          </p:cNvGraphicFramePr>
          <p:nvPr/>
        </p:nvGraphicFramePr>
        <p:xfrm>
          <a:off x="4489450" y="3500438"/>
          <a:ext cx="4165600" cy="2520950"/>
        </p:xfrm>
        <a:graphic>
          <a:graphicData uri="http://schemas.openxmlformats.org/presentationml/2006/ole">
            <mc:AlternateContent xmlns:mc="http://schemas.openxmlformats.org/markup-compatibility/2006">
              <mc:Choice xmlns:v="urn:schemas-microsoft-com:vml" Requires="v">
                <p:oleObj spid="_x0000_s82975" name="Equation" r:id="rId11" imgW="1930320" imgH="1168200" progId="Equation.DSMT4">
                  <p:embed/>
                </p:oleObj>
              </mc:Choice>
              <mc:Fallback>
                <p:oleObj name="Equation" r:id="rId11" imgW="1930320" imgH="1168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450" y="3500438"/>
                        <a:ext cx="4165600"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7980444"/>
      </p:ext>
    </p:extLst>
  </p:cSld>
  <p:clrMapOvr>
    <a:masterClrMapping/>
  </p:clrMapOvr>
  <p:transition>
    <p:spli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1378E92-6105-4DC6-B5D8-147B954E6B10}" type="slidenum">
              <a:rPr lang="en-US" altLang="zh-CN" sz="1200">
                <a:solidFill>
                  <a:srgbClr val="000000"/>
                </a:solidFill>
              </a:rPr>
              <a:pPr eaLnBrk="1" hangingPunct="1"/>
              <a:t>93</a:t>
            </a:fld>
            <a:endParaRPr lang="en-US" altLang="zh-CN" sz="1200">
              <a:solidFill>
                <a:srgbClr val="000000"/>
              </a:solidFill>
            </a:endParaRPr>
          </a:p>
        </p:txBody>
      </p:sp>
      <p:sp>
        <p:nvSpPr>
          <p:cNvPr id="51207" name="Rectangle 2"/>
          <p:cNvSpPr>
            <a:spLocks noChangeArrowheads="1"/>
          </p:cNvSpPr>
          <p:nvPr/>
        </p:nvSpPr>
        <p:spPr bwMode="auto">
          <a:xfrm>
            <a:off x="323849" y="1557338"/>
            <a:ext cx="8175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写成矩阵形式</a:t>
            </a:r>
            <a:r>
              <a:rPr lang="zh-CN" altLang="en-US" dirty="0" smtClean="0">
                <a:latin typeface="宋体" panose="02010600030101010101" pitchFamily="2" charset="-122"/>
              </a:rPr>
              <a:t>即</a:t>
            </a:r>
            <a:r>
              <a:rPr lang="en-US" altLang="zh-CN" dirty="0" smtClean="0">
                <a:solidFill>
                  <a:srgbClr val="FF0000"/>
                </a:solidFill>
                <a:latin typeface="宋体" panose="02010600030101010101" pitchFamily="2" charset="-122"/>
              </a:rPr>
              <a:t>(</a:t>
            </a:r>
            <a:r>
              <a:rPr lang="zh-CN" altLang="en-US" dirty="0" smtClean="0">
                <a:solidFill>
                  <a:srgbClr val="FF0000"/>
                </a:solidFill>
                <a:latin typeface="宋体" panose="02010600030101010101" pitchFamily="2" charset="-122"/>
              </a:rPr>
              <a:t>？</a:t>
            </a:r>
            <a:r>
              <a:rPr lang="en-US" altLang="zh-CN" dirty="0" smtClean="0">
                <a:solidFill>
                  <a:srgbClr val="FF0000"/>
                </a:solidFill>
                <a:latin typeface="宋体" panose="02010600030101010101" pitchFamily="2" charset="-122"/>
              </a:rPr>
              <a:t>)</a:t>
            </a:r>
            <a:r>
              <a:rPr lang="zh-CN" altLang="en-US" dirty="0" smtClean="0">
                <a:solidFill>
                  <a:srgbClr val="FF0000"/>
                </a:solidFill>
                <a:latin typeface="宋体" panose="02010600030101010101" pitchFamily="2" charset="-122"/>
              </a:rPr>
              <a:t> </a:t>
            </a:r>
            <a:endParaRPr lang="zh-CN" altLang="en-US" dirty="0">
              <a:solidFill>
                <a:srgbClr val="FF0000"/>
              </a:solidFill>
              <a:latin typeface="宋体" panose="02010600030101010101" pitchFamily="2" charset="-122"/>
            </a:endParaRPr>
          </a:p>
        </p:txBody>
      </p:sp>
      <p:sp>
        <p:nvSpPr>
          <p:cNvPr id="51208" name="Rectangle 3"/>
          <p:cNvSpPr>
            <a:spLocks noChangeArrowheads="1"/>
          </p:cNvSpPr>
          <p:nvPr/>
        </p:nvSpPr>
        <p:spPr bwMode="auto">
          <a:xfrm>
            <a:off x="29908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2" name="Object 4"/>
          <p:cNvGraphicFramePr>
            <a:graphicFrameLocks noChangeAspect="1"/>
          </p:cNvGraphicFramePr>
          <p:nvPr/>
        </p:nvGraphicFramePr>
        <p:xfrm>
          <a:off x="395288" y="1916113"/>
          <a:ext cx="8104187" cy="2303462"/>
        </p:xfrm>
        <a:graphic>
          <a:graphicData uri="http://schemas.openxmlformats.org/presentationml/2006/ole">
            <mc:AlternateContent xmlns:mc="http://schemas.openxmlformats.org/markup-compatibility/2006">
              <mc:Choice xmlns:v="urn:schemas-microsoft-com:vml" Requires="v">
                <p:oleObj spid="_x0000_s83990" name="Equation" r:id="rId3" imgW="3771720" imgH="939600" progId="Equation.DSMT4">
                  <p:embed/>
                </p:oleObj>
              </mc:Choice>
              <mc:Fallback>
                <p:oleObj name="Equation" r:id="rId3" imgW="377172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16113"/>
                        <a:ext cx="8104187"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9" name="Rectangle 5"/>
          <p:cNvSpPr>
            <a:spLocks noChangeArrowheads="1"/>
          </p:cNvSpPr>
          <p:nvPr/>
        </p:nvSpPr>
        <p:spPr bwMode="auto">
          <a:xfrm>
            <a:off x="323850" y="4365625"/>
            <a:ext cx="677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宋体" panose="02010600030101010101" pitchFamily="2" charset="-122"/>
              </a:rPr>
              <a:t>法方程组</a:t>
            </a:r>
            <a:r>
              <a:rPr lang="zh-CN" altLang="en-US" sz="1100" b="1">
                <a:solidFill>
                  <a:srgbClr val="FF0000"/>
                </a:solidFill>
              </a:rPr>
              <a:t> </a:t>
            </a:r>
            <a:r>
              <a:rPr lang="zh-CN" altLang="en-US" b="1">
                <a:solidFill>
                  <a:srgbClr val="FF0000"/>
                </a:solidFill>
                <a:latin typeface="宋体" panose="02010600030101010101" pitchFamily="2" charset="-122"/>
              </a:rPr>
              <a:t>或正规方程组</a:t>
            </a:r>
            <a:r>
              <a:rPr lang="en-US" altLang="zh-CN" b="1">
                <a:solidFill>
                  <a:srgbClr val="FF0000"/>
                </a:solidFill>
                <a:latin typeface="宋体" panose="02010600030101010101" pitchFamily="2" charset="-122"/>
              </a:rPr>
              <a:t>,</a:t>
            </a:r>
            <a:r>
              <a:rPr lang="zh-CN" altLang="en-US" b="1">
                <a:solidFill>
                  <a:srgbClr val="FF0000"/>
                </a:solidFill>
                <a:latin typeface="宋体" panose="02010600030101010101" pitchFamily="2" charset="-122"/>
              </a:rPr>
              <a:t>其中系数矩阵是对称的。</a:t>
            </a:r>
            <a:endParaRPr lang="zh-CN" altLang="en-US" b="1">
              <a:solidFill>
                <a:srgbClr val="FF0000"/>
              </a:solidFill>
            </a:endParaRPr>
          </a:p>
        </p:txBody>
      </p:sp>
      <p:graphicFrame>
        <p:nvGraphicFramePr>
          <p:cNvPr id="51203" name="Object 6"/>
          <p:cNvGraphicFramePr>
            <a:graphicFrameLocks noChangeAspect="1"/>
          </p:cNvGraphicFramePr>
          <p:nvPr/>
        </p:nvGraphicFramePr>
        <p:xfrm>
          <a:off x="900113" y="333375"/>
          <a:ext cx="7150100" cy="1260475"/>
        </p:xfrm>
        <a:graphic>
          <a:graphicData uri="http://schemas.openxmlformats.org/presentationml/2006/ole">
            <mc:AlternateContent xmlns:mc="http://schemas.openxmlformats.org/markup-compatibility/2006">
              <mc:Choice xmlns:v="urn:schemas-microsoft-com:vml" Requires="v">
                <p:oleObj spid="_x0000_s83991" name="Equation" r:id="rId5" imgW="2869920" imgH="457200" progId="Equation.DSMT4">
                  <p:embed/>
                </p:oleObj>
              </mc:Choice>
              <mc:Fallback>
                <p:oleObj name="Equation" r:id="rId5" imgW="286992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33375"/>
                        <a:ext cx="71501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Text Box 7"/>
          <p:cNvSpPr txBox="1">
            <a:spLocks noChangeArrowheads="1"/>
          </p:cNvSpPr>
          <p:nvPr/>
        </p:nvSpPr>
        <p:spPr bwMode="auto">
          <a:xfrm>
            <a:off x="395288" y="4797425"/>
            <a:ext cx="8588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当函数                               线性无关时，方程组是对称正定的，因此有唯一解。</a:t>
            </a:r>
          </a:p>
        </p:txBody>
      </p:sp>
      <p:graphicFrame>
        <p:nvGraphicFramePr>
          <p:cNvPr id="51204" name="Object 8"/>
          <p:cNvGraphicFramePr>
            <a:graphicFrameLocks noChangeAspect="1"/>
          </p:cNvGraphicFramePr>
          <p:nvPr/>
        </p:nvGraphicFramePr>
        <p:xfrm>
          <a:off x="1403350" y="4826000"/>
          <a:ext cx="2376488" cy="400050"/>
        </p:xfrm>
        <a:graphic>
          <a:graphicData uri="http://schemas.openxmlformats.org/presentationml/2006/ole">
            <mc:AlternateContent xmlns:mc="http://schemas.openxmlformats.org/markup-compatibility/2006">
              <mc:Choice xmlns:v="urn:schemas-microsoft-com:vml" Requires="v">
                <p:oleObj spid="_x0000_s83992" name="Equation" r:id="rId7" imgW="1358640" imgH="228600" progId="Equation.DSMT4">
                  <p:embed/>
                </p:oleObj>
              </mc:Choice>
              <mc:Fallback>
                <p:oleObj name="Equation" r:id="rId7" imgW="13586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826000"/>
                        <a:ext cx="23764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1" name="Text Box 9"/>
          <p:cNvSpPr txBox="1">
            <a:spLocks noChangeArrowheads="1"/>
          </p:cNvSpPr>
          <p:nvPr/>
        </p:nvSpPr>
        <p:spPr bwMode="auto">
          <a:xfrm>
            <a:off x="468313" y="5589588"/>
            <a:ext cx="775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求出</a:t>
            </a:r>
            <a:r>
              <a:rPr lang="en-US" altLang="zh-CN"/>
              <a:t>(4.67)</a:t>
            </a:r>
            <a:r>
              <a:rPr lang="zh-CN" altLang="en-US"/>
              <a:t>的解后，代入</a:t>
            </a:r>
            <a:r>
              <a:rPr lang="en-US" altLang="zh-CN"/>
              <a:t>(4.62)</a:t>
            </a:r>
            <a:r>
              <a:rPr lang="zh-CN" altLang="en-US"/>
              <a:t>即可得最小二乘拟合函数。</a:t>
            </a:r>
          </a:p>
        </p:txBody>
      </p:sp>
      <p:graphicFrame>
        <p:nvGraphicFramePr>
          <p:cNvPr id="51205" name="Object 10"/>
          <p:cNvGraphicFramePr>
            <a:graphicFrameLocks noChangeAspect="1"/>
          </p:cNvGraphicFramePr>
          <p:nvPr/>
        </p:nvGraphicFramePr>
        <p:xfrm>
          <a:off x="611188" y="6140450"/>
          <a:ext cx="7104062" cy="457200"/>
        </p:xfrm>
        <a:graphic>
          <a:graphicData uri="http://schemas.openxmlformats.org/presentationml/2006/ole">
            <mc:AlternateContent xmlns:mc="http://schemas.openxmlformats.org/markup-compatibility/2006">
              <mc:Choice xmlns:v="urn:schemas-microsoft-com:vml" Requires="v">
                <p:oleObj spid="_x0000_s83993" name="Equation" r:id="rId9" imgW="3136680" imgH="228600" progId="Equation.DSMT4">
                  <p:embed/>
                </p:oleObj>
              </mc:Choice>
              <mc:Fallback>
                <p:oleObj name="Equation" r:id="rId9" imgW="31366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6140450"/>
                        <a:ext cx="71040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5481330"/>
      </p:ext>
    </p:extLst>
  </p:cSld>
  <p:clrMapOvr>
    <a:masterClrMapping/>
  </p:clrMapOvr>
  <p:transition>
    <p:spli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4CDD9E5-EE6C-4D01-9CCE-E22C4214E640}" type="slidenum">
              <a:rPr lang="en-US" altLang="zh-CN" sz="1200">
                <a:solidFill>
                  <a:srgbClr val="000000"/>
                </a:solidFill>
              </a:rPr>
              <a:pPr eaLnBrk="1" hangingPunct="1"/>
              <a:t>94</a:t>
            </a:fld>
            <a:endParaRPr lang="en-US" altLang="zh-CN" sz="1200">
              <a:solidFill>
                <a:srgbClr val="000000"/>
              </a:solidFill>
            </a:endParaRPr>
          </a:p>
        </p:txBody>
      </p:sp>
      <p:graphicFrame>
        <p:nvGraphicFramePr>
          <p:cNvPr id="52226" name="Object 2"/>
          <p:cNvGraphicFramePr>
            <a:graphicFrameLocks noChangeAspect="1"/>
          </p:cNvGraphicFramePr>
          <p:nvPr>
            <p:extLst/>
          </p:nvPr>
        </p:nvGraphicFramePr>
        <p:xfrm>
          <a:off x="609600" y="755650"/>
          <a:ext cx="7607300" cy="5883275"/>
        </p:xfrm>
        <a:graphic>
          <a:graphicData uri="http://schemas.openxmlformats.org/presentationml/2006/ole">
            <mc:AlternateContent xmlns:mc="http://schemas.openxmlformats.org/markup-compatibility/2006">
              <mc:Choice xmlns:v="urn:schemas-microsoft-com:vml" Requires="v">
                <p:oleObj spid="_x0000_s84999" name="Document" r:id="rId3" imgW="4978102" imgH="3850784" progId="Word.Document.8">
                  <p:embed/>
                </p:oleObj>
              </mc:Choice>
              <mc:Fallback>
                <p:oleObj name="Document" r:id="rId3" imgW="4978102" imgH="3850784" progId="Word.Document.8">
                  <p:embed/>
                  <p:pic>
                    <p:nvPicPr>
                      <p:cNvPr id="0" name=""/>
                      <p:cNvPicPr>
                        <a:picLocks noChangeAspect="1" noChangeArrowheads="1"/>
                      </p:cNvPicPr>
                      <p:nvPr/>
                    </p:nvPicPr>
                    <p:blipFill>
                      <a:blip r:embed="rId4"/>
                      <a:srcRect r="20496"/>
                      <a:stretch>
                        <a:fillRect/>
                      </a:stretch>
                    </p:blipFill>
                    <p:spPr bwMode="auto">
                      <a:xfrm>
                        <a:off x="609600" y="755650"/>
                        <a:ext cx="76073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 Box 3"/>
          <p:cNvSpPr txBox="1">
            <a:spLocks noChangeArrowheads="1"/>
          </p:cNvSpPr>
          <p:nvPr/>
        </p:nvSpPr>
        <p:spPr bwMode="auto">
          <a:xfrm>
            <a:off x="304800" y="228600"/>
            <a:ext cx="2362200" cy="36671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defRPr/>
            </a:pPr>
            <a:r>
              <a:rPr lang="zh-CN" altLang="en-US" sz="1800" dirty="0"/>
              <a:t>代数多项式拟合</a:t>
            </a:r>
          </a:p>
        </p:txBody>
      </p:sp>
      <p:sp>
        <p:nvSpPr>
          <p:cNvPr id="2" name="文本框 1"/>
          <p:cNvSpPr txBox="1"/>
          <p:nvPr/>
        </p:nvSpPr>
        <p:spPr>
          <a:xfrm>
            <a:off x="4373394" y="5693186"/>
            <a:ext cx="576064" cy="400110"/>
          </a:xfrm>
          <a:prstGeom prst="rect">
            <a:avLst/>
          </a:prstGeom>
          <a:noFill/>
        </p:spPr>
        <p:txBody>
          <a:bodyPr wrap="square" rtlCol="0">
            <a:spAutoFit/>
          </a:bodyPr>
          <a:lstStyle/>
          <a:p>
            <a:r>
              <a:rPr lang="en-US" altLang="zh-CN" sz="2000" i="1" dirty="0" smtClean="0"/>
              <a:t>a</a:t>
            </a:r>
            <a:r>
              <a:rPr lang="en-US" altLang="zh-CN" sz="2000" i="1" baseline="-25000" dirty="0" smtClean="0"/>
              <a:t>m</a:t>
            </a:r>
            <a:endParaRPr lang="zh-CN" altLang="en-US" sz="2000" i="1" baseline="-25000" dirty="0"/>
          </a:p>
        </p:txBody>
      </p:sp>
      <p:cxnSp>
        <p:nvCxnSpPr>
          <p:cNvPr id="4" name="直接连接符 3"/>
          <p:cNvCxnSpPr/>
          <p:nvPr/>
        </p:nvCxnSpPr>
        <p:spPr>
          <a:xfrm flipV="1">
            <a:off x="755576" y="4293096"/>
            <a:ext cx="1584176" cy="108012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55576" y="4259315"/>
            <a:ext cx="2425809" cy="1653961"/>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755576" y="4365104"/>
            <a:ext cx="3036275" cy="2070189"/>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662867" y="5665531"/>
            <a:ext cx="1128984" cy="769763"/>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598701"/>
      </p:ext>
    </p:extLst>
  </p:cSld>
  <p:clrMapOvr>
    <a:masterClrMapping/>
  </p:clrMapOvr>
  <p:transition>
    <p:spli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AE32B03-1110-40B1-B101-72E646C7E34A}" type="slidenum">
              <a:rPr lang="en-US" altLang="zh-CN" sz="1200">
                <a:solidFill>
                  <a:srgbClr val="000000"/>
                </a:solidFill>
              </a:rPr>
              <a:pPr eaLnBrk="1" hangingPunct="1"/>
              <a:t>95</a:t>
            </a:fld>
            <a:endParaRPr lang="en-US" altLang="zh-CN" sz="1200">
              <a:solidFill>
                <a:srgbClr val="000000"/>
              </a:solidFill>
            </a:endParaRPr>
          </a:p>
        </p:txBody>
      </p:sp>
      <p:sp>
        <p:nvSpPr>
          <p:cNvPr id="53253" name="Rectangle 2"/>
          <p:cNvSpPr>
            <a:spLocks noChangeArrowheads="1"/>
          </p:cNvSpPr>
          <p:nvPr/>
        </p:nvSpPr>
        <p:spPr bwMode="auto">
          <a:xfrm>
            <a:off x="3119438" y="2643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4" name="Rectangle 3"/>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1" name="Object 5"/>
          <p:cNvGraphicFramePr>
            <a:graphicFrameLocks noChangeAspect="1"/>
          </p:cNvGraphicFramePr>
          <p:nvPr/>
        </p:nvGraphicFramePr>
        <p:xfrm>
          <a:off x="900113" y="1125538"/>
          <a:ext cx="7851775" cy="896937"/>
        </p:xfrm>
        <a:graphic>
          <a:graphicData uri="http://schemas.openxmlformats.org/presentationml/2006/ole">
            <mc:AlternateContent xmlns:mc="http://schemas.openxmlformats.org/markup-compatibility/2006">
              <mc:Choice xmlns:v="urn:schemas-microsoft-com:vml" Requires="v">
                <p:oleObj spid="_x0000_s86028" name="Equation" r:id="rId3" imgW="1866600" imgH="241200" progId="Equation.DSMT4">
                  <p:embed/>
                </p:oleObj>
              </mc:Choice>
              <mc:Fallback>
                <p:oleObj name="Equation" r:id="rId3" imgW="18666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25538"/>
                        <a:ext cx="7851775"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
          <p:cNvGrpSpPr/>
          <p:nvPr/>
        </p:nvGrpSpPr>
        <p:grpSpPr>
          <a:xfrm>
            <a:off x="900113" y="2420938"/>
            <a:ext cx="6408737" cy="3455987"/>
            <a:chOff x="900113" y="2420938"/>
            <a:chExt cx="6408737" cy="3455987"/>
          </a:xfrm>
        </p:grpSpPr>
        <p:graphicFrame>
          <p:nvGraphicFramePr>
            <p:cNvPr id="53250" name="Object 4"/>
            <p:cNvGraphicFramePr>
              <a:graphicFrameLocks noChangeAspect="1"/>
            </p:cNvGraphicFramePr>
            <p:nvPr>
              <p:extLst/>
            </p:nvPr>
          </p:nvGraphicFramePr>
          <p:xfrm>
            <a:off x="900113" y="2420938"/>
            <a:ext cx="6408737" cy="3455987"/>
          </p:xfrm>
          <a:graphic>
            <a:graphicData uri="http://schemas.openxmlformats.org/presentationml/2006/ole">
              <mc:AlternateContent xmlns:mc="http://schemas.openxmlformats.org/markup-compatibility/2006">
                <mc:Choice xmlns:v="urn:schemas-microsoft-com:vml" Requires="v">
                  <p:oleObj spid="_x0000_s86029" name="Equation" r:id="rId5" imgW="3022600" imgH="1625600" progId="Equation.DSMT4">
                    <p:embed/>
                  </p:oleObj>
                </mc:Choice>
                <mc:Fallback>
                  <p:oleObj name="Equation" r:id="rId5" imgW="3022600" imgH="1625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420938"/>
                          <a:ext cx="6408737" cy="345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084765" y="4618300"/>
              <a:ext cx="504056" cy="461665"/>
            </a:xfrm>
            <a:prstGeom prst="rect">
              <a:avLst/>
            </a:prstGeom>
            <a:noFill/>
          </p:spPr>
          <p:txBody>
            <a:bodyPr wrap="square" rtlCol="0">
              <a:spAutoFit/>
            </a:bodyPr>
            <a:lstStyle/>
            <a:p>
              <a:r>
                <a:rPr lang="en-US" altLang="zh-CN" i="1" dirty="0" smtClean="0"/>
                <a:t>a</a:t>
              </a:r>
              <a:r>
                <a:rPr lang="en-US" altLang="zh-CN" i="1" baseline="-25000" dirty="0" smtClean="0"/>
                <a:t>m</a:t>
              </a:r>
              <a:endParaRPr lang="zh-CN" altLang="en-US" i="1" baseline="-25000" dirty="0"/>
            </a:p>
          </p:txBody>
        </p:sp>
      </p:grpSp>
    </p:spTree>
    <p:extLst>
      <p:ext uri="{BB962C8B-B14F-4D97-AF65-F5344CB8AC3E}">
        <p14:creationId xmlns:p14="http://schemas.microsoft.com/office/powerpoint/2010/main" val="1940451826"/>
      </p:ext>
    </p:extLst>
  </p:cSld>
  <p:clrMapOvr>
    <a:masterClrMapping/>
  </p:clrMapOvr>
  <p:transition>
    <p:spli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F3415BC-9AF7-4CB7-BCA6-937AF809FD04}" type="slidenum">
              <a:rPr lang="en-US" altLang="zh-CN" sz="1200">
                <a:solidFill>
                  <a:srgbClr val="000000"/>
                </a:solidFill>
              </a:rPr>
              <a:pPr eaLnBrk="1" hangingPunct="1"/>
              <a:t>96</a:t>
            </a:fld>
            <a:endParaRPr lang="en-US" altLang="zh-CN" sz="1200">
              <a:solidFill>
                <a:srgbClr val="000000"/>
              </a:solidFill>
            </a:endParaRPr>
          </a:p>
        </p:txBody>
      </p:sp>
      <p:graphicFrame>
        <p:nvGraphicFramePr>
          <p:cNvPr id="54274" name="Object 2"/>
          <p:cNvGraphicFramePr>
            <a:graphicFrameLocks noChangeAspect="1"/>
          </p:cNvGraphicFramePr>
          <p:nvPr/>
        </p:nvGraphicFramePr>
        <p:xfrm>
          <a:off x="228600" y="381000"/>
          <a:ext cx="8667750" cy="6750050"/>
        </p:xfrm>
        <a:graphic>
          <a:graphicData uri="http://schemas.openxmlformats.org/presentationml/2006/ole">
            <mc:AlternateContent xmlns:mc="http://schemas.openxmlformats.org/markup-compatibility/2006">
              <mc:Choice xmlns:v="urn:schemas-microsoft-com:vml" Requires="v">
                <p:oleObj spid="_x0000_s87047" name="Document" r:id="rId3" imgW="3642840" imgH="3254400" progId="Word.Document.8">
                  <p:embed/>
                </p:oleObj>
              </mc:Choice>
              <mc:Fallback>
                <p:oleObj name="Document" r:id="rId3" imgW="3642840" imgH="32544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1000"/>
                        <a:ext cx="8667750" cy="67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90949448"/>
      </p:ext>
    </p:extLst>
  </p:cSld>
  <p:clrMapOvr>
    <a:masterClrMapping/>
  </p:clrMapOvr>
  <p:transition>
    <p:spli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475AFD8-AA9A-4DFA-8F94-EAA0391F3852}" type="slidenum">
              <a:rPr lang="en-US" altLang="zh-CN" sz="1200">
                <a:solidFill>
                  <a:srgbClr val="000000"/>
                </a:solidFill>
              </a:rPr>
              <a:pPr eaLnBrk="1" hangingPunct="1"/>
              <a:t>97</a:t>
            </a:fld>
            <a:endParaRPr lang="en-US" altLang="zh-CN" sz="1200">
              <a:solidFill>
                <a:srgbClr val="000000"/>
              </a:solidFill>
            </a:endParaRPr>
          </a:p>
        </p:txBody>
      </p:sp>
      <p:graphicFrame>
        <p:nvGraphicFramePr>
          <p:cNvPr id="55298" name="Object 2"/>
          <p:cNvGraphicFramePr>
            <a:graphicFrameLocks/>
          </p:cNvGraphicFramePr>
          <p:nvPr/>
        </p:nvGraphicFramePr>
        <p:xfrm>
          <a:off x="1143000" y="838200"/>
          <a:ext cx="6238875" cy="1560513"/>
        </p:xfrm>
        <a:graphic>
          <a:graphicData uri="http://schemas.openxmlformats.org/presentationml/2006/ole">
            <mc:AlternateContent xmlns:mc="http://schemas.openxmlformats.org/markup-compatibility/2006">
              <mc:Choice xmlns:v="urn:schemas-microsoft-com:vml" Requires="v">
                <p:oleObj spid="_x0000_s88071" name="Document" r:id="rId3" imgW="3120480" imgH="785520" progId="Word.Document.8">
                  <p:embed/>
                </p:oleObj>
              </mc:Choice>
              <mc:Fallback>
                <p:oleObj name="Document" r:id="rId3" imgW="3120480" imgH="78552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623887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530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43840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942032"/>
      </p:ext>
    </p:extLst>
  </p:cSld>
  <p:clrMapOvr>
    <a:masterClrMapping/>
  </p:clrMapOvr>
  <p:transition>
    <p:spli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EDB8E68-1A4F-4104-9008-E93CBFBBC86F}" type="slidenum">
              <a:rPr lang="en-US" altLang="zh-CN" sz="1200">
                <a:solidFill>
                  <a:srgbClr val="000000"/>
                </a:solidFill>
              </a:rPr>
              <a:pPr eaLnBrk="1" hangingPunct="1"/>
              <a:t>98</a:t>
            </a:fld>
            <a:endParaRPr lang="en-US" altLang="zh-CN" sz="1200">
              <a:solidFill>
                <a:srgbClr val="000000"/>
              </a:solidFill>
            </a:endParaRPr>
          </a:p>
        </p:txBody>
      </p:sp>
      <p:graphicFrame>
        <p:nvGraphicFramePr>
          <p:cNvPr id="56322" name="Object 2"/>
          <p:cNvGraphicFramePr>
            <a:graphicFrameLocks noChangeAspect="1"/>
          </p:cNvGraphicFramePr>
          <p:nvPr/>
        </p:nvGraphicFramePr>
        <p:xfrm>
          <a:off x="609600" y="457200"/>
          <a:ext cx="7773988" cy="2736850"/>
        </p:xfrm>
        <a:graphic>
          <a:graphicData uri="http://schemas.openxmlformats.org/presentationml/2006/ole">
            <mc:AlternateContent xmlns:mc="http://schemas.openxmlformats.org/markup-compatibility/2006">
              <mc:Choice xmlns:v="urn:schemas-microsoft-com:vml" Requires="v">
                <p:oleObj spid="_x0000_s89110" name="Document" r:id="rId3" imgW="3888000" imgH="1368360" progId="Word.Document.8">
                  <p:embed/>
                </p:oleObj>
              </mc:Choice>
              <mc:Fallback>
                <p:oleObj name="Document" r:id="rId3" imgW="3888000" imgH="1368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200"/>
                        <a:ext cx="777398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762000" y="3276600"/>
          <a:ext cx="7720013" cy="2979738"/>
        </p:xfrm>
        <a:graphic>
          <a:graphicData uri="http://schemas.openxmlformats.org/presentationml/2006/ole">
            <mc:AlternateContent xmlns:mc="http://schemas.openxmlformats.org/markup-compatibility/2006">
              <mc:Choice xmlns:v="urn:schemas-microsoft-com:vml" Requires="v">
                <p:oleObj spid="_x0000_s89111" name="Document" r:id="rId5" imgW="3853800" imgH="1488240" progId="Word.Document.8">
                  <p:embed/>
                </p:oleObj>
              </mc:Choice>
              <mc:Fallback>
                <p:oleObj name="Document" r:id="rId5" imgW="3853800" imgH="14882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276600"/>
                        <a:ext cx="7720013"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nvPr>
        </p:nvGraphicFramePr>
        <p:xfrm>
          <a:off x="5619374" y="1825625"/>
          <a:ext cx="2879799" cy="328970"/>
        </p:xfrm>
        <a:graphic>
          <a:graphicData uri="http://schemas.openxmlformats.org/presentationml/2006/ole">
            <mc:AlternateContent xmlns:mc="http://schemas.openxmlformats.org/markup-compatibility/2006">
              <mc:Choice xmlns:v="urn:schemas-microsoft-com:vml" Requires="v">
                <p:oleObj spid="_x0000_s89112" name="Equation" r:id="rId7" imgW="1866600" imgH="241200" progId="Equation.DSMT4">
                  <p:embed/>
                </p:oleObj>
              </mc:Choice>
              <mc:Fallback>
                <p:oleObj name="Equation" r:id="rId7" imgW="18666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374" y="1825625"/>
                        <a:ext cx="2879799" cy="328970"/>
                      </a:xfrm>
                      <a:prstGeom prst="rect">
                        <a:avLst/>
                      </a:prstGeom>
                      <a:noFill/>
                      <a:ln>
                        <a:solidFill>
                          <a:srgbClr val="FFFF00"/>
                        </a:solidFill>
                      </a:ln>
                      <a:extLst/>
                    </p:spPr>
                  </p:pic>
                </p:oleObj>
              </mc:Fallback>
            </mc:AlternateContent>
          </a:graphicData>
        </a:graphic>
      </p:graphicFrame>
      <p:grpSp>
        <p:nvGrpSpPr>
          <p:cNvPr id="3" name="组合 2"/>
          <p:cNvGrpSpPr/>
          <p:nvPr/>
        </p:nvGrpSpPr>
        <p:grpSpPr>
          <a:xfrm>
            <a:off x="5292080" y="3861048"/>
            <a:ext cx="3805646" cy="2304256"/>
            <a:chOff x="5148064" y="3861048"/>
            <a:chExt cx="3805646" cy="2304256"/>
          </a:xfrm>
        </p:grpSpPr>
        <p:graphicFrame>
          <p:nvGraphicFramePr>
            <p:cNvPr id="7" name="Object 4"/>
            <p:cNvGraphicFramePr>
              <a:graphicFrameLocks noChangeAspect="1"/>
            </p:cNvGraphicFramePr>
            <p:nvPr>
              <p:extLst/>
            </p:nvPr>
          </p:nvGraphicFramePr>
          <p:xfrm>
            <a:off x="5168570" y="4005064"/>
            <a:ext cx="3738216" cy="2015877"/>
          </p:xfrm>
          <a:graphic>
            <a:graphicData uri="http://schemas.openxmlformats.org/presentationml/2006/ole">
              <mc:AlternateContent xmlns:mc="http://schemas.openxmlformats.org/markup-compatibility/2006">
                <mc:Choice xmlns:v="urn:schemas-microsoft-com:vml" Requires="v">
                  <p:oleObj spid="_x0000_s89113" name="Equation" r:id="rId9" imgW="3022600" imgH="1625600" progId="Equation.DSMT4">
                    <p:embed/>
                  </p:oleObj>
                </mc:Choice>
                <mc:Fallback>
                  <p:oleObj name="Equation" r:id="rId9" imgW="3022600" imgH="1625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8570" y="4005064"/>
                          <a:ext cx="3738216" cy="20158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7561500" y="5229200"/>
              <a:ext cx="432048" cy="369332"/>
            </a:xfrm>
            <a:prstGeom prst="rect">
              <a:avLst/>
            </a:prstGeom>
            <a:noFill/>
          </p:spPr>
          <p:txBody>
            <a:bodyPr wrap="square" rtlCol="0">
              <a:spAutoFit/>
            </a:bodyPr>
            <a:lstStyle/>
            <a:p>
              <a:r>
                <a:rPr lang="en-US" altLang="zh-CN" sz="1800" i="1" dirty="0" smtClean="0"/>
                <a:t>a</a:t>
              </a:r>
              <a:r>
                <a:rPr lang="en-US" altLang="zh-CN" sz="1800" i="1" baseline="-25000" dirty="0" smtClean="0"/>
                <a:t>m</a:t>
              </a:r>
              <a:endParaRPr lang="zh-CN" altLang="en-US" sz="1800" i="1" baseline="-25000" dirty="0"/>
            </a:p>
          </p:txBody>
        </p:sp>
        <p:sp>
          <p:nvSpPr>
            <p:cNvPr id="2" name="矩形 1"/>
            <p:cNvSpPr/>
            <p:nvPr/>
          </p:nvSpPr>
          <p:spPr>
            <a:xfrm>
              <a:off x="5148064" y="3861048"/>
              <a:ext cx="3805646" cy="230425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47672167"/>
      </p:ext>
    </p:extLst>
  </p:cSld>
  <p:clrMapOvr>
    <a:masterClrMapping/>
  </p:clrMapOvr>
  <p:transition>
    <p:spli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3620F2-19D9-4927-B17F-101230D43BD2}" type="slidenum">
              <a:rPr lang="en-US" altLang="zh-CN" sz="1200">
                <a:solidFill>
                  <a:srgbClr val="000000"/>
                </a:solidFill>
              </a:rPr>
              <a:pPr eaLnBrk="1" hangingPunct="1"/>
              <a:t>99</a:t>
            </a:fld>
            <a:endParaRPr lang="en-US" altLang="zh-CN" sz="1200">
              <a:solidFill>
                <a:srgbClr val="000000"/>
              </a:solidFill>
            </a:endParaRPr>
          </a:p>
        </p:txBody>
      </p:sp>
      <p:graphicFrame>
        <p:nvGraphicFramePr>
          <p:cNvPr id="57346" name="Object 2"/>
          <p:cNvGraphicFramePr>
            <a:graphicFrameLocks noChangeAspect="1"/>
          </p:cNvGraphicFramePr>
          <p:nvPr/>
        </p:nvGraphicFramePr>
        <p:xfrm>
          <a:off x="304800" y="304800"/>
          <a:ext cx="6405563" cy="3667125"/>
        </p:xfrm>
        <a:graphic>
          <a:graphicData uri="http://schemas.openxmlformats.org/presentationml/2006/ole">
            <mc:AlternateContent xmlns:mc="http://schemas.openxmlformats.org/markup-compatibility/2006">
              <mc:Choice xmlns:v="urn:schemas-microsoft-com:vml" Requires="v">
                <p:oleObj spid="_x0000_s90124" name="Document" r:id="rId3" imgW="3200400" imgH="1833120" progId="Word.Document.8">
                  <p:embed/>
                </p:oleObj>
              </mc:Choice>
              <mc:Fallback>
                <p:oleObj name="Document" r:id="rId3" imgW="3200400" imgH="1833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
                        <a:ext cx="6405563"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p:cNvGraphicFramePr>
            <a:graphicFrameLocks noChangeAspect="1"/>
          </p:cNvGraphicFramePr>
          <p:nvPr/>
        </p:nvGraphicFramePr>
        <p:xfrm>
          <a:off x="381000" y="3962400"/>
          <a:ext cx="7964488" cy="2597150"/>
        </p:xfrm>
        <a:graphic>
          <a:graphicData uri="http://schemas.openxmlformats.org/presentationml/2006/ole">
            <mc:AlternateContent xmlns:mc="http://schemas.openxmlformats.org/markup-compatibility/2006">
              <mc:Choice xmlns:v="urn:schemas-microsoft-com:vml" Requires="v">
                <p:oleObj spid="_x0000_s90125" name="文档" r:id="rId5" imgW="3967119" imgH="1297692" progId="Word.Document.8">
                  <p:embed/>
                </p:oleObj>
              </mc:Choice>
              <mc:Fallback>
                <p:oleObj name="文档" r:id="rId5" imgW="3967119" imgH="129769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62400"/>
                        <a:ext cx="796448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9846926"/>
      </p:ext>
    </p:extLst>
  </p:cSld>
  <p:clrMapOvr>
    <a:masterClrMapping/>
  </p:clrMapOvr>
  <p:transition>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奇秀山川">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3528</TotalTime>
  <Words>5799</Words>
  <Application>Microsoft Office PowerPoint</Application>
  <PresentationFormat>全屏显示(4:3)</PresentationFormat>
  <Paragraphs>1163</Paragraphs>
  <Slides>104</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104</vt:i4>
      </vt:variant>
    </vt:vector>
  </HeadingPairs>
  <TitlesOfParts>
    <vt:vector size="127" baseType="lpstr">
      <vt:lpstr>맑은 고딕</vt:lpstr>
      <vt:lpstr>黑体</vt:lpstr>
      <vt:lpstr>楷体_GB2312</vt:lpstr>
      <vt:lpstr>隶书</vt:lpstr>
      <vt:lpstr>宋体</vt:lpstr>
      <vt:lpstr>Arial</vt:lpstr>
      <vt:lpstr>Courier New</vt:lpstr>
      <vt:lpstr>Gill Sans MT</vt:lpstr>
      <vt:lpstr>Symbol</vt:lpstr>
      <vt:lpstr>Tahoma</vt:lpstr>
      <vt:lpstr>Times New Roman</vt:lpstr>
      <vt:lpstr>Webdings</vt:lpstr>
      <vt:lpstr>Wingdings</vt:lpstr>
      <vt:lpstr>Wingdings 2</vt:lpstr>
      <vt:lpstr>奇秀山川</vt:lpstr>
      <vt:lpstr>Photo Editor 照片</vt:lpstr>
      <vt:lpstr>Document</vt:lpstr>
      <vt:lpstr>Equation</vt:lpstr>
      <vt:lpstr>公式</vt:lpstr>
      <vt:lpstr>수식</vt:lpstr>
      <vt:lpstr>Microsoft Equation 3.0</vt:lpstr>
      <vt:lpstr>文档</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ZQ&amp;NN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插值法与最小二乘法</dc:title>
  <dc:creator>NO1</dc:creator>
  <cp:lastModifiedBy>ASUS</cp:lastModifiedBy>
  <cp:revision>150</cp:revision>
  <dcterms:created xsi:type="dcterms:W3CDTF">2004-02-28T08:10:52Z</dcterms:created>
  <dcterms:modified xsi:type="dcterms:W3CDTF">2015-04-09T06:28:30Z</dcterms:modified>
</cp:coreProperties>
</file>