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3"/>
  </p:notesMasterIdLst>
  <p:sldIdLst>
    <p:sldId id="331" r:id="rId2"/>
    <p:sldId id="257" r:id="rId3"/>
    <p:sldId id="258" r:id="rId4"/>
    <p:sldId id="259" r:id="rId5"/>
    <p:sldId id="260" r:id="rId6"/>
    <p:sldId id="344" r:id="rId7"/>
    <p:sldId id="380" r:id="rId8"/>
    <p:sldId id="345" r:id="rId9"/>
    <p:sldId id="346" r:id="rId10"/>
    <p:sldId id="265" r:id="rId11"/>
    <p:sldId id="347" r:id="rId12"/>
    <p:sldId id="382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49" r:id="rId22"/>
    <p:sldId id="273" r:id="rId23"/>
    <p:sldId id="274" r:id="rId24"/>
    <p:sldId id="350" r:id="rId25"/>
    <p:sldId id="278" r:id="rId26"/>
    <p:sldId id="384" r:id="rId27"/>
    <p:sldId id="275" r:id="rId28"/>
    <p:sldId id="276" r:id="rId29"/>
    <p:sldId id="279" r:id="rId30"/>
    <p:sldId id="281" r:id="rId31"/>
    <p:sldId id="365" r:id="rId32"/>
    <p:sldId id="364" r:id="rId33"/>
    <p:sldId id="366" r:id="rId34"/>
    <p:sldId id="367" r:id="rId35"/>
    <p:sldId id="368" r:id="rId36"/>
    <p:sldId id="354" r:id="rId37"/>
    <p:sldId id="369" r:id="rId38"/>
    <p:sldId id="385" r:id="rId39"/>
    <p:sldId id="290" r:id="rId40"/>
    <p:sldId id="291" r:id="rId41"/>
    <p:sldId id="292" r:id="rId42"/>
    <p:sldId id="293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294" r:id="rId53"/>
    <p:sldId id="295" r:id="rId54"/>
    <p:sldId id="296" r:id="rId55"/>
    <p:sldId id="335" r:id="rId56"/>
    <p:sldId id="297" r:id="rId57"/>
    <p:sldId id="379" r:id="rId58"/>
    <p:sldId id="299" r:id="rId59"/>
    <p:sldId id="389" r:id="rId60"/>
    <p:sldId id="277" r:id="rId61"/>
    <p:sldId id="300" r:id="rId62"/>
    <p:sldId id="301" r:id="rId63"/>
    <p:sldId id="316" r:id="rId64"/>
    <p:sldId id="317" r:id="rId65"/>
    <p:sldId id="319" r:id="rId66"/>
    <p:sldId id="321" r:id="rId67"/>
    <p:sldId id="325" r:id="rId68"/>
    <p:sldId id="326" r:id="rId69"/>
    <p:sldId id="327" r:id="rId70"/>
    <p:sldId id="386" r:id="rId71"/>
    <p:sldId id="387" r:id="rId7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  <a:srgbClr val="E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2" autoAdjust="0"/>
    <p:restoredTop sz="94635" autoAdjust="0"/>
  </p:normalViewPr>
  <p:slideViewPr>
    <p:cSldViewPr>
      <p:cViewPr varScale="1">
        <p:scale>
          <a:sx n="110" d="100"/>
          <a:sy n="110" d="100"/>
        </p:scale>
        <p:origin x="8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jpeg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5.jpeg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35.jpe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5.jpeg"/><Relationship Id="rId1" Type="http://schemas.openxmlformats.org/officeDocument/2006/relationships/image" Target="../media/image51.wmf"/><Relationship Id="rId4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41.wmf"/><Relationship Id="rId5" Type="http://schemas.openxmlformats.org/officeDocument/2006/relationships/image" Target="../media/image37.wmf"/><Relationship Id="rId4" Type="http://schemas.openxmlformats.org/officeDocument/2006/relationships/image" Target="../media/image35.jpe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41.wmf"/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35.jpeg"/><Relationship Id="rId1" Type="http://schemas.openxmlformats.org/officeDocument/2006/relationships/image" Target="../media/image62.wmf"/><Relationship Id="rId5" Type="http://schemas.openxmlformats.org/officeDocument/2006/relationships/image" Target="../media/image63.wmf"/><Relationship Id="rId4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66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80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1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6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131.wmf"/><Relationship Id="rId2" Type="http://schemas.openxmlformats.org/officeDocument/2006/relationships/image" Target="../media/image117.wmf"/><Relationship Id="rId1" Type="http://schemas.openxmlformats.org/officeDocument/2006/relationships/image" Target="../media/image132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3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2.wmf"/><Relationship Id="rId6" Type="http://schemas.openxmlformats.org/officeDocument/2006/relationships/image" Target="../media/image66.wmf"/><Relationship Id="rId5" Type="http://schemas.openxmlformats.org/officeDocument/2006/relationships/image" Target="../media/image117.wmf"/><Relationship Id="rId4" Type="http://schemas.openxmlformats.org/officeDocument/2006/relationships/image" Target="../media/image136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17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17.wmf"/><Relationship Id="rId5" Type="http://schemas.openxmlformats.org/officeDocument/2006/relationships/image" Target="../media/image7.wmf"/><Relationship Id="rId4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4" Type="http://schemas.openxmlformats.org/officeDocument/2006/relationships/image" Target="../media/image166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0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10D570-A7E5-4D33-A420-585587928C61}" type="datetimeFigureOut">
              <a:rPr lang="zh-CN" altLang="en-US"/>
              <a:pPr>
                <a:defRPr/>
              </a:pPr>
              <a:t>2015/4/15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FEA2F-9CA2-4822-9645-47E4858C97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7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1EC397-1AE8-4F1A-AC7F-EA08A8E445E8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02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91AC-EB31-4C59-BCA7-F819EE46DC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5D5A7-DDD3-4ED3-A679-E2B68D438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275E14-0989-42F6-944C-1EA3FA3843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9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66CF77C-4E71-49B5-932E-B9A278CCC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3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EC2E1F-03F1-4BF5-8DEE-A16FEAAD7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7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BCC1A-3957-4F43-A2F6-324455BCE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00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F99CF34-55F3-4350-A336-947D828EA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35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71F1C-015E-41AC-84DF-EECC80424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6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3B3D57-8A2E-4438-BB36-9887E7ECE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26EAE-F4A3-443C-9341-375F9EC4E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0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5F564A21-A5B8-4858-8FEF-89B3E39EA6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73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A6500-F01D-4E47-BC33-5D485803C2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1E1682-A682-4155-A7FA-7A3EBB1A73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4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9D00-5CFB-4CFE-97D1-55A2BC431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5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E90D0-A6FC-4845-9D56-1CA33412B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F08E2-5C6D-46BE-9134-C694640C2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15257B12-4034-461F-9E26-70D0F39321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4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523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4B4B74BC-FE6F-4BB2-B1C5-B69C21FD0B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1" r:id="rId2"/>
    <p:sldLayoutId id="2147483787" r:id="rId3"/>
    <p:sldLayoutId id="2147483788" r:id="rId4"/>
    <p:sldLayoutId id="2147483789" r:id="rId5"/>
    <p:sldLayoutId id="2147483782" r:id="rId6"/>
    <p:sldLayoutId id="2147483790" r:id="rId7"/>
    <p:sldLayoutId id="2147483783" r:id="rId8"/>
    <p:sldLayoutId id="2147483791" r:id="rId9"/>
    <p:sldLayoutId id="2147483784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85" r:id="rId16"/>
    <p:sldLayoutId id="2147483797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AADCA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ADADA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jpeg"/><Relationship Id="rId4" Type="http://schemas.openxmlformats.org/officeDocument/2006/relationships/image" Target="../media/image33.wmf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8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5.jpe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2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wmf"/><Relationship Id="rId5" Type="http://schemas.openxmlformats.org/officeDocument/2006/relationships/image" Target="../media/image35.jpe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9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5.jpeg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wmf"/><Relationship Id="rId11" Type="http://schemas.openxmlformats.org/officeDocument/2006/relationships/image" Target="../media/image35.jpe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7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2.wmf"/><Relationship Id="rId9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73.png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35.jpeg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99.wmf"/><Relationship Id="rId25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4.wmf"/><Relationship Id="rId11" Type="http://schemas.openxmlformats.org/officeDocument/2006/relationships/image" Target="../media/image96.wmf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98.wmf"/><Relationship Id="rId23" Type="http://schemas.openxmlformats.org/officeDocument/2006/relationships/image" Target="../media/image102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00.wmf"/><Relationship Id="rId4" Type="http://schemas.openxmlformats.org/officeDocument/2006/relationships/image" Target="../media/image93.wmf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Relationship Id="rId27" Type="http://schemas.openxmlformats.org/officeDocument/2006/relationships/image" Target="../media/image10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7.png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09.png"/><Relationship Id="rId4" Type="http://schemas.openxmlformats.org/officeDocument/2006/relationships/image" Target="../media/image106.png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1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8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66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27.wmf"/><Relationship Id="rId3" Type="http://schemas.openxmlformats.org/officeDocument/2006/relationships/oleObject" Target="../embeddings/oleObject135.bin"/><Relationship Id="rId7" Type="http://schemas.openxmlformats.org/officeDocument/2006/relationships/image" Target="../media/image128.jpeg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24.wmf"/><Relationship Id="rId11" Type="http://schemas.openxmlformats.org/officeDocument/2006/relationships/image" Target="../media/image126.wmf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38.bin"/><Relationship Id="rId4" Type="http://schemas.openxmlformats.org/officeDocument/2006/relationships/image" Target="../media/image123.wmf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4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image" Target="../media/image128.jpeg"/><Relationship Id="rId7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12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0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7.wmf"/><Relationship Id="rId11" Type="http://schemas.openxmlformats.org/officeDocument/2006/relationships/image" Target="../media/image128.jpeg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30.wmf"/><Relationship Id="rId10" Type="http://schemas.openxmlformats.org/officeDocument/2006/relationships/image" Target="../media/image133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49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36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6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17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6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14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10" Type="http://schemas.openxmlformats.org/officeDocument/2006/relationships/image" Target="../media/image148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67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10" Type="http://schemas.openxmlformats.org/officeDocument/2006/relationships/image" Target="../media/image153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10" Type="http://schemas.openxmlformats.org/officeDocument/2006/relationships/image" Target="../media/image158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73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3" Type="http://schemas.openxmlformats.org/officeDocument/2006/relationships/oleObject" Target="../embeddings/oleObject176.bin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64.wmf"/><Relationship Id="rId11" Type="http://schemas.openxmlformats.org/officeDocument/2006/relationships/image" Target="../media/image166.wmf"/><Relationship Id="rId5" Type="http://schemas.openxmlformats.org/officeDocument/2006/relationships/oleObject" Target="../embeddings/oleObject177.bin"/><Relationship Id="rId10" Type="http://schemas.openxmlformats.org/officeDocument/2006/relationships/oleObject" Target="../embeddings/oleObject179.bin"/><Relationship Id="rId4" Type="http://schemas.openxmlformats.org/officeDocument/2006/relationships/image" Target="../media/image163.wmf"/><Relationship Id="rId9" Type="http://schemas.openxmlformats.org/officeDocument/2006/relationships/image" Target="../media/image165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6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jp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0945A5-5969-419D-A16B-AE8C4DA62CA1}" type="datetime13">
              <a:rPr lang="zh-CN" altLang="en-US" smtClean="0">
                <a:solidFill>
                  <a:srgbClr val="FFFFFF"/>
                </a:solidFill>
              </a:rPr>
              <a:pPr eaLnBrk="1" hangingPunct="1"/>
              <a:t>下午8时34分51秒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8547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63C1B4-43AF-4F82-97F4-1F616EA46B08}" type="slidenum">
              <a:rPr lang="zh-CN" altLang="en-US">
                <a:solidFill>
                  <a:schemeClr val="tx2"/>
                </a:solidFill>
              </a:rPr>
              <a:pPr eaLnBrk="1" hangingPunct="1"/>
              <a:t>1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08548" name="矩形 5"/>
          <p:cNvSpPr>
            <a:spLocks noChangeArrowheads="1"/>
          </p:cNvSpPr>
          <p:nvPr/>
        </p:nvSpPr>
        <p:spPr bwMode="auto">
          <a:xfrm>
            <a:off x="1071563" y="1500188"/>
            <a:ext cx="72151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 </a:t>
            </a:r>
          </a:p>
          <a:p>
            <a:pPr eaLnBrk="1" hangingPunct="1"/>
            <a:r>
              <a:rPr lang="zh-CN" altLang="en-US" sz="6000" b="1"/>
              <a:t>数值积分与数值微分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endParaRPr lang="zh-CN" altLang="en-US" sz="4000" b="1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38" y="17160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建立数值积分公式最基本的思想是</a:t>
            </a:r>
            <a:r>
              <a:rPr lang="zh-CN" altLang="en-US" dirty="0" smtClean="0">
                <a:solidFill>
                  <a:srgbClr val="FF0000"/>
                </a:solidFill>
              </a:rPr>
              <a:t>选取一个既简单又有足够精度的函数</a:t>
            </a:r>
            <a:r>
              <a:rPr lang="en-US" altLang="zh-CN" i="1" dirty="0" smtClean="0">
                <a:solidFill>
                  <a:srgbClr val="FF0000"/>
                </a:solidFill>
              </a:rPr>
              <a:t>φ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i="1" dirty="0" smtClean="0">
                <a:solidFill>
                  <a:srgbClr val="FF0000"/>
                </a:solidFill>
              </a:rPr>
              <a:t>φ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代替被积函数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 smtClean="0"/>
              <a:t>于是有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现用第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章介绍的</a:t>
            </a:r>
            <a:r>
              <a:rPr lang="zh-CN" altLang="en-US" dirty="0" smtClean="0">
                <a:solidFill>
                  <a:srgbClr val="FF0000"/>
                </a:solidFill>
              </a:rPr>
              <a:t>插值多项式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来代替被积函数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</a:t>
            </a:r>
            <a:r>
              <a:rPr lang="zh-CN" altLang="en-US" dirty="0" smtClean="0"/>
              <a:t>即有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sz="3200" b="1" dirty="0"/>
              <a:t> </a:t>
            </a:r>
            <a:r>
              <a:rPr lang="en-US" altLang="zh-CN" sz="3200" b="1" i="1" dirty="0" err="1"/>
              <a:t>P</a:t>
            </a:r>
            <a:r>
              <a:rPr lang="en-US" altLang="zh-CN" sz="3200" b="1" i="1" baseline="-25000" dirty="0" err="1"/>
              <a:t>n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)=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0</a:t>
            </a:r>
            <a:r>
              <a:rPr lang="en-US" altLang="zh-CN" sz="3200" b="1" i="1" dirty="0"/>
              <a:t>+a</a:t>
            </a:r>
            <a:r>
              <a:rPr lang="en-US" altLang="zh-CN" sz="3200" b="1" baseline="-25000" dirty="0"/>
              <a:t>1</a:t>
            </a:r>
            <a:r>
              <a:rPr lang="en-US" altLang="zh-CN" sz="3200" b="1" i="1" dirty="0"/>
              <a:t>x+a</a:t>
            </a:r>
            <a:r>
              <a:rPr lang="en-US" altLang="zh-CN" sz="3200" b="1" baseline="-25000" dirty="0"/>
              <a:t>2</a:t>
            </a:r>
            <a:r>
              <a:rPr lang="en-US" altLang="zh-CN" sz="3200" b="1" i="1" dirty="0"/>
              <a:t>x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latin typeface="Courier New" panose="02070309020205020404" pitchFamily="49" charset="0"/>
              </a:rPr>
              <a:t>…</a:t>
            </a:r>
            <a:r>
              <a:rPr lang="en-US" altLang="zh-CN" sz="3200" b="1" dirty="0"/>
              <a:t>+</a:t>
            </a:r>
            <a:r>
              <a:rPr lang="en-US" altLang="zh-CN" sz="3200" b="1" i="1" dirty="0" err="1"/>
              <a:t>a</a:t>
            </a:r>
            <a:r>
              <a:rPr lang="en-US" altLang="zh-CN" sz="3200" b="1" i="1" baseline="-25000" dirty="0" err="1"/>
              <a:t>n</a:t>
            </a:r>
            <a:r>
              <a:rPr lang="en-US" altLang="zh-CN" sz="3200" b="1" i="1" dirty="0" err="1"/>
              <a:t>x</a:t>
            </a:r>
            <a:r>
              <a:rPr lang="en-US" altLang="zh-CN" sz="3200" b="1" i="1" baseline="30000" dirty="0" err="1"/>
              <a:t>n</a:t>
            </a:r>
            <a:r>
              <a:rPr lang="en-US" altLang="zh-CN" sz="3200" b="1" baseline="-25000" dirty="0"/>
              <a:t> 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3166"/>
              </p:ext>
            </p:extLst>
          </p:nvPr>
        </p:nvGraphicFramePr>
        <p:xfrm>
          <a:off x="3131914" y="3068960"/>
          <a:ext cx="3816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公式" r:id="rId3" imgW="1320227" imgH="330057" progId="Equation.3">
                  <p:embed/>
                </p:oleObj>
              </mc:Choice>
              <mc:Fallback>
                <p:oleObj name="公式" r:id="rId3" imgW="1320227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14" y="3068960"/>
                        <a:ext cx="3816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12777"/>
              </p:ext>
            </p:extLst>
          </p:nvPr>
        </p:nvGraphicFramePr>
        <p:xfrm>
          <a:off x="3360514" y="4997772"/>
          <a:ext cx="35274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5" imgW="1371600" imgH="330120" progId="Equation.3">
                  <p:embed/>
                </p:oleObj>
              </mc:Choice>
              <mc:Fallback>
                <p:oleObj name="公式" r:id="rId5" imgW="13716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514" y="4997772"/>
                        <a:ext cx="35274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793" y="391"/>
            <a:chExt cx="4219" cy="3357"/>
          </a:xfrm>
        </p:grpSpPr>
        <p:sp>
          <p:nvSpPr>
            <p:cNvPr id="12292" name="Rectangle 23"/>
            <p:cNvSpPr>
              <a:spLocks noChangeArrowheads="1"/>
            </p:cNvSpPr>
            <p:nvPr/>
          </p:nvSpPr>
          <p:spPr bwMode="auto">
            <a:xfrm>
              <a:off x="793" y="391"/>
              <a:ext cx="4219" cy="335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293" name="Group 24"/>
            <p:cNvGrpSpPr>
              <a:grpSpLocks/>
            </p:cNvGrpSpPr>
            <p:nvPr/>
          </p:nvGrpSpPr>
          <p:grpSpPr bwMode="auto">
            <a:xfrm>
              <a:off x="1066" y="527"/>
              <a:ext cx="3792" cy="3063"/>
              <a:chOff x="1066" y="527"/>
              <a:chExt cx="3792" cy="3063"/>
            </a:xfrm>
          </p:grpSpPr>
          <p:sp>
            <p:nvSpPr>
              <p:cNvPr id="12294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-302" y="1895"/>
                <a:ext cx="2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" name="Line 26"/>
              <p:cNvSpPr>
                <a:spLocks noChangeShapeType="1"/>
              </p:cNvSpPr>
              <p:nvPr/>
            </p:nvSpPr>
            <p:spPr bwMode="auto">
              <a:xfrm>
                <a:off x="1636" y="1583"/>
                <a:ext cx="0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Line 27"/>
              <p:cNvSpPr>
                <a:spLocks noChangeShapeType="1"/>
              </p:cNvSpPr>
              <p:nvPr/>
            </p:nvSpPr>
            <p:spPr bwMode="auto">
              <a:xfrm>
                <a:off x="2890" y="1055"/>
                <a:ext cx="0" cy="2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Line 28"/>
              <p:cNvSpPr>
                <a:spLocks noChangeShapeType="1"/>
              </p:cNvSpPr>
              <p:nvPr/>
            </p:nvSpPr>
            <p:spPr bwMode="auto">
              <a:xfrm>
                <a:off x="4138" y="1583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Text Box 29"/>
              <p:cNvSpPr txBox="1">
                <a:spLocks noChangeArrowheads="1"/>
              </p:cNvSpPr>
              <p:nvPr/>
            </p:nvSpPr>
            <p:spPr bwMode="auto">
              <a:xfrm>
                <a:off x="1565" y="754"/>
                <a:ext cx="4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f</a:t>
                </a:r>
                <a:r>
                  <a:rPr lang="en-US" altLang="zh-CN"/>
                  <a:t>(</a:t>
                </a:r>
                <a:r>
                  <a:rPr lang="en-US" altLang="zh-CN" i="1"/>
                  <a:t>x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12299" name="Text Box 30"/>
              <p:cNvSpPr txBox="1">
                <a:spLocks noChangeArrowheads="1"/>
              </p:cNvSpPr>
              <p:nvPr/>
            </p:nvSpPr>
            <p:spPr bwMode="auto">
              <a:xfrm>
                <a:off x="4618" y="3215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12300" name="Text Box 31"/>
              <p:cNvSpPr txBox="1">
                <a:spLocks noChangeArrowheads="1"/>
              </p:cNvSpPr>
              <p:nvPr/>
            </p:nvSpPr>
            <p:spPr bwMode="auto">
              <a:xfrm>
                <a:off x="1066" y="3263"/>
                <a:ext cx="37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12301" name="Freeform 32"/>
              <p:cNvSpPr>
                <a:spLocks/>
              </p:cNvSpPr>
              <p:nvPr/>
            </p:nvSpPr>
            <p:spPr bwMode="auto">
              <a:xfrm rot="-1004361" flipH="1" flipV="1">
                <a:off x="1594" y="1007"/>
                <a:ext cx="2448" cy="946"/>
              </a:xfrm>
              <a:custGeom>
                <a:avLst/>
                <a:gdLst>
                  <a:gd name="T0" fmla="*/ 0 w 2448"/>
                  <a:gd name="T1" fmla="*/ 0 h 1864"/>
                  <a:gd name="T2" fmla="*/ 288 w 2448"/>
                  <a:gd name="T3" fmla="*/ 272 h 1864"/>
                  <a:gd name="T4" fmla="*/ 864 w 2448"/>
                  <a:gd name="T5" fmla="*/ 420 h 1864"/>
                  <a:gd name="T6" fmla="*/ 1584 w 2448"/>
                  <a:gd name="T7" fmla="*/ 470 h 1864"/>
                  <a:gd name="T8" fmla="*/ 2448 w 2448"/>
                  <a:gd name="T9" fmla="*/ 358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Text Box 33"/>
              <p:cNvSpPr txBox="1">
                <a:spLocks noChangeArrowheads="1"/>
              </p:cNvSpPr>
              <p:nvPr/>
            </p:nvSpPr>
            <p:spPr bwMode="auto">
              <a:xfrm>
                <a:off x="1546" y="321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a</a:t>
                </a:r>
                <a:endParaRPr lang="en-US" altLang="zh-CN" baseline="-25000"/>
              </a:p>
            </p:txBody>
          </p:sp>
          <p:sp>
            <p:nvSpPr>
              <p:cNvPr id="12303" name="Text Box 34"/>
              <p:cNvSpPr txBox="1">
                <a:spLocks noChangeArrowheads="1"/>
              </p:cNvSpPr>
              <p:nvPr/>
            </p:nvSpPr>
            <p:spPr bwMode="auto">
              <a:xfrm>
                <a:off x="4090" y="326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b</a:t>
                </a:r>
              </a:p>
            </p:txBody>
          </p:sp>
          <p:sp>
            <p:nvSpPr>
              <p:cNvPr id="12304" name="Freeform 35"/>
              <p:cNvSpPr>
                <a:spLocks/>
              </p:cNvSpPr>
              <p:nvPr/>
            </p:nvSpPr>
            <p:spPr bwMode="auto">
              <a:xfrm>
                <a:off x="1594" y="927"/>
                <a:ext cx="2544" cy="656"/>
              </a:xfrm>
              <a:custGeom>
                <a:avLst/>
                <a:gdLst>
                  <a:gd name="T0" fmla="*/ 0 w 2544"/>
                  <a:gd name="T1" fmla="*/ 656 h 656"/>
                  <a:gd name="T2" fmla="*/ 480 w 2544"/>
                  <a:gd name="T3" fmla="*/ 512 h 656"/>
                  <a:gd name="T4" fmla="*/ 960 w 2544"/>
                  <a:gd name="T5" fmla="*/ 272 h 656"/>
                  <a:gd name="T6" fmla="*/ 1536 w 2544"/>
                  <a:gd name="T7" fmla="*/ 32 h 656"/>
                  <a:gd name="T8" fmla="*/ 2064 w 2544"/>
                  <a:gd name="T9" fmla="*/ 80 h 656"/>
                  <a:gd name="T10" fmla="*/ 2400 w 2544"/>
                  <a:gd name="T11" fmla="*/ 416 h 656"/>
                  <a:gd name="T12" fmla="*/ 2544 w 2544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44"/>
                  <a:gd name="T22" fmla="*/ 0 h 656"/>
                  <a:gd name="T23" fmla="*/ 2544 w 2544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44" h="656">
                    <a:moveTo>
                      <a:pt x="0" y="656"/>
                    </a:moveTo>
                    <a:cubicBezTo>
                      <a:pt x="160" y="616"/>
                      <a:pt x="320" y="576"/>
                      <a:pt x="480" y="512"/>
                    </a:cubicBezTo>
                    <a:cubicBezTo>
                      <a:pt x="640" y="448"/>
                      <a:pt x="784" y="352"/>
                      <a:pt x="960" y="272"/>
                    </a:cubicBezTo>
                    <a:cubicBezTo>
                      <a:pt x="1136" y="192"/>
                      <a:pt x="1352" y="64"/>
                      <a:pt x="1536" y="32"/>
                    </a:cubicBezTo>
                    <a:cubicBezTo>
                      <a:pt x="1720" y="0"/>
                      <a:pt x="1920" y="16"/>
                      <a:pt x="2064" y="80"/>
                    </a:cubicBezTo>
                    <a:cubicBezTo>
                      <a:pt x="2208" y="144"/>
                      <a:pt x="2320" y="320"/>
                      <a:pt x="2400" y="416"/>
                    </a:cubicBezTo>
                    <a:cubicBezTo>
                      <a:pt x="2480" y="512"/>
                      <a:pt x="2520" y="616"/>
                      <a:pt x="2544" y="6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36"/>
              <p:cNvSpPr>
                <a:spLocks noChangeShapeType="1"/>
              </p:cNvSpPr>
              <p:nvPr/>
            </p:nvSpPr>
            <p:spPr bwMode="auto">
              <a:xfrm flipH="1" flipV="1">
                <a:off x="1882" y="1071"/>
                <a:ext cx="645" cy="1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37"/>
              <p:cNvSpPr>
                <a:spLocks noChangeShapeType="1"/>
              </p:cNvSpPr>
              <p:nvPr/>
            </p:nvSpPr>
            <p:spPr bwMode="auto">
              <a:xfrm flipV="1">
                <a:off x="3107" y="754"/>
                <a:ext cx="52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38"/>
              <p:cNvSpPr>
                <a:spLocks noChangeShapeType="1"/>
              </p:cNvSpPr>
              <p:nvPr/>
            </p:nvSpPr>
            <p:spPr bwMode="auto">
              <a:xfrm>
                <a:off x="1066" y="3263"/>
                <a:ext cx="37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90" name="Object 2"/>
              <p:cNvGraphicFramePr>
                <a:graphicFrameLocks noChangeAspect="1"/>
              </p:cNvGraphicFramePr>
              <p:nvPr/>
            </p:nvGraphicFramePr>
            <p:xfrm>
              <a:off x="3651" y="572"/>
              <a:ext cx="42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3" name="公式" r:id="rId3" imgW="342720" imgH="203040" progId="Equation.3">
                      <p:embed/>
                    </p:oleObj>
                  </mc:Choice>
                  <mc:Fallback>
                    <p:oleObj name="公式" r:id="rId3" imgW="342720" imgH="2030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572"/>
                            <a:ext cx="42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endParaRPr lang="zh-CN" altLang="en-US" sz="4000" b="1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38" y="17160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44768"/>
              </p:ext>
            </p:extLst>
          </p:nvPr>
        </p:nvGraphicFramePr>
        <p:xfrm>
          <a:off x="1811536" y="2585086"/>
          <a:ext cx="3976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수식" r:id="rId3" imgW="1701720" imgH="203040" progId="Equation.3">
                  <p:embed/>
                </p:oleObj>
              </mc:Choice>
              <mc:Fallback>
                <p:oleObj name="수식" r:id="rId3" imgW="1701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36" y="2585086"/>
                        <a:ext cx="39766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6497" y="1711832"/>
            <a:ext cx="5708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在积分区间</a:t>
            </a:r>
            <a:r>
              <a:rPr lang="en-US" altLang="zh-CN" sz="3200" dirty="0" smtClean="0">
                <a:latin typeface="+mn-lt"/>
              </a:rPr>
              <a:t>[</a:t>
            </a:r>
            <a:r>
              <a:rPr lang="en-US" altLang="zh-CN" sz="3200" i="1" dirty="0" smtClean="0">
                <a:latin typeface="+mn-lt"/>
              </a:rPr>
              <a:t>a</a:t>
            </a:r>
            <a:r>
              <a:rPr lang="en-US" altLang="zh-CN" sz="3200" dirty="0" smtClean="0">
                <a:latin typeface="+mn-lt"/>
              </a:rPr>
              <a:t>, </a:t>
            </a:r>
            <a:r>
              <a:rPr lang="en-US" altLang="zh-CN" sz="3200" i="1" dirty="0" smtClean="0">
                <a:latin typeface="+mn-lt"/>
              </a:rPr>
              <a:t>b</a:t>
            </a:r>
            <a:r>
              <a:rPr lang="en-US" altLang="zh-CN" sz="3200" dirty="0" smtClean="0">
                <a:latin typeface="+mn-lt"/>
              </a:rPr>
              <a:t>]</a:t>
            </a:r>
            <a:r>
              <a:rPr lang="zh-CN" altLang="en-US" sz="3200" dirty="0" smtClean="0"/>
              <a:t>上取一组节点</a:t>
            </a:r>
            <a:endParaRPr lang="zh-CN" altLang="en-US" sz="32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06497" y="3265761"/>
            <a:ext cx="4346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作</a:t>
            </a:r>
            <a:r>
              <a:rPr lang="en-US" altLang="zh-CN" sz="3200" i="1" dirty="0" smtClean="0">
                <a:latin typeface="+mn-lt"/>
              </a:rPr>
              <a:t>f</a:t>
            </a:r>
            <a:r>
              <a:rPr lang="en-US" altLang="zh-CN" sz="3200" dirty="0" smtClean="0">
                <a:latin typeface="+mn-lt"/>
              </a:rPr>
              <a:t>(</a:t>
            </a:r>
            <a:r>
              <a:rPr lang="en-US" altLang="zh-CN" sz="3200" i="1" dirty="0" smtClean="0">
                <a:latin typeface="+mn-lt"/>
              </a:rPr>
              <a:t>x</a:t>
            </a:r>
            <a:r>
              <a:rPr lang="en-US" altLang="zh-CN" sz="3200" dirty="0" smtClean="0">
                <a:latin typeface="+mn-lt"/>
              </a:rPr>
              <a:t>)</a:t>
            </a:r>
            <a:r>
              <a:rPr lang="zh-CN" altLang="en-US" sz="3200" dirty="0" smtClean="0">
                <a:latin typeface="+mn-lt"/>
              </a:rPr>
              <a:t>的</a:t>
            </a:r>
            <a:r>
              <a:rPr lang="en-US" altLang="zh-CN" sz="3200" i="1" dirty="0" smtClean="0">
                <a:latin typeface="+mn-lt"/>
              </a:rPr>
              <a:t>n</a:t>
            </a:r>
            <a:r>
              <a:rPr lang="zh-CN" altLang="en-US" sz="3200" dirty="0" smtClean="0"/>
              <a:t>次插值多项式</a:t>
            </a:r>
            <a:endParaRPr lang="zh-CN" altLang="en-US" sz="32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006497" y="4944348"/>
            <a:ext cx="1005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所以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6737" y="5624137"/>
                <a:ext cx="8105743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37" y="5624137"/>
                <a:ext cx="8105743" cy="10085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132612" y="3904479"/>
                <a:ext cx="4887660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3904479"/>
                <a:ext cx="4887660" cy="1176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4860032" y="5654848"/>
            <a:ext cx="1512168" cy="106646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03053" y="5654848"/>
            <a:ext cx="369347" cy="106646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76238" y="1772816"/>
            <a:ext cx="72683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定义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数值积分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如下：是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离散点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上的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函数值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线性组合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68297"/>
              </p:ext>
            </p:extLst>
          </p:nvPr>
        </p:nvGraphicFramePr>
        <p:xfrm>
          <a:off x="993775" y="3141018"/>
          <a:ext cx="3816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公式" r:id="rId3" imgW="1168200" imgH="431640" progId="Equation.3">
                  <p:embed/>
                </p:oleObj>
              </mc:Choice>
              <mc:Fallback>
                <p:oleObj name="公式" r:id="rId3" imgW="1168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141018"/>
                        <a:ext cx="3816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059832" y="4335537"/>
            <a:ext cx="39551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积分系数</a:t>
            </a:r>
            <a:endParaRPr lang="en-US" altLang="zh-CN" sz="24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Tx/>
              <a:buChar char="-"/>
            </a:pP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f(x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无关</a:t>
            </a:r>
            <a:endParaRPr lang="en-US" altLang="zh-CN" sz="24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Tx/>
              <a:buChar char="-"/>
            </a:pP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积分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区间和积分点有关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441700" y="3788718"/>
            <a:ext cx="0" cy="4318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/>
          <p:cNvCxnSpPr>
            <a:stCxn id="13325" idx="2"/>
          </p:cNvCxnSpPr>
          <p:nvPr/>
        </p:nvCxnSpPr>
        <p:spPr>
          <a:xfrm>
            <a:off x="4010406" y="2234481"/>
            <a:ext cx="273562" cy="11945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923928" y="2234481"/>
            <a:ext cx="1607256" cy="11945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275856" y="2234481"/>
            <a:ext cx="3569133" cy="11225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</a:t>
            </a:r>
            <a:r>
              <a:rPr lang="zh-CN" altLang="en-US" b="1" dirty="0"/>
              <a:t>插值型求积公式</a:t>
            </a:r>
            <a:endParaRPr lang="zh-CN" altLang="en-US" dirty="0"/>
          </a:p>
        </p:txBody>
      </p:sp>
      <p:sp>
        <p:nvSpPr>
          <p:cNvPr id="16" name="Text Box 0"/>
          <p:cNvSpPr txBox="1">
            <a:spLocks noChangeArrowheads="1"/>
          </p:cNvSpPr>
          <p:nvPr/>
        </p:nvSpPr>
        <p:spPr bwMode="auto">
          <a:xfrm>
            <a:off x="395288" y="5587106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两个问题：</a:t>
            </a: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887413" y="6018906"/>
            <a:ext cx="3166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系数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如何选取？</a:t>
            </a:r>
            <a:endParaRPr lang="zh-CN" altLang="en-U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882650" y="6423719"/>
            <a:ext cx="3166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、节点 </a:t>
            </a:r>
            <a:r>
              <a:rPr lang="en-US" altLang="zh-CN" sz="2400" b="1" i="1" dirty="0" smtClean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i="1" baseline="-25000" dirty="0" smtClean="0">
                <a:latin typeface="+mn-lt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如何选取？</a:t>
            </a:r>
            <a:endParaRPr lang="zh-CN" altLang="en-U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 </a:t>
            </a:r>
            <a:r>
              <a:rPr lang="en-US" altLang="zh-CN" sz="4000" b="1" dirty="0" smtClean="0"/>
              <a:t>– </a:t>
            </a:r>
            <a:r>
              <a:rPr lang="zh-CN" altLang="en-US" sz="4000" b="1" dirty="0" smtClean="0"/>
              <a:t>牛顿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柯特斯公式</a:t>
            </a:r>
            <a:endParaRPr lang="zh-CN" altLang="en-US" sz="4000" b="1" dirty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692275" y="2565400"/>
          <a:ext cx="54006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公式" r:id="rId3" imgW="2311400" imgH="863600" progId="Equation.3">
                  <p:embed/>
                </p:oleObj>
              </mc:Choice>
              <mc:Fallback>
                <p:oleObj name="公式" r:id="rId3" imgW="23114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4006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366963" y="5500688"/>
          <a:ext cx="33131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公式" r:id="rId5" imgW="1333500" imgH="228600" progId="Equation.3">
                  <p:embed/>
                </p:oleObj>
              </mc:Choice>
              <mc:Fallback>
                <p:oleObj name="公式" r:id="rId5" imgW="1333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500688"/>
                        <a:ext cx="33131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2122183" y="1711832"/>
            <a:ext cx="3477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取基点为等距</a:t>
            </a:r>
            <a:r>
              <a:rPr lang="zh-CN" altLang="en-US" sz="3200" dirty="0"/>
              <a:t>，即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790700" y="4637088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利用拉格朗日差值多项式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</a:t>
            </a:r>
            <a:r>
              <a:rPr lang="zh-CN" altLang="en-US" sz="4000" b="1" dirty="0" smtClean="0"/>
              <a:t>公式</a:t>
            </a:r>
            <a:endParaRPr lang="zh-CN" altLang="en-US" sz="4000" b="1" dirty="0"/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25663" y="2565400"/>
          <a:ext cx="51038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3" imgW="2145960" imgH="1015920" progId="Equation.3">
                  <p:embed/>
                </p:oleObj>
              </mc:Choice>
              <mc:Fallback>
                <p:oleObj name="公式" r:id="rId3" imgW="214596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565400"/>
                        <a:ext cx="5103812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124075" y="1954213"/>
            <a:ext cx="112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其中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195513" y="5335588"/>
            <a:ext cx="1004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这里</a:t>
            </a:r>
            <a:endParaRPr lang="en-US" altLang="zh-CN"/>
          </a:p>
        </p:txBody>
      </p:sp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3357563" y="5429250"/>
          <a:ext cx="1285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5" imgW="660240" imgH="228600" progId="Equation.3">
                  <p:embed/>
                </p:oleObj>
              </mc:Choice>
              <mc:Fallback>
                <p:oleObj name="公式" r:id="rId5" imgW="6602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429250"/>
                        <a:ext cx="12858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2143125"/>
          <a:ext cx="720090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3" imgW="3378200" imgH="1333500" progId="Equation.3">
                  <p:embed/>
                </p:oleObj>
              </mc:Choice>
              <mc:Fallback>
                <p:oleObj name="公式" r:id="rId3" imgW="3378200" imgH="133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3125"/>
                        <a:ext cx="7200900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69900" y="1714500"/>
          <a:ext cx="565785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수식" r:id="rId3" imgW="2286000" imgH="1650960" progId="Equation.3">
                  <p:embed/>
                </p:oleObj>
              </mc:Choice>
              <mc:Fallback>
                <p:oleObj name="수식" r:id="rId3" imgW="228600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714500"/>
                        <a:ext cx="5657850" cy="410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714750" y="4071938"/>
            <a:ext cx="485261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牛顿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科特斯求积公式的余项</a:t>
            </a:r>
          </a:p>
        </p:txBody>
      </p:sp>
      <p:sp>
        <p:nvSpPr>
          <p:cNvPr id="16391" name="Text Box 33"/>
          <p:cNvSpPr txBox="1">
            <a:spLocks noChangeArrowheads="1"/>
          </p:cNvSpPr>
          <p:nvPr/>
        </p:nvSpPr>
        <p:spPr bwMode="auto">
          <a:xfrm>
            <a:off x="3786188" y="1857375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         决定，</a:t>
            </a:r>
          </a:p>
          <a:p>
            <a:pPr eaLnBrk="1" hangingPunct="1"/>
            <a:r>
              <a:rPr lang="zh-CN" altLang="en-US" sz="2400" b="1"/>
              <a:t>与         无关。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143375" y="18573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219575" y="22764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f </a:t>
            </a:r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5143512"/>
            <a:ext cx="377539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牛顿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科特斯求积公式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85813" y="2143125"/>
          <a:ext cx="7593012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수식" r:id="rId3" imgW="3301920" imgH="1904760" progId="Equation.3">
                  <p:embed/>
                </p:oleObj>
              </mc:Choice>
              <mc:Fallback>
                <p:oleObj name="수식" r:id="rId3" imgW="3301920" imgH="1904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143125"/>
                        <a:ext cx="7593012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85750" y="20716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令</a:t>
            </a:r>
          </a:p>
        </p:txBody>
      </p:sp>
      <p:sp>
        <p:nvSpPr>
          <p:cNvPr id="17415" name="Text Box 36"/>
          <p:cNvSpPr txBox="1">
            <a:spLocks noChangeArrowheads="1"/>
          </p:cNvSpPr>
          <p:nvPr/>
        </p:nvSpPr>
        <p:spPr bwMode="auto">
          <a:xfrm>
            <a:off x="642938" y="157162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7030A0"/>
                </a:solidFill>
              </a:rPr>
              <a:t>节点</a:t>
            </a:r>
            <a:r>
              <a:rPr lang="zh-CN" altLang="en-US" sz="2400" b="1" dirty="0">
                <a:solidFill>
                  <a:srgbClr val="7030A0"/>
                </a:solidFill>
              </a:rPr>
              <a:t>等距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分布：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000625" y="4143375"/>
            <a:ext cx="2590800" cy="609600"/>
            <a:chOff x="3024" y="2928"/>
            <a:chExt cx="1632" cy="384"/>
          </a:xfrm>
        </p:grpSpPr>
        <p:sp>
          <p:nvSpPr>
            <p:cNvPr id="17422" name="AutoShape 50"/>
            <p:cNvSpPr>
              <a:spLocks noChangeArrowheads="1"/>
            </p:cNvSpPr>
            <p:nvPr/>
          </p:nvSpPr>
          <p:spPr bwMode="auto">
            <a:xfrm>
              <a:off x="3024" y="2928"/>
              <a:ext cx="1632" cy="384"/>
            </a:xfrm>
            <a:prstGeom prst="wedgeRoundRectCallout">
              <a:avLst>
                <a:gd name="adj1" fmla="val -21102"/>
                <a:gd name="adj2" fmla="val -124907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accent2"/>
                  </a:solidFill>
                </a:rPr>
                <a:t>Cotes</a:t>
              </a:r>
              <a:r>
                <a:rPr lang="zh-CN" altLang="en-US" sz="2400" b="1">
                  <a:solidFill>
                    <a:schemeClr val="accent2"/>
                  </a:solidFill>
                </a:rPr>
                <a:t>系数</a:t>
              </a:r>
            </a:p>
          </p:txBody>
        </p:sp>
        <p:graphicFrame>
          <p:nvGraphicFramePr>
            <p:cNvPr id="174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396418"/>
                </p:ext>
              </p:extLst>
            </p:nvPr>
          </p:nvGraphicFramePr>
          <p:xfrm>
            <a:off x="4084" y="2984"/>
            <a:ext cx="37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수식" r:id="rId5" imgW="228600" imgH="228600" progId="Equation.3">
                    <p:embed/>
                  </p:oleObj>
                </mc:Choice>
                <mc:Fallback>
                  <p:oleObj name="수식" r:id="rId5" imgW="228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984"/>
                          <a:ext cx="37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857625" y="2786063"/>
            <a:ext cx="2857500" cy="1109662"/>
            <a:chOff x="2736" y="2160"/>
            <a:chExt cx="2352" cy="576"/>
          </a:xfrm>
        </p:grpSpPr>
        <p:sp>
          <p:nvSpPr>
            <p:cNvPr id="17420" name="Rectangle 47"/>
            <p:cNvSpPr>
              <a:spLocks noChangeArrowheads="1"/>
            </p:cNvSpPr>
            <p:nvPr/>
          </p:nvSpPr>
          <p:spPr bwMode="auto">
            <a:xfrm>
              <a:off x="3442" y="2160"/>
              <a:ext cx="1646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1" name="Rectangle 48"/>
            <p:cNvSpPr>
              <a:spLocks noChangeArrowheads="1"/>
            </p:cNvSpPr>
            <p:nvPr/>
          </p:nvSpPr>
          <p:spPr bwMode="auto">
            <a:xfrm>
              <a:off x="2736" y="2400"/>
              <a:ext cx="70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V="1">
            <a:off x="3347592" y="733364"/>
            <a:ext cx="2016496" cy="219807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64088" y="2286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x-</a:t>
            </a:r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baseline="-25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+sh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 –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-kh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s-k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h</a:t>
            </a:r>
            <a:endParaRPr lang="zh-CN" altLang="en-US" i="1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64088" y="6535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i</a:t>
            </a:r>
            <a:r>
              <a:rPr lang="en-US" altLang="zh-CN" i="1" dirty="0" smtClean="0">
                <a:latin typeface="+mn-lt"/>
              </a:rPr>
              <a:t>-</a:t>
            </a:r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+ih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 –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-kh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err="1" smtClean="0">
                <a:latin typeface="+mn-lt"/>
              </a:rPr>
              <a:t>i</a:t>
            </a:r>
            <a:r>
              <a:rPr lang="en-US" altLang="zh-CN" i="1" dirty="0" smtClean="0">
                <a:latin typeface="+mn-lt"/>
              </a:rPr>
              <a:t>-k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h</a:t>
            </a:r>
            <a:endParaRPr lang="zh-CN" altLang="en-US" i="1" dirty="0">
              <a:latin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400700" y="1691189"/>
            <a:ext cx="1008248" cy="109903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570079" y="1524968"/>
                <a:ext cx="2808745" cy="417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079" y="1524968"/>
                <a:ext cx="2808745" cy="417678"/>
              </a:xfrm>
              <a:prstGeom prst="rect">
                <a:avLst/>
              </a:prstGeom>
              <a:blipFill rotWithShape="0">
                <a:blip r:embed="rId7"/>
                <a:stretch>
                  <a:fillRect l="-2174" t="-4348" b="-1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373159"/>
              </p:ext>
            </p:extLst>
          </p:nvPr>
        </p:nvGraphicFramePr>
        <p:xfrm>
          <a:off x="4904824" y="5548311"/>
          <a:ext cx="3962874" cy="11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수식" r:id="rId8" imgW="2070000" imgH="609480" progId="Equation.3">
                  <p:embed/>
                </p:oleObj>
              </mc:Choice>
              <mc:Fallback>
                <p:oleObj name="수식" r:id="rId8" imgW="20700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824" y="5548311"/>
                        <a:ext cx="3962874" cy="1167268"/>
                      </a:xfrm>
                      <a:prstGeom prst="rect">
                        <a:avLst/>
                      </a:prstGeom>
                      <a:blipFill dpi="0" rotWithShape="0">
                        <a:blip r:embed="rId10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graphicFrame>
        <p:nvGraphicFramePr>
          <p:cNvPr id="19458" name="Object 8" descr="粉色面巾纸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8863163"/>
              </p:ext>
            </p:extLst>
          </p:nvPr>
        </p:nvGraphicFramePr>
        <p:xfrm>
          <a:off x="4643438" y="4075931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公式" r:id="rId3" imgW="2044440" imgH="393480" progId="Equation.3">
                  <p:embed/>
                </p:oleObj>
              </mc:Choice>
              <mc:Fallback>
                <p:oleObj name="公式" r:id="rId3" imgW="2044440" imgH="393480" progId="Equation.3">
                  <p:embed/>
                  <p:pic>
                    <p:nvPicPr>
                      <p:cNvPr id="0" name="Object 8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75931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571750" y="2214563"/>
          <a:ext cx="4643438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公式" r:id="rId6" imgW="2387520" imgH="1028520" progId="Equation.3">
                  <p:embed/>
                </p:oleObj>
              </mc:Choice>
              <mc:Fallback>
                <p:oleObj name="公式" r:id="rId6" imgW="238752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14563"/>
                        <a:ext cx="4643438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84213" y="1571625"/>
            <a:ext cx="813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357188" y="3933056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可算得得到梯形公式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15218"/>
              </p:ext>
            </p:extLst>
          </p:nvPr>
        </p:nvGraphicFramePr>
        <p:xfrm>
          <a:off x="179512" y="4985567"/>
          <a:ext cx="5090120" cy="94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公式" r:id="rId8" imgW="3022560" imgH="558720" progId="Equation.3">
                  <p:embed/>
                </p:oleObj>
              </mc:Choice>
              <mc:Fallback>
                <p:oleObj name="公式" r:id="rId8" imgW="3022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985567"/>
                        <a:ext cx="5090120" cy="94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86054"/>
              </p:ext>
            </p:extLst>
          </p:nvPr>
        </p:nvGraphicFramePr>
        <p:xfrm>
          <a:off x="899592" y="5820572"/>
          <a:ext cx="3049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수식" r:id="rId10" imgW="1231560" imgH="419040" progId="Equation.3">
                  <p:embed/>
                </p:oleObj>
              </mc:Choice>
              <mc:Fallback>
                <p:oleObj name="수식" r:id="rId10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20572"/>
                        <a:ext cx="30495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i="1" baseline="30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blipFill rotWithShape="0">
                <a:blip r:embed="rId12"/>
                <a:stretch>
                  <a:fillRect l="-1859" t="-3448" r="-297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en-US" sz="4000"/>
              <a:t>内容提要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5.1 </a:t>
            </a:r>
            <a:r>
              <a:rPr lang="zh-CN" altLang="en-US" b="1" smtClean="0"/>
              <a:t>问题的提出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5.2 </a:t>
            </a:r>
            <a:r>
              <a:rPr lang="zh-CN" altLang="en-US" b="1" smtClean="0"/>
              <a:t>插值型求积公式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5.3 </a:t>
            </a:r>
            <a:r>
              <a:rPr lang="zh-CN" altLang="en-US" b="1" smtClean="0"/>
              <a:t>复合求积公式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5.4 </a:t>
            </a:r>
            <a:r>
              <a:rPr lang="zh-CN" altLang="en-US" b="1" smtClean="0"/>
              <a:t>龙贝格（</a:t>
            </a:r>
            <a:r>
              <a:rPr lang="en-US" altLang="zh-CN" b="1" smtClean="0"/>
              <a:t>Romberg)</a:t>
            </a:r>
            <a:r>
              <a:rPr lang="zh-CN" altLang="en-US" b="1" smtClean="0"/>
              <a:t>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5.5 </a:t>
            </a:r>
            <a:r>
              <a:rPr lang="zh-CN" altLang="en-US" b="1" smtClean="0"/>
              <a:t>高斯求积公式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5.6 </a:t>
            </a:r>
            <a:r>
              <a:rPr lang="zh-CN" altLang="en-US" b="1" smtClean="0"/>
              <a:t>数值微分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graphicFrame>
        <p:nvGraphicFramePr>
          <p:cNvPr id="20482" name="Object 23" descr="粉色面巾纸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99585"/>
              </p:ext>
            </p:extLst>
          </p:nvPr>
        </p:nvGraphicFramePr>
        <p:xfrm>
          <a:off x="1785938" y="3487738"/>
          <a:ext cx="57610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3" imgW="2768400" imgH="393480" progId="Equation.3">
                  <p:embed/>
                </p:oleObj>
              </mc:Choice>
              <mc:Fallback>
                <p:oleObj name="公式" r:id="rId3" imgW="2768400" imgH="393480" progId="Equation.3">
                  <p:embed/>
                  <p:pic>
                    <p:nvPicPr>
                      <p:cNvPr id="0" name="Object 23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487738"/>
                        <a:ext cx="5761037" cy="8191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73209"/>
              </p:ext>
            </p:extLst>
          </p:nvPr>
        </p:nvGraphicFramePr>
        <p:xfrm>
          <a:off x="4863407" y="476672"/>
          <a:ext cx="3875087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公式" r:id="rId6" imgW="1917700" imgH="1219200" progId="Equation.3">
                  <p:embed/>
                </p:oleObj>
              </mc:Choice>
              <mc:Fallback>
                <p:oleObj name="公式" r:id="rId6" imgW="1917700" imgH="1219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407" y="476672"/>
                        <a:ext cx="3875087" cy="246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21"/>
          <p:cNvSpPr txBox="1">
            <a:spLocks noChangeArrowheads="1"/>
          </p:cNvSpPr>
          <p:nvPr/>
        </p:nvSpPr>
        <p:spPr bwMode="auto">
          <a:xfrm>
            <a:off x="1428750" y="1571625"/>
            <a:ext cx="296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当</a:t>
            </a:r>
            <a:r>
              <a:rPr lang="en-US" altLang="zh-CN" sz="3200"/>
              <a:t>n=2</a:t>
            </a:r>
            <a:r>
              <a:rPr lang="zh-CN" altLang="en-US" sz="3200"/>
              <a:t>时，可得</a:t>
            </a:r>
          </a:p>
        </p:txBody>
      </p:sp>
      <p:sp>
        <p:nvSpPr>
          <p:cNvPr id="20487" name="Text Box 22"/>
          <p:cNvSpPr txBox="1">
            <a:spLocks noChangeArrowheads="1"/>
          </p:cNvSpPr>
          <p:nvPr/>
        </p:nvSpPr>
        <p:spPr bwMode="auto">
          <a:xfrm>
            <a:off x="250825" y="2834277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得到辛</a:t>
            </a:r>
            <a:r>
              <a:rPr lang="zh-CN" altLang="en-US" sz="3200" dirty="0" smtClean="0"/>
              <a:t>普生公式</a:t>
            </a:r>
            <a:endParaRPr lang="zh-CN" altLang="en-US" sz="32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92698"/>
              </p:ext>
            </p:extLst>
          </p:nvPr>
        </p:nvGraphicFramePr>
        <p:xfrm>
          <a:off x="179512" y="4985567"/>
          <a:ext cx="5090120" cy="94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公式" r:id="rId8" imgW="3022560" imgH="558720" progId="Equation.3">
                  <p:embed/>
                </p:oleObj>
              </mc:Choice>
              <mc:Fallback>
                <p:oleObj name="公式" r:id="rId8" imgW="3022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985567"/>
                        <a:ext cx="5090120" cy="94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30289"/>
              </p:ext>
            </p:extLst>
          </p:nvPr>
        </p:nvGraphicFramePr>
        <p:xfrm>
          <a:off x="899592" y="5820572"/>
          <a:ext cx="3049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수식" r:id="rId10" imgW="1231560" imgH="419040" progId="Equation.3">
                  <p:embed/>
                </p:oleObj>
              </mc:Choice>
              <mc:Fallback>
                <p:oleObj name="수식" r:id="rId10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20572"/>
                        <a:ext cx="30495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i="1" baseline="30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blipFill rotWithShape="0">
                <a:blip r:embed="rId12"/>
                <a:stretch>
                  <a:fillRect l="-1859" t="-3448" r="-297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10595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059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3063"/>
            <a:ext cx="7920038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6529665" y="634425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辛普</a:t>
            </a:r>
            <a:r>
              <a:rPr lang="zh-CN" altLang="en-US" sz="3200" b="1" dirty="0"/>
              <a:t>生</a:t>
            </a:r>
            <a:r>
              <a:rPr lang="zh-CN" altLang="en-US" sz="3200" b="1" dirty="0" smtClean="0"/>
              <a:t>公式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57250" y="1714500"/>
            <a:ext cx="296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当</a:t>
            </a:r>
            <a:r>
              <a:rPr lang="en-US" altLang="zh-CN" sz="3200"/>
              <a:t>n=3</a:t>
            </a:r>
            <a:r>
              <a:rPr lang="zh-CN" altLang="en-US" sz="3200"/>
              <a:t>时，可得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2362200" y="2349500"/>
          <a:ext cx="3567113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公式" r:id="rId3" imgW="2425680" imgH="1625400" progId="Equation.3">
                  <p:embed/>
                </p:oleObj>
              </mc:Choice>
              <mc:Fallback>
                <p:oleObj name="公式" r:id="rId3" imgW="242568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9500"/>
                        <a:ext cx="3567113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50825" y="5157788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得到数值积分公式为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7" name="Object 8"/>
          <p:cNvGraphicFramePr>
            <a:graphicFrameLocks noChangeAspect="1"/>
          </p:cNvGraphicFramePr>
          <p:nvPr/>
        </p:nvGraphicFramePr>
        <p:xfrm>
          <a:off x="1476375" y="5805488"/>
          <a:ext cx="63357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公式" r:id="rId5" imgW="3213100" imgH="393700" progId="Equation.3">
                  <p:embed/>
                </p:oleObj>
              </mc:Choice>
              <mc:Fallback>
                <p:oleObj name="公式" r:id="rId5" imgW="3213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05488"/>
                        <a:ext cx="6335713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3200" b="1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571625"/>
            <a:ext cx="8351838" cy="763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类似地可分别求出</a:t>
            </a:r>
            <a:r>
              <a:rPr lang="en-US" altLang="zh-CN" sz="2000" smtClean="0"/>
              <a:t>n=4,5,</a:t>
            </a:r>
            <a:r>
              <a:rPr lang="en-US" altLang="zh-CN" sz="2000" smtClean="0">
                <a:latin typeface="Arial" panose="020B0604020202020204" pitchFamily="34" charset="0"/>
              </a:rPr>
              <a:t>…</a:t>
            </a:r>
            <a:r>
              <a:rPr lang="zh-CN" altLang="en-US" sz="2000" smtClean="0"/>
              <a:t>时的柯特斯系数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从而建立相应的求积公式。具体结果下表。</a:t>
            </a:r>
          </a:p>
        </p:txBody>
      </p:sp>
      <p:pic>
        <p:nvPicPr>
          <p:cNvPr id="111620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219325"/>
            <a:ext cx="78486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4376738"/>
            <a:ext cx="777716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59224" y="26643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梯形</a:t>
            </a:r>
            <a:r>
              <a:rPr lang="zh-CN" altLang="en-US" dirty="0" smtClean="0">
                <a:solidFill>
                  <a:srgbClr val="0000FF"/>
                </a:solidFill>
              </a:rPr>
              <a:t>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1920" y="30988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辛普生公式系数 或 抛物线公式系数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088" y="392168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柯特斯</a:t>
            </a:r>
            <a:r>
              <a:rPr lang="zh-CN" altLang="en-US" dirty="0" smtClean="0">
                <a:solidFill>
                  <a:srgbClr val="0000FF"/>
                </a:solidFill>
              </a:rPr>
              <a:t>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26" name="Group 662"/>
          <p:cNvGraphicFramePr>
            <a:graphicFrameLocks noGrp="1"/>
          </p:cNvGraphicFramePr>
          <p:nvPr/>
        </p:nvGraphicFramePr>
        <p:xfrm>
          <a:off x="0" y="1773238"/>
          <a:ext cx="9144000" cy="4032252"/>
        </p:xfrm>
        <a:graphic>
          <a:graphicData uri="http://schemas.openxmlformats.org/drawingml/2006/table">
            <a:tbl>
              <a:tblPr/>
              <a:tblGrid>
                <a:gridCol w="830263"/>
                <a:gridCol w="833437"/>
                <a:gridCol w="830263"/>
                <a:gridCol w="830262"/>
                <a:gridCol w="833438"/>
                <a:gridCol w="828675"/>
                <a:gridCol w="827087"/>
                <a:gridCol w="836613"/>
                <a:gridCol w="830262"/>
                <a:gridCol w="692150"/>
                <a:gridCol w="971550"/>
              </a:tblGrid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=0,…,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/17280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-4540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/28350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4" name="Text Box 117"/>
          <p:cNvSpPr txBox="1">
            <a:spLocks noChangeArrowheads="1"/>
          </p:cNvSpPr>
          <p:nvPr/>
        </p:nvSpPr>
        <p:spPr bwMode="auto">
          <a:xfrm>
            <a:off x="3348038" y="83661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柯特斯系数表</a:t>
            </a:r>
          </a:p>
        </p:txBody>
      </p:sp>
      <p:graphicFrame>
        <p:nvGraphicFramePr>
          <p:cNvPr id="63136" name="Object 2" descr="粉色面巾纸"/>
          <p:cNvGraphicFramePr>
            <a:graphicFrameLocks noGrp="1" noChangeAspect="1"/>
          </p:cNvGraphicFramePr>
          <p:nvPr>
            <p:ph idx="4294967295"/>
          </p:nvPr>
        </p:nvGraphicFramePr>
        <p:xfrm>
          <a:off x="1071563" y="214313"/>
          <a:ext cx="22590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公式" r:id="rId3" imgW="711000" imgH="431640" progId="Equation.3">
                  <p:embed/>
                </p:oleObj>
              </mc:Choice>
              <mc:Fallback>
                <p:oleObj name="公式" r:id="rId3" imgW="711000" imgH="431640" progId="Equation.3">
                  <p:embed/>
                  <p:pic>
                    <p:nvPicPr>
                      <p:cNvPr id="0" name="Object 2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313"/>
                        <a:ext cx="2259012" cy="13716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45" name="Rectangle 674"/>
          <p:cNvSpPr>
            <a:spLocks noChangeArrowheads="1"/>
          </p:cNvSpPr>
          <p:nvPr/>
        </p:nvSpPr>
        <p:spPr bwMode="auto">
          <a:xfrm>
            <a:off x="0" y="5300663"/>
            <a:ext cx="8964613" cy="36036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3200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71625"/>
            <a:ext cx="777716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从表中可以看出</a:t>
            </a:r>
            <a:r>
              <a:rPr lang="en-US" altLang="zh-CN" sz="2400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当</a:t>
            </a:r>
            <a:r>
              <a:rPr lang="en-US" altLang="zh-CN" sz="2100" dirty="0" smtClean="0"/>
              <a:t>n≤7</a:t>
            </a:r>
            <a:r>
              <a:rPr lang="zh-CN" altLang="en-US" sz="2100" dirty="0" smtClean="0"/>
              <a:t>时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柯特斯系数为正</a:t>
            </a:r>
            <a:r>
              <a:rPr lang="en-US" altLang="zh-CN" sz="21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从</a:t>
            </a:r>
            <a:r>
              <a:rPr lang="en-US" altLang="zh-CN" sz="2100" dirty="0" smtClean="0"/>
              <a:t>n≥8</a:t>
            </a:r>
            <a:r>
              <a:rPr lang="zh-CN" altLang="en-US" sz="2100" dirty="0" smtClean="0"/>
              <a:t>开始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柯特斯系数有正有负。</a:t>
            </a:r>
            <a:endParaRPr lang="en-US" altLang="zh-CN" sz="2100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因此</a:t>
            </a:r>
            <a:r>
              <a:rPr lang="en-US" altLang="zh-CN" sz="2100" dirty="0" smtClean="0"/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当</a:t>
            </a:r>
            <a:r>
              <a:rPr lang="en-US" altLang="zh-CN" sz="2100" dirty="0" smtClean="0">
                <a:solidFill>
                  <a:srgbClr val="FF0000"/>
                </a:solidFill>
              </a:rPr>
              <a:t>n≥8</a:t>
            </a:r>
            <a:r>
              <a:rPr lang="zh-CN" altLang="en-US" sz="2100" dirty="0" smtClean="0">
                <a:solidFill>
                  <a:srgbClr val="FF0000"/>
                </a:solidFill>
              </a:rPr>
              <a:t>时</a:t>
            </a:r>
            <a:r>
              <a:rPr lang="en-US" altLang="zh-CN" sz="2100" dirty="0" smtClean="0">
                <a:solidFill>
                  <a:srgbClr val="FF0000"/>
                </a:solidFill>
              </a:rPr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误差有可能传播扩大</a:t>
            </a:r>
            <a:r>
              <a:rPr lang="en-US" altLang="zh-CN" sz="2100" dirty="0" smtClean="0">
                <a:solidFill>
                  <a:srgbClr val="FF0000"/>
                </a:solidFill>
              </a:rPr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牛顿</a:t>
            </a:r>
            <a:r>
              <a:rPr lang="en-US" altLang="zh-CN" sz="2100" dirty="0" smtClean="0">
                <a:solidFill>
                  <a:srgbClr val="FF0000"/>
                </a:solidFill>
              </a:rPr>
              <a:t>―</a:t>
            </a:r>
            <a:r>
              <a:rPr lang="zh-CN" altLang="en-US" sz="2100" dirty="0" smtClean="0">
                <a:solidFill>
                  <a:srgbClr val="FF0000"/>
                </a:solidFill>
              </a:rPr>
              <a:t>柯特斯求积公式不宜采用</a:t>
            </a:r>
            <a:r>
              <a:rPr lang="zh-CN" altLang="en-US" sz="2100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柯特斯系数</a:t>
            </a:r>
            <a:r>
              <a:rPr lang="en-US" altLang="zh-CN" sz="2400" dirty="0" smtClean="0"/>
              <a:t>C</a:t>
            </a:r>
            <a:r>
              <a:rPr lang="en-US" altLang="zh-CN" sz="2400" baseline="30000" dirty="0" smtClean="0"/>
              <a:t>(n)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仅与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有关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与被积函数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无关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且满足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</p:txBody>
      </p:sp>
      <p:graphicFrame>
        <p:nvGraphicFramePr>
          <p:cNvPr id="2355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6468026"/>
              </p:ext>
            </p:extLst>
          </p:nvPr>
        </p:nvGraphicFramePr>
        <p:xfrm>
          <a:off x="3779912" y="4221088"/>
          <a:ext cx="15843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3" imgW="698400" imgH="431640" progId="Equation.3">
                  <p:embed/>
                </p:oleObj>
              </mc:Choice>
              <mc:Fallback>
                <p:oleObj name="公式" r:id="rId3" imgW="698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21088"/>
                        <a:ext cx="15843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14500"/>
            <a:ext cx="8343900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试分别用梯形公式和抛物线公式计算积分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43260"/>
              </p:ext>
            </p:extLst>
          </p:nvPr>
        </p:nvGraphicFramePr>
        <p:xfrm>
          <a:off x="1403648" y="2472557"/>
          <a:ext cx="2097410" cy="108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4" name="수식" r:id="rId3" imgW="583920" imgH="304560" progId="Equation.3">
                  <p:embed/>
                </p:oleObj>
              </mc:Choice>
              <mc:Fallback>
                <p:oleObj name="수식" r:id="rId3" imgW="583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72557"/>
                        <a:ext cx="2097410" cy="1080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8" descr="粉色面巾纸"/>
          <p:cNvGraphicFramePr>
            <a:graphicFrameLocks noChangeAspect="1"/>
          </p:cNvGraphicFramePr>
          <p:nvPr>
            <p:extLst/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5" name="公式" r:id="rId5" imgW="2044440" imgH="393480" progId="Equation.3">
                  <p:embed/>
                </p:oleObj>
              </mc:Choice>
              <mc:Fallback>
                <p:oleObj name="公式" r:id="rId5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 descr="粉色面巾纸"/>
          <p:cNvGraphicFramePr>
            <a:graphicFrameLocks noChangeAspect="1"/>
          </p:cNvGraphicFramePr>
          <p:nvPr>
            <p:extLst/>
          </p:nvPr>
        </p:nvGraphicFramePr>
        <p:xfrm>
          <a:off x="4355976" y="5969229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6" name="公式" r:id="rId8" imgW="2768400" imgH="393480" progId="Equation.3">
                  <p:embed/>
                </p:oleObj>
              </mc:Choice>
              <mc:Fallback>
                <p:oleObj name="公式" r:id="rId8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969229"/>
                        <a:ext cx="4255665" cy="605104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14500"/>
            <a:ext cx="8343900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试分别用梯形公式和抛物线公式计算积分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571500" y="235743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解利用梯形公式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6072188" y="24288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原积分的准确值</a:t>
            </a:r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642938" y="3714750"/>
            <a:ext cx="2808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利用辛普生公式</a:t>
            </a:r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357188" y="2786063"/>
          <a:ext cx="46085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" name="公式" r:id="rId3" imgW="2463800" imgH="393700" progId="Equation.3">
                  <p:embed/>
                </p:oleObj>
              </mc:Choice>
              <mc:Fallback>
                <p:oleObj name="公式" r:id="rId3" imgW="2463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86063"/>
                        <a:ext cx="460851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5183188" y="3143250"/>
          <a:ext cx="39608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公式" r:id="rId5" imgW="2057400" imgH="431800" progId="Equation.3">
                  <p:embed/>
                </p:oleObj>
              </mc:Choice>
              <mc:Fallback>
                <p:oleObj name="公式" r:id="rId5" imgW="205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3143250"/>
                        <a:ext cx="396081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01762"/>
              </p:ext>
            </p:extLst>
          </p:nvPr>
        </p:nvGraphicFramePr>
        <p:xfrm>
          <a:off x="379162" y="4293096"/>
          <a:ext cx="51133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" name="公式" r:id="rId7" imgW="3124200" imgH="393700" progId="Equation.3">
                  <p:embed/>
                </p:oleObj>
              </mc:Choice>
              <mc:Fallback>
                <p:oleObj name="公式" r:id="rId7" imgW="3124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62" y="4293096"/>
                        <a:ext cx="511333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8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3328"/>
              </p:ext>
            </p:extLst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公式" r:id="rId9" imgW="2044440" imgH="393480" progId="Equation.3">
                  <p:embed/>
                </p:oleObj>
              </mc:Choice>
              <mc:Fallback>
                <p:oleObj name="公式" r:id="rId9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21404"/>
              </p:ext>
            </p:extLst>
          </p:nvPr>
        </p:nvGraphicFramePr>
        <p:xfrm>
          <a:off x="4355976" y="5969229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公式" r:id="rId12" imgW="2768400" imgH="393480" progId="Equation.3">
                  <p:embed/>
                </p:oleObj>
              </mc:Choice>
              <mc:Fallback>
                <p:oleObj name="公式" r:id="rId12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969229"/>
                        <a:ext cx="4255665" cy="605104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4000" b="1" dirty="0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785938"/>
            <a:ext cx="820896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误差估计</a:t>
            </a:r>
            <a:r>
              <a:rPr lang="zh-CN" altLang="en-US" sz="2800" dirty="0" smtClean="0"/>
              <a:t>：牛顿</a:t>
            </a:r>
            <a:r>
              <a:rPr lang="en-US" altLang="zh-CN" sz="2800" dirty="0" smtClean="0"/>
              <a:t>―</a:t>
            </a:r>
            <a:r>
              <a:rPr lang="zh-CN" altLang="en-US" sz="2800" dirty="0" smtClean="0"/>
              <a:t>柯特斯求积公式的余项为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易知</a:t>
            </a:r>
            <a:r>
              <a:rPr lang="en-US" altLang="zh-CN" sz="2800" dirty="0" smtClean="0"/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牛顿</a:t>
            </a:r>
            <a:r>
              <a:rPr lang="en-US" altLang="zh-CN" sz="2800" dirty="0" smtClean="0">
                <a:solidFill>
                  <a:srgbClr val="FF0000"/>
                </a:solidFill>
              </a:rPr>
              <a:t>―</a:t>
            </a:r>
            <a:r>
              <a:rPr lang="zh-CN" altLang="en-US" sz="2800" dirty="0" smtClean="0">
                <a:solidFill>
                  <a:srgbClr val="FF0000"/>
                </a:solidFill>
              </a:rPr>
              <a:t>柯特斯求积公式对任何不高于</a:t>
            </a:r>
            <a:r>
              <a:rPr lang="en-US" altLang="zh-CN" sz="2800" dirty="0" smtClean="0">
                <a:solidFill>
                  <a:srgbClr val="FF0000"/>
                </a:solidFill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</a:rPr>
              <a:t>次的多项式是准确成立</a:t>
            </a:r>
            <a:r>
              <a:rPr lang="zh-CN" altLang="en-US" sz="2800" dirty="0" smtClean="0"/>
              <a:t>的。这是因为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故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2420938"/>
          <a:ext cx="46815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公式" r:id="rId3" imgW="2260440" imgH="419040" progId="Equation.3">
                  <p:embed/>
                </p:oleObj>
              </mc:Choice>
              <mc:Fallback>
                <p:oleObj name="公式" r:id="rId3" imgW="2260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46815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2475" y="5502275"/>
          <a:ext cx="19034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公式" r:id="rId5" imgW="647640" imgH="228600" progId="Equation.3">
                  <p:embed/>
                </p:oleObj>
              </mc:Choice>
              <mc:Fallback>
                <p:oleObj name="公式" r:id="rId5" imgW="647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502275"/>
                        <a:ext cx="19034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75784"/>
              </p:ext>
            </p:extLst>
          </p:nvPr>
        </p:nvGraphicFramePr>
        <p:xfrm>
          <a:off x="3025775" y="4389438"/>
          <a:ext cx="2508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수식" r:id="rId7" imgW="812520" imgH="228600" progId="Equation.3">
                  <p:embed/>
                </p:oleObj>
              </mc:Choice>
              <mc:Fallback>
                <p:oleObj name="수식" r:id="rId7" imgW="812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389438"/>
                        <a:ext cx="2508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71625"/>
            <a:ext cx="8893175" cy="242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b="1" smtClean="0">
                <a:solidFill>
                  <a:srgbClr val="C00000"/>
                </a:solidFill>
              </a:rPr>
              <a:t>代数精度</a:t>
            </a:r>
            <a:r>
              <a:rPr lang="zh-CN" altLang="en-US" smtClean="0"/>
              <a:t>的概念是：假如（</a:t>
            </a:r>
            <a:r>
              <a:rPr lang="en-US" altLang="zh-CN" smtClean="0"/>
              <a:t>3.1</a:t>
            </a:r>
            <a:r>
              <a:rPr lang="zh-CN" altLang="en-US" smtClean="0"/>
              <a:t>）式的求积公式对</a:t>
            </a:r>
            <a:r>
              <a:rPr lang="en-US" altLang="zh-CN" smtClean="0"/>
              <a:t>f(x)=1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30000" smtClean="0"/>
              <a:t>m</a:t>
            </a:r>
            <a:r>
              <a:rPr lang="zh-CN" altLang="en-US" smtClean="0"/>
              <a:t>恒精确成立，而当</a:t>
            </a:r>
            <a:r>
              <a:rPr lang="en-US" altLang="zh-CN" smtClean="0"/>
              <a:t>f(x)=x</a:t>
            </a:r>
            <a:r>
              <a:rPr lang="en-US" altLang="zh-CN" baseline="30000" smtClean="0"/>
              <a:t>m+1</a:t>
            </a:r>
            <a:r>
              <a:rPr lang="zh-CN" altLang="en-US" smtClean="0"/>
              <a:t>时就不精确成立，我们就称公式（</a:t>
            </a:r>
            <a:r>
              <a:rPr lang="en-US" altLang="zh-CN" smtClean="0"/>
              <a:t>3.1</a:t>
            </a:r>
            <a:r>
              <a:rPr lang="zh-CN" altLang="en-US" smtClean="0"/>
              <a:t>）的代数精度为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515719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79056"/>
              </p:ext>
            </p:extLst>
          </p:nvPr>
        </p:nvGraphicFramePr>
        <p:xfrm>
          <a:off x="179512" y="5360261"/>
          <a:ext cx="3816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公式" r:id="rId3" imgW="1168200" imgH="431640" progId="Equation.3">
                  <p:embed/>
                </p:oleObj>
              </mc:Choice>
              <mc:Fallback>
                <p:oleObj name="公式" r:id="rId3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60261"/>
                        <a:ext cx="3816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0102" y="4334668"/>
            <a:ext cx="608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梯形</a:t>
            </a:r>
            <a:r>
              <a:rPr lang="zh-CN" altLang="en-US" sz="2400" dirty="0" smtClean="0">
                <a:solidFill>
                  <a:srgbClr val="FF0000"/>
                </a:solidFill>
              </a:rPr>
              <a:t>公式和辛普生公式的代数精度是？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23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76929"/>
              </p:ext>
            </p:extLst>
          </p:nvPr>
        </p:nvGraphicFramePr>
        <p:xfrm>
          <a:off x="4689475" y="6102101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公式" r:id="rId5" imgW="2768400" imgH="393480" progId="Equation.3">
                  <p:embed/>
                </p:oleObj>
              </mc:Choice>
              <mc:Fallback>
                <p:oleObj name="公式" r:id="rId5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6102101"/>
                        <a:ext cx="4255665" cy="60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77661"/>
              </p:ext>
            </p:extLst>
          </p:nvPr>
        </p:nvGraphicFramePr>
        <p:xfrm>
          <a:off x="4689475" y="5360261"/>
          <a:ext cx="2906861" cy="59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公式" r:id="rId7" imgW="1993680" imgH="406080" progId="Equation.3">
                  <p:embed/>
                </p:oleObj>
              </mc:Choice>
              <mc:Fallback>
                <p:oleObj name="公式" r:id="rId7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5360261"/>
                        <a:ext cx="2906861" cy="59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3786188" cy="8572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5.1 </a:t>
            </a:r>
            <a:r>
              <a:rPr lang="zh-CN" altLang="en-US" sz="3600" b="1" smtClean="0"/>
              <a:t>问题的提出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85938"/>
            <a:ext cx="7858125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dirty="0"/>
              <a:t>牛顿</a:t>
            </a:r>
            <a:r>
              <a:rPr lang="en-US" altLang="zh-CN" sz="2800" dirty="0"/>
              <a:t>―</a:t>
            </a:r>
            <a:r>
              <a:rPr lang="zh-CN" altLang="en-US" sz="2800" dirty="0" smtClean="0"/>
              <a:t>莱布尼兹（</a:t>
            </a:r>
            <a:r>
              <a:rPr lang="en-US" altLang="zh-CN" sz="2800" i="1" dirty="0"/>
              <a:t>Newton-Leibniz </a:t>
            </a:r>
            <a:r>
              <a:rPr lang="zh-CN" altLang="en-US" sz="2800" dirty="0" smtClean="0"/>
              <a:t>）公式</a:t>
            </a:r>
            <a:r>
              <a:rPr lang="en-US" altLang="zh-CN" sz="2800" dirty="0" smtClean="0"/>
              <a:t>: </a:t>
            </a:r>
          </a:p>
          <a:p>
            <a:pPr eaLnBrk="1" hangingPunct="1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求解一元函数定积分问题</a:t>
            </a:r>
            <a:endParaRPr lang="en-US" altLang="zh-CN" sz="2800" dirty="0" smtClean="0"/>
          </a:p>
          <a:p>
            <a:pPr eaLnBrk="1" hangingPunct="1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500" dirty="0" smtClean="0">
                <a:solidFill>
                  <a:srgbClr val="FF0000"/>
                </a:solidFill>
              </a:rPr>
              <a:t>若函数</a:t>
            </a:r>
            <a:r>
              <a:rPr lang="en-US" altLang="zh-CN" sz="2500" dirty="0" smtClean="0">
                <a:solidFill>
                  <a:srgbClr val="FF0000"/>
                </a:solidFill>
              </a:rPr>
              <a:t>f(x)</a:t>
            </a:r>
            <a:r>
              <a:rPr lang="zh-CN" altLang="en-US" sz="2500" dirty="0" smtClean="0">
                <a:solidFill>
                  <a:srgbClr val="FF0000"/>
                </a:solidFill>
              </a:rPr>
              <a:t>在区间［</a:t>
            </a:r>
            <a:r>
              <a:rPr lang="en-US" altLang="zh-CN" sz="2500" dirty="0" smtClean="0">
                <a:solidFill>
                  <a:srgbClr val="FF0000"/>
                </a:solidFill>
              </a:rPr>
              <a:t>a, b</a:t>
            </a:r>
            <a:r>
              <a:rPr lang="zh-CN" altLang="en-US" sz="2500" dirty="0" smtClean="0">
                <a:solidFill>
                  <a:srgbClr val="FF0000"/>
                </a:solidFill>
              </a:rPr>
              <a:t>］上连续且其原函数为</a:t>
            </a:r>
            <a:r>
              <a:rPr lang="en-US" altLang="zh-CN" sz="2500" dirty="0" smtClean="0">
                <a:solidFill>
                  <a:srgbClr val="FF0000"/>
                </a:solidFill>
              </a:rPr>
              <a:t>F(x) ,</a:t>
            </a:r>
            <a:r>
              <a:rPr lang="zh-CN" altLang="en-US" sz="2500" dirty="0" smtClean="0">
                <a:solidFill>
                  <a:srgbClr val="FF0000"/>
                </a:solidFill>
              </a:rPr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  <a:endParaRPr lang="en-US" altLang="zh-CN" sz="2800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500" dirty="0" smtClean="0"/>
              <a:t>虽然在理论上或在解决实际问题中都起了很大的作用</a:t>
            </a:r>
            <a:r>
              <a:rPr lang="en-US" altLang="zh-CN" sz="2500" dirty="0" smtClean="0"/>
              <a:t>,</a:t>
            </a:r>
            <a:r>
              <a:rPr lang="zh-CN" altLang="en-US" sz="2500" dirty="0" smtClean="0"/>
              <a:t>但它</a:t>
            </a:r>
            <a:r>
              <a:rPr lang="zh-CN" altLang="en-US" sz="2500" dirty="0" smtClean="0">
                <a:solidFill>
                  <a:srgbClr val="FF0000"/>
                </a:solidFill>
              </a:rPr>
              <a:t>并不能完全解决定积分的计算问题</a:t>
            </a:r>
            <a:r>
              <a:rPr lang="zh-CN" altLang="en-US" sz="2500" dirty="0" smtClean="0"/>
              <a:t>。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788624"/>
              </p:ext>
            </p:extLst>
          </p:nvPr>
        </p:nvGraphicFramePr>
        <p:xfrm>
          <a:off x="2397125" y="3933825"/>
          <a:ext cx="39211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1511280" imgH="330120" progId="Equation.DSMT4">
                  <p:embed/>
                </p:oleObj>
              </mc:Choice>
              <mc:Fallback>
                <p:oleObj name="Equation" r:id="rId3" imgW="1511280" imgH="3301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933825"/>
                        <a:ext cx="3921125" cy="8572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66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571625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1 (</a:t>
            </a:r>
            <a:r>
              <a:rPr lang="zh-CN" altLang="en-US" sz="2400" dirty="0" smtClean="0"/>
              <a:t>梯形公式的误差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在区间［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］上具有连续的二阶导数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则梯形求积公式的误差为</a:t>
            </a:r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  <p:graphicFrame>
        <p:nvGraphicFramePr>
          <p:cNvPr id="28674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43651"/>
              </p:ext>
            </p:extLst>
          </p:nvPr>
        </p:nvGraphicFramePr>
        <p:xfrm>
          <a:off x="1691680" y="2420492"/>
          <a:ext cx="4447951" cy="8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公式" r:id="rId3" imgW="2184400" imgH="419100" progId="Equation.3">
                  <p:embed/>
                </p:oleObj>
              </mc:Choice>
              <mc:Fallback>
                <p:oleObj name="公式" r:id="rId3" imgW="2184400" imgH="419100" progId="Equation.3">
                  <p:embed/>
                  <p:pic>
                    <p:nvPicPr>
                      <p:cNvPr id="0" name="Object 5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492"/>
                        <a:ext cx="4447951" cy="855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3356992"/>
            <a:ext cx="8135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2 (</a:t>
            </a:r>
            <a:r>
              <a:rPr lang="zh-CN" altLang="en-US" sz="2400" dirty="0" smtClean="0"/>
              <a:t>辛普生公式的误差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］上有连续的四阶导数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则辛普生公式的误差为</a:t>
            </a:r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11" name="Object 4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62524"/>
              </p:ext>
            </p:extLst>
          </p:nvPr>
        </p:nvGraphicFramePr>
        <p:xfrm>
          <a:off x="1691680" y="4126224"/>
          <a:ext cx="4770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公式" r:id="rId5" imgW="2273040" imgH="419040" progId="Equation.3">
                  <p:embed/>
                </p:oleObj>
              </mc:Choice>
              <mc:Fallback>
                <p:oleObj name="公式" r:id="rId5" imgW="2273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26224"/>
                        <a:ext cx="47704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2718495" y="4366743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0063" y="5060916"/>
            <a:ext cx="8135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3 (</a:t>
            </a:r>
            <a:r>
              <a:rPr lang="zh-CN" altLang="en-US" sz="2400" dirty="0" smtClean="0"/>
              <a:t>柯特斯公式的误差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］上有连续的六阶导数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则柯特斯公式的误差为</a:t>
            </a:r>
          </a:p>
          <a:p>
            <a:pPr eaLnBrk="1" hangingPunct="1"/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31110" y="5783686"/>
                <a:ext cx="6065226" cy="900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945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10" y="5783686"/>
                <a:ext cx="6065226" cy="900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b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9" name="Text Box 128"/>
          <p:cNvSpPr txBox="1">
            <a:spLocks noChangeArrowheads="1"/>
          </p:cNvSpPr>
          <p:nvPr/>
        </p:nvSpPr>
        <p:spPr bwMode="auto">
          <a:xfrm>
            <a:off x="571500" y="1857375"/>
            <a:ext cx="7786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高次插值有</a:t>
            </a:r>
            <a:r>
              <a:rPr lang="en-US" altLang="zh-CN" sz="2400" b="1" dirty="0" err="1">
                <a:solidFill>
                  <a:srgbClr val="FF0000"/>
                </a:solidFill>
              </a:rPr>
              <a:t>Runge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现象</a:t>
            </a:r>
            <a:r>
              <a:rPr lang="zh-CN" altLang="en-US" sz="2400" b="1" dirty="0"/>
              <a:t>，故采用分段低次插值</a:t>
            </a:r>
          </a:p>
          <a:p>
            <a:pPr eaLnBrk="1" hangingPunct="1"/>
            <a:r>
              <a:rPr lang="zh-CN" altLang="en-US" sz="2400" b="1" dirty="0">
                <a:sym typeface="Symbol" panose="05050102010706020507" pitchFamily="18" charset="2"/>
              </a:rPr>
              <a:t>  </a:t>
            </a:r>
            <a:r>
              <a:rPr lang="zh-CN" altLang="en-US" sz="2400" b="1" dirty="0"/>
              <a:t>分段低次合成的 </a:t>
            </a:r>
            <a:r>
              <a:rPr lang="en-US" altLang="zh-CN" sz="2400" b="1" i="1" dirty="0"/>
              <a:t>Newton-Cotes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复合</a:t>
            </a:r>
            <a:r>
              <a:rPr lang="zh-CN" altLang="en-US" sz="2400" b="1" dirty="0"/>
              <a:t>求积公式。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785938"/>
            <a:ext cx="784860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在每一个子区间［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i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i+1</a:t>
            </a:r>
            <a:r>
              <a:rPr lang="zh-CN" altLang="en-US" sz="2800" b="1" dirty="0" smtClean="0"/>
              <a:t>］上使用梯形公式。</a:t>
            </a:r>
            <a:r>
              <a:rPr lang="zh-CN" altLang="en-US" sz="2800" dirty="0" smtClean="0"/>
              <a:t>复合梯形公式对于定积分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将积分区间［</a:t>
            </a:r>
            <a:r>
              <a:rPr lang="en-US" altLang="zh-CN" sz="2800" dirty="0" smtClean="0"/>
              <a:t>a, b</a:t>
            </a:r>
            <a:r>
              <a:rPr lang="zh-CN" altLang="en-US" sz="2800" dirty="0" smtClean="0"/>
              <a:t>］分成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个相等的子区间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［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i+1</a:t>
            </a:r>
            <a:r>
              <a:rPr lang="zh-CN" altLang="en-US" sz="2800" dirty="0" smtClean="0"/>
              <a:t>］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这里步长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3398923"/>
              </p:ext>
            </p:extLst>
          </p:nvPr>
        </p:nvGraphicFramePr>
        <p:xfrm>
          <a:off x="3203848" y="2708920"/>
          <a:ext cx="33131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公式" r:id="rId3" imgW="1384200" imgH="330120" progId="Equation.3">
                  <p:embed/>
                </p:oleObj>
              </mc:Choice>
              <mc:Fallback>
                <p:oleObj name="公式" r:id="rId3" imgW="13842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708920"/>
                        <a:ext cx="33131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268538" y="5013325"/>
          <a:ext cx="49672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公式" r:id="rId5" imgW="2159000" imgH="393700" progId="Equation.3">
                  <p:embed/>
                </p:oleObj>
              </mc:Choice>
              <mc:Fallback>
                <p:oleObj name="公式" r:id="rId5" imgW="2159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13325"/>
                        <a:ext cx="496728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2133600"/>
          <a:ext cx="74882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公式" r:id="rId3" imgW="3593880" imgH="419040" progId="Equation.3">
                  <p:embed/>
                </p:oleObj>
              </mc:Choice>
              <mc:Fallback>
                <p:oleObj name="公式" r:id="rId3" imgW="3593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4882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042988" y="32131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相加后得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graphicFrame>
        <p:nvGraphicFramePr>
          <p:cNvPr id="7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04984"/>
              </p:ext>
            </p:extLst>
          </p:nvPr>
        </p:nvGraphicFramePr>
        <p:xfrm>
          <a:off x="4572000" y="5828038"/>
          <a:ext cx="4447951" cy="8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公式" r:id="rId5" imgW="2184400" imgH="419100" progId="Equation.3">
                  <p:embed/>
                </p:oleObj>
              </mc:Choice>
              <mc:Fallback>
                <p:oleObj name="公式" r:id="rId5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28038"/>
                        <a:ext cx="4447951" cy="855057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32388"/>
              </p:ext>
            </p:extLst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公式" r:id="rId8" imgW="2044440" imgH="393480" progId="Equation.3">
                  <p:embed/>
                </p:oleObj>
              </mc:Choice>
              <mc:Fallback>
                <p:oleObj name="公式" r:id="rId8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39689"/>
              </p:ext>
            </p:extLst>
          </p:nvPr>
        </p:nvGraphicFramePr>
        <p:xfrm>
          <a:off x="1825625" y="3995781"/>
          <a:ext cx="5565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수식" r:id="rId10" imgW="2819160" imgH="444240" progId="Equation.3">
                  <p:embed/>
                </p:oleObj>
              </mc:Choice>
              <mc:Fallback>
                <p:oleObj name="수식" r:id="rId10" imgW="2819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995781"/>
                        <a:ext cx="55657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1562" cy="1482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f″(x)</a:t>
            </a:r>
            <a:r>
              <a:rPr lang="zh-CN" altLang="en-US" smtClean="0"/>
              <a:t>在［</a:t>
            </a:r>
            <a:r>
              <a:rPr lang="en-US" altLang="zh-CN" smtClean="0"/>
              <a:t>a,b</a:t>
            </a:r>
            <a:r>
              <a:rPr lang="zh-CN" altLang="en-US" smtClean="0"/>
              <a:t>］上连续</a:t>
            </a:r>
            <a:r>
              <a:rPr lang="en-US" altLang="zh-CN" smtClean="0"/>
              <a:t>,</a:t>
            </a:r>
            <a:r>
              <a:rPr lang="zh-CN" altLang="en-US" smtClean="0"/>
              <a:t>由连续函数的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介值定理</a:t>
            </a:r>
            <a:r>
              <a:rPr lang="en-US" altLang="zh-CN" smtClean="0"/>
              <a:t>,</a:t>
            </a:r>
            <a:r>
              <a:rPr lang="zh-CN" altLang="en-US" smtClean="0"/>
              <a:t>存在某一</a:t>
            </a:r>
            <a:r>
              <a:rPr lang="en-US" altLang="zh-CN" smtClean="0"/>
              <a:t>ξ∈(a,b)</a:t>
            </a:r>
            <a:r>
              <a:rPr lang="zh-CN" altLang="en-US" smtClean="0"/>
              <a:t>使得</a:t>
            </a:r>
          </a:p>
        </p:txBody>
      </p:sp>
      <p:graphicFrame>
        <p:nvGraphicFramePr>
          <p:cNvPr id="358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3933825"/>
          <a:ext cx="29527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公式" r:id="rId3" imgW="1218960" imgH="609480" progId="Equation.3">
                  <p:embed/>
                </p:oleObj>
              </mc:Choice>
              <mc:Fallback>
                <p:oleObj name="公式" r:id="rId3" imgW="12189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3825"/>
                        <a:ext cx="29527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844675"/>
            <a:ext cx="5118100" cy="690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于是得到复合梯形公式</a:t>
            </a:r>
          </a:p>
        </p:txBody>
      </p:sp>
      <p:graphicFrame>
        <p:nvGraphicFramePr>
          <p:cNvPr id="3686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5084763"/>
          <a:ext cx="4464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公式" r:id="rId3" imgW="1676160" imgH="419040" progId="Equation.3">
                  <p:embed/>
                </p:oleObj>
              </mc:Choice>
              <mc:Fallback>
                <p:oleObj name="公式" r:id="rId3" imgW="16761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44640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1835150" y="2636838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公式" r:id="rId5" imgW="2603500" imgH="431800" progId="Equation.3">
                  <p:embed/>
                </p:oleObj>
              </mc:Choice>
              <mc:Fallback>
                <p:oleObj name="公式" r:id="rId5" imgW="2603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403350" y="3860800"/>
            <a:ext cx="20891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zh-CN" altLang="en-US" sz="3200"/>
              <a:t>其余项为</a:t>
            </a:r>
          </a:p>
        </p:txBody>
      </p:sp>
      <p:sp>
        <p:nvSpPr>
          <p:cNvPr id="35" name="Line 142"/>
          <p:cNvSpPr>
            <a:spLocks noChangeShapeType="1"/>
          </p:cNvSpPr>
          <p:nvPr/>
        </p:nvSpPr>
        <p:spPr bwMode="auto">
          <a:xfrm>
            <a:off x="5638800" y="4281488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562600" y="4205288"/>
            <a:ext cx="533400" cy="152400"/>
            <a:chOff x="3120" y="1776"/>
            <a:chExt cx="336" cy="96"/>
          </a:xfrm>
        </p:grpSpPr>
        <p:sp>
          <p:nvSpPr>
            <p:cNvPr id="36886" name="Oval 144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7" name="Oval 145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5943600" y="4052888"/>
            <a:ext cx="533400" cy="152400"/>
            <a:chOff x="3120" y="1776"/>
            <a:chExt cx="336" cy="96"/>
          </a:xfrm>
        </p:grpSpPr>
        <p:sp>
          <p:nvSpPr>
            <p:cNvPr id="36884" name="Oval 147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Oval 148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6324600" y="4205288"/>
            <a:ext cx="533400" cy="152400"/>
            <a:chOff x="3120" y="1776"/>
            <a:chExt cx="336" cy="96"/>
          </a:xfrm>
        </p:grpSpPr>
        <p:sp>
          <p:nvSpPr>
            <p:cNvPr id="36882" name="Oval 150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3" name="Oval 151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6705600" y="4052888"/>
            <a:ext cx="533400" cy="152400"/>
            <a:chOff x="3120" y="1776"/>
            <a:chExt cx="336" cy="96"/>
          </a:xfrm>
        </p:grpSpPr>
        <p:sp>
          <p:nvSpPr>
            <p:cNvPr id="36880" name="Oval 153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1" name="Oval 154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7086600" y="4205288"/>
            <a:ext cx="533400" cy="152400"/>
            <a:chOff x="3120" y="1776"/>
            <a:chExt cx="336" cy="96"/>
          </a:xfrm>
        </p:grpSpPr>
        <p:sp>
          <p:nvSpPr>
            <p:cNvPr id="36878" name="Oval 156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Oval 157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303338" y="3667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梯形</a:t>
            </a:r>
            <a:b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8037513" y="2962553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37594276"/>
              </p:ext>
            </p:extLst>
          </p:nvPr>
        </p:nvGraphicFramePr>
        <p:xfrm>
          <a:off x="250825" y="765175"/>
          <a:ext cx="88931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BMP 图像" r:id="rId3" imgW="7277040" imgH="3990960" progId="Paint.Picture">
                  <p:embed/>
                </p:oleObj>
              </mc:Choice>
              <mc:Fallback>
                <p:oleObj name="BMP 图像" r:id="rId3" imgW="7277040" imgH="399096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889317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004939" y="3861048"/>
            <a:ext cx="0" cy="144016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64917" y="3429000"/>
            <a:ext cx="0" cy="187220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29640" y="3717032"/>
            <a:ext cx="0" cy="1584176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67623" y="3501008"/>
            <a:ext cx="0" cy="180020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7944" y="1412776"/>
            <a:ext cx="0" cy="388843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716016" y="2204864"/>
            <a:ext cx="0" cy="309634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4939" y="5256213"/>
            <a:ext cx="3711077" cy="44995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004939" y="3429000"/>
            <a:ext cx="614733" cy="445816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98256" y="3429000"/>
            <a:ext cx="531384" cy="28803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219552" y="3501008"/>
            <a:ext cx="640925" cy="21655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860477" y="1484784"/>
            <a:ext cx="1207467" cy="201622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085177" y="1454200"/>
            <a:ext cx="630839" cy="75066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491880" y="2420888"/>
            <a:ext cx="0" cy="288032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14500"/>
            <a:ext cx="828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若用复合梯形公式计算积分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问积分区间要等分多少才能保证有五位有效数字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7625" y="2143125"/>
          <a:ext cx="1643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3" imgW="457200" imgH="330120" progId="Equation.3">
                  <p:embed/>
                </p:oleObj>
              </mc:Choice>
              <mc:Fallback>
                <p:oleObj name="公式" r:id="rId3" imgW="4572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43125"/>
                        <a:ext cx="16430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8832416"/>
              </p:ext>
            </p:extLst>
          </p:nvPr>
        </p:nvGraphicFramePr>
        <p:xfrm>
          <a:off x="1979613" y="5271294"/>
          <a:ext cx="4464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公式" r:id="rId5" imgW="1676160" imgH="419040" progId="Equation.3">
                  <p:embed/>
                </p:oleObj>
              </mc:Choice>
              <mc:Fallback>
                <p:oleObj name="公式" r:id="rId5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71294"/>
                        <a:ext cx="44640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0131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14500"/>
            <a:ext cx="828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若用复合梯形公式计算积分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问积分区间要等分多少才能保证有五位有效数字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解由余项公式</a:t>
            </a:r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7625" y="2143125"/>
          <a:ext cx="1643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2" name="公式" r:id="rId3" imgW="457200" imgH="330120" progId="Equation.3">
                  <p:embed/>
                </p:oleObj>
              </mc:Choice>
              <mc:Fallback>
                <p:oleObj name="公式" r:id="rId3" imgW="457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43125"/>
                        <a:ext cx="16430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71875" y="3571875"/>
          <a:ext cx="295275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3" name="수식" r:id="rId5" imgW="1676160" imgH="1587240" progId="Equation.3">
                  <p:embed/>
                </p:oleObj>
              </mc:Choice>
              <mc:Fallback>
                <p:oleObj name="수식" r:id="rId5" imgW="167616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71875"/>
                        <a:ext cx="2952750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571625"/>
            <a:ext cx="7350125" cy="1050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由于</a:t>
            </a:r>
            <a:r>
              <a:rPr lang="zh-CN" altLang="en-US" sz="2800" dirty="0" smtClean="0">
                <a:solidFill>
                  <a:srgbClr val="FF0000"/>
                </a:solidFill>
              </a:rPr>
              <a:t>原积分的准确值具有一位整数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因此要使近似积分值有五位有效数字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只需取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满足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8477412"/>
              </p:ext>
            </p:extLst>
          </p:nvPr>
        </p:nvGraphicFramePr>
        <p:xfrm>
          <a:off x="2700338" y="2781300"/>
          <a:ext cx="4024312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公式" r:id="rId3" imgW="1752480" imgH="1269720" progId="Equation.3">
                  <p:embed/>
                </p:oleObj>
              </mc:Choice>
              <mc:Fallback>
                <p:oleObj name="公式" r:id="rId3" imgW="1752480" imgH="1269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1300"/>
                        <a:ext cx="4024312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85938"/>
            <a:ext cx="7772400" cy="48834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定积分的计算（牛顿</a:t>
            </a:r>
            <a:r>
              <a:rPr lang="en-US" altLang="zh-CN" dirty="0"/>
              <a:t>―</a:t>
            </a:r>
            <a:r>
              <a:rPr lang="zh-CN" altLang="en-US" dirty="0"/>
              <a:t>莱布尼兹</a:t>
            </a:r>
            <a:r>
              <a:rPr lang="zh-CN" altLang="en-US" dirty="0" smtClean="0"/>
              <a:t>公式）的三种局限情况</a:t>
            </a:r>
            <a:r>
              <a:rPr lang="en-US" altLang="zh-CN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</a:rPr>
              <a:t>被积函数</a:t>
            </a:r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r>
              <a:rPr lang="zh-CN" altLang="en-US" dirty="0" smtClean="0">
                <a:solidFill>
                  <a:srgbClr val="FF0000"/>
                </a:solidFill>
              </a:rPr>
              <a:t>的原函数</a:t>
            </a:r>
            <a:r>
              <a:rPr lang="en-US" altLang="zh-CN" dirty="0" smtClean="0">
                <a:solidFill>
                  <a:srgbClr val="FF0000"/>
                </a:solidFill>
              </a:rPr>
              <a:t>F(x)</a:t>
            </a:r>
            <a:r>
              <a:rPr lang="zh-CN" altLang="en-US" dirty="0" smtClean="0">
                <a:solidFill>
                  <a:srgbClr val="FF0000"/>
                </a:solidFill>
              </a:rPr>
              <a:t>不易找到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例如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</a:rPr>
              <a:t>被积函数</a:t>
            </a:r>
            <a:r>
              <a:rPr lang="en-US" altLang="zh-CN" sz="2800" dirty="0">
                <a:solidFill>
                  <a:srgbClr val="FF0000"/>
                </a:solidFill>
              </a:rPr>
              <a:t>f(x)</a:t>
            </a:r>
            <a:r>
              <a:rPr lang="zh-CN" altLang="en-US" sz="2800" dirty="0">
                <a:solidFill>
                  <a:srgbClr val="FF0000"/>
                </a:solidFill>
              </a:rPr>
              <a:t>没有具体的解析表达式。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其函数关系由表格或图形表示</a:t>
            </a:r>
            <a:r>
              <a:rPr lang="en-US" altLang="zh-CN" sz="2200" dirty="0"/>
              <a:t>,</a:t>
            </a:r>
            <a:r>
              <a:rPr lang="zh-CN" altLang="en-US" sz="2200" dirty="0"/>
              <a:t>无法求出原函数。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80068"/>
              </p:ext>
            </p:extLst>
          </p:nvPr>
        </p:nvGraphicFramePr>
        <p:xfrm>
          <a:off x="1691680" y="4221088"/>
          <a:ext cx="2232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3" imgW="965160" imgH="393480" progId="Equation.3">
                  <p:embed/>
                </p:oleObj>
              </mc:Choice>
              <mc:Fallback>
                <p:oleObj name="公式" r:id="rId3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1088"/>
                        <a:ext cx="22320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1500" y="428625"/>
            <a:ext cx="3786188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5.1 </a:t>
            </a:r>
            <a:r>
              <a:rPr lang="zh-CN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问题的提出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0125" cy="2203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例</a:t>
            </a:r>
            <a:r>
              <a:rPr lang="en-US" altLang="zh-CN" sz="2800" smtClean="0"/>
              <a:t>3 </a:t>
            </a:r>
            <a:r>
              <a:rPr lang="zh-CN" altLang="en-US" sz="2800" smtClean="0"/>
              <a:t>根据给出的函数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的数据表</a:t>
            </a:r>
            <a:r>
              <a:rPr lang="en-US" altLang="zh-CN" sz="2800" smtClean="0"/>
              <a:t>,</a:t>
            </a:r>
            <a:r>
              <a:rPr lang="zh-CN" altLang="en-US" sz="2800" smtClean="0"/>
              <a:t>用复合梯形公式计算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4096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2565400"/>
          <a:ext cx="20891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20891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3575" y="4724400"/>
          <a:ext cx="21605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5" imgW="799920" imgH="393480" progId="Equation.3">
                  <p:embed/>
                </p:oleObj>
              </mc:Choice>
              <mc:Fallback>
                <p:oleObj name="公式" r:id="rId5" imgW="799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24400"/>
                        <a:ext cx="21605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5.3 </a:t>
            </a:r>
            <a:r>
              <a:rPr lang="zh-CN" altLang="en-US" sz="4000" b="1" dirty="0"/>
              <a:t>复合</a:t>
            </a:r>
            <a:r>
              <a:rPr lang="zh-CN" altLang="en-US" sz="4000" b="1" dirty="0" smtClean="0"/>
              <a:t>求积公式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梯形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pic>
        <p:nvPicPr>
          <p:cNvPr id="11469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276475"/>
            <a:ext cx="8229600" cy="1163638"/>
          </a:xfrm>
          <a:noFill/>
        </p:spPr>
      </p:pic>
      <p:pic>
        <p:nvPicPr>
          <p:cNvPr id="1146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" y="3510299"/>
            <a:ext cx="820896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76229"/>
              </p:ext>
            </p:extLst>
          </p:nvPr>
        </p:nvGraphicFramePr>
        <p:xfrm>
          <a:off x="6156176" y="254794"/>
          <a:ext cx="21605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name="公式" r:id="rId5" imgW="799920" imgH="393480" progId="Equation.3">
                  <p:embed/>
                </p:oleObj>
              </mc:Choice>
              <mc:Fallback>
                <p:oleObj name="公式" r:id="rId5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54794"/>
                        <a:ext cx="21605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9672" y="292494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59038"/>
              </p:ext>
            </p:extLst>
          </p:nvPr>
        </p:nvGraphicFramePr>
        <p:xfrm>
          <a:off x="1835150" y="5805264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公式" r:id="rId7" imgW="2603500" imgH="431800" progId="Equation.3">
                  <p:embed/>
                </p:oleObj>
              </mc:Choice>
              <mc:Fallback>
                <p:oleObj name="公式" r:id="rId7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05264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5.3 </a:t>
            </a:r>
            <a:r>
              <a:rPr lang="zh-CN" altLang="en-US" sz="4000" b="1" dirty="0"/>
              <a:t>复合求积公式</a:t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56792"/>
            <a:ext cx="83439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用复合梯形公式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</a:t>
            </a:r>
            <a:r>
              <a:rPr lang="en-US" altLang="zh-CN" dirty="0" smtClean="0"/>
              <a:t>=0.94</a:t>
            </a:r>
            <a:r>
              <a:rPr lang="en-US" altLang="zh-CN" dirty="0" smtClean="0">
                <a:solidFill>
                  <a:srgbClr val="FF0000"/>
                </a:solidFill>
              </a:rPr>
              <a:t>56905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的准确值为</a:t>
            </a:r>
            <a:r>
              <a:rPr lang="en-US" altLang="zh-CN" dirty="0" smtClean="0"/>
              <a:t>0.94</a:t>
            </a:r>
            <a:r>
              <a:rPr lang="en-US" altLang="zh-CN" dirty="0" smtClean="0">
                <a:solidFill>
                  <a:srgbClr val="FF0000"/>
                </a:solidFill>
              </a:rPr>
              <a:t>6 083 1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可见复合梯形公式还</a:t>
            </a:r>
            <a:r>
              <a:rPr lang="zh-CN" altLang="en-US" dirty="0" smtClean="0">
                <a:solidFill>
                  <a:srgbClr val="FF0000"/>
                </a:solidFill>
              </a:rPr>
              <a:t>不够精确</a:t>
            </a:r>
            <a:r>
              <a:rPr lang="zh-CN" altLang="en-US" dirty="0" smtClean="0"/>
              <a:t>。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8840"/>
            <a:ext cx="74168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00384"/>
              </p:ext>
            </p:extLst>
          </p:nvPr>
        </p:nvGraphicFramePr>
        <p:xfrm>
          <a:off x="1835150" y="5805264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name="公式" r:id="rId4" imgW="2603500" imgH="431800" progId="Equation.3">
                  <p:embed/>
                </p:oleObj>
              </mc:Choice>
              <mc:Fallback>
                <p:oleObj name="公式" r:id="rId4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05264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91044"/>
              </p:ext>
            </p:extLst>
          </p:nvPr>
        </p:nvGraphicFramePr>
        <p:xfrm>
          <a:off x="747713" y="1732384"/>
          <a:ext cx="548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3" imgW="2908080" imgH="393480" progId="Equation.3">
                  <p:embed/>
                </p:oleObj>
              </mc:Choice>
              <mc:Fallback>
                <p:oleObj name="Equation" r:id="rId3" imgW="2908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732384"/>
                        <a:ext cx="548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1113" y="2934816"/>
            <a:ext cx="2446337" cy="533400"/>
            <a:chOff x="4032" y="768"/>
            <a:chExt cx="1541" cy="336"/>
          </a:xfrm>
        </p:grpSpPr>
        <p:graphicFrame>
          <p:nvGraphicFramePr>
            <p:cNvPr id="41989" name="Object 8"/>
            <p:cNvGraphicFramePr>
              <a:graphicFrameLocks noChangeAspect="1"/>
            </p:cNvGraphicFramePr>
            <p:nvPr/>
          </p:nvGraphicFramePr>
          <p:xfrm>
            <a:off x="403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6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16" name="Group 8"/>
            <p:cNvGrpSpPr>
              <a:grpSpLocks noChangeAspect="1"/>
            </p:cNvGrpSpPr>
            <p:nvPr/>
          </p:nvGrpSpPr>
          <p:grpSpPr bwMode="auto">
            <a:xfrm>
              <a:off x="4128" y="768"/>
              <a:ext cx="1143" cy="34"/>
              <a:chOff x="3408" y="1680"/>
              <a:chExt cx="1632" cy="48"/>
            </a:xfrm>
          </p:grpSpPr>
          <p:sp>
            <p:nvSpPr>
              <p:cNvPr id="42017" name="Line 9"/>
              <p:cNvSpPr>
                <a:spLocks noChangeAspect="1" noChangeShapeType="1"/>
              </p:cNvSpPr>
              <p:nvPr/>
            </p:nvSpPr>
            <p:spPr bwMode="auto">
              <a:xfrm>
                <a:off x="3408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8" name="Line 10"/>
              <p:cNvSpPr>
                <a:spLocks noChangeAspect="1" noChangeShapeType="1"/>
              </p:cNvSpPr>
              <p:nvPr/>
            </p:nvSpPr>
            <p:spPr bwMode="auto">
              <a:xfrm>
                <a:off x="4224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9" name="Line 11"/>
              <p:cNvSpPr>
                <a:spLocks noChangeAspect="1" noChangeShapeType="1"/>
              </p:cNvSpPr>
              <p:nvPr/>
            </p:nvSpPr>
            <p:spPr bwMode="auto">
              <a:xfrm>
                <a:off x="4224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0" name="Line 12"/>
              <p:cNvSpPr>
                <a:spLocks noChangeAspect="1" noChangeShapeType="1"/>
              </p:cNvSpPr>
              <p:nvPr/>
            </p:nvSpPr>
            <p:spPr bwMode="auto">
              <a:xfrm>
                <a:off x="34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1" name="Line 13"/>
              <p:cNvSpPr>
                <a:spLocks noChangeAspect="1" noChangeShapeType="1"/>
              </p:cNvSpPr>
              <p:nvPr/>
            </p:nvSpPr>
            <p:spPr bwMode="auto">
              <a:xfrm>
                <a:off x="5040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990" name="Object 9"/>
            <p:cNvGraphicFramePr>
              <a:graphicFrameLocks noChangeAspect="1"/>
            </p:cNvGraphicFramePr>
            <p:nvPr/>
          </p:nvGraphicFramePr>
          <p:xfrm>
            <a:off x="4608" y="768"/>
            <a:ext cx="4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7" name="Equation" r:id="rId7" imgW="317160" imgH="266400" progId="Equation.3">
                    <p:embed/>
                  </p:oleObj>
                </mc:Choice>
                <mc:Fallback>
                  <p:oleObj name="Equation" r:id="rId7" imgW="317160" imgH="26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68"/>
                          <a:ext cx="4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10"/>
            <p:cNvGraphicFramePr>
              <a:graphicFrameLocks noChangeAspect="1"/>
            </p:cNvGraphicFramePr>
            <p:nvPr/>
          </p:nvGraphicFramePr>
          <p:xfrm>
            <a:off x="5184" y="768"/>
            <a:ext cx="3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38" name="Equation" r:id="rId9" imgW="304560" imgH="228600" progId="Equation.3">
                    <p:embed/>
                  </p:oleObj>
                </mc:Choice>
                <mc:Fallback>
                  <p:oleObj name="Equation" r:id="rId9" imgW="30456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68"/>
                          <a:ext cx="3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4252913" y="3163416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176713" y="3047528"/>
            <a:ext cx="914400" cy="228600"/>
            <a:chOff x="576" y="1367"/>
            <a:chExt cx="576" cy="144"/>
          </a:xfrm>
        </p:grpSpPr>
        <p:sp>
          <p:nvSpPr>
            <p:cNvPr id="42013" name="Oval 18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4" name="Oval 19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15" name="Oval 20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38713" y="2858616"/>
            <a:ext cx="914400" cy="228600"/>
            <a:chOff x="576" y="1367"/>
            <a:chExt cx="576" cy="144"/>
          </a:xfrm>
        </p:grpSpPr>
        <p:sp>
          <p:nvSpPr>
            <p:cNvPr id="42010" name="Oval 22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1" name="Oval 23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12" name="Oval 24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00713" y="3047528"/>
            <a:ext cx="914400" cy="228600"/>
            <a:chOff x="576" y="1367"/>
            <a:chExt cx="576" cy="144"/>
          </a:xfrm>
        </p:grpSpPr>
        <p:sp>
          <p:nvSpPr>
            <p:cNvPr id="42007" name="Oval 26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8" name="Oval 27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9" name="Oval 28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462713" y="2858616"/>
            <a:ext cx="914400" cy="228600"/>
            <a:chOff x="576" y="1367"/>
            <a:chExt cx="576" cy="144"/>
          </a:xfrm>
        </p:grpSpPr>
        <p:sp>
          <p:nvSpPr>
            <p:cNvPr id="42004" name="Oval 30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5" name="Oval 31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6" name="Oval 32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24713" y="3047528"/>
            <a:ext cx="914400" cy="228600"/>
            <a:chOff x="576" y="1367"/>
            <a:chExt cx="576" cy="144"/>
          </a:xfrm>
        </p:grpSpPr>
        <p:sp>
          <p:nvSpPr>
            <p:cNvPr id="42001" name="Oval 34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2" name="Oval 35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3" name="Oval 36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6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38848"/>
              </p:ext>
            </p:extLst>
          </p:nvPr>
        </p:nvGraphicFramePr>
        <p:xfrm>
          <a:off x="671513" y="3832448"/>
          <a:ext cx="6553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11" imgW="3568680" imgH="431640" progId="Equation.3">
                  <p:embed/>
                </p:oleObj>
              </mc:Choice>
              <mc:Fallback>
                <p:oleObj name="Equation" r:id="rId11" imgW="35686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832448"/>
                        <a:ext cx="6553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7224713" y="398484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962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31326"/>
              </p:ext>
            </p:extLst>
          </p:nvPr>
        </p:nvGraphicFramePr>
        <p:xfrm>
          <a:off x="747713" y="4962872"/>
          <a:ext cx="3814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0" name="Equation" r:id="rId13" imgW="1726920" imgH="469800" progId="Equation.3">
                  <p:embed/>
                </p:oleObj>
              </mc:Choice>
              <mc:Fallback>
                <p:oleObj name="Equation" r:id="rId13" imgW="17269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962872"/>
                        <a:ext cx="3814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-Simpson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公式</a:t>
            </a:r>
            <a:b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476250"/>
          <a:ext cx="9144000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位图图像" r:id="rId3" imgW="6219048" imgH="3924848" progId="Paint.Picture">
                  <p:embed/>
                </p:oleObj>
              </mc:Choice>
              <mc:Fallback>
                <p:oleObj name="位图图像" r:id="rId3" imgW="6219048" imgH="3924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9144000" cy="576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649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 b="1"/>
          </a:p>
        </p:txBody>
      </p:sp>
      <p:graphicFrame>
        <p:nvGraphicFramePr>
          <p:cNvPr id="124933" name="Object 2"/>
          <p:cNvGraphicFramePr>
            <a:graphicFrameLocks noChangeAspect="1"/>
          </p:cNvGraphicFramePr>
          <p:nvPr/>
        </p:nvGraphicFramePr>
        <p:xfrm>
          <a:off x="611188" y="1677988"/>
          <a:ext cx="7850187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公式" r:id="rId3" imgW="3390840" imgH="1117440" progId="Equation.3">
                  <p:embed/>
                </p:oleObj>
              </mc:Choice>
              <mc:Fallback>
                <p:oleObj name="公式" r:id="rId3" imgW="339084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77988"/>
                        <a:ext cx="7850187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3"/>
          <p:cNvGraphicFramePr>
            <a:graphicFrameLocks noChangeAspect="1"/>
          </p:cNvGraphicFramePr>
          <p:nvPr/>
        </p:nvGraphicFramePr>
        <p:xfrm>
          <a:off x="1547813" y="4292600"/>
          <a:ext cx="5468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公式" r:id="rId5" imgW="2476440" imgH="469800" progId="Equation.3">
                  <p:embed/>
                </p:oleObj>
              </mc:Choice>
              <mc:Fallback>
                <p:oleObj name="公式" r:id="rId5" imgW="247644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5468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柯特斯公式</a:t>
            </a:r>
            <a:b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/>
              <a:t>误差估计：</a:t>
            </a:r>
          </a:p>
        </p:txBody>
      </p:sp>
      <p:graphicFrame>
        <p:nvGraphicFramePr>
          <p:cNvPr id="97313" name="Object 2"/>
          <p:cNvGraphicFramePr>
            <a:graphicFrameLocks noChangeAspect="1"/>
          </p:cNvGraphicFramePr>
          <p:nvPr/>
        </p:nvGraphicFramePr>
        <p:xfrm>
          <a:off x="620713" y="2719388"/>
          <a:ext cx="7265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公式" r:id="rId4" imgW="3288960" imgH="469800" progId="Equation.3">
                  <p:embed/>
                </p:oleObj>
              </mc:Choice>
              <mc:Fallback>
                <p:oleObj name="公式" r:id="rId4" imgW="32889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719388"/>
                        <a:ext cx="72659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06438" y="2071688"/>
          <a:ext cx="64341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公式" r:id="rId6" imgW="3695400" imgH="419040" progId="Equation.3">
                  <p:embed/>
                </p:oleObj>
              </mc:Choice>
              <mc:Fallback>
                <p:oleObj name="公式" r:id="rId6" imgW="36954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071688"/>
                        <a:ext cx="64341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4"/>
          <p:cNvGraphicFramePr>
            <a:graphicFrameLocks noChangeAspect="1"/>
          </p:cNvGraphicFramePr>
          <p:nvPr/>
        </p:nvGraphicFramePr>
        <p:xfrm>
          <a:off x="563563" y="3582988"/>
          <a:ext cx="7799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公式" r:id="rId8" imgW="3530520" imgH="469800" progId="Equation.3">
                  <p:embed/>
                </p:oleObj>
              </mc:Choice>
              <mc:Fallback>
                <p:oleObj name="公式" r:id="rId8" imgW="35305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582988"/>
                        <a:ext cx="77993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93645"/>
            <a:ext cx="3590925" cy="714375"/>
            <a:chOff x="288" y="1632"/>
            <a:chExt cx="2262" cy="450"/>
          </a:xfrm>
        </p:grpSpPr>
        <p:sp>
          <p:nvSpPr>
            <p:cNvPr id="46099" name="Text Box 5"/>
            <p:cNvSpPr txBox="1">
              <a:spLocks noChangeArrowheads="1"/>
            </p:cNvSpPr>
            <p:nvPr/>
          </p:nvSpPr>
          <p:spPr bwMode="auto">
            <a:xfrm>
              <a:off x="288" y="17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计算</a:t>
              </a:r>
            </a:p>
          </p:txBody>
        </p:sp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1152" y="1632"/>
            <a:ext cx="139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2" name="Equation" r:id="rId3" imgW="901440" imgH="355320" progId="Equation.3">
                    <p:embed/>
                  </p:oleObj>
                </mc:Choice>
                <mc:Fallback>
                  <p:oleObj name="Equation" r:id="rId3" imgW="901440" imgH="355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398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" y="175627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43000" y="1603871"/>
            <a:ext cx="5638800" cy="801688"/>
            <a:chOff x="720" y="2064"/>
            <a:chExt cx="3552" cy="505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720" y="2064"/>
            <a:ext cx="238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3" name="Equation" r:id="rId5" imgW="2133360" imgH="457200" progId="Equation.3">
                    <p:embed/>
                  </p:oleObj>
                </mc:Choice>
                <mc:Fallback>
                  <p:oleObj name="Equation" r:id="rId5" imgW="213336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64"/>
                          <a:ext cx="238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744" y="2112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4" name="Equation" r:id="rId7" imgW="482400" imgH="393480" progId="Equation.3">
                    <p:embed/>
                  </p:oleObj>
                </mc:Choice>
                <mc:Fallback>
                  <p:oleObj name="Equation" r:id="rId7" imgW="48240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2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Text Box 11"/>
            <p:cNvSpPr txBox="1">
              <a:spLocks noChangeArrowheads="1"/>
            </p:cNvSpPr>
            <p:nvPr/>
          </p:nvSpPr>
          <p:spPr bwMode="auto">
            <a:xfrm>
              <a:off x="3264" y="216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其中</a:t>
              </a:r>
            </a:p>
          </p:txBody>
        </p:sp>
      </p:grp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000125" y="2427784"/>
            <a:ext cx="378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= </a:t>
            </a:r>
            <a:r>
              <a:rPr lang="en-US" altLang="zh-CN" sz="2400" b="1">
                <a:solidFill>
                  <a:srgbClr val="008000"/>
                </a:solidFill>
              </a:rPr>
              <a:t>3.1</a:t>
            </a:r>
            <a:r>
              <a:rPr lang="en-US" altLang="zh-CN" sz="2400" b="1">
                <a:solidFill>
                  <a:srgbClr val="FF0000"/>
                </a:solidFill>
              </a:rPr>
              <a:t>38988494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05600" y="918071"/>
            <a:ext cx="2216150" cy="1122363"/>
            <a:chOff x="4220" y="1632"/>
            <a:chExt cx="1396" cy="707"/>
          </a:xfrm>
        </p:grpSpPr>
        <p:sp>
          <p:nvSpPr>
            <p:cNvPr id="46096" name="AutoShape 14"/>
            <p:cNvSpPr>
              <a:spLocks noChangeArrowheads="1"/>
            </p:cNvSpPr>
            <p:nvPr/>
          </p:nvSpPr>
          <p:spPr bwMode="auto">
            <a:xfrm rot="-7355667">
              <a:off x="4388" y="2027"/>
              <a:ext cx="144" cy="48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7" name="AutoShape 15"/>
            <p:cNvSpPr>
              <a:spLocks noChangeArrowheads="1"/>
            </p:cNvSpPr>
            <p:nvPr/>
          </p:nvSpPr>
          <p:spPr bwMode="auto">
            <a:xfrm>
              <a:off x="4368" y="1632"/>
              <a:ext cx="1248" cy="624"/>
            </a:xfrm>
            <a:prstGeom prst="wedgeEllipseCallout">
              <a:avLst>
                <a:gd name="adj1" fmla="val 2403"/>
                <a:gd name="adj2" fmla="val 189421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运算量基本相同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11188" y="3043734"/>
            <a:ext cx="8361363" cy="1249362"/>
            <a:chOff x="385" y="3067"/>
            <a:chExt cx="5267" cy="787"/>
          </a:xfrm>
        </p:grpSpPr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385" y="3566"/>
              <a:ext cx="20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= </a:t>
              </a:r>
              <a:r>
                <a:rPr lang="en-US" altLang="zh-CN" sz="2400" b="1">
                  <a:solidFill>
                    <a:srgbClr val="008000"/>
                  </a:solidFill>
                </a:rPr>
                <a:t>3.141592</a:t>
              </a:r>
              <a:r>
                <a:rPr lang="en-US" altLang="zh-CN" sz="2400" b="1">
                  <a:solidFill>
                    <a:srgbClr val="FF0000"/>
                  </a:solidFill>
                </a:rPr>
                <a:t>502</a:t>
              </a:r>
            </a:p>
          </p:txBody>
        </p:sp>
        <p:grpSp>
          <p:nvGrpSpPr>
            <p:cNvPr id="46094" name="Group 18"/>
            <p:cNvGrpSpPr>
              <a:grpSpLocks/>
            </p:cNvGrpSpPr>
            <p:nvPr/>
          </p:nvGrpSpPr>
          <p:grpSpPr bwMode="auto">
            <a:xfrm>
              <a:off x="569" y="3067"/>
              <a:ext cx="5083" cy="490"/>
              <a:chOff x="569" y="3113"/>
              <a:chExt cx="5083" cy="490"/>
            </a:xfrm>
          </p:grpSpPr>
          <p:graphicFrame>
            <p:nvGraphicFramePr>
              <p:cNvPr id="46082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722453"/>
                  </p:ext>
                </p:extLst>
              </p:nvPr>
            </p:nvGraphicFramePr>
            <p:xfrm>
              <a:off x="5080" y="3113"/>
              <a:ext cx="57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05" name="수식" r:id="rId9" imgW="469800" imgH="342720" progId="Equation.3">
                      <p:embed/>
                    </p:oleObj>
                  </mc:Choice>
                  <mc:Fallback>
                    <p:oleObj name="수식" r:id="rId9" imgW="469800" imgH="34272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0" y="3113"/>
                            <a:ext cx="572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5" name="Text Box 20"/>
              <p:cNvSpPr txBox="1">
                <a:spLocks noChangeArrowheads="1"/>
              </p:cNvSpPr>
              <p:nvPr/>
            </p:nvSpPr>
            <p:spPr bwMode="auto">
              <a:xfrm>
                <a:off x="4594" y="3175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其中</a:t>
                </a:r>
              </a:p>
            </p:txBody>
          </p:sp>
          <p:graphicFrame>
            <p:nvGraphicFramePr>
              <p:cNvPr id="46083" name="Object 3"/>
              <p:cNvGraphicFramePr>
                <a:graphicFrameLocks noChangeAspect="1"/>
              </p:cNvGraphicFramePr>
              <p:nvPr/>
            </p:nvGraphicFramePr>
            <p:xfrm>
              <a:off x="569" y="3113"/>
              <a:ext cx="3688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06" name="公式" r:id="rId11" imgW="3187440" imgH="431640" progId="Equation.3">
                      <p:embed/>
                    </p:oleObj>
                  </mc:Choice>
                  <mc:Fallback>
                    <p:oleObj name="公式" r:id="rId11" imgW="3187440" imgH="431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" y="3113"/>
                            <a:ext cx="3688" cy="4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171647"/>
              </p:ext>
            </p:extLst>
          </p:nvPr>
        </p:nvGraphicFramePr>
        <p:xfrm>
          <a:off x="671513" y="6008688"/>
          <a:ext cx="6553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Equation" r:id="rId13" imgW="3568680" imgH="431640" progId="Equation.3">
                  <p:embed/>
                </p:oleObj>
              </mc:Choice>
              <mc:Fallback>
                <p:oleObj name="Equation" r:id="rId13" imgW="3568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008688"/>
                        <a:ext cx="6553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7224713" y="616108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90196"/>
              </p:ext>
            </p:extLst>
          </p:nvPr>
        </p:nvGraphicFramePr>
        <p:xfrm>
          <a:off x="671513" y="5109370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公式" r:id="rId15" imgW="2603500" imgH="431800" progId="Equation.3">
                  <p:embed/>
                </p:oleObj>
              </mc:Choice>
              <mc:Fallback>
                <p:oleObj name="公式" r:id="rId15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109370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6873876" y="543508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Q:  </a:t>
            </a:r>
            <a:r>
              <a:rPr lang="zh-CN" altLang="en-US" sz="2400" b="1"/>
              <a:t>给定精度 </a:t>
            </a:r>
            <a:r>
              <a:rPr lang="zh-CN" altLang="en-US" sz="2400" b="1" i="1">
                <a:sym typeface="Symbol" panose="05050102010706020507" pitchFamily="18" charset="2"/>
              </a:rPr>
              <a:t></a:t>
            </a:r>
            <a:r>
              <a:rPr lang="zh-CN" altLang="en-US" sz="2400" b="1"/>
              <a:t>，如何取 </a:t>
            </a:r>
            <a:r>
              <a:rPr lang="en-US" altLang="zh-CN" sz="2400" b="1" i="1"/>
              <a:t>n</a:t>
            </a:r>
            <a:r>
              <a:rPr lang="en-US" altLang="zh-CN" sz="2400" b="1"/>
              <a:t>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762000"/>
            <a:ext cx="6248400" cy="457200"/>
            <a:chOff x="480" y="672"/>
            <a:chExt cx="3936" cy="288"/>
          </a:xfrm>
        </p:grpSpPr>
        <p:sp>
          <p:nvSpPr>
            <p:cNvPr id="47148" name="Text Box 5"/>
            <p:cNvSpPr txBox="1">
              <a:spLocks noChangeArrowheads="1"/>
            </p:cNvSpPr>
            <p:nvPr/>
          </p:nvSpPr>
          <p:spPr bwMode="auto">
            <a:xfrm>
              <a:off x="480" y="672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例如：要求                      ，如何判断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= </a:t>
              </a:r>
              <a:r>
                <a:rPr lang="zh-CN" altLang="en-US" sz="2400" b="1"/>
                <a:t>？</a:t>
              </a:r>
              <a:endParaRPr lang="zh-CN" altLang="en-US" sz="2400" b="1" i="1"/>
            </a:p>
          </p:txBody>
        </p:sp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1536" y="672"/>
            <a:ext cx="100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29" name="Equation" r:id="rId3" imgW="749160" imgH="228600" progId="Equation.3">
                    <p:embed/>
                  </p:oleObj>
                </mc:Choice>
                <mc:Fallback>
                  <p:oleObj name="Equation" r:id="rId3" imgW="74916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100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1" name="Object 2"/>
          <p:cNvGraphicFramePr>
            <a:graphicFrameLocks noChangeAspect="1"/>
          </p:cNvGraphicFramePr>
          <p:nvPr/>
        </p:nvGraphicFramePr>
        <p:xfrm>
          <a:off x="1600200" y="1295400"/>
          <a:ext cx="27638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0" name="Equation" r:id="rId5" imgW="1587240" imgH="419040" progId="Equation.3">
                  <p:embed/>
                </p:oleObj>
              </mc:Choice>
              <mc:Fallback>
                <p:oleObj name="Equation" r:id="rId5" imgW="15872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7638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4495800" y="1219200"/>
            <a:ext cx="685800" cy="533400"/>
          </a:xfrm>
          <a:prstGeom prst="wedgeEllipseCallout">
            <a:avLst>
              <a:gd name="adj1" fmla="val -92361"/>
              <a:gd name="adj2" fmla="val 4375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8313" name="Picture 9" descr="EXAM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016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14" name="Object 3"/>
          <p:cNvGraphicFramePr>
            <a:graphicFrameLocks noChangeAspect="1"/>
          </p:cNvGraphicFramePr>
          <p:nvPr/>
        </p:nvGraphicFramePr>
        <p:xfrm>
          <a:off x="4419600" y="1219200"/>
          <a:ext cx="2819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1" name="Equation" r:id="rId8" imgW="1320480" imgH="444240" progId="Equation.3">
                  <p:embed/>
                </p:oleObj>
              </mc:Choice>
              <mc:Fallback>
                <p:oleObj name="Equation" r:id="rId8" imgW="13204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2819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4"/>
          <p:cNvGraphicFramePr>
            <a:graphicFrameLocks noChangeAspect="1"/>
          </p:cNvGraphicFramePr>
          <p:nvPr/>
        </p:nvGraphicFramePr>
        <p:xfrm>
          <a:off x="2209800" y="1981200"/>
          <a:ext cx="42767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name="Equation" r:id="rId10" imgW="2489040" imgH="419040" progId="Equation.3">
                  <p:embed/>
                </p:oleObj>
              </mc:Choice>
              <mc:Fallback>
                <p:oleObj name="Equation" r:id="rId10" imgW="2489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2767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" y="2667000"/>
            <a:ext cx="8202613" cy="727075"/>
            <a:chOff x="336" y="1872"/>
            <a:chExt cx="5167" cy="458"/>
          </a:xfrm>
        </p:grpSpPr>
        <p:sp>
          <p:nvSpPr>
            <p:cNvPr id="47147" name="Text Box 13"/>
            <p:cNvSpPr txBox="1">
              <a:spLocks noChangeArrowheads="1"/>
            </p:cNvSpPr>
            <p:nvPr/>
          </p:nvSpPr>
          <p:spPr bwMode="auto">
            <a:xfrm>
              <a:off x="336" y="1968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上例中若要求                   ，则</a:t>
              </a:r>
            </a:p>
          </p:txBody>
        </p:sp>
        <p:graphicFrame>
          <p:nvGraphicFramePr>
            <p:cNvPr id="47115" name="Object 11"/>
            <p:cNvGraphicFramePr>
              <a:graphicFrameLocks noChangeAspect="1"/>
            </p:cNvGraphicFramePr>
            <p:nvPr/>
          </p:nvGraphicFramePr>
          <p:xfrm>
            <a:off x="1584" y="1968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3" name="Equation" r:id="rId12" imgW="914400" imgH="241200" progId="Equation.3">
                    <p:embed/>
                  </p:oleObj>
                </mc:Choice>
                <mc:Fallback>
                  <p:oleObj name="Equation" r:id="rId12" imgW="9144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2880" y="1872"/>
            <a:ext cx="2623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4" name="Equation" r:id="rId14" imgW="2527200" imgH="419040" progId="Equation.3">
                    <p:embed/>
                  </p:oleObj>
                </mc:Choice>
                <mc:Fallback>
                  <p:oleObj name="Equation" r:id="rId14" imgW="252720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72"/>
                          <a:ext cx="2623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3429000"/>
            <a:ext cx="2728913" cy="366713"/>
            <a:chOff x="528" y="2352"/>
            <a:chExt cx="1719" cy="231"/>
          </a:xfrm>
        </p:grpSpPr>
        <p:graphicFrame>
          <p:nvGraphicFramePr>
            <p:cNvPr id="47114" name="Object 10"/>
            <p:cNvGraphicFramePr>
              <a:graphicFrameLocks noChangeAspect="1"/>
            </p:cNvGraphicFramePr>
            <p:nvPr/>
          </p:nvGraphicFramePr>
          <p:xfrm>
            <a:off x="816" y="2352"/>
            <a:ext cx="14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5" name="Equation" r:id="rId16" imgW="1002960" imgH="177480" progId="Equation.3">
                    <p:embed/>
                  </p:oleObj>
                </mc:Choice>
                <mc:Fallback>
                  <p:oleObj name="Equation" r:id="rId16" imgW="100296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14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6" name="AutoShape 18"/>
            <p:cNvSpPr>
              <a:spLocks noChangeArrowheads="1"/>
            </p:cNvSpPr>
            <p:nvPr/>
          </p:nvSpPr>
          <p:spPr bwMode="auto">
            <a:xfrm>
              <a:off x="528" y="240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3429000" y="3352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即：取 </a:t>
            </a:r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 = 409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457200" y="388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通常采取将区间</a:t>
            </a:r>
            <a:r>
              <a:rPr lang="zh-CN" altLang="en-US" sz="2400" b="1">
                <a:solidFill>
                  <a:schemeClr val="accent2"/>
                </a:solidFill>
              </a:rPr>
              <a:t>不断对分</a:t>
            </a:r>
            <a:r>
              <a:rPr lang="zh-CN" altLang="en-US" sz="2400" b="1"/>
              <a:t>的方法，即取 </a:t>
            </a:r>
            <a:r>
              <a:rPr lang="en-US" altLang="zh-CN" sz="2400" b="1" i="1"/>
              <a:t>n</a:t>
            </a:r>
            <a:r>
              <a:rPr lang="en-US" altLang="zh-CN" sz="2400" b="1"/>
              <a:t> = 2</a:t>
            </a:r>
            <a:r>
              <a:rPr lang="en-US" altLang="zh-CN" sz="2400" b="1" i="1" baseline="30000"/>
              <a:t>k</a:t>
            </a:r>
            <a:endParaRPr lang="en-US" altLang="zh-CN" sz="2400" b="1"/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457200" y="4419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上例中</a:t>
            </a:r>
            <a:r>
              <a:rPr lang="en-US" altLang="zh-CN" sz="2400" b="1"/>
              <a:t>2</a:t>
            </a:r>
            <a:r>
              <a:rPr lang="en-US" altLang="zh-CN" sz="2400" b="1" i="1" baseline="30000"/>
              <a:t>k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 409    </a:t>
            </a:r>
            <a:r>
              <a:rPr lang="en-US" altLang="zh-CN" sz="2400" b="1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 = 9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zh-CN" altLang="en-US" sz="2400" b="1"/>
              <a:t>时，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512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008000"/>
                </a:solidFill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8326" name="AutoShape 22"/>
          <p:cNvSpPr>
            <a:spLocks noChangeArrowheads="1"/>
          </p:cNvSpPr>
          <p:nvPr/>
        </p:nvSpPr>
        <p:spPr bwMode="auto">
          <a:xfrm rot="-10594">
            <a:off x="3810000" y="4724400"/>
            <a:ext cx="4343400" cy="1524000"/>
          </a:xfrm>
          <a:prstGeom prst="irregularSeal2">
            <a:avLst/>
          </a:pr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2400" b="1" i="1"/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 i="1"/>
              <a:t>S</a:t>
            </a:r>
            <a:r>
              <a:rPr lang="en-US" altLang="zh-CN" sz="2400" b="1" baseline="-25000"/>
              <a:t>4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008000"/>
                </a:solidFill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</a:rPr>
              <a:t>502</a:t>
            </a:r>
          </a:p>
          <a:p>
            <a:pPr algn="ctr" eaLnBrk="1" hangingPunct="1"/>
            <a:endParaRPr lang="en-US" altLang="zh-CN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7200" y="4953000"/>
            <a:ext cx="7648575" cy="792163"/>
            <a:chOff x="288" y="3120"/>
            <a:chExt cx="4818" cy="499"/>
          </a:xfrm>
        </p:grpSpPr>
        <p:sp>
          <p:nvSpPr>
            <p:cNvPr id="47145" name="Text Box 24"/>
            <p:cNvSpPr txBox="1">
              <a:spLocks noChangeArrowheads="1"/>
            </p:cNvSpPr>
            <p:nvPr/>
          </p:nvSpPr>
          <p:spPr bwMode="auto">
            <a:xfrm>
              <a:off x="288" y="321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注意到区间再次对分时</a:t>
              </a:r>
            </a:p>
          </p:txBody>
        </p:sp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2304" y="3120"/>
            <a:ext cx="280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6" name="Equation" r:id="rId18" imgW="2819160" imgH="469800" progId="Equation.3">
                    <p:embed/>
                  </p:oleObj>
                </mc:Choice>
                <mc:Fallback>
                  <p:oleObj name="Equation" r:id="rId18" imgW="2819160" imgH="469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0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9600" y="5638800"/>
            <a:ext cx="1779588" cy="730250"/>
            <a:chOff x="384" y="3552"/>
            <a:chExt cx="1121" cy="460"/>
          </a:xfrm>
        </p:grpSpPr>
        <p:graphicFrame>
          <p:nvGraphicFramePr>
            <p:cNvPr id="47112" name="Object 8"/>
            <p:cNvGraphicFramePr>
              <a:graphicFrameLocks noChangeAspect="1"/>
            </p:cNvGraphicFramePr>
            <p:nvPr/>
          </p:nvGraphicFramePr>
          <p:xfrm>
            <a:off x="672" y="3552"/>
            <a:ext cx="83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7" name="Equation" r:id="rId20" imgW="736560" imgH="431640" progId="Equation.3">
                    <p:embed/>
                  </p:oleObj>
                </mc:Choice>
                <mc:Fallback>
                  <p:oleObj name="Equation" r:id="rId20" imgW="73656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833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4" name="AutoShape 28"/>
            <p:cNvSpPr>
              <a:spLocks noChangeArrowheads="1"/>
            </p:cNvSpPr>
            <p:nvPr/>
          </p:nvSpPr>
          <p:spPr bwMode="auto">
            <a:xfrm>
              <a:off x="384" y="36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819400" y="5661025"/>
            <a:ext cx="2954338" cy="693738"/>
            <a:chOff x="1776" y="3552"/>
            <a:chExt cx="1861" cy="437"/>
          </a:xfrm>
        </p:grpSpPr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2208" y="3552"/>
            <a:ext cx="1429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8" name="Equation" r:id="rId22" imgW="1320480" imgH="393480" progId="Equation.3">
                    <p:embed/>
                  </p:oleObj>
                </mc:Choice>
                <mc:Fallback>
                  <p:oleObj name="Equation" r:id="rId22" imgW="132048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52"/>
                          <a:ext cx="1429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AutoShape 31"/>
            <p:cNvSpPr>
              <a:spLocks noChangeArrowheads="1"/>
            </p:cNvSpPr>
            <p:nvPr/>
          </p:nvSpPr>
          <p:spPr bwMode="auto">
            <a:xfrm>
              <a:off x="1776" y="36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36" name="AutoShape 32"/>
          <p:cNvSpPr>
            <a:spLocks noChangeArrowheads="1"/>
          </p:cNvSpPr>
          <p:nvPr/>
        </p:nvSpPr>
        <p:spPr bwMode="auto">
          <a:xfrm>
            <a:off x="4800600" y="4114800"/>
            <a:ext cx="3810000" cy="1219200"/>
          </a:xfrm>
          <a:prstGeom prst="wedgeEllipseCallout">
            <a:avLst>
              <a:gd name="adj1" fmla="val -41875"/>
              <a:gd name="adj2" fmla="val 997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可用来判断迭代</a:t>
            </a:r>
          </a:p>
          <a:p>
            <a:pPr algn="ctr" eaLnBrk="1" hangingPunct="1"/>
            <a:r>
              <a:rPr lang="zh-CN" altLang="en-US" sz="2400" b="1"/>
              <a:t>是否停止。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364163" y="1989138"/>
            <a:ext cx="3403600" cy="935037"/>
            <a:chOff x="3379" y="1253"/>
            <a:chExt cx="2144" cy="589"/>
          </a:xfrm>
        </p:grpSpPr>
        <p:grpSp>
          <p:nvGrpSpPr>
            <p:cNvPr id="47140" name="Group 34"/>
            <p:cNvGrpSpPr>
              <a:grpSpLocks/>
            </p:cNvGrpSpPr>
            <p:nvPr/>
          </p:nvGrpSpPr>
          <p:grpSpPr bwMode="auto">
            <a:xfrm>
              <a:off x="3379" y="1253"/>
              <a:ext cx="2144" cy="321"/>
              <a:chOff x="288" y="1696"/>
              <a:chExt cx="2144" cy="321"/>
            </a:xfrm>
          </p:grpSpPr>
          <p:sp>
            <p:nvSpPr>
              <p:cNvPr id="47142" name="Text Box 35"/>
              <p:cNvSpPr txBox="1">
                <a:spLocks noChangeArrowheads="1"/>
              </p:cNvSpPr>
              <p:nvPr/>
            </p:nvSpPr>
            <p:spPr bwMode="auto">
              <a:xfrm>
                <a:off x="288" y="1728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400" b="1"/>
              </a:p>
            </p:txBody>
          </p:sp>
          <p:graphicFrame>
            <p:nvGraphicFramePr>
              <p:cNvPr id="47110" name="Object 6"/>
              <p:cNvGraphicFramePr>
                <a:graphicFrameLocks noChangeAspect="1"/>
              </p:cNvGraphicFramePr>
              <p:nvPr/>
            </p:nvGraphicFramePr>
            <p:xfrm>
              <a:off x="1270" y="1696"/>
              <a:ext cx="1162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9" name="公式" r:id="rId24" imgW="749160" imgH="253800" progId="Equation.3">
                      <p:embed/>
                    </p:oleObj>
                  </mc:Choice>
                  <mc:Fallback>
                    <p:oleObj name="公式" r:id="rId24" imgW="749160" imgH="2538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0" y="1696"/>
                            <a:ext cx="1162" cy="321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4105" y="1616"/>
              <a:ext cx="363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187450" y="2565400"/>
            <a:ext cx="7620000" cy="1797050"/>
            <a:chOff x="624" y="2880"/>
            <a:chExt cx="4800" cy="1132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624" y="2880"/>
            <a:ext cx="3316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0" name="Equation" r:id="rId26" imgW="3022560" imgH="1066680" progId="Equation.3">
                    <p:embed/>
                  </p:oleObj>
                </mc:Choice>
                <mc:Fallback>
                  <p:oleObj name="Equation" r:id="rId26" imgW="3022560" imgH="1066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80"/>
                          <a:ext cx="3316" cy="113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9" name="Text Box 41"/>
            <p:cNvSpPr txBox="1">
              <a:spLocks noChangeArrowheads="1"/>
            </p:cNvSpPr>
            <p:nvPr/>
          </p:nvSpPr>
          <p:spPr bwMode="auto">
            <a:xfrm>
              <a:off x="4032" y="316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400" b="1">
                <a:solidFill>
                  <a:srgbClr val="008000"/>
                </a:solidFill>
              </a:endParaRPr>
            </a:p>
          </p:txBody>
        </p:sp>
      </p:grpSp>
      <p:sp>
        <p:nvSpPr>
          <p:cNvPr id="47134" name="Rectangle 43"/>
          <p:cNvSpPr>
            <a:spLocks noChangeArrowheads="1"/>
          </p:cNvSpPr>
          <p:nvPr/>
        </p:nvSpPr>
        <p:spPr bwMode="auto">
          <a:xfrm>
            <a:off x="3686175" y="6589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/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067175" y="5734050"/>
            <a:ext cx="4419600" cy="1123950"/>
            <a:chOff x="2562" y="3612"/>
            <a:chExt cx="2784" cy="708"/>
          </a:xfrm>
        </p:grpSpPr>
        <p:sp>
          <p:nvSpPr>
            <p:cNvPr id="47136" name="Text Box 42"/>
            <p:cNvSpPr txBox="1">
              <a:spLocks noChangeArrowheads="1"/>
            </p:cNvSpPr>
            <p:nvPr/>
          </p:nvSpPr>
          <p:spPr bwMode="auto">
            <a:xfrm>
              <a:off x="2562" y="4032"/>
              <a:ext cx="2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事后误差估计法</a:t>
              </a:r>
              <a:endParaRPr lang="zh-CN" altLang="en-US" sz="2400" b="1"/>
            </a:p>
          </p:txBody>
        </p:sp>
        <p:sp>
          <p:nvSpPr>
            <p:cNvPr id="47137" name="Oval 44"/>
            <p:cNvSpPr>
              <a:spLocks noChangeArrowheads="1"/>
            </p:cNvSpPr>
            <p:nvPr/>
          </p:nvSpPr>
          <p:spPr bwMode="auto">
            <a:xfrm>
              <a:off x="2971" y="3612"/>
              <a:ext cx="680" cy="3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38" name="Line 45"/>
            <p:cNvSpPr>
              <a:spLocks noChangeShapeType="1"/>
            </p:cNvSpPr>
            <p:nvPr/>
          </p:nvSpPr>
          <p:spPr bwMode="auto">
            <a:xfrm>
              <a:off x="3288" y="3974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12" grpId="0" animBg="1" autoUpdateAnimBg="0"/>
      <p:bldP spid="98323" grpId="0" autoUpdateAnimBg="0"/>
      <p:bldP spid="98324" grpId="0" autoUpdateAnimBg="0"/>
      <p:bldP spid="98325" grpId="0" autoUpdateAnimBg="0"/>
      <p:bldP spid="98326" grpId="0" animBg="1" autoUpdateAnimBg="0"/>
      <p:bldP spid="9833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691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750" y="1052513"/>
          <a:ext cx="87979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位图图像" r:id="rId3" imgW="7059010" imgH="4334480" progId="Paint.Picture">
                  <p:embed/>
                </p:oleObj>
              </mc:Choice>
              <mc:Fallback>
                <p:oleObj name="位图图像" r:id="rId3" imgW="7059010" imgH="433448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7979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750" y="1052513"/>
          <a:ext cx="8761413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位图图像" r:id="rId5" imgW="7125695" imgH="4390476" progId="Paint.Picture">
                  <p:embed/>
                </p:oleObj>
              </mc:Choice>
              <mc:Fallback>
                <p:oleObj name="位图图像" r:id="rId5" imgW="7125695" imgH="43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761413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750" y="1052513"/>
          <a:ext cx="88233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9" name="位图图像" r:id="rId7" imgW="7125695" imgH="4361905" progId="Paint.Picture">
                  <p:embed/>
                </p:oleObj>
              </mc:Choice>
              <mc:Fallback>
                <p:oleObj name="位图图像" r:id="rId7" imgW="7125695" imgH="43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8233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5750" y="1052513"/>
          <a:ext cx="88233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位图图像" r:id="rId9" imgW="7133333" imgH="4361905" progId="Paint.Picture">
                  <p:embed/>
                </p:oleObj>
              </mc:Choice>
              <mc:Fallback>
                <p:oleObj name="位图图像" r:id="rId9" imgW="7133333" imgH="43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8233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6"/>
          <p:cNvGraphicFramePr>
            <a:graphicFrameLocks noChangeAspect="1"/>
          </p:cNvGraphicFramePr>
          <p:nvPr/>
        </p:nvGraphicFramePr>
        <p:xfrm>
          <a:off x="285750" y="1052513"/>
          <a:ext cx="86804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位图图像" r:id="rId11" imgW="7104762" imgH="4420217" progId="Paint.Picture">
                  <p:embed/>
                </p:oleObj>
              </mc:Choice>
              <mc:Fallback>
                <p:oleObj name="位图图像" r:id="rId11" imgW="7104762" imgH="442021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6804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7"/>
          <p:cNvGraphicFramePr>
            <a:graphicFrameLocks noChangeAspect="1"/>
          </p:cNvGraphicFramePr>
          <p:nvPr/>
        </p:nvGraphicFramePr>
        <p:xfrm>
          <a:off x="285750" y="1052513"/>
          <a:ext cx="866457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位图图像" r:id="rId13" imgW="7104762" imgH="4428571" progId="Paint.Picture">
                  <p:embed/>
                </p:oleObj>
              </mc:Choice>
              <mc:Fallback>
                <p:oleObj name="位图图像" r:id="rId13" imgW="7104762" imgH="442857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66457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785938"/>
            <a:ext cx="767519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(3)</a:t>
            </a:r>
            <a:r>
              <a:rPr lang="zh-CN" altLang="en-US" sz="2800" dirty="0" smtClean="0">
                <a:solidFill>
                  <a:srgbClr val="FF0000"/>
                </a:solidFill>
              </a:rPr>
              <a:t>尽管</a:t>
            </a:r>
            <a:r>
              <a:rPr lang="en-US" altLang="zh-CN" sz="2800" dirty="0" smtClean="0">
                <a:solidFill>
                  <a:srgbClr val="FF0000"/>
                </a:solidFill>
              </a:rPr>
              <a:t>f(x)</a:t>
            </a:r>
            <a:r>
              <a:rPr lang="zh-CN" altLang="en-US" sz="2800" dirty="0" smtClean="0">
                <a:solidFill>
                  <a:srgbClr val="FF0000"/>
                </a:solidFill>
              </a:rPr>
              <a:t>的原函数能表示成有限形式但其表达式相当复杂。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例如</a:t>
            </a:r>
            <a:r>
              <a:rPr lang="zh-CN" altLang="en-US" sz="2200" dirty="0" smtClean="0"/>
              <a:t>定积分                          的被积函数的原函数比较复杂</a:t>
            </a:r>
          </a:p>
        </p:txBody>
      </p:sp>
      <p:graphicFrame>
        <p:nvGraphicFramePr>
          <p:cNvPr id="3074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4807849"/>
              </p:ext>
            </p:extLst>
          </p:nvPr>
        </p:nvGraphicFramePr>
        <p:xfrm>
          <a:off x="3249612" y="2708920"/>
          <a:ext cx="12858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公式" r:id="rId3" imgW="558558" imgH="393529" progId="Equation.3">
                  <p:embed/>
                </p:oleObj>
              </mc:Choice>
              <mc:Fallback>
                <p:oleObj name="公式" r:id="rId3" imgW="558558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2708920"/>
                        <a:ext cx="12858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3786188" cy="8572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5.1 </a:t>
            </a:r>
            <a:r>
              <a:rPr lang="zh-CN" altLang="en-US" sz="3600" b="1" smtClean="0"/>
              <a:t>问题的提出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581259"/>
              </p:ext>
            </p:extLst>
          </p:nvPr>
        </p:nvGraphicFramePr>
        <p:xfrm>
          <a:off x="142874" y="4236084"/>
          <a:ext cx="8785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公式" r:id="rId5" imgW="4444920" imgH="545760" progId="Equation.3">
                  <p:embed/>
                </p:oleObj>
              </mc:Choice>
              <mc:Fallback>
                <p:oleObj name="公式" r:id="rId5" imgW="444492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4" y="4236084"/>
                        <a:ext cx="8785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变步长梯形求积法步骤：</a:t>
            </a:r>
            <a:endParaRPr lang="zh-CN" altLang="en-US" sz="2400" b="1"/>
          </a:p>
        </p:txBody>
      </p:sp>
      <p:graphicFrame>
        <p:nvGraphicFramePr>
          <p:cNvPr id="118791" name="Object 2"/>
          <p:cNvGraphicFramePr>
            <a:graphicFrameLocks noChangeAspect="1"/>
          </p:cNvGraphicFramePr>
          <p:nvPr/>
        </p:nvGraphicFramePr>
        <p:xfrm>
          <a:off x="755650" y="1725613"/>
          <a:ext cx="7848600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수식" r:id="rId3" imgW="3898800" imgH="2031840" progId="Equation.3">
                  <p:embed/>
                </p:oleObj>
              </mc:Choice>
              <mc:Fallback>
                <p:oleObj name="수식" r:id="rId3" imgW="3898800" imgH="2031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25613"/>
                        <a:ext cx="7848600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3059832" y="4679263"/>
            <a:ext cx="24482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05200" y="5984875"/>
          <a:ext cx="22685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5" imgW="1320480" imgH="393480" progId="Equation.3">
                  <p:embed/>
                </p:oleObj>
              </mc:Choice>
              <mc:Fallback>
                <p:oleObj name="Equation" r:id="rId5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84875"/>
                        <a:ext cx="22685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87727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梯形求积法的递推化</a:t>
            </a:r>
            <a:endParaRPr lang="zh-CN" altLang="en-US" sz="2400" b="1"/>
          </a:p>
        </p:txBody>
      </p:sp>
      <p:graphicFrame>
        <p:nvGraphicFramePr>
          <p:cNvPr id="120837" name="Object 2"/>
          <p:cNvGraphicFramePr>
            <a:graphicFrameLocks noGrp="1" noChangeAspect="1"/>
          </p:cNvGraphicFramePr>
          <p:nvPr>
            <p:ph/>
          </p:nvPr>
        </p:nvGraphicFramePr>
        <p:xfrm>
          <a:off x="827088" y="1554163"/>
          <a:ext cx="7704137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3" imgW="4444920" imgH="2768400" progId="Equation.3">
                  <p:embed/>
                </p:oleObj>
              </mc:Choice>
              <mc:Fallback>
                <p:oleObj name="公式" r:id="rId3" imgW="4444920" imgH="27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4163"/>
                        <a:ext cx="7704137" cy="47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3"/>
          <p:cNvGraphicFramePr>
            <a:graphicFrameLocks noChangeAspect="1"/>
          </p:cNvGraphicFramePr>
          <p:nvPr/>
        </p:nvGraphicFramePr>
        <p:xfrm>
          <a:off x="1331913" y="5888038"/>
          <a:ext cx="534828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公式" r:id="rId5" imgW="3085920" imgH="723600" progId="Equation.3">
                  <p:embed/>
                </p:oleObj>
              </mc:Choice>
              <mc:Fallback>
                <p:oleObj name="公式" r:id="rId5" imgW="30859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88038"/>
                        <a:ext cx="534828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444208" y="5085184"/>
            <a:ext cx="25922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804248" y="3356992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7297783" y="3405051"/>
            <a:ext cx="1175657" cy="870858"/>
          </a:xfrm>
          <a:custGeom>
            <a:avLst/>
            <a:gdLst>
              <a:gd name="connsiteX0" fmla="*/ 0 w 1175657"/>
              <a:gd name="connsiteY0" fmla="*/ 870858 h 870858"/>
              <a:gd name="connsiteX1" fmla="*/ 383177 w 1175657"/>
              <a:gd name="connsiteY1" fmla="*/ 209006 h 870858"/>
              <a:gd name="connsiteX2" fmla="*/ 1175657 w 1175657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870858">
                <a:moveTo>
                  <a:pt x="0" y="870858"/>
                </a:moveTo>
                <a:cubicBezTo>
                  <a:pt x="93617" y="612503"/>
                  <a:pt x="187234" y="354149"/>
                  <a:pt x="383177" y="209006"/>
                </a:cubicBezTo>
                <a:cubicBezTo>
                  <a:pt x="579120" y="63863"/>
                  <a:pt x="1030514" y="33383"/>
                  <a:pt x="117565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380312" y="4077072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1"/>
          </p:cNvCxnSpPr>
          <p:nvPr/>
        </p:nvCxnSpPr>
        <p:spPr>
          <a:xfrm flipH="1">
            <a:off x="7668344" y="3614057"/>
            <a:ext cx="12616" cy="1471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6376" y="3501008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00292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76354" y="5085184"/>
            <a:ext cx="5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k</a:t>
            </a:r>
            <a:r>
              <a:rPr lang="en-US" altLang="zh-CN" baseline="-25000" dirty="0" smtClean="0">
                <a:latin typeface="+mn-lt"/>
              </a:rPr>
              <a:t>+1</a:t>
            </a:r>
            <a:endParaRPr lang="zh-CN" altLang="en-US" baseline="-250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0321" y="5404574"/>
            <a:ext cx="7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k</a:t>
            </a:r>
            <a:r>
              <a:rPr lang="en-US" altLang="zh-CN" baseline="-25000" dirty="0" smtClean="0">
                <a:latin typeface="+mn-lt"/>
              </a:rPr>
              <a:t>+1/2</a:t>
            </a:r>
            <a:endParaRPr lang="zh-CN" altLang="en-US" baseline="-25000" dirty="0">
              <a:latin typeface="+mn-lt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380312" y="4437112"/>
            <a:ext cx="5760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50068" y="42930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+mn-lt"/>
              </a:rPr>
              <a:t>h</a:t>
            </a:r>
            <a:endParaRPr lang="zh-CN" altLang="en-US" sz="1200" i="1" baseline="-25000" dirty="0">
              <a:latin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380312" y="4797152"/>
            <a:ext cx="2880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41340" y="4636364"/>
            <a:ext cx="53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+mn-lt"/>
              </a:rPr>
              <a:t>h</a:t>
            </a:r>
            <a:r>
              <a:rPr lang="en-US" altLang="zh-CN" sz="1200" dirty="0" smtClean="0">
                <a:latin typeface="+mn-lt"/>
              </a:rPr>
              <a:t>/2</a:t>
            </a:r>
            <a:endParaRPr lang="zh-CN" altLang="en-US" sz="1200" baseline="-25000" dirty="0">
              <a:latin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7386621" y="3620947"/>
            <a:ext cx="294339" cy="456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88931" y="3811106"/>
            <a:ext cx="50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err="1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err="1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25430" y="3152124"/>
            <a:ext cx="7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smtClean="0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baseline="-25000" dirty="0" smtClean="0">
                <a:solidFill>
                  <a:srgbClr val="000514"/>
                </a:solidFill>
                <a:latin typeface="Times New Roman"/>
              </a:rPr>
              <a:t>+1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29660" y="3379338"/>
            <a:ext cx="7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smtClean="0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baseline="-25000" dirty="0" smtClean="0">
                <a:solidFill>
                  <a:srgbClr val="000514"/>
                </a:solidFill>
                <a:latin typeface="Times New Roman"/>
              </a:rPr>
              <a:t>+1/2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5.4 </a:t>
            </a:r>
            <a:r>
              <a:rPr lang="zh-CN" altLang="en-US" sz="4000" b="1" smtClean="0"/>
              <a:t>龙贝格</a:t>
            </a:r>
            <a:r>
              <a:rPr lang="en-US" altLang="zh-CN" sz="4000" b="1" smtClean="0"/>
              <a:t>(Romberg)</a:t>
            </a:r>
            <a:r>
              <a:rPr lang="zh-CN" altLang="en-US" sz="4000" b="1" smtClean="0"/>
              <a:t>积分方法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643063"/>
            <a:ext cx="7921625" cy="4506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我们已经知道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当被积函数</a:t>
            </a:r>
            <a:r>
              <a:rPr lang="en-US" altLang="zh-CN" sz="2800" dirty="0" smtClean="0"/>
              <a:t>f(x)</a:t>
            </a:r>
            <a:r>
              <a:rPr lang="zh-CN" altLang="en-US" sz="2800" dirty="0" smtClean="0"/>
              <a:t>在区间［</a:t>
            </a:r>
            <a:r>
              <a:rPr lang="en-US" altLang="zh-CN" sz="2800" dirty="0" err="1" smtClean="0"/>
              <a:t>a,b</a:t>
            </a:r>
            <a:r>
              <a:rPr lang="zh-CN" altLang="en-US" sz="2800" dirty="0" smtClean="0"/>
              <a:t>］上连续时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要使得复合梯形公式比较精确地代替定积分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可</a:t>
            </a:r>
            <a:r>
              <a:rPr lang="zh-CN" altLang="en-US" sz="2800" dirty="0" smtClean="0">
                <a:solidFill>
                  <a:srgbClr val="FF0000"/>
                </a:solidFill>
              </a:rPr>
              <a:t>将分点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即基点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加密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也就是将区间［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a,b</a:t>
            </a:r>
            <a:r>
              <a:rPr lang="zh-CN" altLang="en-US" sz="2800" dirty="0" smtClean="0">
                <a:solidFill>
                  <a:srgbClr val="FF0000"/>
                </a:solidFill>
              </a:rPr>
              <a:t>］细分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然后利用复合梯形公式求积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5120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71875" y="3000375"/>
          <a:ext cx="20161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公式" r:id="rId3" imgW="609480" imgH="330120" progId="Equation.3">
                  <p:embed/>
                </p:oleObj>
              </mc:Choice>
              <mc:Fallback>
                <p:oleObj name="公式" r:id="rId3" imgW="6094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000375"/>
                        <a:ext cx="20161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梯形法的递推化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43063"/>
            <a:ext cx="8604250" cy="2347912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实际</a:t>
            </a:r>
            <a:r>
              <a:rPr lang="zh-CN" altLang="en-US" sz="2800" dirty="0"/>
              <a:t>计算中，由于要事先给出一个合适的步长往往很困难，所以我们往往采用</a:t>
            </a:r>
            <a:r>
              <a:rPr lang="zh-CN" altLang="en-US" sz="2800" dirty="0">
                <a:solidFill>
                  <a:srgbClr val="FF0000"/>
                </a:solidFill>
              </a:rPr>
              <a:t>变步长</a:t>
            </a:r>
            <a:r>
              <a:rPr lang="zh-CN" altLang="en-US" sz="2800" dirty="0"/>
              <a:t>的计算方案，即在</a:t>
            </a:r>
            <a:r>
              <a:rPr lang="zh-CN" altLang="en-US" sz="2800" dirty="0">
                <a:solidFill>
                  <a:srgbClr val="FF0000"/>
                </a:solidFill>
              </a:rPr>
              <a:t>步长逐步分半</a:t>
            </a:r>
            <a:r>
              <a:rPr lang="zh-CN" altLang="en-US" sz="2800" dirty="0"/>
              <a:t>的过程中，反复利用复化求积公式进行计算，</a:t>
            </a:r>
            <a:r>
              <a:rPr lang="zh-CN" altLang="en-US" sz="2800" dirty="0">
                <a:solidFill>
                  <a:srgbClr val="FF0000"/>
                </a:solidFill>
              </a:rPr>
              <a:t>直到所求得的积分值满足精度要求为止</a:t>
            </a:r>
            <a:r>
              <a:rPr lang="zh-CN" altLang="en-US" sz="2800" dirty="0"/>
              <a:t>。设表示复化梯形求得的积分值，其下标是等分数，由此则有递推公式其中</a:t>
            </a:r>
          </a:p>
        </p:txBody>
      </p:sp>
      <p:graphicFrame>
        <p:nvGraphicFramePr>
          <p:cNvPr id="5222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7563" y="5214938"/>
          <a:ext cx="35274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公式" r:id="rId3" imgW="1854000" imgH="444240" progId="Equation.3">
                  <p:embed/>
                </p:oleObj>
              </mc:Choice>
              <mc:Fallback>
                <p:oleObj name="公式" r:id="rId3" imgW="18540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214938"/>
                        <a:ext cx="35274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143000" y="5500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其中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3357563" y="3714750"/>
          <a:ext cx="3024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公式" r:id="rId5" imgW="1600200" imgH="457200" progId="Equation.3">
                  <p:embed/>
                </p:oleObj>
              </mc:Choice>
              <mc:Fallback>
                <p:oleObj name="公式" r:id="rId5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714750"/>
                        <a:ext cx="30241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梯形法的加速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714500"/>
            <a:ext cx="6408737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由复化梯形公式的截断误差公式可得，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1750" y="290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15588"/>
              </p:ext>
            </p:extLst>
          </p:nvPr>
        </p:nvGraphicFramePr>
        <p:xfrm>
          <a:off x="2160588" y="5025529"/>
          <a:ext cx="13668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公式" r:id="rId3" imgW="711000" imgH="431640" progId="Equation.3">
                  <p:embed/>
                </p:oleObj>
              </mc:Choice>
              <mc:Fallback>
                <p:oleObj name="公式" r:id="rId3" imgW="711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025529"/>
                        <a:ext cx="13668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24339"/>
              </p:ext>
            </p:extLst>
          </p:nvPr>
        </p:nvGraphicFramePr>
        <p:xfrm>
          <a:off x="1116013" y="2564904"/>
          <a:ext cx="4032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公式" r:id="rId5" imgW="2031840" imgH="393480" progId="Equation.3">
                  <p:embed/>
                </p:oleObj>
              </mc:Choice>
              <mc:Fallback>
                <p:oleObj name="公式" r:id="rId5" imgW="2031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4904"/>
                        <a:ext cx="4032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70911"/>
              </p:ext>
            </p:extLst>
          </p:nvPr>
        </p:nvGraphicFramePr>
        <p:xfrm>
          <a:off x="1187450" y="3499942"/>
          <a:ext cx="46910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1" name="公式" r:id="rId7" imgW="2260440" imgH="469800" progId="Equation.3">
                  <p:embed/>
                </p:oleObj>
              </mc:Choice>
              <mc:Fallback>
                <p:oleObj name="公式" r:id="rId7" imgW="22604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99942"/>
                        <a:ext cx="46910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114256" y="2730117"/>
            <a:ext cx="158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等分区间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114256" y="3691880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latin typeface="Arial" panose="020B0604020202020204" pitchFamily="34" charset="0"/>
                <a:sym typeface="Symbol" panose="05050102010706020507" pitchFamily="18" charset="2"/>
              </a:rPr>
              <a:t>2n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等分区间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梯形法的加速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27088" y="1628775"/>
            <a:ext cx="6408737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由此可知，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这样导出的加速公式是</a:t>
            </a:r>
            <a:r>
              <a:rPr lang="zh-CN" altLang="en-US" sz="2400" dirty="0" smtClean="0">
                <a:solidFill>
                  <a:srgbClr val="FF0000"/>
                </a:solidFill>
              </a:rPr>
              <a:t>辛普生公式</a:t>
            </a:r>
            <a:endParaRPr lang="zh-CN" altLang="en-US" sz="2400" dirty="0" smtClean="0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4" name="Object 6"/>
          <p:cNvGraphicFramePr>
            <a:graphicFrameLocks noChangeAspect="1"/>
          </p:cNvGraphicFramePr>
          <p:nvPr/>
        </p:nvGraphicFramePr>
        <p:xfrm>
          <a:off x="2916238" y="2133600"/>
          <a:ext cx="25193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公式" r:id="rId3" imgW="1307532" imgH="393529" progId="Equation.3">
                  <p:embed/>
                </p:oleObj>
              </mc:Choice>
              <mc:Fallback>
                <p:oleObj name="公式" r:id="rId3" imgW="130753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2519362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5" name="Object 8"/>
          <p:cNvGraphicFramePr>
            <a:graphicFrameLocks noChangeAspect="1"/>
          </p:cNvGraphicFramePr>
          <p:nvPr/>
        </p:nvGraphicFramePr>
        <p:xfrm>
          <a:off x="3132138" y="2997200"/>
          <a:ext cx="19383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7" name="수식" r:id="rId5" imgW="939600" imgH="393480" progId="Equation.3">
                  <p:embed/>
                </p:oleObj>
              </mc:Choice>
              <mc:Fallback>
                <p:oleObj name="수식" r:id="rId5" imgW="939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193833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180072"/>
              </p:ext>
            </p:extLst>
          </p:nvPr>
        </p:nvGraphicFramePr>
        <p:xfrm>
          <a:off x="671513" y="6008688"/>
          <a:ext cx="6553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8" name="Equation" r:id="rId7" imgW="3568680" imgH="431640" progId="Equation.3">
                  <p:embed/>
                </p:oleObj>
              </mc:Choice>
              <mc:Fallback>
                <p:oleObj name="Equation" r:id="rId7" imgW="3568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6008688"/>
                        <a:ext cx="6553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7224713" y="616108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93604"/>
              </p:ext>
            </p:extLst>
          </p:nvPr>
        </p:nvGraphicFramePr>
        <p:xfrm>
          <a:off x="671513" y="5109370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公式" r:id="rId9" imgW="2603500" imgH="431800" progId="Equation.3">
                  <p:embed/>
                </p:oleObj>
              </mc:Choice>
              <mc:Fallback>
                <p:oleObj name="公式" r:id="rId9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109370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6873876" y="543508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5160963" y="319353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龙贝格算法</a:t>
            </a:r>
          </a:p>
        </p:txBody>
      </p:sp>
      <p:sp>
        <p:nvSpPr>
          <p:cNvPr id="553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643063"/>
            <a:ext cx="8353425" cy="1266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我们可以在</a:t>
            </a:r>
            <a:r>
              <a:rPr lang="zh-CN" altLang="en-US" sz="2800" dirty="0" smtClean="0">
                <a:solidFill>
                  <a:srgbClr val="FF0000"/>
                </a:solidFill>
              </a:rPr>
              <a:t>步长逐步分半过程中将粗糙的积分值逐步加工为精度较高的积分值                </a:t>
            </a:r>
            <a:r>
              <a:rPr lang="en-US" altLang="zh-CN" sz="2800" dirty="0" smtClean="0"/>
              <a:t>:</a:t>
            </a:r>
            <a:endParaRPr lang="en-US" altLang="zh-CN" sz="2800" i="1" dirty="0" smtClean="0"/>
          </a:p>
        </p:txBody>
      </p:sp>
      <p:graphicFrame>
        <p:nvGraphicFramePr>
          <p:cNvPr id="552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3500" y="2071688"/>
          <a:ext cx="13668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公式" r:id="rId3" imgW="609480" imgH="228600" progId="Equation.3">
                  <p:embed/>
                </p:oleObj>
              </mc:Choice>
              <mc:Fallback>
                <p:oleObj name="公式" r:id="rId3" imgW="609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071688"/>
                        <a:ext cx="13668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9265920"/>
              </p:ext>
            </p:extLst>
          </p:nvPr>
        </p:nvGraphicFramePr>
        <p:xfrm>
          <a:off x="3633788" y="2639765"/>
          <a:ext cx="27241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公式" r:id="rId5" imgW="1218960" imgH="1206360" progId="Equation.3">
                  <p:embed/>
                </p:oleObj>
              </mc:Choice>
              <mc:Fallback>
                <p:oleObj name="公式" r:id="rId5" imgW="1218960" imgH="1206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639765"/>
                        <a:ext cx="27241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8625" y="3639890"/>
            <a:ext cx="2057400" cy="838200"/>
            <a:chOff x="0" y="0"/>
            <a:chExt cx="1296" cy="528"/>
          </a:xfrm>
        </p:grpSpPr>
        <p:sp>
          <p:nvSpPr>
            <p:cNvPr id="55310" name="AutoShape 20" descr="新闻纸"/>
            <p:cNvSpPr>
              <a:spLocks noChangeArrowheads="1"/>
            </p:cNvSpPr>
            <p:nvPr/>
          </p:nvSpPr>
          <p:spPr bwMode="auto">
            <a:xfrm>
              <a:off x="0" y="0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2" name="Object 8"/>
            <p:cNvGraphicFramePr>
              <a:graphicFrameLocks noChangeAspect="1"/>
            </p:cNvGraphicFramePr>
            <p:nvPr/>
          </p:nvGraphicFramePr>
          <p:xfrm>
            <a:off x="125" y="27"/>
            <a:ext cx="109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9" name="公式" r:id="rId8" imgW="1002960" imgH="419040" progId="Equation.3">
                    <p:embed/>
                  </p:oleObj>
                </mc:Choice>
                <mc:Fallback>
                  <p:oleObj name="公式" r:id="rId8" imgW="100296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27"/>
                          <a:ext cx="1095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2875" y="4568577"/>
            <a:ext cx="2357438" cy="1000125"/>
            <a:chOff x="3984" y="2325"/>
            <a:chExt cx="1272" cy="528"/>
          </a:xfrm>
        </p:grpSpPr>
        <p:sp>
          <p:nvSpPr>
            <p:cNvPr id="55309" name="AutoShape 13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1" name="Object 9"/>
            <p:cNvGraphicFramePr>
              <a:graphicFrameLocks noChangeAspect="1"/>
            </p:cNvGraphicFramePr>
            <p:nvPr/>
          </p:nvGraphicFramePr>
          <p:xfrm>
            <a:off x="4100" y="2352"/>
            <a:ext cx="106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0" name="公式" r:id="rId10" imgW="1028520" imgH="419040" progId="Equation.3">
                    <p:embed/>
                  </p:oleObj>
                </mc:Choice>
                <mc:Fallback>
                  <p:oleObj name="公式" r:id="rId10" imgW="102852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352"/>
                          <a:ext cx="106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28625" y="2711202"/>
            <a:ext cx="2057400" cy="838200"/>
            <a:chOff x="-96" y="-681"/>
            <a:chExt cx="1296" cy="528"/>
          </a:xfrm>
        </p:grpSpPr>
        <p:sp>
          <p:nvSpPr>
            <p:cNvPr id="55308" name="AutoShape 20" descr="新闻纸"/>
            <p:cNvSpPr>
              <a:spLocks noChangeArrowheads="1"/>
            </p:cNvSpPr>
            <p:nvPr/>
          </p:nvSpPr>
          <p:spPr bwMode="auto">
            <a:xfrm>
              <a:off x="-96" y="-681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0" name="Object 10"/>
            <p:cNvGraphicFramePr>
              <a:graphicFrameLocks noChangeAspect="1"/>
            </p:cNvGraphicFramePr>
            <p:nvPr/>
          </p:nvGraphicFramePr>
          <p:xfrm>
            <a:off x="74" y="-622"/>
            <a:ext cx="99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1" name="公式" r:id="rId12" imgW="914400" imgH="393480" progId="Equation.3">
                    <p:embed/>
                  </p:oleObj>
                </mc:Choice>
                <mc:Fallback>
                  <p:oleObj name="公式" r:id="rId12" imgW="9144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" y="-622"/>
                          <a:ext cx="99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28625" y="5689550"/>
            <a:ext cx="8280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将收敛缓慢的梯形值序列加工成收敛迅速的积分值序列               ，这种加速方法称为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龙贝格算法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22876"/>
              </p:ext>
            </p:extLst>
          </p:nvPr>
        </p:nvGraphicFramePr>
        <p:xfrm>
          <a:off x="1907704" y="6092775"/>
          <a:ext cx="13668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公式" r:id="rId14" imgW="609480" imgH="228600" progId="Equation.3">
                  <p:embed/>
                </p:oleObj>
              </mc:Choice>
              <mc:Fallback>
                <p:oleObj name="公式" r:id="rId14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092775"/>
                        <a:ext cx="13668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33400" y="218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一般有：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032000"/>
            <a:ext cx="1752600" cy="838200"/>
            <a:chOff x="1200" y="2304"/>
            <a:chExt cx="1104" cy="528"/>
          </a:xfrm>
        </p:grpSpPr>
        <p:sp>
          <p:nvSpPr>
            <p:cNvPr id="57460" name="AutoShape 6" descr="新闻纸"/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8" name="Object 4"/>
            <p:cNvGraphicFramePr>
              <a:graphicFrameLocks noChangeAspect="1"/>
            </p:cNvGraphicFramePr>
            <p:nvPr/>
          </p:nvGraphicFramePr>
          <p:xfrm>
            <a:off x="1296" y="2352"/>
            <a:ext cx="89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8" name="Equation" r:id="rId4" imgW="927000" imgH="393480" progId="Equation.3">
                    <p:embed/>
                  </p:oleObj>
                </mc:Choice>
                <mc:Fallback>
                  <p:oleObj name="Equation" r:id="rId4" imgW="9270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89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2030413"/>
            <a:ext cx="2057400" cy="838200"/>
            <a:chOff x="2496" y="2325"/>
            <a:chExt cx="1296" cy="528"/>
          </a:xfrm>
        </p:grpSpPr>
        <p:sp>
          <p:nvSpPr>
            <p:cNvPr id="57459" name="AutoShape 9" descr="新闻纸"/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7" name="Object 3"/>
            <p:cNvGraphicFramePr>
              <a:graphicFrameLocks noChangeAspect="1"/>
            </p:cNvGraphicFramePr>
            <p:nvPr/>
          </p:nvGraphicFramePr>
          <p:xfrm>
            <a:off x="2592" y="2352"/>
            <a:ext cx="115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9" name="Equation" r:id="rId6" imgW="1054080" imgH="419040" progId="Equation.3">
                    <p:embed/>
                  </p:oleObj>
                </mc:Choice>
                <mc:Fallback>
                  <p:oleObj name="Equation" r:id="rId6" imgW="1054080" imgH="419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115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2030413"/>
            <a:ext cx="2019300" cy="838200"/>
            <a:chOff x="3984" y="2325"/>
            <a:chExt cx="1272" cy="528"/>
          </a:xfrm>
        </p:grpSpPr>
        <p:sp>
          <p:nvSpPr>
            <p:cNvPr id="57458" name="AutoShape 12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4080" y="2352"/>
            <a:ext cx="11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20" name="Equation" r:id="rId8" imgW="1066680" imgH="419040" progId="Equation.3">
                    <p:embed/>
                  </p:oleObj>
                </mc:Choice>
                <mc:Fallback>
                  <p:oleObj name="Equation" r:id="rId8" imgW="1066680" imgH="419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11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6096000" y="1268413"/>
            <a:ext cx="2667000" cy="533400"/>
          </a:xfrm>
          <a:prstGeom prst="wedgeEllipseCallout">
            <a:avLst>
              <a:gd name="adj1" fmla="val 19644"/>
              <a:gd name="adj2" fmla="val 15416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2"/>
                </a:solidFill>
              </a:rPr>
              <a:t>Romberg </a:t>
            </a:r>
            <a:r>
              <a:rPr lang="zh-CN" altLang="en-US" sz="2000" b="1">
                <a:solidFill>
                  <a:schemeClr val="accent2"/>
                </a:solidFill>
              </a:rPr>
              <a:t>序列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3325813"/>
            <a:ext cx="18288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Romberg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 b="1"/>
              <a:t>   </a:t>
            </a:r>
            <a:r>
              <a:rPr lang="zh-CN" altLang="en-US" sz="2400" b="1"/>
              <a:t>算法：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3402013"/>
            <a:ext cx="304800" cy="381000"/>
            <a:chOff x="864" y="3216"/>
            <a:chExt cx="432" cy="240"/>
          </a:xfrm>
        </p:grpSpPr>
        <p:sp>
          <p:nvSpPr>
            <p:cNvPr id="57456" name="Line 17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7" name="Line 18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57600" y="3859213"/>
            <a:ext cx="304800" cy="381000"/>
            <a:chOff x="864" y="3216"/>
            <a:chExt cx="432" cy="240"/>
          </a:xfrm>
        </p:grpSpPr>
        <p:sp>
          <p:nvSpPr>
            <p:cNvPr id="57454" name="Line 20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" name="Line 21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34000" y="3859213"/>
            <a:ext cx="304800" cy="381000"/>
            <a:chOff x="864" y="3216"/>
            <a:chExt cx="432" cy="240"/>
          </a:xfrm>
        </p:grpSpPr>
        <p:sp>
          <p:nvSpPr>
            <p:cNvPr id="57452" name="Line 23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3" name="Line 24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657600" y="4316413"/>
            <a:ext cx="304800" cy="381000"/>
            <a:chOff x="864" y="3216"/>
            <a:chExt cx="432" cy="240"/>
          </a:xfrm>
        </p:grpSpPr>
        <p:sp>
          <p:nvSpPr>
            <p:cNvPr id="57450" name="Line 26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1" name="Line 27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334000" y="4316413"/>
            <a:ext cx="304800" cy="381000"/>
            <a:chOff x="864" y="3216"/>
            <a:chExt cx="432" cy="240"/>
          </a:xfrm>
        </p:grpSpPr>
        <p:sp>
          <p:nvSpPr>
            <p:cNvPr id="57448" name="Line 29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9" name="Line 30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7010400" y="4316413"/>
            <a:ext cx="304800" cy="381000"/>
            <a:chOff x="864" y="3216"/>
            <a:chExt cx="432" cy="240"/>
          </a:xfrm>
        </p:grpSpPr>
        <p:sp>
          <p:nvSpPr>
            <p:cNvPr id="57446" name="Line 32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" name="Line 33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42" name="AutoShape 34"/>
          <p:cNvSpPr>
            <a:spLocks noChangeArrowheads="1"/>
          </p:cNvSpPr>
          <p:nvPr/>
        </p:nvSpPr>
        <p:spPr bwMode="auto">
          <a:xfrm>
            <a:off x="3733800" y="31734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</a:rPr>
              <a:t>&lt; </a:t>
            </a:r>
            <a:r>
              <a:rPr lang="en-US" altLang="zh-CN" b="1" i="1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19843" name="AutoShape 35"/>
          <p:cNvSpPr>
            <a:spLocks noChangeArrowheads="1"/>
          </p:cNvSpPr>
          <p:nvPr/>
        </p:nvSpPr>
        <p:spPr bwMode="auto">
          <a:xfrm>
            <a:off x="5410200" y="36306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</a:rPr>
              <a:t>&lt; </a:t>
            </a:r>
            <a:r>
              <a:rPr lang="en-US" altLang="zh-CN" b="1" i="1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19844" name="AutoShape 36"/>
          <p:cNvSpPr>
            <a:spLocks noChangeArrowheads="1"/>
          </p:cNvSpPr>
          <p:nvPr/>
        </p:nvSpPr>
        <p:spPr bwMode="auto">
          <a:xfrm>
            <a:off x="7086600" y="40878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</a:rPr>
              <a:t>&lt;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3657600" y="500062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… … … … … …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2555776" y="3097213"/>
            <a:ext cx="1290638" cy="396875"/>
            <a:chOff x="1584" y="2823"/>
            <a:chExt cx="813" cy="250"/>
          </a:xfrm>
        </p:grpSpPr>
        <p:sp>
          <p:nvSpPr>
            <p:cNvPr id="57439" name="Text Box 39"/>
            <p:cNvSpPr txBox="1">
              <a:spLocks noChangeArrowheads="1"/>
            </p:cNvSpPr>
            <p:nvPr/>
          </p:nvSpPr>
          <p:spPr bwMode="auto">
            <a:xfrm>
              <a:off x="1584" y="2823"/>
              <a:ext cx="6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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40" name="Group 40"/>
            <p:cNvGrpSpPr>
              <a:grpSpLocks/>
            </p:cNvGrpSpPr>
            <p:nvPr/>
          </p:nvGrpSpPr>
          <p:grpSpPr bwMode="auto">
            <a:xfrm>
              <a:off x="2294" y="2832"/>
              <a:ext cx="103" cy="174"/>
              <a:chOff x="4612" y="354"/>
              <a:chExt cx="103" cy="174"/>
            </a:xfrm>
          </p:grpSpPr>
          <p:sp>
            <p:nvSpPr>
              <p:cNvPr id="57441" name="Rectangle 41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43" name="Rectangle 43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5776" y="4468813"/>
            <a:ext cx="1290638" cy="473075"/>
            <a:chOff x="1440" y="3696"/>
            <a:chExt cx="813" cy="298"/>
          </a:xfrm>
        </p:grpSpPr>
        <p:sp>
          <p:nvSpPr>
            <p:cNvPr id="57432" name="Text Box 47"/>
            <p:cNvSpPr txBox="1">
              <a:spLocks noChangeArrowheads="1"/>
            </p:cNvSpPr>
            <p:nvPr/>
          </p:nvSpPr>
          <p:spPr bwMode="auto">
            <a:xfrm>
              <a:off x="1440" y="3696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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8 </a:t>
              </a:r>
            </a:p>
          </p:txBody>
        </p:sp>
        <p:grpSp>
          <p:nvGrpSpPr>
            <p:cNvPr id="57433" name="Group 48"/>
            <p:cNvGrpSpPr>
              <a:grpSpLocks/>
            </p:cNvGrpSpPr>
            <p:nvPr/>
          </p:nvGrpSpPr>
          <p:grpSpPr bwMode="auto">
            <a:xfrm>
              <a:off x="2016" y="3696"/>
              <a:ext cx="237" cy="298"/>
              <a:chOff x="4478" y="354"/>
              <a:chExt cx="237" cy="298"/>
            </a:xfrm>
          </p:grpSpPr>
          <p:sp>
            <p:nvSpPr>
              <p:cNvPr id="57434" name="Rectangle 49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5" name="Rectangle 50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6" name="Rectangle 51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7" name="Rectangle 52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8" name="Rectangle 53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2555776" y="4011613"/>
            <a:ext cx="1290638" cy="473075"/>
            <a:chOff x="1440" y="3408"/>
            <a:chExt cx="813" cy="298"/>
          </a:xfrm>
        </p:grpSpPr>
        <p:sp>
          <p:nvSpPr>
            <p:cNvPr id="57425" name="Text Box 55"/>
            <p:cNvSpPr txBox="1">
              <a:spLocks noChangeArrowheads="1"/>
            </p:cNvSpPr>
            <p:nvPr/>
          </p:nvSpPr>
          <p:spPr bwMode="auto">
            <a:xfrm>
              <a:off x="1440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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4 </a:t>
              </a:r>
              <a:endParaRPr lang="en-US" altLang="zh-CN" b="1" dirty="0"/>
            </a:p>
          </p:txBody>
        </p:sp>
        <p:grpSp>
          <p:nvGrpSpPr>
            <p:cNvPr id="57426" name="Group 56"/>
            <p:cNvGrpSpPr>
              <a:grpSpLocks/>
            </p:cNvGrpSpPr>
            <p:nvPr/>
          </p:nvGrpSpPr>
          <p:grpSpPr bwMode="auto">
            <a:xfrm>
              <a:off x="2016" y="3408"/>
              <a:ext cx="237" cy="298"/>
              <a:chOff x="4478" y="354"/>
              <a:chExt cx="237" cy="298"/>
            </a:xfrm>
          </p:grpSpPr>
          <p:sp>
            <p:nvSpPr>
              <p:cNvPr id="57427" name="Rectangle 57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8" name="Rectangle 58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9" name="Rectangle 59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0" name="Rectangle 60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1" name="Rectangle 61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2559472" y="3554413"/>
            <a:ext cx="1195388" cy="396875"/>
            <a:chOff x="1584" y="3111"/>
            <a:chExt cx="753" cy="250"/>
          </a:xfrm>
        </p:grpSpPr>
        <p:sp>
          <p:nvSpPr>
            <p:cNvPr id="57418" name="Text Box 63"/>
            <p:cNvSpPr txBox="1">
              <a:spLocks noChangeArrowheads="1"/>
            </p:cNvSpPr>
            <p:nvPr/>
          </p:nvSpPr>
          <p:spPr bwMode="auto">
            <a:xfrm>
              <a:off x="1584" y="3111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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2 </a:t>
              </a:r>
              <a:endParaRPr lang="en-US" altLang="zh-CN" b="1" dirty="0"/>
            </a:p>
          </p:txBody>
        </p:sp>
        <p:grpSp>
          <p:nvGrpSpPr>
            <p:cNvPr id="57419" name="Group 64"/>
            <p:cNvGrpSpPr>
              <a:grpSpLocks/>
            </p:cNvGrpSpPr>
            <p:nvPr/>
          </p:nvGrpSpPr>
          <p:grpSpPr bwMode="auto">
            <a:xfrm>
              <a:off x="2160" y="3120"/>
              <a:ext cx="177" cy="190"/>
              <a:chOff x="4478" y="354"/>
              <a:chExt cx="177" cy="190"/>
            </a:xfrm>
          </p:grpSpPr>
          <p:sp>
            <p:nvSpPr>
              <p:cNvPr id="57421" name="Rectangle 66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4" name="Rectangle 69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4145458" y="3554418"/>
            <a:ext cx="1290638" cy="487363"/>
            <a:chOff x="2544" y="3111"/>
            <a:chExt cx="813" cy="307"/>
          </a:xfrm>
        </p:grpSpPr>
        <p:sp>
          <p:nvSpPr>
            <p:cNvPr id="57411" name="Text Box 71"/>
            <p:cNvSpPr txBox="1">
              <a:spLocks noChangeArrowheads="1"/>
            </p:cNvSpPr>
            <p:nvPr/>
          </p:nvSpPr>
          <p:spPr bwMode="auto">
            <a:xfrm>
              <a:off x="2544" y="3111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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12" name="Group 72"/>
            <p:cNvGrpSpPr>
              <a:grpSpLocks/>
            </p:cNvGrpSpPr>
            <p:nvPr/>
          </p:nvGrpSpPr>
          <p:grpSpPr bwMode="auto">
            <a:xfrm>
              <a:off x="3120" y="3120"/>
              <a:ext cx="237" cy="298"/>
              <a:chOff x="4478" y="354"/>
              <a:chExt cx="237" cy="298"/>
            </a:xfrm>
          </p:grpSpPr>
          <p:sp>
            <p:nvSpPr>
              <p:cNvPr id="57413" name="Rectangle 73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4" name="Rectangle 74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5" name="Rectangle 75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6" name="Rectangle 76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7" name="Rectangle 77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1" name="Group 78"/>
          <p:cNvGrpSpPr>
            <a:grpSpLocks/>
          </p:cNvGrpSpPr>
          <p:nvPr/>
        </p:nvGrpSpPr>
        <p:grpSpPr bwMode="auto">
          <a:xfrm>
            <a:off x="7315203" y="4468813"/>
            <a:ext cx="1290638" cy="473075"/>
            <a:chOff x="4608" y="3696"/>
            <a:chExt cx="813" cy="298"/>
          </a:xfrm>
        </p:grpSpPr>
        <p:sp>
          <p:nvSpPr>
            <p:cNvPr id="57404" name="Text Box 79"/>
            <p:cNvSpPr txBox="1">
              <a:spLocks noChangeArrowheads="1"/>
            </p:cNvSpPr>
            <p:nvPr/>
          </p:nvSpPr>
          <p:spPr bwMode="auto">
            <a:xfrm>
              <a:off x="4608" y="3696"/>
              <a:ext cx="7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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R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05" name="Group 80"/>
            <p:cNvGrpSpPr>
              <a:grpSpLocks/>
            </p:cNvGrpSpPr>
            <p:nvPr/>
          </p:nvGrpSpPr>
          <p:grpSpPr bwMode="auto">
            <a:xfrm>
              <a:off x="5184" y="3696"/>
              <a:ext cx="237" cy="298"/>
              <a:chOff x="4478" y="354"/>
              <a:chExt cx="237" cy="298"/>
            </a:xfrm>
          </p:grpSpPr>
          <p:sp>
            <p:nvSpPr>
              <p:cNvPr id="57406" name="Rectangle 81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7" name="Rectangle 82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8" name="Rectangle 83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9" name="Rectangle 84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0" name="Rectangle 85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4145458" y="4011613"/>
            <a:ext cx="1290638" cy="473075"/>
            <a:chOff x="2496" y="3408"/>
            <a:chExt cx="813" cy="298"/>
          </a:xfrm>
        </p:grpSpPr>
        <p:sp>
          <p:nvSpPr>
            <p:cNvPr id="57397" name="Text Box 87"/>
            <p:cNvSpPr txBox="1">
              <a:spLocks noChangeArrowheads="1"/>
            </p:cNvSpPr>
            <p:nvPr/>
          </p:nvSpPr>
          <p:spPr bwMode="auto">
            <a:xfrm>
              <a:off x="2496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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2 </a:t>
              </a:r>
              <a:endParaRPr lang="en-US" altLang="zh-CN" b="1" dirty="0"/>
            </a:p>
          </p:txBody>
        </p:sp>
        <p:grpSp>
          <p:nvGrpSpPr>
            <p:cNvPr id="57398" name="Group 88"/>
            <p:cNvGrpSpPr>
              <a:grpSpLocks/>
            </p:cNvGrpSpPr>
            <p:nvPr/>
          </p:nvGrpSpPr>
          <p:grpSpPr bwMode="auto">
            <a:xfrm>
              <a:off x="3072" y="3408"/>
              <a:ext cx="237" cy="298"/>
              <a:chOff x="4478" y="354"/>
              <a:chExt cx="237" cy="298"/>
            </a:xfrm>
          </p:grpSpPr>
          <p:sp>
            <p:nvSpPr>
              <p:cNvPr id="57399" name="Rectangle 89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0" name="Rectangle 90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1" name="Rectangle 91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2" name="Rectangle 92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3" name="Rectangle 93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5868144" y="4011613"/>
            <a:ext cx="1290638" cy="473075"/>
            <a:chOff x="3552" y="3408"/>
            <a:chExt cx="813" cy="298"/>
          </a:xfrm>
        </p:grpSpPr>
        <p:sp>
          <p:nvSpPr>
            <p:cNvPr id="57390" name="Text Box 95"/>
            <p:cNvSpPr txBox="1">
              <a:spLocks noChangeArrowheads="1"/>
            </p:cNvSpPr>
            <p:nvPr/>
          </p:nvSpPr>
          <p:spPr bwMode="auto">
            <a:xfrm>
              <a:off x="3552" y="340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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391" name="Group 96"/>
            <p:cNvGrpSpPr>
              <a:grpSpLocks/>
            </p:cNvGrpSpPr>
            <p:nvPr/>
          </p:nvGrpSpPr>
          <p:grpSpPr bwMode="auto">
            <a:xfrm>
              <a:off x="4128" y="3408"/>
              <a:ext cx="237" cy="298"/>
              <a:chOff x="4478" y="354"/>
              <a:chExt cx="237" cy="298"/>
            </a:xfrm>
          </p:grpSpPr>
          <p:sp>
            <p:nvSpPr>
              <p:cNvPr id="57392" name="Rectangle 97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3" name="Rectangle 98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4" name="Rectangle 99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5" name="Rectangle 100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6" name="Rectangle 101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7" name="Group 102"/>
          <p:cNvGrpSpPr>
            <a:grpSpLocks/>
          </p:cNvGrpSpPr>
          <p:nvPr/>
        </p:nvGrpSpPr>
        <p:grpSpPr bwMode="auto">
          <a:xfrm>
            <a:off x="5868144" y="4468813"/>
            <a:ext cx="1290638" cy="473075"/>
            <a:chOff x="3552" y="3696"/>
            <a:chExt cx="813" cy="298"/>
          </a:xfrm>
        </p:grpSpPr>
        <p:sp>
          <p:nvSpPr>
            <p:cNvPr id="57383" name="Text Box 103"/>
            <p:cNvSpPr txBox="1">
              <a:spLocks noChangeArrowheads="1"/>
            </p:cNvSpPr>
            <p:nvPr/>
          </p:nvSpPr>
          <p:spPr bwMode="auto">
            <a:xfrm>
              <a:off x="3552" y="3696"/>
              <a:ext cx="7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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2 </a:t>
              </a:r>
            </a:p>
          </p:txBody>
        </p:sp>
        <p:grpSp>
          <p:nvGrpSpPr>
            <p:cNvPr id="57384" name="Group 104"/>
            <p:cNvGrpSpPr>
              <a:grpSpLocks/>
            </p:cNvGrpSpPr>
            <p:nvPr/>
          </p:nvGrpSpPr>
          <p:grpSpPr bwMode="auto">
            <a:xfrm>
              <a:off x="4128" y="3696"/>
              <a:ext cx="237" cy="298"/>
              <a:chOff x="4478" y="354"/>
              <a:chExt cx="237" cy="298"/>
            </a:xfrm>
          </p:grpSpPr>
          <p:sp>
            <p:nvSpPr>
              <p:cNvPr id="57385" name="Rectangle 105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6" name="Rectangle 106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7" name="Rectangle 107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8" name="Rectangle 108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9" name="Rectangle 109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9" name="Group 110"/>
          <p:cNvGrpSpPr>
            <a:grpSpLocks/>
          </p:cNvGrpSpPr>
          <p:nvPr/>
        </p:nvGrpSpPr>
        <p:grpSpPr bwMode="auto">
          <a:xfrm>
            <a:off x="4145458" y="4468813"/>
            <a:ext cx="1290638" cy="473075"/>
            <a:chOff x="2496" y="3696"/>
            <a:chExt cx="813" cy="298"/>
          </a:xfrm>
        </p:grpSpPr>
        <p:sp>
          <p:nvSpPr>
            <p:cNvPr id="57376" name="Text Box 111"/>
            <p:cNvSpPr txBox="1">
              <a:spLocks noChangeArrowheads="1"/>
            </p:cNvSpPr>
            <p:nvPr/>
          </p:nvSpPr>
          <p:spPr bwMode="auto">
            <a:xfrm>
              <a:off x="2496" y="369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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4 </a:t>
              </a:r>
              <a:endParaRPr lang="en-US" altLang="zh-CN" b="1" dirty="0"/>
            </a:p>
          </p:txBody>
        </p:sp>
        <p:grpSp>
          <p:nvGrpSpPr>
            <p:cNvPr id="57377" name="Group 112"/>
            <p:cNvGrpSpPr>
              <a:grpSpLocks/>
            </p:cNvGrpSpPr>
            <p:nvPr/>
          </p:nvGrpSpPr>
          <p:grpSpPr bwMode="auto">
            <a:xfrm>
              <a:off x="3072" y="3696"/>
              <a:ext cx="237" cy="298"/>
              <a:chOff x="4478" y="354"/>
              <a:chExt cx="237" cy="298"/>
            </a:xfrm>
          </p:grpSpPr>
          <p:sp>
            <p:nvSpPr>
              <p:cNvPr id="57378" name="Rectangle 113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79" name="Rectangle 114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0" name="Rectangle 115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1" name="Rectangle 116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2" name="Rectangle 117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0" name="AutoShape 36"/>
          <p:cNvSpPr>
            <a:spLocks noChangeArrowheads="1"/>
          </p:cNvSpPr>
          <p:nvPr/>
        </p:nvSpPr>
        <p:spPr bwMode="auto">
          <a:xfrm>
            <a:off x="7086600" y="5000626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</a:rPr>
              <a:t>&lt;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22" grpId="0" animBg="1" autoUpdateAnimBg="0"/>
      <p:bldP spid="119823" grpId="0" autoUpdateAnimBg="0"/>
      <p:bldP spid="119842" grpId="0" animBg="1" autoUpdateAnimBg="0"/>
      <p:bldP spid="119843" grpId="0" animBg="1" autoUpdateAnimBg="0"/>
      <p:bldP spid="119844" grpId="0" animBg="1" autoUpdateAnimBg="0"/>
      <p:bldP spid="119845" grpId="0" autoUpdateAnimBg="0"/>
      <p:bldP spid="110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43063"/>
            <a:ext cx="7637463" cy="1511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Romberg</a:t>
            </a:r>
            <a:r>
              <a:rPr lang="zh-CN" altLang="en-US" sz="2400" dirty="0" smtClean="0"/>
              <a:t>公式计算</a:t>
            </a:r>
            <a:r>
              <a:rPr lang="zh-CN" altLang="en-US" sz="2400" dirty="0" smtClean="0"/>
              <a:t>积分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计算过程中保留小数点后五位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　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49272055"/>
              </p:ext>
            </p:extLst>
          </p:nvPr>
        </p:nvGraphicFramePr>
        <p:xfrm>
          <a:off x="1905000" y="2510531"/>
          <a:ext cx="16557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3" name="公式" r:id="rId3" imgW="914400" imgH="393480" progId="Equation.3">
                  <p:embed/>
                </p:oleObj>
              </mc:Choice>
              <mc:Fallback>
                <p:oleObj name="公式" r:id="rId3" imgW="914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0531"/>
                        <a:ext cx="16557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64785"/>
              </p:ext>
            </p:extLst>
          </p:nvPr>
        </p:nvGraphicFramePr>
        <p:xfrm>
          <a:off x="6186488" y="4005064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4" name="公式" r:id="rId5" imgW="1600200" imgH="457200" progId="Equation.3">
                  <p:embed/>
                </p:oleObj>
              </mc:Choice>
              <mc:Fallback>
                <p:oleObj name="公式" r:id="rId5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005064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89699"/>
              </p:ext>
            </p:extLst>
          </p:nvPr>
        </p:nvGraphicFramePr>
        <p:xfrm>
          <a:off x="611709" y="4017088"/>
          <a:ext cx="3991247" cy="6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5" name="公式" r:id="rId7" imgW="2603500" imgH="431800" progId="Equation.3">
                  <p:embed/>
                </p:oleObj>
              </mc:Choice>
              <mc:Fallback>
                <p:oleObj name="公式" r:id="rId7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09" y="4017088"/>
                        <a:ext cx="3991247" cy="65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22707"/>
              </p:ext>
            </p:extLst>
          </p:nvPr>
        </p:nvGraphicFramePr>
        <p:xfrm>
          <a:off x="4616858" y="4163800"/>
          <a:ext cx="482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6" name="Equation" r:id="rId9" imgW="330120" imgH="241200" progId="Equation.DSMT4">
                  <p:embed/>
                </p:oleObj>
              </mc:Choice>
              <mc:Fallback>
                <p:oleObj name="Equation" r:id="rId9" imgW="33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858" y="4163800"/>
                        <a:ext cx="482600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905000" y="5039072"/>
            <a:ext cx="1752600" cy="838200"/>
            <a:chOff x="1200" y="2304"/>
            <a:chExt cx="1104" cy="528"/>
          </a:xfrm>
        </p:grpSpPr>
        <p:sp>
          <p:nvSpPr>
            <p:cNvPr id="17" name="AutoShape 6" descr="新闻纸"/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296" y="2352"/>
            <a:ext cx="89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7" name="Equation" r:id="rId12" imgW="927000" imgH="393480" progId="Equation.3">
                    <p:embed/>
                  </p:oleObj>
                </mc:Choice>
                <mc:Fallback>
                  <p:oleObj name="Equation" r:id="rId12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89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962400" y="5037485"/>
            <a:ext cx="2057400" cy="838200"/>
            <a:chOff x="2496" y="2325"/>
            <a:chExt cx="1296" cy="528"/>
          </a:xfrm>
        </p:grpSpPr>
        <p:sp>
          <p:nvSpPr>
            <p:cNvPr id="20" name="AutoShape 9" descr="新闻纸"/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2592" y="2352"/>
            <a:ext cx="115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8" name="Equation" r:id="rId14" imgW="1054080" imgH="419040" progId="Equation.3">
                    <p:embed/>
                  </p:oleObj>
                </mc:Choice>
                <mc:Fallback>
                  <p:oleObj name="Equation" r:id="rId14" imgW="10540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115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6324600" y="5037485"/>
            <a:ext cx="2019300" cy="838200"/>
            <a:chOff x="3984" y="2325"/>
            <a:chExt cx="1272" cy="528"/>
          </a:xfrm>
        </p:grpSpPr>
        <p:sp>
          <p:nvSpPr>
            <p:cNvPr id="23" name="AutoShape 12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4080" y="2352"/>
            <a:ext cx="11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9" name="Equation" r:id="rId16" imgW="1066680" imgH="419040" progId="Equation.3">
                    <p:embed/>
                  </p:oleObj>
                </mc:Choice>
                <mc:Fallback>
                  <p:oleObj name="Equation" r:id="rId16" imgW="1066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11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43063"/>
            <a:ext cx="7637463" cy="1511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例</a:t>
            </a:r>
            <a:r>
              <a:rPr lang="en-US" altLang="zh-CN" sz="2400" smtClean="0"/>
              <a:t>4</a:t>
            </a:r>
            <a:r>
              <a:rPr lang="zh-CN" altLang="en-US" sz="2400" smtClean="0"/>
              <a:t>用</a:t>
            </a:r>
            <a:r>
              <a:rPr lang="en-US" altLang="zh-CN" sz="2400" smtClean="0"/>
              <a:t>Romberg</a:t>
            </a:r>
            <a:r>
              <a:rPr lang="zh-CN" altLang="en-US" sz="2400" smtClean="0"/>
              <a:t>公式计算积分</a:t>
            </a:r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解：按</a:t>
            </a:r>
            <a:r>
              <a:rPr lang="en-US" altLang="zh-CN" sz="2400" smtClean="0"/>
              <a:t>Romberg</a:t>
            </a:r>
            <a:r>
              <a:rPr lang="zh-CN" altLang="en-US" sz="2400" smtClean="0"/>
              <a:t>公式的求积步骤进行计算，结果如下：　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3500" y="1714500"/>
          <a:ext cx="16557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2" name="公式" r:id="rId3" imgW="914400" imgH="393480" progId="Equation.3">
                  <p:embed/>
                </p:oleObj>
              </mc:Choice>
              <mc:Fallback>
                <p:oleObj name="公式" r:id="rId3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714500"/>
                        <a:ext cx="16557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3011488"/>
          <a:ext cx="46085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公式" r:id="rId5" imgW="2743200" imgH="393480" progId="Equation.3">
                  <p:embed/>
                </p:oleObj>
              </mc:Choice>
              <mc:Fallback>
                <p:oleObj name="公式" r:id="rId5" imgW="2743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11488"/>
                        <a:ext cx="46085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8"/>
          <p:cNvGraphicFramePr>
            <a:graphicFrameLocks noChangeAspect="1"/>
          </p:cNvGraphicFramePr>
          <p:nvPr>
            <p:extLst/>
          </p:nvPr>
        </p:nvGraphicFramePr>
        <p:xfrm>
          <a:off x="2586038" y="3627121"/>
          <a:ext cx="36004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4" name="公式" r:id="rId7" imgW="1955520" imgH="393480" progId="Equation.3">
                  <p:embed/>
                </p:oleObj>
              </mc:Choice>
              <mc:Fallback>
                <p:oleObj name="公式" r:id="rId7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627121"/>
                        <a:ext cx="36004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3" name="Object 9"/>
          <p:cNvGraphicFramePr>
            <a:graphicFrameLocks noChangeAspect="1"/>
          </p:cNvGraphicFramePr>
          <p:nvPr>
            <p:extLst/>
          </p:nvPr>
        </p:nvGraphicFramePr>
        <p:xfrm>
          <a:off x="2514600" y="4290061"/>
          <a:ext cx="41767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公式" r:id="rId9" imgW="2222500" imgH="812800" progId="Equation.3">
                  <p:embed/>
                </p:oleObj>
              </mc:Choice>
              <mc:Fallback>
                <p:oleObj name="公式" r:id="rId9" imgW="22225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90061"/>
                        <a:ext cx="41767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1146175" y="3070225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</a:rPr>
              <a:t>这里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1146175" y="443293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</a:rPr>
              <a:t>计算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6186488" y="6150637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6" name="公式" r:id="rId11" imgW="1600200" imgH="457200" progId="Equation.3">
                  <p:embed/>
                </p:oleObj>
              </mc:Choice>
              <mc:Fallback>
                <p:oleObj name="公式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6150637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611709" y="6162661"/>
          <a:ext cx="3991247" cy="6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name="公式" r:id="rId13" imgW="2603500" imgH="431800" progId="Equation.3">
                  <p:embed/>
                </p:oleObj>
              </mc:Choice>
              <mc:Fallback>
                <p:oleObj name="公式" r:id="rId13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09" y="6162661"/>
                        <a:ext cx="3991247" cy="65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81406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28625" y="1558925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积分中值定理</a:t>
            </a:r>
          </a:p>
        </p:txBody>
      </p:sp>
      <p:graphicFrame>
        <p:nvGraphicFramePr>
          <p:cNvPr id="39949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328863"/>
          <a:ext cx="38163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公式" r:id="rId3" imgW="1549080" imgH="330120" progId="Equation.3">
                  <p:embed/>
                </p:oleObj>
              </mc:Choice>
              <mc:Fallback>
                <p:oleObj name="公式" r:id="rId3" imgW="154908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28863"/>
                        <a:ext cx="38163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组合 25"/>
          <p:cNvGrpSpPr>
            <a:grpSpLocks/>
          </p:cNvGrpSpPr>
          <p:nvPr/>
        </p:nvGrpSpPr>
        <p:grpSpPr bwMode="auto">
          <a:xfrm>
            <a:off x="4860925" y="1373188"/>
            <a:ext cx="4319588" cy="3841750"/>
            <a:chOff x="4860925" y="163513"/>
            <a:chExt cx="4319588" cy="3841750"/>
          </a:xfrm>
        </p:grpSpPr>
        <p:grpSp>
          <p:nvGrpSpPr>
            <p:cNvPr id="4106" name="Group 52"/>
            <p:cNvGrpSpPr>
              <a:grpSpLocks/>
            </p:cNvGrpSpPr>
            <p:nvPr/>
          </p:nvGrpSpPr>
          <p:grpSpPr bwMode="auto">
            <a:xfrm>
              <a:off x="4860925" y="163513"/>
              <a:ext cx="4140200" cy="3841750"/>
              <a:chOff x="3152" y="164"/>
              <a:chExt cx="2608" cy="2420"/>
            </a:xfrm>
          </p:grpSpPr>
          <p:sp>
            <p:nvSpPr>
              <p:cNvPr id="4109" name="Rectangle 47" descr="浅色下对角线"/>
              <p:cNvSpPr>
                <a:spLocks noChangeArrowheads="1"/>
              </p:cNvSpPr>
              <p:nvPr/>
            </p:nvSpPr>
            <p:spPr bwMode="auto">
              <a:xfrm>
                <a:off x="3569" y="291"/>
                <a:ext cx="1497" cy="1951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0" name="Line 19"/>
              <p:cNvSpPr>
                <a:spLocks noChangeShapeType="1"/>
              </p:cNvSpPr>
              <p:nvPr/>
            </p:nvSpPr>
            <p:spPr bwMode="auto">
              <a:xfrm>
                <a:off x="3212" y="2250"/>
                <a:ext cx="2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" name="Line 20"/>
              <p:cNvSpPr>
                <a:spLocks noChangeShapeType="1"/>
              </p:cNvSpPr>
              <p:nvPr/>
            </p:nvSpPr>
            <p:spPr bwMode="auto">
              <a:xfrm rot="16200000" flipV="1">
                <a:off x="2169" y="1207"/>
                <a:ext cx="20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" name="Text Box 23"/>
              <p:cNvSpPr txBox="1">
                <a:spLocks noChangeArrowheads="1"/>
              </p:cNvSpPr>
              <p:nvPr/>
            </p:nvSpPr>
            <p:spPr bwMode="auto">
              <a:xfrm>
                <a:off x="5411" y="2205"/>
                <a:ext cx="3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4113" name="Text Box 24"/>
              <p:cNvSpPr txBox="1">
                <a:spLocks noChangeArrowheads="1"/>
              </p:cNvSpPr>
              <p:nvPr/>
            </p:nvSpPr>
            <p:spPr bwMode="auto">
              <a:xfrm>
                <a:off x="3152" y="2315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4114" name="Text Box 26"/>
              <p:cNvSpPr txBox="1">
                <a:spLocks noChangeArrowheads="1"/>
              </p:cNvSpPr>
              <p:nvPr/>
            </p:nvSpPr>
            <p:spPr bwMode="auto">
              <a:xfrm>
                <a:off x="3379" y="2205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baseline="-25000"/>
              </a:p>
            </p:txBody>
          </p:sp>
          <p:sp>
            <p:nvSpPr>
              <p:cNvPr id="4115" name="Text Box 27"/>
              <p:cNvSpPr txBox="1">
                <a:spLocks noChangeArrowheads="1"/>
              </p:cNvSpPr>
              <p:nvPr/>
            </p:nvSpPr>
            <p:spPr bwMode="auto">
              <a:xfrm>
                <a:off x="4921" y="2251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4116" name="Line 21"/>
              <p:cNvSpPr>
                <a:spLocks noChangeShapeType="1"/>
              </p:cNvSpPr>
              <p:nvPr/>
            </p:nvSpPr>
            <p:spPr bwMode="auto">
              <a:xfrm>
                <a:off x="5084" y="294"/>
                <a:ext cx="0" cy="195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Freeform 25"/>
              <p:cNvSpPr>
                <a:spLocks/>
              </p:cNvSpPr>
              <p:nvPr/>
            </p:nvSpPr>
            <p:spPr bwMode="auto">
              <a:xfrm flipH="1">
                <a:off x="3560" y="259"/>
                <a:ext cx="1519" cy="1266"/>
              </a:xfrm>
              <a:custGeom>
                <a:avLst/>
                <a:gdLst>
                  <a:gd name="T0" fmla="*/ 0 w 2448"/>
                  <a:gd name="T1" fmla="*/ 0 h 1864"/>
                  <a:gd name="T2" fmla="*/ 111 w 2448"/>
                  <a:gd name="T3" fmla="*/ 487 h 1864"/>
                  <a:gd name="T4" fmla="*/ 333 w 2448"/>
                  <a:gd name="T5" fmla="*/ 753 h 1864"/>
                  <a:gd name="T6" fmla="*/ 610 w 2448"/>
                  <a:gd name="T7" fmla="*/ 842 h 1864"/>
                  <a:gd name="T8" fmla="*/ 943 w 2448"/>
                  <a:gd name="T9" fmla="*/ 642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solidFill>
                <a:srgbClr val="FFFFCC"/>
              </a:solidFill>
              <a:ln w="254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40"/>
              <p:cNvSpPr>
                <a:spLocks noChangeShapeType="1"/>
              </p:cNvSpPr>
              <p:nvPr/>
            </p:nvSpPr>
            <p:spPr bwMode="auto">
              <a:xfrm>
                <a:off x="3560" y="1207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Line 45"/>
              <p:cNvSpPr>
                <a:spLocks noChangeShapeType="1"/>
              </p:cNvSpPr>
              <p:nvPr/>
            </p:nvSpPr>
            <p:spPr bwMode="auto">
              <a:xfrm>
                <a:off x="3560" y="2251"/>
                <a:ext cx="15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AutoShape 50"/>
              <p:cNvSpPr>
                <a:spLocks noChangeArrowheads="1"/>
              </p:cNvSpPr>
              <p:nvPr/>
            </p:nvSpPr>
            <p:spPr bwMode="auto">
              <a:xfrm flipV="1">
                <a:off x="3560" y="255"/>
                <a:ext cx="1543" cy="962"/>
              </a:xfrm>
              <a:prstGeom prst="rtTriangle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4241" y="572"/>
              <a:ext cx="704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4" name="公式" r:id="rId5" imgW="368280" imgH="203040" progId="Equation.3">
                      <p:embed/>
                    </p:oleObj>
                  </mc:Choice>
                  <mc:Fallback>
                    <p:oleObj name="公式" r:id="rId5" imgW="36828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572"/>
                            <a:ext cx="704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7" name="Group 51"/>
            <p:cNvGrpSpPr>
              <a:grpSpLocks/>
            </p:cNvGrpSpPr>
            <p:nvPr/>
          </p:nvGrpSpPr>
          <p:grpSpPr bwMode="auto">
            <a:xfrm>
              <a:off x="5508625" y="1890713"/>
              <a:ext cx="3671888" cy="1728787"/>
              <a:chOff x="2789" y="2614"/>
              <a:chExt cx="2313" cy="1089"/>
            </a:xfrm>
          </p:grpSpPr>
          <p:graphicFrame>
            <p:nvGraphicFramePr>
              <p:cNvPr id="4101" name="Object 5"/>
              <p:cNvGraphicFramePr>
                <a:graphicFrameLocks noChangeAspect="1"/>
              </p:cNvGraphicFramePr>
              <p:nvPr/>
            </p:nvGraphicFramePr>
            <p:xfrm>
              <a:off x="4104" y="2705"/>
              <a:ext cx="382" cy="9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2705"/>
                            <a:ext cx="382" cy="9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8" name="Rectangle 28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1518" cy="1011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9525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2" name="Object 6"/>
              <p:cNvGraphicFramePr>
                <a:graphicFrameLocks noChangeAspect="1"/>
              </p:cNvGraphicFramePr>
              <p:nvPr/>
            </p:nvGraphicFramePr>
            <p:xfrm>
              <a:off x="4422" y="2750"/>
              <a:ext cx="680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6" name="公式" r:id="rId9" imgW="355320" imgH="203040" progId="Equation.3">
                      <p:embed/>
                    </p:oleObj>
                  </mc:Choice>
                  <mc:Fallback>
                    <p:oleObj name="公式" r:id="rId9" imgW="355320" imgH="2030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750"/>
                            <a:ext cx="680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9989" name="Object 3"/>
          <p:cNvGraphicFramePr>
            <a:graphicFrameLocks noChangeAspect="1"/>
          </p:cNvGraphicFramePr>
          <p:nvPr/>
        </p:nvGraphicFramePr>
        <p:xfrm>
          <a:off x="1763713" y="3289300"/>
          <a:ext cx="1501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公式" r:id="rId11" imgW="609480" imgH="203040" progId="Equation.3">
                  <p:embed/>
                </p:oleObj>
              </mc:Choice>
              <mc:Fallback>
                <p:oleObj name="公式" r:id="rId11" imgW="609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9300"/>
                        <a:ext cx="15017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0" name="Object 4"/>
          <p:cNvGraphicFramePr>
            <a:graphicFrameLocks noChangeAspect="1"/>
          </p:cNvGraphicFramePr>
          <p:nvPr/>
        </p:nvGraphicFramePr>
        <p:xfrm>
          <a:off x="714375" y="5151438"/>
          <a:ext cx="77771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公式" r:id="rId13" imgW="2971800" imgH="431640" progId="Equation.3">
                  <p:embed/>
                </p:oleObj>
              </mc:Choice>
              <mc:Fallback>
                <p:oleObj name="公式" r:id="rId13" imgW="2971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151438"/>
                        <a:ext cx="77771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28625" y="430213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几种精确度不高的积分方法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  <a:r>
              <a:rPr lang="en-US" altLang="zh-CN" sz="4000" b="1" smtClean="0"/>
              <a:t>(</a:t>
            </a:r>
            <a:r>
              <a:rPr lang="zh-CN" altLang="en-US" sz="4000" b="1" smtClean="0"/>
              <a:t>续</a:t>
            </a:r>
            <a:r>
              <a:rPr lang="en-US" altLang="zh-CN" sz="4000" b="1" smtClean="0"/>
              <a:t>1</a:t>
            </a:r>
            <a:r>
              <a:rPr lang="zh-CN" altLang="en-US" sz="4000" b="1" smtClean="0"/>
              <a:t>）</a:t>
            </a:r>
          </a:p>
        </p:txBody>
      </p:sp>
      <p:graphicFrame>
        <p:nvGraphicFramePr>
          <p:cNvPr id="5939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55875" y="1844675"/>
          <a:ext cx="67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67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4300" y="1844675"/>
          <a:ext cx="67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公式" r:id="rId5" imgW="368280" imgH="393480" progId="Equation.3">
                  <p:embed/>
                </p:oleObj>
              </mc:Choice>
              <mc:Fallback>
                <p:oleObj name="公式" r:id="rId5" imgW="368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44675"/>
                        <a:ext cx="67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34883658"/>
              </p:ext>
            </p:extLst>
          </p:nvPr>
        </p:nvGraphicFramePr>
        <p:xfrm>
          <a:off x="1979613" y="2552948"/>
          <a:ext cx="475297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公式" r:id="rId7" imgW="2387520" imgH="1231560" progId="Equation.3">
                  <p:embed/>
                </p:oleObj>
              </mc:Choice>
              <mc:Fallback>
                <p:oleObj name="公式" r:id="rId7" imgW="2387520" imgH="1231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52948"/>
                        <a:ext cx="475297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1116013" y="188436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59399" name="Rectangle 11"/>
          <p:cNvSpPr>
            <a:spLocks noChangeArrowheads="1"/>
          </p:cNvSpPr>
          <p:nvPr/>
        </p:nvSpPr>
        <p:spPr bwMode="auto">
          <a:xfrm>
            <a:off x="4716463" y="19161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然后由公式算出</a:t>
            </a:r>
          </a:p>
        </p:txBody>
      </p:sp>
      <p:sp>
        <p:nvSpPr>
          <p:cNvPr id="59400" name="Rectangle 12"/>
          <p:cNvSpPr>
            <a:spLocks noChangeArrowheads="1"/>
          </p:cNvSpPr>
          <p:nvPr/>
        </p:nvSpPr>
        <p:spPr bwMode="auto">
          <a:xfrm>
            <a:off x="3348038" y="1916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及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15550"/>
              </p:ext>
            </p:extLst>
          </p:nvPr>
        </p:nvGraphicFramePr>
        <p:xfrm>
          <a:off x="354460" y="6150637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4" name="公式" r:id="rId9" imgW="1600200" imgH="457200" progId="Equation.3">
                  <p:embed/>
                </p:oleObj>
              </mc:Choice>
              <mc:Fallback>
                <p:oleObj name="公式" r:id="rId9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0" y="6150637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0" y="581406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龙贝格算法例题</a:t>
            </a:r>
            <a:r>
              <a:rPr lang="en-US" altLang="zh-CN" sz="4000" b="1"/>
              <a:t>(</a:t>
            </a:r>
            <a:r>
              <a:rPr lang="zh-CN" altLang="en-US" sz="4000" b="1"/>
              <a:t>续</a:t>
            </a:r>
            <a:r>
              <a:rPr lang="en-US" altLang="zh-CN" sz="4000" b="1"/>
              <a:t>2</a:t>
            </a:r>
            <a:r>
              <a:rPr lang="zh-CN" altLang="en-US" sz="4000" b="1"/>
              <a:t>）</a:t>
            </a:r>
          </a:p>
        </p:txBody>
      </p:sp>
      <p:graphicFrame>
        <p:nvGraphicFramePr>
          <p:cNvPr id="604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1844675"/>
          <a:ext cx="29511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公式" r:id="rId3" imgW="1485720" imgH="393480" progId="Equation.3">
                  <p:embed/>
                </p:oleObj>
              </mc:Choice>
              <mc:Fallback>
                <p:oleObj name="公式" r:id="rId3" imgW="1485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29511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55650" y="2565400"/>
            <a:ext cx="777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并由公式</a:t>
            </a:r>
            <a:r>
              <a:rPr lang="en-US" altLang="zh-CN" sz="2800">
                <a:latin typeface="宋体" panose="02010600030101010101" pitchFamily="2" charset="-122"/>
              </a:rPr>
              <a:t>(3.3)</a:t>
            </a:r>
            <a:r>
              <a:rPr lang="zh-CN" altLang="en-US" sz="2800">
                <a:latin typeface="宋体" panose="02010600030101010101" pitchFamily="2" charset="-122"/>
              </a:rPr>
              <a:t>和逐次分半加速公式，算出</a:t>
            </a:r>
            <a:endParaRPr lang="zh-CN" altLang="en-US"/>
          </a:p>
        </p:txBody>
      </p:sp>
      <p:sp>
        <p:nvSpPr>
          <p:cNvPr id="60422" name="Rectangle 8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19" name="Object 7"/>
          <p:cNvGraphicFramePr>
            <a:graphicFrameLocks noChangeAspect="1"/>
          </p:cNvGraphicFramePr>
          <p:nvPr/>
        </p:nvGraphicFramePr>
        <p:xfrm>
          <a:off x="1692275" y="3213100"/>
          <a:ext cx="5113338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公式" r:id="rId5" imgW="2616200" imgH="1676400" progId="Equation.3">
                  <p:embed/>
                </p:oleObj>
              </mc:Choice>
              <mc:Fallback>
                <p:oleObj name="公式" r:id="rId5" imgW="2616200" imgH="167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113338" cy="327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龙贝格算法例题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续</a:t>
            </a:r>
            <a:r>
              <a:rPr lang="en-US" altLang="zh-CN" b="1" smtClean="0"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1857375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把区间再分半，重复步骤</a:t>
            </a:r>
            <a:r>
              <a:rPr lang="en-US" altLang="zh-CN" sz="2400" b="1" smtClean="0">
                <a:latin typeface="宋体" panose="02010600030101010101" pitchFamily="2" charset="-122"/>
              </a:rPr>
              <a:t>(4)</a:t>
            </a:r>
            <a:r>
              <a:rPr lang="zh-CN" altLang="en-US" sz="2400" smtClean="0">
                <a:latin typeface="宋体" panose="02010600030101010101" pitchFamily="2" charset="-122"/>
              </a:rPr>
              <a:t>，可算出结果：</a:t>
            </a:r>
          </a:p>
        </p:txBody>
      </p:sp>
      <p:graphicFrame>
        <p:nvGraphicFramePr>
          <p:cNvPr id="6144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5157788"/>
          <a:ext cx="32400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公式" r:id="rId3" imgW="1333440" imgH="393480" progId="Equation.3">
                  <p:embed/>
                </p:oleObj>
              </mc:Choice>
              <mc:Fallback>
                <p:oleObj name="公式" r:id="rId3" imgW="1333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57788"/>
                        <a:ext cx="32400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684213" y="4005263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至此得                         ，因为计算只用小数点后五位，故精确度只要求到</a:t>
            </a:r>
            <a:r>
              <a:rPr lang="en-US" altLang="zh-CN" sz="2800" b="1" dirty="0">
                <a:latin typeface="宋体" panose="02010600030101010101" pitchFamily="2" charset="-122"/>
              </a:rPr>
              <a:t>0.00001</a:t>
            </a:r>
            <a:r>
              <a:rPr lang="zh-CN" altLang="en-US" sz="2800" dirty="0"/>
              <a:t>因此积分</a:t>
            </a:r>
          </a:p>
        </p:txBody>
      </p:sp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714625"/>
            <a:ext cx="319563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05263"/>
            <a:ext cx="2447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445125"/>
            <a:ext cx="8280400" cy="87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0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latin typeface="宋体" panose="02010600030101010101" pitchFamily="2" charset="-122"/>
              </a:rPr>
              <a:t>自然而又简单的方法就是，取极限的近似值，即差商</a:t>
            </a:r>
          </a:p>
        </p:txBody>
      </p:sp>
      <p:graphicFrame>
        <p:nvGraphicFramePr>
          <p:cNvPr id="819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98525" y="4508500"/>
          <a:ext cx="76342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公式" r:id="rId3" imgW="4584600" imgH="393480" progId="Equation.3">
                  <p:embed/>
                </p:oleObj>
              </mc:Choice>
              <mc:Fallback>
                <p:oleObj name="公式" r:id="rId3" imgW="45846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508500"/>
                        <a:ext cx="76342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827088" y="194945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</a:rPr>
              <a:t>当函数</a:t>
            </a:r>
            <a:r>
              <a:rPr lang="en-US" altLang="zh-CN" sz="2400" b="1" i="1">
                <a:latin typeface="宋体" panose="02010600030101010101" pitchFamily="2" charset="-122"/>
              </a:rPr>
              <a:t>f(x)</a:t>
            </a:r>
            <a:r>
              <a:rPr lang="zh-CN" altLang="en-US" sz="2400">
                <a:latin typeface="宋体" panose="02010600030101010101" pitchFamily="2" charset="-122"/>
              </a:rPr>
              <a:t>以离散点列给出时，要求我们给出导数值，</a:t>
            </a:r>
          </a:p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</a:rPr>
              <a:t>函数</a:t>
            </a:r>
            <a:r>
              <a:rPr lang="en-US" altLang="zh-CN" sz="2400" b="1" i="1">
                <a:latin typeface="宋体" panose="02010600030101010101" pitchFamily="2" charset="-122"/>
              </a:rPr>
              <a:t>f(x)</a:t>
            </a:r>
            <a:r>
              <a:rPr lang="zh-CN" altLang="en-US" sz="2400">
                <a:latin typeface="宋体" panose="02010600030101010101" pitchFamily="2" charset="-122"/>
              </a:rPr>
              <a:t>过于复杂</a:t>
            </a: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这两种情况都要求我们用数值的方法求函数的导数值</a:t>
            </a: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400">
                <a:latin typeface="宋体" panose="02010600030101010101" pitchFamily="2" charset="-122"/>
              </a:rPr>
              <a:t>微积分中，关于导数的定义如下：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2946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50261033"/>
              </p:ext>
            </p:extLst>
          </p:nvPr>
        </p:nvGraphicFramePr>
        <p:xfrm>
          <a:off x="571500" y="2780928"/>
          <a:ext cx="33083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公式" r:id="rId3" imgW="1650960" imgH="406080" progId="Equation.3">
                  <p:embed/>
                </p:oleObj>
              </mc:Choice>
              <mc:Fallback>
                <p:oleObj name="公式" r:id="rId3" imgW="1650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780928"/>
                        <a:ext cx="33083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8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1052736"/>
            <a:ext cx="4103688" cy="3076575"/>
          </a:xfrm>
          <a:noFill/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24782"/>
            <a:ext cx="32908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54657"/>
              </p:ext>
            </p:extLst>
          </p:nvPr>
        </p:nvGraphicFramePr>
        <p:xfrm>
          <a:off x="1262063" y="4365104"/>
          <a:ext cx="73390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公式" r:id="rId7" imgW="3441600" imgH="419040" progId="Equation.3">
                  <p:embed/>
                </p:oleObj>
              </mc:Choice>
              <mc:Fallback>
                <p:oleObj name="公式" r:id="rId7" imgW="344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65104"/>
                        <a:ext cx="733901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2512"/>
              </p:ext>
            </p:extLst>
          </p:nvPr>
        </p:nvGraphicFramePr>
        <p:xfrm>
          <a:off x="1258888" y="5937076"/>
          <a:ext cx="7343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公式" r:id="rId9" imgW="3301920" imgH="393480" progId="Equation.3">
                  <p:embed/>
                </p:oleObj>
              </mc:Choice>
              <mc:Fallback>
                <p:oleObj name="公式" r:id="rId9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37076"/>
                        <a:ext cx="7343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00113" y="3789040"/>
            <a:ext cx="2646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00113" y="5301208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499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219121"/>
              </p:ext>
            </p:extLst>
          </p:nvPr>
        </p:nvGraphicFramePr>
        <p:xfrm>
          <a:off x="285750" y="2636912"/>
          <a:ext cx="3816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3" name="公式" r:id="rId3" imgW="1650960" imgH="406080" progId="Equation.3">
                  <p:embed/>
                </p:oleObj>
              </mc:Choice>
              <mc:Fallback>
                <p:oleObj name="公式" r:id="rId3" imgW="1650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36912"/>
                        <a:ext cx="3816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982141"/>
            <a:ext cx="4006850" cy="2917825"/>
          </a:xfrm>
          <a:noFill/>
        </p:spPr>
      </p:pic>
      <p:pic>
        <p:nvPicPr>
          <p:cNvPr id="849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3142"/>
            <a:ext cx="29860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3168"/>
              </p:ext>
            </p:extLst>
          </p:nvPr>
        </p:nvGraphicFramePr>
        <p:xfrm>
          <a:off x="1403350" y="4365104"/>
          <a:ext cx="6623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4" name="公式" r:id="rId7" imgW="3441600" imgH="419040" progId="Equation.3">
                  <p:embed/>
                </p:oleObj>
              </mc:Choice>
              <mc:Fallback>
                <p:oleObj name="公式" r:id="rId7" imgW="344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104"/>
                        <a:ext cx="6623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613682"/>
              </p:ext>
            </p:extLst>
          </p:nvPr>
        </p:nvGraphicFramePr>
        <p:xfrm>
          <a:off x="1692275" y="6021288"/>
          <a:ext cx="59753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5" name="公式" r:id="rId9" imgW="3288960" imgH="406080" progId="Equation.3">
                  <p:embed/>
                </p:oleObj>
              </mc:Choice>
              <mc:Fallback>
                <p:oleObj name="公式" r:id="rId9" imgW="3288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021288"/>
                        <a:ext cx="59753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717032"/>
            <a:ext cx="2646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5229200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7042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9167257"/>
              </p:ext>
            </p:extLst>
          </p:nvPr>
        </p:nvGraphicFramePr>
        <p:xfrm>
          <a:off x="0" y="2272408"/>
          <a:ext cx="39608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2" name="公式" r:id="rId3" imgW="1701720" imgH="393480" progId="Equation.3">
                  <p:embed/>
                </p:oleObj>
              </mc:Choice>
              <mc:Fallback>
                <p:oleObj name="公式" r:id="rId3" imgW="1701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2408"/>
                        <a:ext cx="39608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116632"/>
            <a:ext cx="3913188" cy="3168650"/>
          </a:xfrm>
          <a:noFill/>
        </p:spPr>
      </p:pic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760"/>
            <a:ext cx="29352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85352"/>
              </p:ext>
            </p:extLst>
          </p:nvPr>
        </p:nvGraphicFramePr>
        <p:xfrm>
          <a:off x="1042988" y="3645024"/>
          <a:ext cx="76327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3" name="公式" r:id="rId7" imgW="4190760" imgH="838080" progId="Equation.3">
                  <p:embed/>
                </p:oleObj>
              </mc:Choice>
              <mc:Fallback>
                <p:oleObj name="公式" r:id="rId7" imgW="4190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5024"/>
                        <a:ext cx="76327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02696"/>
              </p:ext>
            </p:extLst>
          </p:nvPr>
        </p:nvGraphicFramePr>
        <p:xfrm>
          <a:off x="3757613" y="5172075"/>
          <a:ext cx="50387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4" name="Equation" r:id="rId9" imgW="2869920" imgH="838080" progId="Equation.DSMT4">
                  <p:embed/>
                </p:oleObj>
              </mc:Choice>
              <mc:Fallback>
                <p:oleObj name="Equation" r:id="rId9" imgW="2869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172075"/>
                        <a:ext cx="50387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140968"/>
            <a:ext cx="2646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5157192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5.6 </a:t>
            </a:r>
            <a:r>
              <a:rPr lang="zh-CN" altLang="en-US" b="1" smtClean="0"/>
              <a:t>数值微分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938"/>
            <a:ext cx="6702425" cy="1339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         插值是建立逼近函数的手段，用以研究原函数的性质。因此，可以用插值函数的导数近似为原函数的导数插值型数值微分</a:t>
            </a:r>
          </a:p>
        </p:txBody>
      </p:sp>
      <p:graphicFrame>
        <p:nvGraphicFramePr>
          <p:cNvPr id="9113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3716338"/>
          <a:ext cx="28082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公式" r:id="rId3" imgW="1130040" imgH="253800" progId="Equation.3">
                  <p:embed/>
                </p:oleObj>
              </mc:Choice>
              <mc:Fallback>
                <p:oleObj name="公式" r:id="rId3" imgW="11300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28082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4724400"/>
          <a:ext cx="50514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公式" r:id="rId5" imgW="2374560" imgH="914400" progId="Equation.3">
                  <p:embed/>
                </p:oleObj>
              </mc:Choice>
              <mc:Fallback>
                <p:oleObj name="公式" r:id="rId5" imgW="23745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24400"/>
                        <a:ext cx="50514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755650" y="162877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插值型数值微分</a:t>
            </a:r>
          </a:p>
        </p:txBody>
      </p:sp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827088" y="494188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92162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16238" y="1844675"/>
          <a:ext cx="19367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7" name="公式" r:id="rId3" imgW="1002960" imgH="241200" progId="Equation.3">
                  <p:embed/>
                </p:oleObj>
              </mc:Choice>
              <mc:Fallback>
                <p:oleObj name="公式" r:id="rId3" imgW="1002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4675"/>
                        <a:ext cx="19367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3789363"/>
          <a:ext cx="80629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name="公式" r:id="rId5" imgW="5003640" imgH="812520" progId="Equation.3">
                  <p:embed/>
                </p:oleObj>
              </mc:Choice>
              <mc:Fallback>
                <p:oleObj name="公式" r:id="rId5" imgW="5003640" imgH="812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8062913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1547813" y="184467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给定点列</a:t>
            </a:r>
          </a:p>
        </p:txBody>
      </p:sp>
      <p:sp>
        <p:nvSpPr>
          <p:cNvPr id="92168" name="Text Box 6"/>
          <p:cNvSpPr txBox="1">
            <a:spLocks noChangeArrowheads="1"/>
          </p:cNvSpPr>
          <p:nvPr/>
        </p:nvSpPr>
        <p:spPr bwMode="auto">
          <a:xfrm>
            <a:off x="4859338" y="184467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且</a:t>
            </a:r>
            <a:r>
              <a:rPr lang="en-US" altLang="zh-CN" sz="2400">
                <a:latin typeface="宋体" panose="02010600030101010101" pitchFamily="2" charset="-122"/>
              </a:rPr>
              <a:t>,            </a:t>
            </a:r>
            <a:r>
              <a:rPr lang="zh-CN" altLang="en-US" sz="2400"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92169" name="Rectangle 12"/>
          <p:cNvSpPr>
            <a:spLocks noChangeArrowheads="1"/>
          </p:cNvSpPr>
          <p:nvPr/>
        </p:nvSpPr>
        <p:spPr bwMode="auto">
          <a:xfrm>
            <a:off x="755650" y="30686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解：</a:t>
            </a:r>
          </a:p>
        </p:txBody>
      </p:sp>
      <p:pic>
        <p:nvPicPr>
          <p:cNvPr id="921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11160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64" name="Object 13"/>
          <p:cNvGraphicFramePr>
            <a:graphicFrameLocks noChangeAspect="1"/>
          </p:cNvGraphicFramePr>
          <p:nvPr/>
        </p:nvGraphicFramePr>
        <p:xfrm>
          <a:off x="3419475" y="2349500"/>
          <a:ext cx="3341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name="公式" r:id="rId8" imgW="1295280" imgH="241200" progId="Equation.3">
                  <p:embed/>
                </p:oleObj>
              </mc:Choice>
              <mc:Fallback>
                <p:oleObj name="公式" r:id="rId8" imgW="12952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49500"/>
                        <a:ext cx="33416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16"/>
          <p:cNvGraphicFramePr>
            <a:graphicFrameLocks noChangeAspect="1"/>
          </p:cNvGraphicFramePr>
          <p:nvPr/>
        </p:nvGraphicFramePr>
        <p:xfrm>
          <a:off x="5364163" y="1916113"/>
          <a:ext cx="1871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name="公式" r:id="rId10" imgW="1206360" imgH="228600" progId="Equation.3">
                  <p:embed/>
                </p:oleObj>
              </mc:Choice>
              <mc:Fallback>
                <p:oleObj name="公式" r:id="rId10" imgW="12063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16113"/>
                        <a:ext cx="1871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93186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1916113"/>
          <a:ext cx="7366000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公式" r:id="rId3" imgW="4559040" imgH="2565360" progId="Equation.3">
                  <p:embed/>
                </p:oleObj>
              </mc:Choice>
              <mc:Fallback>
                <p:oleObj name="公式" r:id="rId3" imgW="4559040" imgH="2565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16113"/>
                        <a:ext cx="7366000" cy="414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98476"/>
            <a:ext cx="7793037" cy="6937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左矩形公式、右矩形公式</a:t>
            </a:r>
          </a:p>
        </p:txBody>
      </p:sp>
      <p:pic>
        <p:nvPicPr>
          <p:cNvPr id="922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916113"/>
            <a:ext cx="2411412" cy="2209800"/>
          </a:xfrm>
          <a:noFill/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76700"/>
            <a:ext cx="2376487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4929188" y="2643188"/>
          <a:ext cx="38623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name="公式" r:id="rId5" imgW="1473120" imgH="330120" progId="Equation.3">
                  <p:embed/>
                </p:oleObj>
              </mc:Choice>
              <mc:Fallback>
                <p:oleObj name="公式" r:id="rId5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643188"/>
                        <a:ext cx="386238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4908550" y="4797425"/>
          <a:ext cx="3863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name="公式" r:id="rId7" imgW="1460160" imgH="330120" progId="Equation.3">
                  <p:embed/>
                </p:oleObj>
              </mc:Choice>
              <mc:Fallback>
                <p:oleObj name="公式" r:id="rId7" imgW="1460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797425"/>
                        <a:ext cx="38639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4714875" y="1928813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左矩形公式 </a:t>
            </a: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4929188" y="4071938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右矩形公式 </a:t>
            </a:r>
          </a:p>
        </p:txBody>
      </p:sp>
    </p:spTree>
    <p:extLst>
      <p:ext uri="{BB962C8B-B14F-4D97-AF65-F5344CB8AC3E}">
        <p14:creationId xmlns:p14="http://schemas.microsoft.com/office/powerpoint/2010/main" val="6361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902"/>
            <a:ext cx="8316416" cy="6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6845696" cy="4114800"/>
          </a:xfrm>
        </p:spPr>
        <p:txBody>
          <a:bodyPr/>
          <a:lstStyle/>
          <a:p>
            <a:r>
              <a:rPr lang="zh-CN" altLang="en-US" dirty="0" smtClean="0"/>
              <a:t>上机作业文件名称</a:t>
            </a:r>
            <a:endParaRPr lang="en-US" altLang="zh-CN" dirty="0" smtClean="0"/>
          </a:p>
          <a:p>
            <a:pPr lvl="1"/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-</a:t>
            </a:r>
            <a:r>
              <a:rPr lang="zh-CN" altLang="en-US" dirty="0" smtClean="0"/>
              <a:t>作业一</a:t>
            </a:r>
            <a:endParaRPr lang="en-US" altLang="zh-CN" dirty="0" smtClean="0"/>
          </a:p>
          <a:p>
            <a:pPr lvl="1"/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 smtClean="0"/>
              <a:t>作业二</a:t>
            </a:r>
            <a:endParaRPr lang="en-US" altLang="zh-CN" dirty="0" smtClean="0"/>
          </a:p>
          <a:p>
            <a:pPr lvl="1"/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 smtClean="0"/>
              <a:t>作业三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有三个文件夹可供上传作业，所以请不要上传错位置。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6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59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4941888"/>
          <a:ext cx="40290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公式" r:id="rId3" imgW="1777680" imgH="406080" progId="Equation.3">
                  <p:embed/>
                </p:oleObj>
              </mc:Choice>
              <mc:Fallback>
                <p:oleObj name="公式" r:id="rId3" imgW="1777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941888"/>
                        <a:ext cx="40290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23850" y="6207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中矩公式</a:t>
            </a:r>
          </a:p>
        </p:txBody>
      </p:sp>
      <p:grpSp>
        <p:nvGrpSpPr>
          <p:cNvPr id="5128" name="组合 27"/>
          <p:cNvGrpSpPr>
            <a:grpSpLocks/>
          </p:cNvGrpSpPr>
          <p:nvPr/>
        </p:nvGrpSpPr>
        <p:grpSpPr bwMode="auto">
          <a:xfrm>
            <a:off x="3635375" y="1468438"/>
            <a:ext cx="5554663" cy="4032250"/>
            <a:chOff x="3635375" y="333375"/>
            <a:chExt cx="5554663" cy="4032250"/>
          </a:xfrm>
        </p:grpSpPr>
        <p:grpSp>
          <p:nvGrpSpPr>
            <p:cNvPr id="5130" name="Group 33"/>
            <p:cNvGrpSpPr>
              <a:grpSpLocks/>
            </p:cNvGrpSpPr>
            <p:nvPr/>
          </p:nvGrpSpPr>
          <p:grpSpPr bwMode="auto">
            <a:xfrm>
              <a:off x="3635375" y="333375"/>
              <a:ext cx="4500563" cy="3913188"/>
              <a:chOff x="2925" y="618"/>
              <a:chExt cx="2835" cy="2465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3152" y="663"/>
                <a:ext cx="2608" cy="2420"/>
                <a:chOff x="3152" y="164"/>
                <a:chExt cx="2608" cy="2420"/>
              </a:xfrm>
            </p:grpSpPr>
            <p:sp>
              <p:nvSpPr>
                <p:cNvPr id="5137" name="Rectangle 5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3569" y="291"/>
                  <a:ext cx="1497" cy="1951"/>
                </a:xfrm>
                <a:prstGeom prst="rect">
                  <a:avLst/>
                </a:pr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38" name="Line 6"/>
                <p:cNvSpPr>
                  <a:spLocks noChangeShapeType="1"/>
                </p:cNvSpPr>
                <p:nvPr/>
              </p:nvSpPr>
              <p:spPr bwMode="auto">
                <a:xfrm>
                  <a:off x="3212" y="2250"/>
                  <a:ext cx="232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9" name="Line 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169" y="1207"/>
                  <a:ext cx="208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411" y="2205"/>
                  <a:ext cx="34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/>
                    <a:t>x</a:t>
                  </a:r>
                </a:p>
              </p:txBody>
            </p:sp>
            <p:sp>
              <p:nvSpPr>
                <p:cNvPr id="51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52" y="2315"/>
                  <a:ext cx="2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ym typeface="Symbol" panose="05050102010706020507" pitchFamily="18" charset="2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51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379" y="2205"/>
                  <a:ext cx="36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a</a:t>
                  </a:r>
                  <a:endParaRPr lang="en-US" altLang="zh-CN" b="1" baseline="-25000"/>
                </a:p>
              </p:txBody>
            </p:sp>
            <p:sp>
              <p:nvSpPr>
                <p:cNvPr id="51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21" y="2251"/>
                  <a:ext cx="23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b</a:t>
                  </a:r>
                </a:p>
              </p:txBody>
            </p:sp>
            <p:sp>
              <p:nvSpPr>
                <p:cNvPr id="5144" name="Line 12"/>
                <p:cNvSpPr>
                  <a:spLocks noChangeShapeType="1"/>
                </p:cNvSpPr>
                <p:nvPr/>
              </p:nvSpPr>
              <p:spPr bwMode="auto">
                <a:xfrm>
                  <a:off x="5084" y="294"/>
                  <a:ext cx="0" cy="1956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5" name="Freeform 13"/>
                <p:cNvSpPr>
                  <a:spLocks/>
                </p:cNvSpPr>
                <p:nvPr/>
              </p:nvSpPr>
              <p:spPr bwMode="auto">
                <a:xfrm flipH="1">
                  <a:off x="3560" y="259"/>
                  <a:ext cx="1519" cy="1266"/>
                </a:xfrm>
                <a:custGeom>
                  <a:avLst/>
                  <a:gdLst>
                    <a:gd name="T0" fmla="*/ 0 w 2448"/>
                    <a:gd name="T1" fmla="*/ 0 h 1864"/>
                    <a:gd name="T2" fmla="*/ 111 w 2448"/>
                    <a:gd name="T3" fmla="*/ 487 h 1864"/>
                    <a:gd name="T4" fmla="*/ 333 w 2448"/>
                    <a:gd name="T5" fmla="*/ 753 h 1864"/>
                    <a:gd name="T6" fmla="*/ 610 w 2448"/>
                    <a:gd name="T7" fmla="*/ 842 h 1864"/>
                    <a:gd name="T8" fmla="*/ 943 w 2448"/>
                    <a:gd name="T9" fmla="*/ 642 h 18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48"/>
                    <a:gd name="T16" fmla="*/ 0 h 1864"/>
                    <a:gd name="T17" fmla="*/ 2448 w 2448"/>
                    <a:gd name="T18" fmla="*/ 1864 h 18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48" h="1864">
                      <a:moveTo>
                        <a:pt x="0" y="0"/>
                      </a:moveTo>
                      <a:cubicBezTo>
                        <a:pt x="72" y="392"/>
                        <a:pt x="144" y="784"/>
                        <a:pt x="288" y="1056"/>
                      </a:cubicBezTo>
                      <a:cubicBezTo>
                        <a:pt x="432" y="1328"/>
                        <a:pt x="648" y="1504"/>
                        <a:pt x="864" y="1632"/>
                      </a:cubicBezTo>
                      <a:cubicBezTo>
                        <a:pt x="1080" y="1760"/>
                        <a:pt x="1320" y="1864"/>
                        <a:pt x="1584" y="1824"/>
                      </a:cubicBezTo>
                      <a:cubicBezTo>
                        <a:pt x="1848" y="1784"/>
                        <a:pt x="2304" y="1464"/>
                        <a:pt x="2448" y="1392"/>
                      </a:cubicBezTo>
                    </a:path>
                  </a:pathLst>
                </a:custGeom>
                <a:solidFill>
                  <a:srgbClr val="FFFFCC"/>
                </a:solidFill>
                <a:ln w="2540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6" name="Line 14"/>
                <p:cNvSpPr>
                  <a:spLocks noChangeShapeType="1"/>
                </p:cNvSpPr>
                <p:nvPr/>
              </p:nvSpPr>
              <p:spPr bwMode="auto">
                <a:xfrm>
                  <a:off x="3560" y="1207"/>
                  <a:ext cx="0" cy="10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7" name="Line 15"/>
                <p:cNvSpPr>
                  <a:spLocks noChangeShapeType="1"/>
                </p:cNvSpPr>
                <p:nvPr/>
              </p:nvSpPr>
              <p:spPr bwMode="auto">
                <a:xfrm>
                  <a:off x="3560" y="2251"/>
                  <a:ext cx="15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8" name="AutoShape 16"/>
                <p:cNvSpPr>
                  <a:spLocks noChangeArrowheads="1"/>
                </p:cNvSpPr>
                <p:nvPr/>
              </p:nvSpPr>
              <p:spPr bwMode="auto">
                <a:xfrm flipV="1">
                  <a:off x="3560" y="255"/>
                  <a:ext cx="1543" cy="962"/>
                </a:xfrm>
                <a:prstGeom prst="rtTriangl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5126" name="Object 6"/>
                <p:cNvGraphicFramePr>
                  <a:graphicFrameLocks noChangeAspect="1"/>
                </p:cNvGraphicFramePr>
                <p:nvPr/>
              </p:nvGraphicFramePr>
              <p:xfrm>
                <a:off x="4241" y="572"/>
                <a:ext cx="704" cy="3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40" name="公式" r:id="rId5" imgW="368280" imgH="203040" progId="Equation.3">
                        <p:embed/>
                      </p:oleObj>
                    </mc:Choice>
                    <mc:Fallback>
                      <p:oleObj name="公式" r:id="rId5" imgW="368280" imgH="20304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1" y="572"/>
                              <a:ext cx="704" cy="3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136" name="Rectangle 25"/>
              <p:cNvSpPr>
                <a:spLocks noChangeArrowheads="1"/>
              </p:cNvSpPr>
              <p:nvPr/>
            </p:nvSpPr>
            <p:spPr bwMode="auto">
              <a:xfrm>
                <a:off x="2925" y="618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</a:p>
            </p:txBody>
          </p:sp>
        </p:grpSp>
        <p:grpSp>
          <p:nvGrpSpPr>
            <p:cNvPr id="5131" name="Group 57"/>
            <p:cNvGrpSpPr>
              <a:grpSpLocks/>
            </p:cNvGrpSpPr>
            <p:nvPr/>
          </p:nvGrpSpPr>
          <p:grpSpPr bwMode="auto">
            <a:xfrm>
              <a:off x="4643438" y="2206625"/>
              <a:ext cx="4546600" cy="2159000"/>
              <a:chOff x="2608" y="1979"/>
              <a:chExt cx="2864" cy="1360"/>
            </a:xfrm>
          </p:grpSpPr>
          <p:sp>
            <p:nvSpPr>
              <p:cNvPr id="5133" name="Line 34"/>
              <p:cNvSpPr>
                <a:spLocks noChangeShapeType="1"/>
              </p:cNvSpPr>
              <p:nvPr/>
            </p:nvSpPr>
            <p:spPr bwMode="auto">
              <a:xfrm>
                <a:off x="2608" y="2160"/>
                <a:ext cx="149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35"/>
              <p:cNvSpPr>
                <a:spLocks noChangeShapeType="1"/>
              </p:cNvSpPr>
              <p:nvPr/>
            </p:nvSpPr>
            <p:spPr bwMode="auto">
              <a:xfrm>
                <a:off x="3380" y="2160"/>
                <a:ext cx="0" cy="7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24" name="Object 4"/>
              <p:cNvGraphicFramePr>
                <a:graphicFrameLocks noChangeAspect="1"/>
              </p:cNvGraphicFramePr>
              <p:nvPr/>
            </p:nvGraphicFramePr>
            <p:xfrm>
              <a:off x="3198" y="2931"/>
              <a:ext cx="37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1" name="公式" r:id="rId7" imgW="368280" imgH="406080" progId="Equation.3">
                      <p:embed/>
                    </p:oleObj>
                  </mc:Choice>
                  <mc:Fallback>
                    <p:oleObj name="公式" r:id="rId7" imgW="368280" imgH="4060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931"/>
                            <a:ext cx="370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5"/>
              <p:cNvGraphicFramePr>
                <a:graphicFrameLocks noChangeAspect="1"/>
              </p:cNvGraphicFramePr>
              <p:nvPr/>
            </p:nvGraphicFramePr>
            <p:xfrm>
              <a:off x="4105" y="1979"/>
              <a:ext cx="1367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2" name="公式" r:id="rId9" imgW="1066680" imgH="406080" progId="Equation.3">
                      <p:embed/>
                    </p:oleObj>
                  </mc:Choice>
                  <mc:Fallback>
                    <p:oleObj name="公式" r:id="rId9" imgW="1066680" imgH="4060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1979"/>
                            <a:ext cx="1367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2" name="Rectangle 39"/>
            <p:cNvSpPr>
              <a:spLocks noChangeArrowheads="1"/>
            </p:cNvSpPr>
            <p:nvPr/>
          </p:nvSpPr>
          <p:spPr bwMode="auto">
            <a:xfrm>
              <a:off x="4643438" y="2493963"/>
              <a:ext cx="2409825" cy="122396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409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3500438"/>
          <a:ext cx="3779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公式" r:id="rId11" imgW="1549080" imgH="330120" progId="Equation.3">
                  <p:embed/>
                </p:oleObj>
              </mc:Choice>
              <mc:Fallback>
                <p:oleObj name="公式" r:id="rId11" imgW="15490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3779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4" name="AutoShape 62"/>
          <p:cNvSpPr>
            <a:spLocks noChangeArrowheads="1"/>
          </p:cNvSpPr>
          <p:nvPr/>
        </p:nvSpPr>
        <p:spPr bwMode="auto">
          <a:xfrm>
            <a:off x="1763713" y="4292600"/>
            <a:ext cx="647700" cy="792163"/>
          </a:xfrm>
          <a:prstGeom prst="downArrow">
            <a:avLst>
              <a:gd name="adj1" fmla="val 50000"/>
              <a:gd name="adj2" fmla="val 305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5759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3" tIns="28237" rIns="56473" bIns="28237">
            <a:spAutoFit/>
          </a:bodyPr>
          <a:lstStyle>
            <a:lvl1pPr marL="282575" indent="-282575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 dirty="0"/>
              <a:t>梯形公式</a:t>
            </a:r>
          </a:p>
        </p:txBody>
      </p:sp>
      <p:graphicFrame>
        <p:nvGraphicFramePr>
          <p:cNvPr id="46084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743246"/>
              </p:ext>
            </p:extLst>
          </p:nvPr>
        </p:nvGraphicFramePr>
        <p:xfrm>
          <a:off x="1143000" y="4881564"/>
          <a:ext cx="5184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3" imgW="1993680" imgH="406080" progId="Equation.3">
                  <p:embed/>
                </p:oleObj>
              </mc:Choice>
              <mc:Fallback>
                <p:oleObj name="公式" r:id="rId3" imgW="1993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81564"/>
                        <a:ext cx="5184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948363" y="3984625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b="1">
              <a:solidFill>
                <a:srgbClr val="CCCC00"/>
              </a:solidFill>
            </a:endParaRPr>
          </a:p>
        </p:txBody>
      </p:sp>
      <p:graphicFrame>
        <p:nvGraphicFramePr>
          <p:cNvPr id="461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37305"/>
              </p:ext>
            </p:extLst>
          </p:nvPr>
        </p:nvGraphicFramePr>
        <p:xfrm>
          <a:off x="539750" y="2592389"/>
          <a:ext cx="3779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公式" r:id="rId5" imgW="1549080" imgH="330120" progId="Equation.3">
                  <p:embed/>
                </p:oleObj>
              </mc:Choice>
              <mc:Fallback>
                <p:oleObj name="公式" r:id="rId5" imgW="15490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92389"/>
                        <a:ext cx="3779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组合 29"/>
          <p:cNvGrpSpPr>
            <a:grpSpLocks/>
          </p:cNvGrpSpPr>
          <p:nvPr/>
        </p:nvGrpSpPr>
        <p:grpSpPr bwMode="auto">
          <a:xfrm>
            <a:off x="3995738" y="1444625"/>
            <a:ext cx="5005387" cy="3841750"/>
            <a:chOff x="3995738" y="260350"/>
            <a:chExt cx="5005387" cy="3841750"/>
          </a:xfrm>
        </p:grpSpPr>
        <p:grpSp>
          <p:nvGrpSpPr>
            <p:cNvPr id="6154" name="Group 8"/>
            <p:cNvGrpSpPr>
              <a:grpSpLocks/>
            </p:cNvGrpSpPr>
            <p:nvPr/>
          </p:nvGrpSpPr>
          <p:grpSpPr bwMode="auto">
            <a:xfrm>
              <a:off x="4860925" y="260350"/>
              <a:ext cx="4140200" cy="3841750"/>
              <a:chOff x="3152" y="164"/>
              <a:chExt cx="2608" cy="2420"/>
            </a:xfrm>
          </p:grpSpPr>
          <p:sp>
            <p:nvSpPr>
              <p:cNvPr id="6163" name="Rectangle 9" descr="浅色下对角线"/>
              <p:cNvSpPr>
                <a:spLocks noChangeArrowheads="1"/>
              </p:cNvSpPr>
              <p:nvPr/>
            </p:nvSpPr>
            <p:spPr bwMode="auto">
              <a:xfrm>
                <a:off x="3569" y="291"/>
                <a:ext cx="1497" cy="1951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>
                <a:off x="3212" y="2250"/>
                <a:ext cx="2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2169" y="1207"/>
                <a:ext cx="20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Text Box 12"/>
              <p:cNvSpPr txBox="1">
                <a:spLocks noChangeArrowheads="1"/>
              </p:cNvSpPr>
              <p:nvPr/>
            </p:nvSpPr>
            <p:spPr bwMode="auto">
              <a:xfrm>
                <a:off x="5411" y="2205"/>
                <a:ext cx="3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6167" name="Text Box 13"/>
              <p:cNvSpPr txBox="1">
                <a:spLocks noChangeArrowheads="1"/>
              </p:cNvSpPr>
              <p:nvPr/>
            </p:nvSpPr>
            <p:spPr bwMode="auto">
              <a:xfrm>
                <a:off x="3152" y="2315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6168" name="Text Box 14"/>
              <p:cNvSpPr txBox="1">
                <a:spLocks noChangeArrowheads="1"/>
              </p:cNvSpPr>
              <p:nvPr/>
            </p:nvSpPr>
            <p:spPr bwMode="auto">
              <a:xfrm>
                <a:off x="3379" y="2205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baseline="-25000"/>
              </a:p>
            </p:txBody>
          </p:sp>
          <p:sp>
            <p:nvSpPr>
              <p:cNvPr id="6169" name="Text Box 15"/>
              <p:cNvSpPr txBox="1">
                <a:spLocks noChangeArrowheads="1"/>
              </p:cNvSpPr>
              <p:nvPr/>
            </p:nvSpPr>
            <p:spPr bwMode="auto">
              <a:xfrm>
                <a:off x="4921" y="2251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6170" name="Line 16"/>
              <p:cNvSpPr>
                <a:spLocks noChangeShapeType="1"/>
              </p:cNvSpPr>
              <p:nvPr/>
            </p:nvSpPr>
            <p:spPr bwMode="auto">
              <a:xfrm>
                <a:off x="5084" y="294"/>
                <a:ext cx="0" cy="195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Freeform 17"/>
              <p:cNvSpPr>
                <a:spLocks/>
              </p:cNvSpPr>
              <p:nvPr/>
            </p:nvSpPr>
            <p:spPr bwMode="auto">
              <a:xfrm flipH="1">
                <a:off x="3560" y="259"/>
                <a:ext cx="1519" cy="1266"/>
              </a:xfrm>
              <a:custGeom>
                <a:avLst/>
                <a:gdLst>
                  <a:gd name="T0" fmla="*/ 0 w 2448"/>
                  <a:gd name="T1" fmla="*/ 0 h 1864"/>
                  <a:gd name="T2" fmla="*/ 111 w 2448"/>
                  <a:gd name="T3" fmla="*/ 487 h 1864"/>
                  <a:gd name="T4" fmla="*/ 333 w 2448"/>
                  <a:gd name="T5" fmla="*/ 753 h 1864"/>
                  <a:gd name="T6" fmla="*/ 610 w 2448"/>
                  <a:gd name="T7" fmla="*/ 842 h 1864"/>
                  <a:gd name="T8" fmla="*/ 943 w 2448"/>
                  <a:gd name="T9" fmla="*/ 642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solidFill>
                <a:srgbClr val="FFFFCC"/>
              </a:solidFill>
              <a:ln w="254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18"/>
              <p:cNvSpPr>
                <a:spLocks noChangeShapeType="1"/>
              </p:cNvSpPr>
              <p:nvPr/>
            </p:nvSpPr>
            <p:spPr bwMode="auto">
              <a:xfrm>
                <a:off x="3560" y="1207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19"/>
              <p:cNvSpPr>
                <a:spLocks noChangeShapeType="1"/>
              </p:cNvSpPr>
              <p:nvPr/>
            </p:nvSpPr>
            <p:spPr bwMode="auto">
              <a:xfrm>
                <a:off x="3560" y="2251"/>
                <a:ext cx="15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AutoShape 20"/>
              <p:cNvSpPr>
                <a:spLocks noChangeArrowheads="1"/>
              </p:cNvSpPr>
              <p:nvPr/>
            </p:nvSpPr>
            <p:spPr bwMode="auto">
              <a:xfrm flipV="1">
                <a:off x="3560" y="255"/>
                <a:ext cx="1543" cy="962"/>
              </a:xfrm>
              <a:prstGeom prst="rtTriangle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149" name="Object 5"/>
              <p:cNvGraphicFramePr>
                <a:graphicFrameLocks noChangeAspect="1"/>
              </p:cNvGraphicFramePr>
              <p:nvPr/>
            </p:nvGraphicFramePr>
            <p:xfrm>
              <a:off x="4241" y="572"/>
              <a:ext cx="704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3" name="公式" r:id="rId7" imgW="368280" imgH="203040" progId="Equation.3">
                      <p:embed/>
                    </p:oleObj>
                  </mc:Choice>
                  <mc:Fallback>
                    <p:oleObj name="公式" r:id="rId7" imgW="36828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572"/>
                            <a:ext cx="704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5" name="Group 33"/>
            <p:cNvGrpSpPr>
              <a:grpSpLocks/>
            </p:cNvGrpSpPr>
            <p:nvPr/>
          </p:nvGrpSpPr>
          <p:grpSpPr bwMode="auto">
            <a:xfrm>
              <a:off x="3995738" y="404813"/>
              <a:ext cx="4033837" cy="3168650"/>
              <a:chOff x="2517" y="255"/>
              <a:chExt cx="2541" cy="1996"/>
            </a:xfrm>
          </p:grpSpPr>
          <p:sp>
            <p:nvSpPr>
              <p:cNvPr id="6158" name="Line 26"/>
              <p:cNvSpPr>
                <a:spLocks noChangeShapeType="1"/>
              </p:cNvSpPr>
              <p:nvPr/>
            </p:nvSpPr>
            <p:spPr bwMode="auto">
              <a:xfrm flipV="1">
                <a:off x="3470" y="300"/>
                <a:ext cx="1497" cy="90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Line 27"/>
              <p:cNvSpPr>
                <a:spLocks noChangeShapeType="1"/>
              </p:cNvSpPr>
              <p:nvPr/>
            </p:nvSpPr>
            <p:spPr bwMode="auto">
              <a:xfrm>
                <a:off x="4195" y="799"/>
                <a:ext cx="0" cy="14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8" name="Object 4"/>
              <p:cNvGraphicFramePr>
                <a:graphicFrameLocks noChangeAspect="1"/>
              </p:cNvGraphicFramePr>
              <p:nvPr/>
            </p:nvGraphicFramePr>
            <p:xfrm>
              <a:off x="2517" y="346"/>
              <a:ext cx="1616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4" name="公式" r:id="rId9" imgW="1282680" imgH="406080" progId="Equation.3">
                      <p:embed/>
                    </p:oleObj>
                  </mc:Choice>
                  <mc:Fallback>
                    <p:oleObj name="公式" r:id="rId9" imgW="1282680" imgH="4060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346"/>
                            <a:ext cx="1616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0" name="Oval 30"/>
              <p:cNvSpPr>
                <a:spLocks noChangeArrowheads="1"/>
              </p:cNvSpPr>
              <p:nvPr/>
            </p:nvSpPr>
            <p:spPr bwMode="auto">
              <a:xfrm>
                <a:off x="4150" y="754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1" name="Oval 31"/>
              <p:cNvSpPr>
                <a:spLocks noChangeArrowheads="1"/>
              </p:cNvSpPr>
              <p:nvPr/>
            </p:nvSpPr>
            <p:spPr bwMode="auto">
              <a:xfrm>
                <a:off x="3424" y="116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2" name="Oval 32"/>
              <p:cNvSpPr>
                <a:spLocks noChangeArrowheads="1"/>
              </p:cNvSpPr>
              <p:nvPr/>
            </p:nvSpPr>
            <p:spPr bwMode="auto">
              <a:xfrm>
                <a:off x="4967" y="25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56" name="Freeform 34"/>
            <p:cNvSpPr>
              <a:spLocks/>
            </p:cNvSpPr>
            <p:nvPr/>
          </p:nvSpPr>
          <p:spPr bwMode="auto">
            <a:xfrm>
              <a:off x="5508625" y="476250"/>
              <a:ext cx="2447925" cy="3097213"/>
            </a:xfrm>
            <a:custGeom>
              <a:avLst/>
              <a:gdLst>
                <a:gd name="T0" fmla="*/ 0 w 1542"/>
                <a:gd name="T1" fmla="*/ 2147483647 h 1951"/>
                <a:gd name="T2" fmla="*/ 0 w 1542"/>
                <a:gd name="T3" fmla="*/ 2147483647 h 1951"/>
                <a:gd name="T4" fmla="*/ 2147483647 w 1542"/>
                <a:gd name="T5" fmla="*/ 2147483647 h 1951"/>
                <a:gd name="T6" fmla="*/ 2147483647 w 1542"/>
                <a:gd name="T7" fmla="*/ 0 h 1951"/>
                <a:gd name="T8" fmla="*/ 0 w 1542"/>
                <a:gd name="T9" fmla="*/ 2147483647 h 19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1951"/>
                <a:gd name="T17" fmla="*/ 1542 w 1542"/>
                <a:gd name="T18" fmla="*/ 1951 h 19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1951">
                  <a:moveTo>
                    <a:pt x="0" y="907"/>
                  </a:moveTo>
                  <a:lnTo>
                    <a:pt x="0" y="1951"/>
                  </a:lnTo>
                  <a:lnTo>
                    <a:pt x="1542" y="1951"/>
                  </a:lnTo>
                  <a:lnTo>
                    <a:pt x="1542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508625" y="1268413"/>
              <a:ext cx="2376488" cy="230505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8000"/>
                  </a:schemeClr>
                </a:gs>
                <a:gs pos="100000">
                  <a:schemeClr val="accent1">
                    <a:gamma/>
                    <a:shade val="8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2052638" y="3384552"/>
            <a:ext cx="647700" cy="792162"/>
          </a:xfrm>
          <a:prstGeom prst="downArrow">
            <a:avLst>
              <a:gd name="adj1" fmla="val 50000"/>
              <a:gd name="adj2" fmla="val 305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68313" y="6103290"/>
            <a:ext cx="5759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3" tIns="28237" rIns="56473" bIns="28237">
            <a:spAutoFit/>
          </a:bodyPr>
          <a:lstStyle>
            <a:lvl1pPr marL="282575" indent="-282575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以上几种方法都精确度不够高！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自定义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2624</TotalTime>
  <Words>1982</Words>
  <Application>Microsoft Office PowerPoint</Application>
  <PresentationFormat>全屏显示(4:3)</PresentationFormat>
  <Paragraphs>410</Paragraphs>
  <Slides>71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71</vt:i4>
      </vt:variant>
    </vt:vector>
  </HeadingPairs>
  <TitlesOfParts>
    <vt:vector size="89" baseType="lpstr">
      <vt:lpstr>黑体</vt:lpstr>
      <vt:lpstr>宋体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Wingdings 2</vt:lpstr>
      <vt:lpstr>中性</vt:lpstr>
      <vt:lpstr>公式</vt:lpstr>
      <vt:lpstr>수식</vt:lpstr>
      <vt:lpstr>BMP 图像</vt:lpstr>
      <vt:lpstr>Equation</vt:lpstr>
      <vt:lpstr>位图图像</vt:lpstr>
      <vt:lpstr>MathType 6.0 Equation</vt:lpstr>
      <vt:lpstr>PowerPoint 演示文稿</vt:lpstr>
      <vt:lpstr> 内容提要</vt:lpstr>
      <vt:lpstr>5.1 问题的提出</vt:lpstr>
      <vt:lpstr>PowerPoint 演示文稿</vt:lpstr>
      <vt:lpstr>5.1 问题的提出</vt:lpstr>
      <vt:lpstr>PowerPoint 演示文稿</vt:lpstr>
      <vt:lpstr>左矩形公式、右矩形公式</vt:lpstr>
      <vt:lpstr>PowerPoint 演示文稿</vt:lpstr>
      <vt:lpstr>PowerPoint 演示文稿</vt:lpstr>
      <vt:lpstr>5.2 插值型求积公式</vt:lpstr>
      <vt:lpstr>PowerPoint 演示文稿</vt:lpstr>
      <vt:lpstr>5.2 插值型求积公式</vt:lpstr>
      <vt:lpstr>5.2 插值型求积公式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 – 牛顿-柯特斯公式</vt:lpstr>
      <vt:lpstr>5.2 插值型求积公式 – 牛顿-柯特斯公式</vt:lpstr>
      <vt:lpstr>5.2 插值型求积公式  – 牛顿-柯特斯公式</vt:lpstr>
      <vt:lpstr>5.2 插值型求积公式  – 牛顿-柯特斯公式</vt:lpstr>
      <vt:lpstr>5.2 插值型求积公式 – 牛顿-柯特斯公式</vt:lpstr>
      <vt:lpstr>5.2 插值型求积公式 – 牛顿-柯特斯公式</vt:lpstr>
      <vt:lpstr>PowerPoint 演示文稿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PowerPoint 演示文稿</vt:lpstr>
      <vt:lpstr>5.3 复合求积公式-梯形 </vt:lpstr>
      <vt:lpstr>5.3 复合求积公式-梯形 </vt:lpstr>
      <vt:lpstr>5.3 复合求积公式-梯形 </vt:lpstr>
      <vt:lpstr>PowerPoint 演示文稿</vt:lpstr>
      <vt:lpstr>PowerPoint 演示文稿</vt:lpstr>
      <vt:lpstr>5.3 复合求积公式-梯形 </vt:lpstr>
      <vt:lpstr>5.3 复合求积公式-梯形 </vt:lpstr>
      <vt:lpstr>5.3 复合求积公式-梯形 </vt:lpstr>
      <vt:lpstr>5.3 复合求积公式-梯形 </vt:lpstr>
      <vt:lpstr>5.3 复合求积公式-梯形 </vt:lpstr>
      <vt:lpstr>5.3 复合求积公式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龙贝格(Romberg)积分方法 </vt:lpstr>
      <vt:lpstr>梯形法的递推化</vt:lpstr>
      <vt:lpstr> 梯形法的加速</vt:lpstr>
      <vt:lpstr> 梯形法的加速</vt:lpstr>
      <vt:lpstr>龙贝格算法</vt:lpstr>
      <vt:lpstr>PowerPoint 演示文稿</vt:lpstr>
      <vt:lpstr>龙贝格算法例题</vt:lpstr>
      <vt:lpstr>龙贝格算法例题</vt:lpstr>
      <vt:lpstr>龙贝格算法例题(续1）</vt:lpstr>
      <vt:lpstr> 龙贝格算法例题(续2）</vt:lpstr>
      <vt:lpstr>龙贝格算法例题(续3）</vt:lpstr>
      <vt:lpstr>5.6 数值微分</vt:lpstr>
      <vt:lpstr>5.6 数值微分</vt:lpstr>
      <vt:lpstr>5.6 数值微分</vt:lpstr>
      <vt:lpstr>5.6 数值微分</vt:lpstr>
      <vt:lpstr>5.6 数值微分</vt:lpstr>
      <vt:lpstr>5.6 数值微分</vt:lpstr>
      <vt:lpstr>5.6 数值微分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ASUS</cp:lastModifiedBy>
  <cp:revision>290</cp:revision>
  <dcterms:created xsi:type="dcterms:W3CDTF">2010-03-29T13:42:04Z</dcterms:created>
  <dcterms:modified xsi:type="dcterms:W3CDTF">2015-04-15T13:00:29Z</dcterms:modified>
</cp:coreProperties>
</file>