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85" r:id="rId4"/>
    <p:sldId id="264" r:id="rId5"/>
    <p:sldId id="265" r:id="rId6"/>
    <p:sldId id="293" r:id="rId7"/>
    <p:sldId id="288" r:id="rId8"/>
    <p:sldId id="267" r:id="rId9"/>
    <p:sldId id="298" r:id="rId10"/>
    <p:sldId id="289" r:id="rId11"/>
    <p:sldId id="270" r:id="rId12"/>
    <p:sldId id="296" r:id="rId13"/>
    <p:sldId id="290" r:id="rId14"/>
    <p:sldId id="272" r:id="rId15"/>
    <p:sldId id="300" r:id="rId17"/>
    <p:sldId id="299" r:id="rId18"/>
    <p:sldId id="301" r:id="rId19"/>
    <p:sldId id="273" r:id="rId20"/>
    <p:sldId id="291" r:id="rId21"/>
    <p:sldId id="274" r:id="rId22"/>
    <p:sldId id="303" r:id="rId23"/>
    <p:sldId id="292" r:id="rId24"/>
    <p:sldId id="294" r:id="rId25"/>
    <p:sldId id="27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4A2B0"/>
    <a:srgbClr val="A6D3E0"/>
    <a:srgbClr val="93B9C4"/>
    <a:srgbClr val="020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0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CAADE-8F3A-423C-AE81-6BDD79B6C7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EEC9A-0E04-4E1C-8908-64217554103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EEC9A-0E04-4E1C-8908-6421755410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EEC9A-0E04-4E1C-8908-6421755410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EEC9A-0E04-4E1C-8908-6421755410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CACD8-37FC-4D5C-A158-2AFB7CCC2D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C147-862B-41F0-9365-8CA2C83DFB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CACD8-37FC-4D5C-A158-2AFB7CCC2D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C147-862B-41F0-9365-8CA2C83DFB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CACD8-37FC-4D5C-A158-2AFB7CCC2D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C147-862B-41F0-9365-8CA2C83DFB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CACD8-37FC-4D5C-A158-2AFB7CCC2D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C147-862B-41F0-9365-8CA2C83DFB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CACD8-37FC-4D5C-A158-2AFB7CCC2D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C147-862B-41F0-9365-8CA2C83DFB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CACD8-37FC-4D5C-A158-2AFB7CCC2D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C147-862B-41F0-9365-8CA2C83DFB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CACD8-37FC-4D5C-A158-2AFB7CCC2D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C147-862B-41F0-9365-8CA2C83DFB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CACD8-37FC-4D5C-A158-2AFB7CCC2D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C147-862B-41F0-9365-8CA2C83DFB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CACD8-37FC-4D5C-A158-2AFB7CCC2D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C147-862B-41F0-9365-8CA2C83DFB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CACD8-37FC-4D5C-A158-2AFB7CCC2D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C147-862B-41F0-9365-8CA2C83DFB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CACD8-37FC-4D5C-A158-2AFB7CCC2D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C147-862B-41F0-9365-8CA2C83DFB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1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CACD8-37FC-4D5C-A158-2AFB7CCC2D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7C147-862B-41F0-9365-8CA2C83DFB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866506"/>
            <a:ext cx="348792" cy="3412503"/>
          </a:xfrm>
          <a:prstGeom prst="rect">
            <a:avLst/>
          </a:prstGeom>
          <a:solidFill>
            <a:srgbClr val="A6D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843208" y="1866506"/>
            <a:ext cx="348792" cy="3412503"/>
          </a:xfrm>
          <a:prstGeom prst="rect">
            <a:avLst/>
          </a:prstGeom>
          <a:solidFill>
            <a:srgbClr val="A6D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44760" y="907317"/>
            <a:ext cx="10360058" cy="4949072"/>
          </a:xfrm>
          <a:prstGeom prst="rect">
            <a:avLst/>
          </a:prstGeom>
          <a:solidFill>
            <a:srgbClr val="74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43000" y="1039091"/>
            <a:ext cx="10131136" cy="46863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57300" y="1122218"/>
            <a:ext cx="9933709" cy="4499264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746614" y="2541563"/>
            <a:ext cx="567499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020A1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高尔夫球捡球机器人</a:t>
            </a:r>
            <a:endParaRPr lang="zh-CN" altLang="en-US" sz="4800" b="1" dirty="0">
              <a:solidFill>
                <a:srgbClr val="020A1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746500" y="3413760"/>
            <a:ext cx="5538470" cy="30480"/>
          </a:xfrm>
          <a:prstGeom prst="line">
            <a:avLst/>
          </a:prstGeom>
          <a:ln w="25400">
            <a:gradFill>
              <a:gsLst>
                <a:gs pos="0">
                  <a:srgbClr val="1F2428">
                    <a:alpha val="0"/>
                  </a:srgbClr>
                </a:gs>
                <a:gs pos="70840">
                  <a:srgbClr val="1F2428"/>
                </a:gs>
                <a:gs pos="33718">
                  <a:srgbClr val="1F2428"/>
                </a:gs>
                <a:gs pos="51400">
                  <a:srgbClr val="1F2428"/>
                </a:gs>
                <a:gs pos="100000">
                  <a:srgbClr val="1F242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0000">
            <a:off x="2454910" y="1927860"/>
            <a:ext cx="1830070" cy="18300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39125" y="4910455"/>
            <a:ext cx="1920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制作人：付雨婷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1.48148E-6 L 0.46914 -1.48148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0" y="0"/>
            <a:ext cx="6007261" cy="6858000"/>
          </a:xfrm>
          <a:custGeom>
            <a:avLst/>
            <a:gdLst>
              <a:gd name="connsiteX0" fmla="*/ 0 w 6007261"/>
              <a:gd name="connsiteY0" fmla="*/ 0 h 6858000"/>
              <a:gd name="connsiteX1" fmla="*/ 6007261 w 6007261"/>
              <a:gd name="connsiteY1" fmla="*/ 0 h 6858000"/>
              <a:gd name="connsiteX2" fmla="*/ 6007261 w 6007261"/>
              <a:gd name="connsiteY2" fmla="*/ 266218 h 6858000"/>
              <a:gd name="connsiteX3" fmla="*/ 266218 w 6007261"/>
              <a:gd name="connsiteY3" fmla="*/ 266218 h 6858000"/>
              <a:gd name="connsiteX4" fmla="*/ 266218 w 6007261"/>
              <a:gd name="connsiteY4" fmla="*/ 6597570 h 6858000"/>
              <a:gd name="connsiteX5" fmla="*/ 6007261 w 6007261"/>
              <a:gd name="connsiteY5" fmla="*/ 6597570 h 6858000"/>
              <a:gd name="connsiteX6" fmla="*/ 6007261 w 6007261"/>
              <a:gd name="connsiteY6" fmla="*/ 6858000 h 6858000"/>
              <a:gd name="connsiteX7" fmla="*/ 0 w 600726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7261" h="6858000">
                <a:moveTo>
                  <a:pt x="0" y="0"/>
                </a:moveTo>
                <a:lnTo>
                  <a:pt x="6007261" y="0"/>
                </a:lnTo>
                <a:lnTo>
                  <a:pt x="6007261" y="266218"/>
                </a:lnTo>
                <a:lnTo>
                  <a:pt x="266218" y="266218"/>
                </a:lnTo>
                <a:lnTo>
                  <a:pt x="266218" y="6597570"/>
                </a:lnTo>
                <a:lnTo>
                  <a:pt x="6007261" y="6597570"/>
                </a:lnTo>
                <a:lnTo>
                  <a:pt x="600726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4A2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rot="10800000">
            <a:off x="6007261" y="0"/>
            <a:ext cx="6007261" cy="6858000"/>
          </a:xfrm>
          <a:custGeom>
            <a:avLst/>
            <a:gdLst>
              <a:gd name="connsiteX0" fmla="*/ 0 w 6007261"/>
              <a:gd name="connsiteY0" fmla="*/ 0 h 6858000"/>
              <a:gd name="connsiteX1" fmla="*/ 6007261 w 6007261"/>
              <a:gd name="connsiteY1" fmla="*/ 0 h 6858000"/>
              <a:gd name="connsiteX2" fmla="*/ 6007261 w 6007261"/>
              <a:gd name="connsiteY2" fmla="*/ 266218 h 6858000"/>
              <a:gd name="connsiteX3" fmla="*/ 266218 w 6007261"/>
              <a:gd name="connsiteY3" fmla="*/ 266218 h 6858000"/>
              <a:gd name="connsiteX4" fmla="*/ 266218 w 6007261"/>
              <a:gd name="connsiteY4" fmla="*/ 6597570 h 6858000"/>
              <a:gd name="connsiteX5" fmla="*/ 6007261 w 6007261"/>
              <a:gd name="connsiteY5" fmla="*/ 6597570 h 6858000"/>
              <a:gd name="connsiteX6" fmla="*/ 6007261 w 6007261"/>
              <a:gd name="connsiteY6" fmla="*/ 6858000 h 6858000"/>
              <a:gd name="connsiteX7" fmla="*/ 0 w 600726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7261" h="6858000">
                <a:moveTo>
                  <a:pt x="0" y="0"/>
                </a:moveTo>
                <a:lnTo>
                  <a:pt x="6007261" y="0"/>
                </a:lnTo>
                <a:lnTo>
                  <a:pt x="6007261" y="266218"/>
                </a:lnTo>
                <a:lnTo>
                  <a:pt x="266218" y="266218"/>
                </a:lnTo>
                <a:lnTo>
                  <a:pt x="266218" y="6597570"/>
                </a:lnTo>
                <a:lnTo>
                  <a:pt x="6007261" y="6597570"/>
                </a:lnTo>
                <a:lnTo>
                  <a:pt x="60072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52525" y="620395"/>
            <a:ext cx="25596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1268" y="530407"/>
            <a:ext cx="51145" cy="886770"/>
          </a:xfrm>
          <a:prstGeom prst="rect">
            <a:avLst/>
          </a:prstGeom>
          <a:solidFill>
            <a:srgbClr val="74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71550" y="1416685"/>
            <a:ext cx="10728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 sz="2000"/>
              <a:t>高尔夫球捡球机器人共分成两部分：基础功能和优化。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455930" y="2205355"/>
            <a:ext cx="7636510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+mn-ea"/>
                <a:cs typeface="+mn-ea"/>
              </a:rPr>
              <a:t>·</a:t>
            </a:r>
            <a:r>
              <a:rPr lang="zh-CN" altLang="en-US" sz="2400" b="1">
                <a:latin typeface="+mn-ea"/>
                <a:cs typeface="+mn-ea"/>
              </a:rPr>
              <a:t>基础功能（张越、付雨婷）</a:t>
            </a:r>
            <a:endParaRPr lang="zh-CN" altLang="en-US" sz="2400" b="1">
              <a:latin typeface="+mn-ea"/>
              <a:cs typeface="+mn-ea"/>
            </a:endParaRPr>
          </a:p>
          <a:p>
            <a:endParaRPr lang="zh-CN" altLang="en-US" sz="2400" b="1">
              <a:latin typeface="+mn-ea"/>
              <a:cs typeface="+mn-ea"/>
            </a:endParaRPr>
          </a:p>
          <a:p>
            <a:r>
              <a:rPr lang="en-US" altLang="zh-CN" sz="2000">
                <a:latin typeface="+mn-ea"/>
                <a:cs typeface="+mn-ea"/>
              </a:rPr>
              <a:t> </a:t>
            </a:r>
            <a:r>
              <a:rPr lang="en-US" altLang="zh-CN" sz="2000" b="1">
                <a:latin typeface="+mn-ea"/>
                <a:cs typeface="+mn-ea"/>
              </a:rPr>
              <a:t>1.</a:t>
            </a:r>
            <a:r>
              <a:rPr lang="zh-CN" altLang="en-US" sz="2000" b="1">
                <a:latin typeface="+mn-ea"/>
                <a:cs typeface="+mn-ea"/>
              </a:rPr>
              <a:t>描述</a:t>
            </a:r>
            <a:endParaRPr lang="zh-CN" altLang="en-US" sz="2000">
              <a:latin typeface="+mn-ea"/>
              <a:cs typeface="+mn-ea"/>
            </a:endParaRPr>
          </a:p>
          <a:p>
            <a:r>
              <a:rPr lang="zh-CN" altLang="en-US" sz="2000">
                <a:latin typeface="+mn-ea"/>
                <a:cs typeface="+mn-ea"/>
              </a:rPr>
              <a:t>    在</a:t>
            </a:r>
            <a:r>
              <a:rPr lang="en-US" altLang="zh-CN" sz="2000">
                <a:latin typeface="+mn-ea"/>
                <a:cs typeface="+mn-ea"/>
              </a:rPr>
              <a:t>vtk</a:t>
            </a:r>
            <a:r>
              <a:rPr lang="zh-CN" altLang="en-US" sz="2000">
                <a:latin typeface="+mn-ea"/>
                <a:cs typeface="+mn-ea"/>
              </a:rPr>
              <a:t>中显示机器人和小球，机器人在区域内进行弓字形扫描。如果发现小球，就识别小球颜色，如果是红色就吸入，并记录红球数量</a:t>
            </a:r>
            <a:r>
              <a:rPr lang="en-US" altLang="zh-CN" sz="2000">
                <a:latin typeface="+mn-ea"/>
                <a:cs typeface="+mn-ea"/>
              </a:rPr>
              <a:t>+1</a:t>
            </a:r>
            <a:r>
              <a:rPr lang="zh-CN" altLang="en-US" sz="2000">
                <a:latin typeface="+mn-ea"/>
                <a:cs typeface="+mn-ea"/>
              </a:rPr>
              <a:t>，不是就继续扫描。</a:t>
            </a:r>
            <a:endParaRPr lang="zh-CN" altLang="en-US" sz="2000">
              <a:latin typeface="+mn-ea"/>
              <a:cs typeface="+mn-ea"/>
            </a:endParaRPr>
          </a:p>
          <a:p>
            <a:endParaRPr lang="zh-CN" altLang="en-US" sz="2000">
              <a:latin typeface="+mn-ea"/>
              <a:cs typeface="+mn-ea"/>
            </a:endParaRPr>
          </a:p>
          <a:p>
            <a:r>
              <a:rPr lang="en-US" altLang="zh-CN" sz="2000" b="1">
                <a:latin typeface="+mn-ea"/>
                <a:cs typeface="+mn-ea"/>
              </a:rPr>
              <a:t> 2.</a:t>
            </a:r>
            <a:r>
              <a:rPr lang="zh-CN" altLang="en-US" sz="2000" b="1">
                <a:latin typeface="+mn-ea"/>
                <a:cs typeface="+mn-ea"/>
              </a:rPr>
              <a:t>分工</a:t>
            </a:r>
            <a:endParaRPr lang="zh-CN" altLang="en-US" sz="2000" b="1">
              <a:latin typeface="+mn-ea"/>
              <a:cs typeface="+mn-ea"/>
            </a:endParaRPr>
          </a:p>
          <a:p>
            <a:r>
              <a:rPr lang="zh-CN" altLang="en-US" sz="2000">
                <a:latin typeface="+mn-ea"/>
                <a:cs typeface="+mn-ea"/>
              </a:rPr>
              <a:t>张越：构思基本框架、小球随机生成（数量、颜色、对应坐标）、图像识别</a:t>
            </a:r>
            <a:endParaRPr lang="zh-CN" altLang="en-US" sz="2000">
              <a:latin typeface="+mn-ea"/>
              <a:cs typeface="+mn-ea"/>
            </a:endParaRPr>
          </a:p>
          <a:p>
            <a:r>
              <a:rPr lang="zh-CN" altLang="en-US" sz="2000">
                <a:latin typeface="+mn-ea"/>
                <a:cs typeface="+mn-ea"/>
              </a:rPr>
              <a:t>付雨婷：</a:t>
            </a:r>
            <a:r>
              <a:rPr lang="en-US" altLang="zh-CN" sz="2000">
                <a:latin typeface="+mn-ea"/>
                <a:cs typeface="+mn-ea"/>
              </a:rPr>
              <a:t>vtk</a:t>
            </a:r>
            <a:r>
              <a:rPr lang="zh-CN" altLang="en-US" sz="2000">
                <a:latin typeface="+mn-ea"/>
                <a:cs typeface="+mn-ea"/>
              </a:rPr>
              <a:t>相关内容（根据坐标创建对应颜色的小球、机器人走弓字形搜索、遇球判断）</a:t>
            </a:r>
            <a:endParaRPr lang="zh-CN" altLang="en-US" sz="2000">
              <a:latin typeface="+mn-ea"/>
              <a:cs typeface="+mn-ea"/>
            </a:endParaRPr>
          </a:p>
        </p:txBody>
      </p:sp>
      <p:pic>
        <p:nvPicPr>
          <p:cNvPr id="13" name="图片 12" descr="go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06105" y="2461260"/>
            <a:ext cx="3636010" cy="3395345"/>
          </a:xfrm>
          <a:prstGeom prst="rect">
            <a:avLst/>
          </a:prstGeom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/>
      <p:bldP spid="8" grpId="1"/>
      <p:bldP spid="9" grpId="1" animBg="1"/>
      <p:bldP spid="1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0" y="0"/>
            <a:ext cx="6007261" cy="6858000"/>
          </a:xfrm>
          <a:custGeom>
            <a:avLst/>
            <a:gdLst>
              <a:gd name="connsiteX0" fmla="*/ 0 w 6007261"/>
              <a:gd name="connsiteY0" fmla="*/ 0 h 6858000"/>
              <a:gd name="connsiteX1" fmla="*/ 6007261 w 6007261"/>
              <a:gd name="connsiteY1" fmla="*/ 0 h 6858000"/>
              <a:gd name="connsiteX2" fmla="*/ 6007261 w 6007261"/>
              <a:gd name="connsiteY2" fmla="*/ 266218 h 6858000"/>
              <a:gd name="connsiteX3" fmla="*/ 266218 w 6007261"/>
              <a:gd name="connsiteY3" fmla="*/ 266218 h 6858000"/>
              <a:gd name="connsiteX4" fmla="*/ 266218 w 6007261"/>
              <a:gd name="connsiteY4" fmla="*/ 6597570 h 6858000"/>
              <a:gd name="connsiteX5" fmla="*/ 6007261 w 6007261"/>
              <a:gd name="connsiteY5" fmla="*/ 6597570 h 6858000"/>
              <a:gd name="connsiteX6" fmla="*/ 6007261 w 6007261"/>
              <a:gd name="connsiteY6" fmla="*/ 6858000 h 6858000"/>
              <a:gd name="connsiteX7" fmla="*/ 0 w 600726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7261" h="6858000">
                <a:moveTo>
                  <a:pt x="0" y="0"/>
                </a:moveTo>
                <a:lnTo>
                  <a:pt x="6007261" y="0"/>
                </a:lnTo>
                <a:lnTo>
                  <a:pt x="6007261" y="266218"/>
                </a:lnTo>
                <a:lnTo>
                  <a:pt x="266218" y="266218"/>
                </a:lnTo>
                <a:lnTo>
                  <a:pt x="266218" y="6597570"/>
                </a:lnTo>
                <a:lnTo>
                  <a:pt x="6007261" y="6597570"/>
                </a:lnTo>
                <a:lnTo>
                  <a:pt x="600726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4A2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rot="10800000">
            <a:off x="6007261" y="0"/>
            <a:ext cx="6007261" cy="6858000"/>
          </a:xfrm>
          <a:custGeom>
            <a:avLst/>
            <a:gdLst>
              <a:gd name="connsiteX0" fmla="*/ 0 w 6007261"/>
              <a:gd name="connsiteY0" fmla="*/ 0 h 6858000"/>
              <a:gd name="connsiteX1" fmla="*/ 6007261 w 6007261"/>
              <a:gd name="connsiteY1" fmla="*/ 0 h 6858000"/>
              <a:gd name="connsiteX2" fmla="*/ 6007261 w 6007261"/>
              <a:gd name="connsiteY2" fmla="*/ 266218 h 6858000"/>
              <a:gd name="connsiteX3" fmla="*/ 266218 w 6007261"/>
              <a:gd name="connsiteY3" fmla="*/ 266218 h 6858000"/>
              <a:gd name="connsiteX4" fmla="*/ 266218 w 6007261"/>
              <a:gd name="connsiteY4" fmla="*/ 6597570 h 6858000"/>
              <a:gd name="connsiteX5" fmla="*/ 6007261 w 6007261"/>
              <a:gd name="connsiteY5" fmla="*/ 6597570 h 6858000"/>
              <a:gd name="connsiteX6" fmla="*/ 6007261 w 6007261"/>
              <a:gd name="connsiteY6" fmla="*/ 6858000 h 6858000"/>
              <a:gd name="connsiteX7" fmla="*/ 0 w 600726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7261" h="6858000">
                <a:moveTo>
                  <a:pt x="0" y="0"/>
                </a:moveTo>
                <a:lnTo>
                  <a:pt x="6007261" y="0"/>
                </a:lnTo>
                <a:lnTo>
                  <a:pt x="6007261" y="266218"/>
                </a:lnTo>
                <a:lnTo>
                  <a:pt x="266218" y="266218"/>
                </a:lnTo>
                <a:lnTo>
                  <a:pt x="266218" y="6597570"/>
                </a:lnTo>
                <a:lnTo>
                  <a:pt x="6007261" y="6597570"/>
                </a:lnTo>
                <a:lnTo>
                  <a:pt x="60072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52525" y="620395"/>
            <a:ext cx="25596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1268" y="530407"/>
            <a:ext cx="51145" cy="886770"/>
          </a:xfrm>
          <a:prstGeom prst="rect">
            <a:avLst/>
          </a:prstGeom>
          <a:solidFill>
            <a:srgbClr val="74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71550" y="1416685"/>
            <a:ext cx="10728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 sz="2000"/>
              <a:t>高尔夫球捡球机器人共分成两部分：基础功能和优化。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1236345" y="2274570"/>
            <a:ext cx="6210300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+mn-ea"/>
                <a:cs typeface="+mn-ea"/>
              </a:rPr>
              <a:t>·</a:t>
            </a:r>
            <a:r>
              <a:rPr lang="zh-CN" altLang="en-US" sz="2400" b="1">
                <a:latin typeface="+mn-ea"/>
                <a:cs typeface="+mn-ea"/>
              </a:rPr>
              <a:t>优化</a:t>
            </a:r>
            <a:r>
              <a:rPr lang="zh-CN" altLang="en-US" sz="2400" b="1">
                <a:latin typeface="+mn-ea"/>
                <a:cs typeface="+mn-ea"/>
              </a:rPr>
              <a:t>（付雨婷）</a:t>
            </a:r>
            <a:endParaRPr lang="zh-CN" altLang="en-US" sz="2400" b="1">
              <a:latin typeface="+mn-ea"/>
              <a:cs typeface="+mn-ea"/>
            </a:endParaRPr>
          </a:p>
          <a:p>
            <a:endParaRPr lang="zh-CN" altLang="en-US" sz="2400" b="1">
              <a:latin typeface="+mn-ea"/>
              <a:cs typeface="+mn-ea"/>
            </a:endParaRPr>
          </a:p>
          <a:p>
            <a:r>
              <a:rPr lang="en-US" altLang="zh-CN" sz="2000">
                <a:latin typeface="+mn-ea"/>
                <a:cs typeface="+mn-ea"/>
              </a:rPr>
              <a:t> </a:t>
            </a:r>
            <a:r>
              <a:rPr lang="zh-CN" altLang="en-US" sz="2000" b="1">
                <a:latin typeface="+mn-ea"/>
                <a:cs typeface="+mn-ea"/>
              </a:rPr>
              <a:t>功能</a:t>
            </a:r>
            <a:r>
              <a:rPr lang="zh-CN" altLang="en-US" sz="2000" b="1">
                <a:latin typeface="+mn-ea"/>
                <a:cs typeface="+mn-ea"/>
              </a:rPr>
              <a:t>描述：</a:t>
            </a:r>
            <a:endParaRPr lang="zh-CN" altLang="en-US" sz="2000">
              <a:latin typeface="+mn-ea"/>
              <a:cs typeface="+mn-ea"/>
            </a:endParaRPr>
          </a:p>
          <a:p>
            <a:r>
              <a:rPr lang="zh-CN" altLang="en-US" sz="2000">
                <a:latin typeface="+mn-ea"/>
                <a:cs typeface="+mn-ea"/>
              </a:rPr>
              <a:t>    除基础功能之外，加入了</a:t>
            </a:r>
            <a:r>
              <a:rPr lang="en-US" altLang="zh-CN" sz="2000">
                <a:latin typeface="+mn-ea"/>
                <a:cs typeface="+mn-ea"/>
              </a:rPr>
              <a:t>tkinter</a:t>
            </a:r>
            <a:r>
              <a:rPr lang="zh-CN" altLang="en-US" sz="2000">
                <a:latin typeface="+mn-ea"/>
                <a:cs typeface="+mn-ea"/>
              </a:rPr>
              <a:t>图形界面、串口通信、语音播报模块，可以实现利用遥控器移动捡球机器人去捡球。除了弓字形全范围遍历搜索，还可以直接遥控让机器人前、后、左、右、转向移动和暂停以及</a:t>
            </a:r>
            <a:r>
              <a:rPr lang="zh-CN" altLang="en-US" sz="2000">
                <a:latin typeface="+mn-ea"/>
                <a:cs typeface="+mn-ea"/>
                <a:sym typeface="+mn-ea"/>
              </a:rPr>
              <a:t>输入坐标到指定位置</a:t>
            </a:r>
            <a:r>
              <a:rPr lang="zh-CN" altLang="en-US" sz="2000">
                <a:latin typeface="+mn-ea"/>
                <a:cs typeface="+mn-ea"/>
              </a:rPr>
              <a:t>来快速捡球，也可以让机器人回到起点待命。而机器人语音播报</a:t>
            </a:r>
            <a:r>
              <a:rPr lang="en-US" altLang="zh-CN" sz="2000">
                <a:latin typeface="+mn-ea"/>
                <a:cs typeface="+mn-ea"/>
              </a:rPr>
              <a:t>“</a:t>
            </a:r>
            <a:r>
              <a:rPr lang="zh-CN" altLang="en-US" sz="2000">
                <a:latin typeface="+mn-ea"/>
                <a:cs typeface="+mn-ea"/>
              </a:rPr>
              <a:t>发现了球</a:t>
            </a:r>
            <a:r>
              <a:rPr lang="en-US" altLang="zh-CN" sz="2000">
                <a:latin typeface="+mn-ea"/>
                <a:cs typeface="+mn-ea"/>
              </a:rPr>
              <a:t>”</a:t>
            </a:r>
            <a:r>
              <a:rPr lang="zh-CN" altLang="en-US" sz="2000">
                <a:latin typeface="+mn-ea"/>
                <a:cs typeface="+mn-ea"/>
              </a:rPr>
              <a:t>和</a:t>
            </a:r>
            <a:r>
              <a:rPr lang="en-US" altLang="zh-CN" sz="2000">
                <a:latin typeface="+mn-ea"/>
                <a:cs typeface="+mn-ea"/>
              </a:rPr>
              <a:t>“</a:t>
            </a:r>
            <a:r>
              <a:rPr lang="zh-CN" altLang="en-US" sz="2000">
                <a:latin typeface="+mn-ea"/>
                <a:cs typeface="+mn-ea"/>
              </a:rPr>
              <a:t>是什么颜色的球</a:t>
            </a:r>
            <a:r>
              <a:rPr lang="en-US" altLang="zh-CN" sz="2000">
                <a:latin typeface="+mn-ea"/>
                <a:cs typeface="+mn-ea"/>
              </a:rPr>
              <a:t>”</a:t>
            </a:r>
            <a:r>
              <a:rPr lang="zh-CN" altLang="en-US" sz="2000">
                <a:latin typeface="+mn-ea"/>
                <a:cs typeface="+mn-ea"/>
              </a:rPr>
              <a:t>以及当前位置，可以更好的操控机器人，了解捡球状况，实现交互和便利化操作。</a:t>
            </a:r>
            <a:endParaRPr lang="zh-CN" altLang="en-US" sz="2000">
              <a:latin typeface="+mn-ea"/>
              <a:cs typeface="+mn-ea"/>
            </a:endParaRPr>
          </a:p>
          <a:p>
            <a:r>
              <a:rPr lang="en-US" altLang="zh-CN" sz="2000" b="1">
                <a:latin typeface="+mn-ea"/>
                <a:cs typeface="+mn-ea"/>
              </a:rPr>
              <a:t> </a:t>
            </a:r>
            <a:endParaRPr lang="zh-CN" altLang="en-US" sz="2000">
              <a:latin typeface="+mn-ea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2440" y="2389505"/>
            <a:ext cx="3463925" cy="3309620"/>
          </a:xfrm>
          <a:prstGeom prst="rect">
            <a:avLst/>
          </a:prstGeom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9" grpId="1" animBg="1"/>
      <p:bldP spid="11" grpId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12192000" cy="2312894"/>
          </a:xfrm>
          <a:prstGeom prst="rect">
            <a:avLst/>
          </a:prstGeom>
          <a:solidFill>
            <a:srgbClr val="74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Contents </a:t>
            </a:r>
            <a:endParaRPr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53" y="868967"/>
            <a:ext cx="523415" cy="5234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42755" y="3597498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制作过程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62275" y="4942362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问题和解决方案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42755" y="494236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产品优势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980947" y="3597498"/>
            <a:ext cx="1680208" cy="706755"/>
            <a:chOff x="4980947" y="3597498"/>
            <a:chExt cx="1680208" cy="706755"/>
          </a:xfrm>
        </p:grpSpPr>
        <p:sp>
          <p:nvSpPr>
            <p:cNvPr id="10" name="文本框 9"/>
            <p:cNvSpPr txBox="1"/>
            <p:nvPr/>
          </p:nvSpPr>
          <p:spPr>
            <a:xfrm>
              <a:off x="5462275" y="3597498"/>
              <a:ext cx="119888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0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设计思路</a:t>
              </a:r>
              <a:endPara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endPara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980947" y="3646410"/>
              <a:ext cx="495737" cy="343626"/>
              <a:chOff x="2361763" y="2394292"/>
              <a:chExt cx="495737" cy="343626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2361763" y="2394292"/>
                <a:ext cx="328005" cy="328482"/>
              </a:xfrm>
              <a:prstGeom prst="roundRect">
                <a:avLst>
                  <a:gd name="adj" fmla="val 14344"/>
                </a:avLst>
              </a:prstGeom>
              <a:solidFill>
                <a:srgbClr val="74A2B0"/>
              </a:solidFill>
              <a:ln>
                <a:noFill/>
              </a:ln>
              <a:effectLst>
                <a:outerShdw blurRad="1270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/>
                  <a:t>2</a:t>
                </a:r>
                <a:endParaRPr lang="zh-CN" altLang="en-US" sz="3600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785109" y="2397296"/>
                <a:ext cx="72391" cy="340622"/>
              </a:xfrm>
              <a:prstGeom prst="rect">
                <a:avLst/>
              </a:prstGeom>
              <a:solidFill>
                <a:srgbClr val="74A2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7847018" y="3646410"/>
            <a:ext cx="495737" cy="343626"/>
            <a:chOff x="2361763" y="2394292"/>
            <a:chExt cx="495737" cy="343626"/>
          </a:xfrm>
        </p:grpSpPr>
        <p:sp>
          <p:nvSpPr>
            <p:cNvPr id="16" name="圆角矩形 15"/>
            <p:cNvSpPr/>
            <p:nvPr/>
          </p:nvSpPr>
          <p:spPr>
            <a:xfrm>
              <a:off x="2361763" y="2394292"/>
              <a:ext cx="328005" cy="328482"/>
            </a:xfrm>
            <a:prstGeom prst="roundRect">
              <a:avLst>
                <a:gd name="adj" fmla="val 14344"/>
              </a:avLst>
            </a:prstGeom>
            <a:solidFill>
              <a:srgbClr val="74A2B0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3</a:t>
              </a:r>
              <a:endParaRPr lang="zh-CN" altLang="en-US" sz="36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2785109" y="2397296"/>
              <a:ext cx="72391" cy="340622"/>
            </a:xfrm>
            <a:prstGeom prst="rect">
              <a:avLst/>
            </a:prstGeom>
            <a:solidFill>
              <a:srgbClr val="74A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14877" y="4942362"/>
            <a:ext cx="1665797" cy="398780"/>
            <a:chOff x="2114877" y="4942362"/>
            <a:chExt cx="1665797" cy="398780"/>
          </a:xfrm>
        </p:grpSpPr>
        <p:sp>
          <p:nvSpPr>
            <p:cNvPr id="8" name="文本框 7"/>
            <p:cNvSpPr txBox="1"/>
            <p:nvPr/>
          </p:nvSpPr>
          <p:spPr>
            <a:xfrm>
              <a:off x="2581794" y="4942362"/>
              <a:ext cx="1198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0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成果展示</a:t>
              </a:r>
              <a:endPara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2114877" y="4970604"/>
              <a:ext cx="495737" cy="343626"/>
              <a:chOff x="2361763" y="2394292"/>
              <a:chExt cx="495737" cy="343626"/>
            </a:xfrm>
          </p:grpSpPr>
          <p:sp>
            <p:nvSpPr>
              <p:cNvPr id="30" name="圆角矩形 29"/>
              <p:cNvSpPr/>
              <p:nvPr/>
            </p:nvSpPr>
            <p:spPr>
              <a:xfrm>
                <a:off x="2361763" y="2394292"/>
                <a:ext cx="328005" cy="328482"/>
              </a:xfrm>
              <a:prstGeom prst="roundRect">
                <a:avLst>
                  <a:gd name="adj" fmla="val 14344"/>
                </a:avLst>
              </a:prstGeom>
              <a:solidFill>
                <a:srgbClr val="74A2B0"/>
              </a:solidFill>
              <a:ln>
                <a:noFill/>
              </a:ln>
              <a:effectLst>
                <a:outerShdw blurRad="1270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/>
                  <a:t>4</a:t>
                </a:r>
                <a:endParaRPr lang="zh-CN" altLang="en-US" sz="3600" dirty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785109" y="2397296"/>
                <a:ext cx="72391" cy="340622"/>
              </a:xfrm>
              <a:prstGeom prst="rect">
                <a:avLst/>
              </a:prstGeom>
              <a:solidFill>
                <a:srgbClr val="74A2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4980947" y="4970604"/>
            <a:ext cx="495737" cy="343626"/>
            <a:chOff x="2361763" y="2394292"/>
            <a:chExt cx="495737" cy="343626"/>
          </a:xfrm>
        </p:grpSpPr>
        <p:sp>
          <p:nvSpPr>
            <p:cNvPr id="28" name="圆角矩形 27"/>
            <p:cNvSpPr/>
            <p:nvPr/>
          </p:nvSpPr>
          <p:spPr>
            <a:xfrm>
              <a:off x="2361763" y="2394292"/>
              <a:ext cx="328005" cy="328482"/>
            </a:xfrm>
            <a:prstGeom prst="roundRect">
              <a:avLst>
                <a:gd name="adj" fmla="val 14344"/>
              </a:avLst>
            </a:prstGeom>
            <a:solidFill>
              <a:srgbClr val="74A2B0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5</a:t>
              </a:r>
              <a:endParaRPr lang="zh-CN" altLang="en-US" sz="36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2785109" y="2397296"/>
              <a:ext cx="72391" cy="340622"/>
            </a:xfrm>
            <a:prstGeom prst="rect">
              <a:avLst/>
            </a:prstGeom>
            <a:solidFill>
              <a:srgbClr val="74A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847018" y="4970604"/>
            <a:ext cx="495737" cy="343626"/>
            <a:chOff x="2361763" y="2394292"/>
            <a:chExt cx="495737" cy="343626"/>
          </a:xfrm>
        </p:grpSpPr>
        <p:sp>
          <p:nvSpPr>
            <p:cNvPr id="26" name="圆角矩形 25"/>
            <p:cNvSpPr/>
            <p:nvPr/>
          </p:nvSpPr>
          <p:spPr>
            <a:xfrm>
              <a:off x="2361763" y="2394292"/>
              <a:ext cx="328005" cy="328482"/>
            </a:xfrm>
            <a:prstGeom prst="roundRect">
              <a:avLst>
                <a:gd name="adj" fmla="val 14344"/>
              </a:avLst>
            </a:prstGeom>
            <a:solidFill>
              <a:srgbClr val="74A2B0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6</a:t>
              </a:r>
              <a:endParaRPr lang="zh-CN" altLang="en-US" sz="3600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2785109" y="2397296"/>
              <a:ext cx="72391" cy="340622"/>
            </a:xfrm>
            <a:prstGeom prst="rect">
              <a:avLst/>
            </a:prstGeom>
            <a:solidFill>
              <a:srgbClr val="74A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4" name="直接连接符 33"/>
          <p:cNvCxnSpPr/>
          <p:nvPr/>
        </p:nvCxnSpPr>
        <p:spPr>
          <a:xfrm>
            <a:off x="3823853" y="1538395"/>
            <a:ext cx="3960924" cy="0"/>
          </a:xfrm>
          <a:prstGeom prst="line">
            <a:avLst/>
          </a:prstGeom>
          <a:ln w="25400">
            <a:gradFill>
              <a:gsLst>
                <a:gs pos="0">
                  <a:srgbClr val="1F2428">
                    <a:alpha val="0"/>
                  </a:srgbClr>
                </a:gs>
                <a:gs pos="70840">
                  <a:srgbClr val="1F2428"/>
                </a:gs>
                <a:gs pos="33718">
                  <a:srgbClr val="1F2428"/>
                </a:gs>
                <a:gs pos="51400">
                  <a:srgbClr val="1F2428"/>
                </a:gs>
                <a:gs pos="100000">
                  <a:srgbClr val="1F242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718" y="882785"/>
            <a:ext cx="801067" cy="80106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748138" y="3433226"/>
            <a:ext cx="2696066" cy="77299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889318" y="4725438"/>
            <a:ext cx="2696066" cy="77299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563956" y="4757576"/>
            <a:ext cx="2696066" cy="77299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867959" y="4852897"/>
            <a:ext cx="2696066" cy="77299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114877" y="3597498"/>
            <a:ext cx="1665797" cy="398780"/>
            <a:chOff x="2114877" y="3597498"/>
            <a:chExt cx="1665797" cy="398780"/>
          </a:xfrm>
        </p:grpSpPr>
        <p:sp>
          <p:nvSpPr>
            <p:cNvPr id="6" name="文本框 5"/>
            <p:cNvSpPr txBox="1"/>
            <p:nvPr/>
          </p:nvSpPr>
          <p:spPr>
            <a:xfrm>
              <a:off x="2581794" y="3597498"/>
              <a:ext cx="1198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设计背景</a:t>
              </a:r>
              <a:endPara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2114877" y="3646410"/>
              <a:ext cx="495737" cy="343626"/>
              <a:chOff x="2361763" y="2394292"/>
              <a:chExt cx="495737" cy="343626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2361763" y="2394292"/>
                <a:ext cx="328005" cy="328482"/>
              </a:xfrm>
              <a:prstGeom prst="roundRect">
                <a:avLst>
                  <a:gd name="adj" fmla="val 14344"/>
                </a:avLst>
              </a:prstGeom>
              <a:solidFill>
                <a:srgbClr val="74A2B0"/>
              </a:solidFill>
              <a:ln>
                <a:noFill/>
              </a:ln>
              <a:effectLst>
                <a:outerShdw blurRad="1270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/>
                  <a:t>1</a:t>
                </a:r>
                <a:endParaRPr lang="zh-CN" altLang="en-US" sz="3600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785109" y="2397296"/>
                <a:ext cx="72391" cy="340622"/>
              </a:xfrm>
              <a:prstGeom prst="rect">
                <a:avLst/>
              </a:prstGeom>
              <a:solidFill>
                <a:srgbClr val="74A2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8" name="矩形 37"/>
          <p:cNvSpPr/>
          <p:nvPr/>
        </p:nvSpPr>
        <p:spPr>
          <a:xfrm>
            <a:off x="1889299" y="3423701"/>
            <a:ext cx="2696066" cy="77299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2.96296E-6 L 0.46915 2.96296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72 0.00162 L 0.46159 -0.19445 " pathEditMode="relative" ptsTypes="AA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0" y="0"/>
            <a:ext cx="12192000" cy="3310359"/>
          </a:xfrm>
          <a:custGeom>
            <a:avLst/>
            <a:gdLst>
              <a:gd name="connsiteX0" fmla="*/ 0 w 12192000"/>
              <a:gd name="connsiteY0" fmla="*/ 0 h 3669175"/>
              <a:gd name="connsiteX1" fmla="*/ 12192000 w 12192000"/>
              <a:gd name="connsiteY1" fmla="*/ 0 h 3669175"/>
              <a:gd name="connsiteX2" fmla="*/ 12192000 w 12192000"/>
              <a:gd name="connsiteY2" fmla="*/ 3669175 h 3669175"/>
              <a:gd name="connsiteX3" fmla="*/ 11783029 w 12192000"/>
              <a:gd name="connsiteY3" fmla="*/ 3669175 h 3669175"/>
              <a:gd name="connsiteX4" fmla="*/ 11783029 w 12192000"/>
              <a:gd name="connsiteY4" fmla="*/ 405114 h 3669175"/>
              <a:gd name="connsiteX5" fmla="*/ 370391 w 12192000"/>
              <a:gd name="connsiteY5" fmla="*/ 405114 h 3669175"/>
              <a:gd name="connsiteX6" fmla="*/ 370391 w 12192000"/>
              <a:gd name="connsiteY6" fmla="*/ 3669175 h 3669175"/>
              <a:gd name="connsiteX7" fmla="*/ 0 w 12192000"/>
              <a:gd name="connsiteY7" fmla="*/ 3669175 h 366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69175">
                <a:moveTo>
                  <a:pt x="0" y="0"/>
                </a:moveTo>
                <a:lnTo>
                  <a:pt x="12192000" y="0"/>
                </a:lnTo>
                <a:lnTo>
                  <a:pt x="12192000" y="3669175"/>
                </a:lnTo>
                <a:lnTo>
                  <a:pt x="11783029" y="3669175"/>
                </a:lnTo>
                <a:lnTo>
                  <a:pt x="11783029" y="405114"/>
                </a:lnTo>
                <a:lnTo>
                  <a:pt x="370391" y="405114"/>
                </a:lnTo>
                <a:lnTo>
                  <a:pt x="370391" y="3669175"/>
                </a:lnTo>
                <a:lnTo>
                  <a:pt x="0" y="3669175"/>
                </a:lnTo>
                <a:close/>
              </a:path>
            </a:pathLst>
          </a:custGeom>
          <a:solidFill>
            <a:srgbClr val="74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10800000">
            <a:off x="0" y="3310358"/>
            <a:ext cx="12192000" cy="3547641"/>
          </a:xfrm>
          <a:custGeom>
            <a:avLst/>
            <a:gdLst>
              <a:gd name="connsiteX0" fmla="*/ 0 w 12192000"/>
              <a:gd name="connsiteY0" fmla="*/ 0 h 3669175"/>
              <a:gd name="connsiteX1" fmla="*/ 12192000 w 12192000"/>
              <a:gd name="connsiteY1" fmla="*/ 0 h 3669175"/>
              <a:gd name="connsiteX2" fmla="*/ 12192000 w 12192000"/>
              <a:gd name="connsiteY2" fmla="*/ 3669175 h 3669175"/>
              <a:gd name="connsiteX3" fmla="*/ 11783029 w 12192000"/>
              <a:gd name="connsiteY3" fmla="*/ 3669175 h 3669175"/>
              <a:gd name="connsiteX4" fmla="*/ 11783029 w 12192000"/>
              <a:gd name="connsiteY4" fmla="*/ 405114 h 3669175"/>
              <a:gd name="connsiteX5" fmla="*/ 370391 w 12192000"/>
              <a:gd name="connsiteY5" fmla="*/ 405114 h 3669175"/>
              <a:gd name="connsiteX6" fmla="*/ 370391 w 12192000"/>
              <a:gd name="connsiteY6" fmla="*/ 3669175 h 3669175"/>
              <a:gd name="connsiteX7" fmla="*/ 0 w 12192000"/>
              <a:gd name="connsiteY7" fmla="*/ 3669175 h 366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69175">
                <a:moveTo>
                  <a:pt x="0" y="0"/>
                </a:moveTo>
                <a:lnTo>
                  <a:pt x="12192000" y="0"/>
                </a:lnTo>
                <a:lnTo>
                  <a:pt x="12192000" y="3669175"/>
                </a:lnTo>
                <a:lnTo>
                  <a:pt x="11783029" y="3669175"/>
                </a:lnTo>
                <a:lnTo>
                  <a:pt x="11783029" y="405114"/>
                </a:lnTo>
                <a:lnTo>
                  <a:pt x="370391" y="405114"/>
                </a:lnTo>
                <a:lnTo>
                  <a:pt x="370391" y="3669175"/>
                </a:lnTo>
                <a:lnTo>
                  <a:pt x="0" y="36691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矩形 204"/>
          <p:cNvSpPr/>
          <p:nvPr/>
        </p:nvSpPr>
        <p:spPr>
          <a:xfrm>
            <a:off x="971268" y="530407"/>
            <a:ext cx="51145" cy="886770"/>
          </a:xfrm>
          <a:prstGeom prst="rect">
            <a:avLst/>
          </a:prstGeom>
          <a:solidFill>
            <a:srgbClr val="74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文本框 206"/>
          <p:cNvSpPr txBox="1"/>
          <p:nvPr/>
        </p:nvSpPr>
        <p:spPr>
          <a:xfrm>
            <a:off x="1022985" y="62039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模型展示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7585" y="791210"/>
            <a:ext cx="5524500" cy="5791200"/>
          </a:xfrm>
          <a:prstGeom prst="rect">
            <a:avLst/>
          </a:prstGeom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0" y="0"/>
            <a:ext cx="12192000" cy="3310359"/>
          </a:xfrm>
          <a:custGeom>
            <a:avLst/>
            <a:gdLst>
              <a:gd name="connsiteX0" fmla="*/ 0 w 12192000"/>
              <a:gd name="connsiteY0" fmla="*/ 0 h 3669175"/>
              <a:gd name="connsiteX1" fmla="*/ 12192000 w 12192000"/>
              <a:gd name="connsiteY1" fmla="*/ 0 h 3669175"/>
              <a:gd name="connsiteX2" fmla="*/ 12192000 w 12192000"/>
              <a:gd name="connsiteY2" fmla="*/ 3669175 h 3669175"/>
              <a:gd name="connsiteX3" fmla="*/ 11783029 w 12192000"/>
              <a:gd name="connsiteY3" fmla="*/ 3669175 h 3669175"/>
              <a:gd name="connsiteX4" fmla="*/ 11783029 w 12192000"/>
              <a:gd name="connsiteY4" fmla="*/ 405114 h 3669175"/>
              <a:gd name="connsiteX5" fmla="*/ 370391 w 12192000"/>
              <a:gd name="connsiteY5" fmla="*/ 405114 h 3669175"/>
              <a:gd name="connsiteX6" fmla="*/ 370391 w 12192000"/>
              <a:gd name="connsiteY6" fmla="*/ 3669175 h 3669175"/>
              <a:gd name="connsiteX7" fmla="*/ 0 w 12192000"/>
              <a:gd name="connsiteY7" fmla="*/ 3669175 h 366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69175">
                <a:moveTo>
                  <a:pt x="0" y="0"/>
                </a:moveTo>
                <a:lnTo>
                  <a:pt x="12192000" y="0"/>
                </a:lnTo>
                <a:lnTo>
                  <a:pt x="12192000" y="3669175"/>
                </a:lnTo>
                <a:lnTo>
                  <a:pt x="11783029" y="3669175"/>
                </a:lnTo>
                <a:lnTo>
                  <a:pt x="11783029" y="405114"/>
                </a:lnTo>
                <a:lnTo>
                  <a:pt x="370391" y="405114"/>
                </a:lnTo>
                <a:lnTo>
                  <a:pt x="370391" y="3669175"/>
                </a:lnTo>
                <a:lnTo>
                  <a:pt x="0" y="3669175"/>
                </a:lnTo>
                <a:close/>
              </a:path>
            </a:pathLst>
          </a:custGeom>
          <a:solidFill>
            <a:srgbClr val="74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10800000">
            <a:off x="0" y="3310358"/>
            <a:ext cx="12192000" cy="3547641"/>
          </a:xfrm>
          <a:custGeom>
            <a:avLst/>
            <a:gdLst>
              <a:gd name="connsiteX0" fmla="*/ 0 w 12192000"/>
              <a:gd name="connsiteY0" fmla="*/ 0 h 3669175"/>
              <a:gd name="connsiteX1" fmla="*/ 12192000 w 12192000"/>
              <a:gd name="connsiteY1" fmla="*/ 0 h 3669175"/>
              <a:gd name="connsiteX2" fmla="*/ 12192000 w 12192000"/>
              <a:gd name="connsiteY2" fmla="*/ 3669175 h 3669175"/>
              <a:gd name="connsiteX3" fmla="*/ 11783029 w 12192000"/>
              <a:gd name="connsiteY3" fmla="*/ 3669175 h 3669175"/>
              <a:gd name="connsiteX4" fmla="*/ 11783029 w 12192000"/>
              <a:gd name="connsiteY4" fmla="*/ 405114 h 3669175"/>
              <a:gd name="connsiteX5" fmla="*/ 370391 w 12192000"/>
              <a:gd name="connsiteY5" fmla="*/ 405114 h 3669175"/>
              <a:gd name="connsiteX6" fmla="*/ 370391 w 12192000"/>
              <a:gd name="connsiteY6" fmla="*/ 3669175 h 3669175"/>
              <a:gd name="connsiteX7" fmla="*/ 0 w 12192000"/>
              <a:gd name="connsiteY7" fmla="*/ 3669175 h 366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69175">
                <a:moveTo>
                  <a:pt x="0" y="0"/>
                </a:moveTo>
                <a:lnTo>
                  <a:pt x="12192000" y="0"/>
                </a:lnTo>
                <a:lnTo>
                  <a:pt x="12192000" y="3669175"/>
                </a:lnTo>
                <a:lnTo>
                  <a:pt x="11783029" y="3669175"/>
                </a:lnTo>
                <a:lnTo>
                  <a:pt x="11783029" y="405114"/>
                </a:lnTo>
                <a:lnTo>
                  <a:pt x="370391" y="405114"/>
                </a:lnTo>
                <a:lnTo>
                  <a:pt x="370391" y="3669175"/>
                </a:lnTo>
                <a:lnTo>
                  <a:pt x="0" y="36691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矩形 204"/>
          <p:cNvSpPr/>
          <p:nvPr/>
        </p:nvSpPr>
        <p:spPr>
          <a:xfrm>
            <a:off x="971268" y="530407"/>
            <a:ext cx="51145" cy="886770"/>
          </a:xfrm>
          <a:prstGeom prst="rect">
            <a:avLst/>
          </a:prstGeom>
          <a:solidFill>
            <a:srgbClr val="74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文本框 206"/>
          <p:cNvSpPr txBox="1"/>
          <p:nvPr/>
        </p:nvSpPr>
        <p:spPr>
          <a:xfrm>
            <a:off x="1022985" y="62039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模型展示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3170" y="1327150"/>
            <a:ext cx="5196840" cy="5273040"/>
          </a:xfrm>
          <a:prstGeom prst="rect">
            <a:avLst/>
          </a:prstGeom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0" y="0"/>
            <a:ext cx="12192000" cy="3310359"/>
          </a:xfrm>
          <a:custGeom>
            <a:avLst/>
            <a:gdLst>
              <a:gd name="connsiteX0" fmla="*/ 0 w 12192000"/>
              <a:gd name="connsiteY0" fmla="*/ 0 h 3669175"/>
              <a:gd name="connsiteX1" fmla="*/ 12192000 w 12192000"/>
              <a:gd name="connsiteY1" fmla="*/ 0 h 3669175"/>
              <a:gd name="connsiteX2" fmla="*/ 12192000 w 12192000"/>
              <a:gd name="connsiteY2" fmla="*/ 3669175 h 3669175"/>
              <a:gd name="connsiteX3" fmla="*/ 11783029 w 12192000"/>
              <a:gd name="connsiteY3" fmla="*/ 3669175 h 3669175"/>
              <a:gd name="connsiteX4" fmla="*/ 11783029 w 12192000"/>
              <a:gd name="connsiteY4" fmla="*/ 405114 h 3669175"/>
              <a:gd name="connsiteX5" fmla="*/ 370391 w 12192000"/>
              <a:gd name="connsiteY5" fmla="*/ 405114 h 3669175"/>
              <a:gd name="connsiteX6" fmla="*/ 370391 w 12192000"/>
              <a:gd name="connsiteY6" fmla="*/ 3669175 h 3669175"/>
              <a:gd name="connsiteX7" fmla="*/ 0 w 12192000"/>
              <a:gd name="connsiteY7" fmla="*/ 3669175 h 366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69175">
                <a:moveTo>
                  <a:pt x="0" y="0"/>
                </a:moveTo>
                <a:lnTo>
                  <a:pt x="12192000" y="0"/>
                </a:lnTo>
                <a:lnTo>
                  <a:pt x="12192000" y="3669175"/>
                </a:lnTo>
                <a:lnTo>
                  <a:pt x="11783029" y="3669175"/>
                </a:lnTo>
                <a:lnTo>
                  <a:pt x="11783029" y="405114"/>
                </a:lnTo>
                <a:lnTo>
                  <a:pt x="370391" y="405114"/>
                </a:lnTo>
                <a:lnTo>
                  <a:pt x="370391" y="3669175"/>
                </a:lnTo>
                <a:lnTo>
                  <a:pt x="0" y="3669175"/>
                </a:lnTo>
                <a:close/>
              </a:path>
            </a:pathLst>
          </a:custGeom>
          <a:solidFill>
            <a:srgbClr val="74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10800000">
            <a:off x="0" y="3310358"/>
            <a:ext cx="12192000" cy="3547641"/>
          </a:xfrm>
          <a:custGeom>
            <a:avLst/>
            <a:gdLst>
              <a:gd name="connsiteX0" fmla="*/ 0 w 12192000"/>
              <a:gd name="connsiteY0" fmla="*/ 0 h 3669175"/>
              <a:gd name="connsiteX1" fmla="*/ 12192000 w 12192000"/>
              <a:gd name="connsiteY1" fmla="*/ 0 h 3669175"/>
              <a:gd name="connsiteX2" fmla="*/ 12192000 w 12192000"/>
              <a:gd name="connsiteY2" fmla="*/ 3669175 h 3669175"/>
              <a:gd name="connsiteX3" fmla="*/ 11783029 w 12192000"/>
              <a:gd name="connsiteY3" fmla="*/ 3669175 h 3669175"/>
              <a:gd name="connsiteX4" fmla="*/ 11783029 w 12192000"/>
              <a:gd name="connsiteY4" fmla="*/ 405114 h 3669175"/>
              <a:gd name="connsiteX5" fmla="*/ 370391 w 12192000"/>
              <a:gd name="connsiteY5" fmla="*/ 405114 h 3669175"/>
              <a:gd name="connsiteX6" fmla="*/ 370391 w 12192000"/>
              <a:gd name="connsiteY6" fmla="*/ 3669175 h 3669175"/>
              <a:gd name="connsiteX7" fmla="*/ 0 w 12192000"/>
              <a:gd name="connsiteY7" fmla="*/ 3669175 h 366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69175">
                <a:moveTo>
                  <a:pt x="0" y="0"/>
                </a:moveTo>
                <a:lnTo>
                  <a:pt x="12192000" y="0"/>
                </a:lnTo>
                <a:lnTo>
                  <a:pt x="12192000" y="3669175"/>
                </a:lnTo>
                <a:lnTo>
                  <a:pt x="11783029" y="3669175"/>
                </a:lnTo>
                <a:lnTo>
                  <a:pt x="11783029" y="405114"/>
                </a:lnTo>
                <a:lnTo>
                  <a:pt x="370391" y="405114"/>
                </a:lnTo>
                <a:lnTo>
                  <a:pt x="370391" y="3669175"/>
                </a:lnTo>
                <a:lnTo>
                  <a:pt x="0" y="36691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矩形 204"/>
          <p:cNvSpPr/>
          <p:nvPr/>
        </p:nvSpPr>
        <p:spPr>
          <a:xfrm>
            <a:off x="971268" y="530407"/>
            <a:ext cx="51145" cy="886770"/>
          </a:xfrm>
          <a:prstGeom prst="rect">
            <a:avLst/>
          </a:prstGeom>
          <a:solidFill>
            <a:srgbClr val="74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文本框 206"/>
          <p:cNvSpPr txBox="1"/>
          <p:nvPr/>
        </p:nvSpPr>
        <p:spPr>
          <a:xfrm>
            <a:off x="1022985" y="62039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模型展示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7585" y="931545"/>
            <a:ext cx="5349240" cy="5806440"/>
          </a:xfrm>
          <a:prstGeom prst="rect">
            <a:avLst/>
          </a:prstGeom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86625" y="1285875"/>
            <a:ext cx="3211830" cy="33089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535" y="1285875"/>
            <a:ext cx="3463925" cy="3309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55620" y="5043805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遥控器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38085" y="5043805"/>
            <a:ext cx="2708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机器人在球场待命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0" y="0"/>
            <a:ext cx="12192000" cy="3310359"/>
          </a:xfrm>
          <a:custGeom>
            <a:avLst/>
            <a:gdLst>
              <a:gd name="connsiteX0" fmla="*/ 0 w 12192000"/>
              <a:gd name="connsiteY0" fmla="*/ 0 h 3669175"/>
              <a:gd name="connsiteX1" fmla="*/ 12192000 w 12192000"/>
              <a:gd name="connsiteY1" fmla="*/ 0 h 3669175"/>
              <a:gd name="connsiteX2" fmla="*/ 12192000 w 12192000"/>
              <a:gd name="connsiteY2" fmla="*/ 3669175 h 3669175"/>
              <a:gd name="connsiteX3" fmla="*/ 11783029 w 12192000"/>
              <a:gd name="connsiteY3" fmla="*/ 3669175 h 3669175"/>
              <a:gd name="connsiteX4" fmla="*/ 11783029 w 12192000"/>
              <a:gd name="connsiteY4" fmla="*/ 405114 h 3669175"/>
              <a:gd name="connsiteX5" fmla="*/ 370391 w 12192000"/>
              <a:gd name="connsiteY5" fmla="*/ 405114 h 3669175"/>
              <a:gd name="connsiteX6" fmla="*/ 370391 w 12192000"/>
              <a:gd name="connsiteY6" fmla="*/ 3669175 h 3669175"/>
              <a:gd name="connsiteX7" fmla="*/ 0 w 12192000"/>
              <a:gd name="connsiteY7" fmla="*/ 3669175 h 366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69175">
                <a:moveTo>
                  <a:pt x="0" y="0"/>
                </a:moveTo>
                <a:lnTo>
                  <a:pt x="12192000" y="0"/>
                </a:lnTo>
                <a:lnTo>
                  <a:pt x="12192000" y="3669175"/>
                </a:lnTo>
                <a:lnTo>
                  <a:pt x="11783029" y="3669175"/>
                </a:lnTo>
                <a:lnTo>
                  <a:pt x="11783029" y="405114"/>
                </a:lnTo>
                <a:lnTo>
                  <a:pt x="370391" y="405114"/>
                </a:lnTo>
                <a:lnTo>
                  <a:pt x="370391" y="3669175"/>
                </a:lnTo>
                <a:lnTo>
                  <a:pt x="0" y="3669175"/>
                </a:lnTo>
                <a:close/>
              </a:path>
            </a:pathLst>
          </a:custGeom>
          <a:solidFill>
            <a:srgbClr val="74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10800000">
            <a:off x="0" y="3310358"/>
            <a:ext cx="12192000" cy="3547641"/>
          </a:xfrm>
          <a:custGeom>
            <a:avLst/>
            <a:gdLst>
              <a:gd name="connsiteX0" fmla="*/ 0 w 12192000"/>
              <a:gd name="connsiteY0" fmla="*/ 0 h 3669175"/>
              <a:gd name="connsiteX1" fmla="*/ 12192000 w 12192000"/>
              <a:gd name="connsiteY1" fmla="*/ 0 h 3669175"/>
              <a:gd name="connsiteX2" fmla="*/ 12192000 w 12192000"/>
              <a:gd name="connsiteY2" fmla="*/ 3669175 h 3669175"/>
              <a:gd name="connsiteX3" fmla="*/ 11783029 w 12192000"/>
              <a:gd name="connsiteY3" fmla="*/ 3669175 h 3669175"/>
              <a:gd name="connsiteX4" fmla="*/ 11783029 w 12192000"/>
              <a:gd name="connsiteY4" fmla="*/ 405114 h 3669175"/>
              <a:gd name="connsiteX5" fmla="*/ 370391 w 12192000"/>
              <a:gd name="connsiteY5" fmla="*/ 405114 h 3669175"/>
              <a:gd name="connsiteX6" fmla="*/ 370391 w 12192000"/>
              <a:gd name="connsiteY6" fmla="*/ 3669175 h 3669175"/>
              <a:gd name="connsiteX7" fmla="*/ 0 w 12192000"/>
              <a:gd name="connsiteY7" fmla="*/ 3669175 h 366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69175">
                <a:moveTo>
                  <a:pt x="0" y="0"/>
                </a:moveTo>
                <a:lnTo>
                  <a:pt x="12192000" y="0"/>
                </a:lnTo>
                <a:lnTo>
                  <a:pt x="12192000" y="3669175"/>
                </a:lnTo>
                <a:lnTo>
                  <a:pt x="11783029" y="3669175"/>
                </a:lnTo>
                <a:lnTo>
                  <a:pt x="11783029" y="405114"/>
                </a:lnTo>
                <a:lnTo>
                  <a:pt x="370391" y="405114"/>
                </a:lnTo>
                <a:lnTo>
                  <a:pt x="370391" y="3669175"/>
                </a:lnTo>
                <a:lnTo>
                  <a:pt x="0" y="36691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文本框 206"/>
          <p:cNvSpPr txBox="1"/>
          <p:nvPr/>
        </p:nvSpPr>
        <p:spPr>
          <a:xfrm>
            <a:off x="2833370" y="1867535"/>
            <a:ext cx="58559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</a:t>
            </a:r>
            <a:r>
              <a:rPr lang="zh-CN" altLang="en-US" sz="96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效果展示</a:t>
            </a:r>
            <a:endParaRPr lang="zh-CN" altLang="en-US" sz="96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pic>
        <p:nvPicPr>
          <p:cNvPr id="2" name="图片 1" descr="timg[7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225" y="4862195"/>
            <a:ext cx="3600000" cy="1627287"/>
          </a:xfrm>
          <a:prstGeom prst="rect">
            <a:avLst/>
          </a:prstGeom>
        </p:spPr>
      </p:pic>
      <p:pic>
        <p:nvPicPr>
          <p:cNvPr id="3" name="图片 2" descr="timg[7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00" y="4869815"/>
            <a:ext cx="3600000" cy="1620030"/>
          </a:xfrm>
          <a:prstGeom prst="rect">
            <a:avLst/>
          </a:prstGeom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12192000" cy="2312894"/>
          </a:xfrm>
          <a:prstGeom prst="rect">
            <a:avLst/>
          </a:prstGeom>
          <a:solidFill>
            <a:srgbClr val="74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Contents </a:t>
            </a:r>
            <a:endParaRPr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53" y="868967"/>
            <a:ext cx="523415" cy="5234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42755" y="3597498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制作过程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81794" y="494236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成果展示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42755" y="494236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产品优势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980947" y="3597498"/>
            <a:ext cx="1680208" cy="398780"/>
            <a:chOff x="4980947" y="3597498"/>
            <a:chExt cx="1680208" cy="398780"/>
          </a:xfrm>
        </p:grpSpPr>
        <p:sp>
          <p:nvSpPr>
            <p:cNvPr id="10" name="文本框 9"/>
            <p:cNvSpPr txBox="1"/>
            <p:nvPr/>
          </p:nvSpPr>
          <p:spPr>
            <a:xfrm>
              <a:off x="5462275" y="3597498"/>
              <a:ext cx="1198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0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设计思路</a:t>
              </a:r>
              <a:endPara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980947" y="3646410"/>
              <a:ext cx="495737" cy="343626"/>
              <a:chOff x="2361763" y="2394292"/>
              <a:chExt cx="495737" cy="343626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2361763" y="2394292"/>
                <a:ext cx="328005" cy="328482"/>
              </a:xfrm>
              <a:prstGeom prst="roundRect">
                <a:avLst>
                  <a:gd name="adj" fmla="val 14344"/>
                </a:avLst>
              </a:prstGeom>
              <a:solidFill>
                <a:srgbClr val="74A2B0"/>
              </a:solidFill>
              <a:ln>
                <a:noFill/>
              </a:ln>
              <a:effectLst>
                <a:outerShdw blurRad="1270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/>
                  <a:t>2</a:t>
                </a:r>
                <a:endParaRPr lang="zh-CN" altLang="en-US" sz="3600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785109" y="2397296"/>
                <a:ext cx="72391" cy="340622"/>
              </a:xfrm>
              <a:prstGeom prst="rect">
                <a:avLst/>
              </a:prstGeom>
              <a:solidFill>
                <a:srgbClr val="74A2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7847018" y="3646410"/>
            <a:ext cx="495737" cy="343626"/>
            <a:chOff x="2361763" y="2394292"/>
            <a:chExt cx="495737" cy="343626"/>
          </a:xfrm>
        </p:grpSpPr>
        <p:sp>
          <p:nvSpPr>
            <p:cNvPr id="16" name="圆角矩形 15"/>
            <p:cNvSpPr/>
            <p:nvPr/>
          </p:nvSpPr>
          <p:spPr>
            <a:xfrm>
              <a:off x="2361763" y="2394292"/>
              <a:ext cx="328005" cy="328482"/>
            </a:xfrm>
            <a:prstGeom prst="roundRect">
              <a:avLst>
                <a:gd name="adj" fmla="val 14344"/>
              </a:avLst>
            </a:prstGeom>
            <a:solidFill>
              <a:srgbClr val="74A2B0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3</a:t>
              </a:r>
              <a:endParaRPr lang="zh-CN" altLang="en-US" sz="36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2785109" y="2397296"/>
              <a:ext cx="72391" cy="340622"/>
            </a:xfrm>
            <a:prstGeom prst="rect">
              <a:avLst/>
            </a:prstGeom>
            <a:solidFill>
              <a:srgbClr val="74A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114877" y="4970604"/>
            <a:ext cx="495737" cy="343626"/>
            <a:chOff x="2361763" y="2394292"/>
            <a:chExt cx="495737" cy="343626"/>
          </a:xfrm>
        </p:grpSpPr>
        <p:sp>
          <p:nvSpPr>
            <p:cNvPr id="30" name="圆角矩形 29"/>
            <p:cNvSpPr/>
            <p:nvPr/>
          </p:nvSpPr>
          <p:spPr>
            <a:xfrm>
              <a:off x="2361763" y="2394292"/>
              <a:ext cx="328005" cy="328482"/>
            </a:xfrm>
            <a:prstGeom prst="roundRect">
              <a:avLst>
                <a:gd name="adj" fmla="val 14344"/>
              </a:avLst>
            </a:prstGeom>
            <a:solidFill>
              <a:srgbClr val="74A2B0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4</a:t>
              </a:r>
              <a:endParaRPr lang="zh-CN" altLang="en-US" sz="36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2785109" y="2397296"/>
              <a:ext cx="72391" cy="340622"/>
            </a:xfrm>
            <a:prstGeom prst="rect">
              <a:avLst/>
            </a:prstGeom>
            <a:solidFill>
              <a:srgbClr val="74A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847018" y="4970604"/>
            <a:ext cx="495737" cy="343626"/>
            <a:chOff x="2361763" y="2394292"/>
            <a:chExt cx="495737" cy="343626"/>
          </a:xfrm>
        </p:grpSpPr>
        <p:sp>
          <p:nvSpPr>
            <p:cNvPr id="26" name="圆角矩形 25"/>
            <p:cNvSpPr/>
            <p:nvPr/>
          </p:nvSpPr>
          <p:spPr>
            <a:xfrm>
              <a:off x="2361763" y="2394292"/>
              <a:ext cx="328005" cy="328482"/>
            </a:xfrm>
            <a:prstGeom prst="roundRect">
              <a:avLst>
                <a:gd name="adj" fmla="val 14344"/>
              </a:avLst>
            </a:prstGeom>
            <a:solidFill>
              <a:srgbClr val="74A2B0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6</a:t>
              </a:r>
              <a:endParaRPr lang="zh-CN" altLang="en-US" sz="3600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2785109" y="2397296"/>
              <a:ext cx="72391" cy="340622"/>
            </a:xfrm>
            <a:prstGeom prst="rect">
              <a:avLst/>
            </a:prstGeom>
            <a:solidFill>
              <a:srgbClr val="74A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4" name="直接连接符 33"/>
          <p:cNvCxnSpPr/>
          <p:nvPr/>
        </p:nvCxnSpPr>
        <p:spPr>
          <a:xfrm>
            <a:off x="3823853" y="1538395"/>
            <a:ext cx="3960924" cy="0"/>
          </a:xfrm>
          <a:prstGeom prst="line">
            <a:avLst/>
          </a:prstGeom>
          <a:ln w="25400">
            <a:gradFill>
              <a:gsLst>
                <a:gs pos="0">
                  <a:srgbClr val="1F2428">
                    <a:alpha val="0"/>
                  </a:srgbClr>
                </a:gs>
                <a:gs pos="70840">
                  <a:srgbClr val="1F2428"/>
                </a:gs>
                <a:gs pos="33718">
                  <a:srgbClr val="1F2428"/>
                </a:gs>
                <a:gs pos="51400">
                  <a:srgbClr val="1F2428"/>
                </a:gs>
                <a:gs pos="100000">
                  <a:srgbClr val="1F242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718" y="882785"/>
            <a:ext cx="801067" cy="80106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713848" y="3337976"/>
            <a:ext cx="2696066" cy="77299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695242" y="3338425"/>
            <a:ext cx="2696066" cy="77299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694766" y="4831871"/>
            <a:ext cx="2696066" cy="77299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114877" y="3597498"/>
            <a:ext cx="1665797" cy="398780"/>
            <a:chOff x="2114877" y="3597498"/>
            <a:chExt cx="1665797" cy="398780"/>
          </a:xfrm>
        </p:grpSpPr>
        <p:sp>
          <p:nvSpPr>
            <p:cNvPr id="6" name="文本框 5"/>
            <p:cNvSpPr txBox="1"/>
            <p:nvPr/>
          </p:nvSpPr>
          <p:spPr>
            <a:xfrm>
              <a:off x="2581794" y="3597498"/>
              <a:ext cx="1198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设计背景</a:t>
              </a:r>
              <a:endPara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2114877" y="3646410"/>
              <a:ext cx="495737" cy="343626"/>
              <a:chOff x="2361763" y="2394292"/>
              <a:chExt cx="495737" cy="343626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2361763" y="2394292"/>
                <a:ext cx="328005" cy="328482"/>
              </a:xfrm>
              <a:prstGeom prst="roundRect">
                <a:avLst>
                  <a:gd name="adj" fmla="val 14344"/>
                </a:avLst>
              </a:prstGeom>
              <a:solidFill>
                <a:srgbClr val="74A2B0"/>
              </a:solidFill>
              <a:ln>
                <a:noFill/>
              </a:ln>
              <a:effectLst>
                <a:outerShdw blurRad="1270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/>
                  <a:t>1</a:t>
                </a:r>
                <a:endParaRPr lang="zh-CN" altLang="en-US" sz="3600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785109" y="2397296"/>
                <a:ext cx="72391" cy="340622"/>
              </a:xfrm>
              <a:prstGeom prst="rect">
                <a:avLst/>
              </a:prstGeom>
              <a:solidFill>
                <a:srgbClr val="74A2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矩形 36"/>
          <p:cNvSpPr/>
          <p:nvPr/>
        </p:nvSpPr>
        <p:spPr>
          <a:xfrm>
            <a:off x="1889007" y="3409928"/>
            <a:ext cx="2696066" cy="77299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4980947" y="4942362"/>
            <a:ext cx="2442208" cy="398780"/>
            <a:chOff x="4980947" y="4942362"/>
            <a:chExt cx="2442208" cy="398780"/>
          </a:xfrm>
        </p:grpSpPr>
        <p:sp>
          <p:nvSpPr>
            <p:cNvPr id="9" name="文本框 8"/>
            <p:cNvSpPr txBox="1"/>
            <p:nvPr/>
          </p:nvSpPr>
          <p:spPr>
            <a:xfrm>
              <a:off x="5462275" y="4942362"/>
              <a:ext cx="1960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0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问题和解决方案</a:t>
              </a:r>
              <a:endPara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980947" y="4970604"/>
              <a:ext cx="495737" cy="343626"/>
              <a:chOff x="2361763" y="2394292"/>
              <a:chExt cx="495737" cy="343626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2361763" y="2394292"/>
                <a:ext cx="328005" cy="328482"/>
              </a:xfrm>
              <a:prstGeom prst="roundRect">
                <a:avLst>
                  <a:gd name="adj" fmla="val 14344"/>
                </a:avLst>
              </a:prstGeom>
              <a:solidFill>
                <a:srgbClr val="74A2B0"/>
              </a:solidFill>
              <a:ln>
                <a:noFill/>
              </a:ln>
              <a:effectLst>
                <a:outerShdw blurRad="1270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/>
                  <a:t>5</a:t>
                </a:r>
                <a:endParaRPr lang="zh-CN" altLang="en-US" sz="3600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785109" y="2397296"/>
                <a:ext cx="72391" cy="340622"/>
              </a:xfrm>
              <a:prstGeom prst="rect">
                <a:avLst/>
              </a:prstGeom>
              <a:solidFill>
                <a:srgbClr val="74A2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8" name="矩形 37"/>
          <p:cNvSpPr/>
          <p:nvPr/>
        </p:nvSpPr>
        <p:spPr>
          <a:xfrm>
            <a:off x="4747879" y="4757576"/>
            <a:ext cx="2696066" cy="77299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2.96296E-6 L 0.46915 2.96296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5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044 L -0.22683 0.00602 " pathEditMode="relative" ptsTypes="AA"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ophy_159504"/>
          <p:cNvSpPr>
            <a:spLocks noChangeAspect="1"/>
          </p:cNvSpPr>
          <p:nvPr/>
        </p:nvSpPr>
        <p:spPr bwMode="auto">
          <a:xfrm>
            <a:off x="571556" y="1372630"/>
            <a:ext cx="973589" cy="947443"/>
          </a:xfrm>
          <a:custGeom>
            <a:avLst/>
            <a:gdLst>
              <a:gd name="connsiteX0" fmla="*/ 92709 w 608527"/>
              <a:gd name="connsiteY0" fmla="*/ 383100 h 592185"/>
              <a:gd name="connsiteX1" fmla="*/ 122674 w 608527"/>
              <a:gd name="connsiteY1" fmla="*/ 392457 h 592185"/>
              <a:gd name="connsiteX2" fmla="*/ 136811 w 608527"/>
              <a:gd name="connsiteY2" fmla="*/ 395986 h 592185"/>
              <a:gd name="connsiteX3" fmla="*/ 140345 w 608527"/>
              <a:gd name="connsiteY3" fmla="*/ 410099 h 592185"/>
              <a:gd name="connsiteX4" fmla="*/ 168466 w 608527"/>
              <a:gd name="connsiteY4" fmla="*/ 460107 h 592185"/>
              <a:gd name="connsiteX5" fmla="*/ 192438 w 608527"/>
              <a:gd name="connsiteY5" fmla="*/ 466243 h 592185"/>
              <a:gd name="connsiteX6" fmla="*/ 225476 w 608527"/>
              <a:gd name="connsiteY6" fmla="*/ 459494 h 592185"/>
              <a:gd name="connsiteX7" fmla="*/ 239767 w 608527"/>
              <a:gd name="connsiteY7" fmla="*/ 455352 h 592185"/>
              <a:gd name="connsiteX8" fmla="*/ 246682 w 608527"/>
              <a:gd name="connsiteY8" fmla="*/ 462408 h 592185"/>
              <a:gd name="connsiteX9" fmla="*/ 120830 w 608527"/>
              <a:gd name="connsiteY9" fmla="*/ 588043 h 592185"/>
              <a:gd name="connsiteX10" fmla="*/ 110841 w 608527"/>
              <a:gd name="connsiteY10" fmla="*/ 592185 h 592185"/>
              <a:gd name="connsiteX11" fmla="*/ 107768 w 608527"/>
              <a:gd name="connsiteY11" fmla="*/ 591725 h 592185"/>
              <a:gd name="connsiteX12" fmla="*/ 97472 w 608527"/>
              <a:gd name="connsiteY12" fmla="*/ 582828 h 592185"/>
              <a:gd name="connsiteX13" fmla="*/ 73347 w 608527"/>
              <a:gd name="connsiteY13" fmla="*/ 516098 h 592185"/>
              <a:gd name="connsiteX14" fmla="*/ 9729 w 608527"/>
              <a:gd name="connsiteY14" fmla="*/ 494929 h 592185"/>
              <a:gd name="connsiteX15" fmla="*/ 356 w 608527"/>
              <a:gd name="connsiteY15" fmla="*/ 484805 h 592185"/>
              <a:gd name="connsiteX16" fmla="*/ 4197 w 608527"/>
              <a:gd name="connsiteY16" fmla="*/ 471459 h 592185"/>
              <a:gd name="connsiteX17" fmla="*/ 512302 w 608527"/>
              <a:gd name="connsiteY17" fmla="*/ 379571 h 592185"/>
              <a:gd name="connsiteX18" fmla="*/ 604331 w 608527"/>
              <a:gd name="connsiteY18" fmla="*/ 471458 h 592185"/>
              <a:gd name="connsiteX19" fmla="*/ 608172 w 608527"/>
              <a:gd name="connsiteY19" fmla="*/ 484804 h 592185"/>
              <a:gd name="connsiteX20" fmla="*/ 598800 w 608527"/>
              <a:gd name="connsiteY20" fmla="*/ 494929 h 592185"/>
              <a:gd name="connsiteX21" fmla="*/ 535194 w 608527"/>
              <a:gd name="connsiteY21" fmla="*/ 516098 h 592185"/>
              <a:gd name="connsiteX22" fmla="*/ 511073 w 608527"/>
              <a:gd name="connsiteY22" fmla="*/ 582828 h 592185"/>
              <a:gd name="connsiteX23" fmla="*/ 500780 w 608527"/>
              <a:gd name="connsiteY23" fmla="*/ 591725 h 592185"/>
              <a:gd name="connsiteX24" fmla="*/ 497707 w 608527"/>
              <a:gd name="connsiteY24" fmla="*/ 592185 h 592185"/>
              <a:gd name="connsiteX25" fmla="*/ 487721 w 608527"/>
              <a:gd name="connsiteY25" fmla="*/ 588043 h 592185"/>
              <a:gd name="connsiteX26" fmla="*/ 356976 w 608527"/>
              <a:gd name="connsiteY26" fmla="*/ 457499 h 592185"/>
              <a:gd name="connsiteX27" fmla="*/ 359281 w 608527"/>
              <a:gd name="connsiteY27" fmla="*/ 455351 h 592185"/>
              <a:gd name="connsiteX28" fmla="*/ 373569 w 608527"/>
              <a:gd name="connsiteY28" fmla="*/ 459493 h 592185"/>
              <a:gd name="connsiteX29" fmla="*/ 406601 w 608527"/>
              <a:gd name="connsiteY29" fmla="*/ 466243 h 592185"/>
              <a:gd name="connsiteX30" fmla="*/ 430721 w 608527"/>
              <a:gd name="connsiteY30" fmla="*/ 460107 h 592185"/>
              <a:gd name="connsiteX31" fmla="*/ 458683 w 608527"/>
              <a:gd name="connsiteY31" fmla="*/ 410098 h 592185"/>
              <a:gd name="connsiteX32" fmla="*/ 462217 w 608527"/>
              <a:gd name="connsiteY32" fmla="*/ 395985 h 592185"/>
              <a:gd name="connsiteX33" fmla="*/ 476352 w 608527"/>
              <a:gd name="connsiteY33" fmla="*/ 392457 h 592185"/>
              <a:gd name="connsiteX34" fmla="*/ 512302 w 608527"/>
              <a:gd name="connsiteY34" fmla="*/ 379571 h 592185"/>
              <a:gd name="connsiteX35" fmla="*/ 299571 w 608527"/>
              <a:gd name="connsiteY35" fmla="*/ 169992 h 592185"/>
              <a:gd name="connsiteX36" fmla="*/ 363115 w 608527"/>
              <a:gd name="connsiteY36" fmla="*/ 233431 h 592185"/>
              <a:gd name="connsiteX37" fmla="*/ 299571 w 608527"/>
              <a:gd name="connsiteY37" fmla="*/ 296870 h 592185"/>
              <a:gd name="connsiteX38" fmla="*/ 236027 w 608527"/>
              <a:gd name="connsiteY38" fmla="*/ 233431 h 592185"/>
              <a:gd name="connsiteX39" fmla="*/ 299571 w 608527"/>
              <a:gd name="connsiteY39" fmla="*/ 169992 h 592185"/>
              <a:gd name="connsiteX40" fmla="*/ 299495 w 608527"/>
              <a:gd name="connsiteY40" fmla="*/ 141609 h 592185"/>
              <a:gd name="connsiteX41" fmla="*/ 207613 w 608527"/>
              <a:gd name="connsiteY41" fmla="*/ 233507 h 592185"/>
              <a:gd name="connsiteX42" fmla="*/ 299495 w 608527"/>
              <a:gd name="connsiteY42" fmla="*/ 325251 h 592185"/>
              <a:gd name="connsiteX43" fmla="*/ 391530 w 608527"/>
              <a:gd name="connsiteY43" fmla="*/ 233507 h 592185"/>
              <a:gd name="connsiteX44" fmla="*/ 299495 w 608527"/>
              <a:gd name="connsiteY44" fmla="*/ 141609 h 592185"/>
              <a:gd name="connsiteX45" fmla="*/ 299495 w 608527"/>
              <a:gd name="connsiteY45" fmla="*/ 115374 h 592185"/>
              <a:gd name="connsiteX46" fmla="*/ 417804 w 608527"/>
              <a:gd name="connsiteY46" fmla="*/ 233507 h 592185"/>
              <a:gd name="connsiteX47" fmla="*/ 299495 w 608527"/>
              <a:gd name="connsiteY47" fmla="*/ 351486 h 592185"/>
              <a:gd name="connsiteX48" fmla="*/ 181339 w 608527"/>
              <a:gd name="connsiteY48" fmla="*/ 233507 h 592185"/>
              <a:gd name="connsiteX49" fmla="*/ 299495 w 608527"/>
              <a:gd name="connsiteY49" fmla="*/ 115374 h 592185"/>
              <a:gd name="connsiteX50" fmla="*/ 299529 w 608527"/>
              <a:gd name="connsiteY50" fmla="*/ 87143 h 592185"/>
              <a:gd name="connsiteX51" fmla="*/ 152944 w 608527"/>
              <a:gd name="connsiteY51" fmla="*/ 233507 h 592185"/>
              <a:gd name="connsiteX52" fmla="*/ 299529 w 608527"/>
              <a:gd name="connsiteY52" fmla="*/ 379871 h 592185"/>
              <a:gd name="connsiteX53" fmla="*/ 446114 w 608527"/>
              <a:gd name="connsiteY53" fmla="*/ 233507 h 592185"/>
              <a:gd name="connsiteX54" fmla="*/ 299529 w 608527"/>
              <a:gd name="connsiteY54" fmla="*/ 87143 h 592185"/>
              <a:gd name="connsiteX55" fmla="*/ 299529 w 608527"/>
              <a:gd name="connsiteY55" fmla="*/ 0 h 592185"/>
              <a:gd name="connsiteX56" fmla="*/ 351618 w 608527"/>
              <a:gd name="connsiteY56" fmla="*/ 39276 h 592185"/>
              <a:gd name="connsiteX57" fmla="*/ 357764 w 608527"/>
              <a:gd name="connsiteY57" fmla="*/ 40043 h 592185"/>
              <a:gd name="connsiteX58" fmla="*/ 406625 w 608527"/>
              <a:gd name="connsiteY58" fmla="*/ 28997 h 592185"/>
              <a:gd name="connsiteX59" fmla="*/ 416459 w 608527"/>
              <a:gd name="connsiteY59" fmla="*/ 31298 h 592185"/>
              <a:gd name="connsiteX60" fmla="*/ 441965 w 608527"/>
              <a:gd name="connsiteY60" fmla="*/ 91286 h 592185"/>
              <a:gd name="connsiteX61" fmla="*/ 502044 w 608527"/>
              <a:gd name="connsiteY61" fmla="*/ 116754 h 592185"/>
              <a:gd name="connsiteX62" fmla="*/ 494054 w 608527"/>
              <a:gd name="connsiteY62" fmla="*/ 181344 h 592185"/>
              <a:gd name="connsiteX63" fmla="*/ 533389 w 608527"/>
              <a:gd name="connsiteY63" fmla="*/ 233507 h 592185"/>
              <a:gd name="connsiteX64" fmla="*/ 494054 w 608527"/>
              <a:gd name="connsiteY64" fmla="*/ 285517 h 592185"/>
              <a:gd name="connsiteX65" fmla="*/ 502044 w 608527"/>
              <a:gd name="connsiteY65" fmla="*/ 350261 h 592185"/>
              <a:gd name="connsiteX66" fmla="*/ 441965 w 608527"/>
              <a:gd name="connsiteY66" fmla="*/ 375575 h 592185"/>
              <a:gd name="connsiteX67" fmla="*/ 416459 w 608527"/>
              <a:gd name="connsiteY67" fmla="*/ 435563 h 592185"/>
              <a:gd name="connsiteX68" fmla="*/ 406625 w 608527"/>
              <a:gd name="connsiteY68" fmla="*/ 438018 h 592185"/>
              <a:gd name="connsiteX69" fmla="*/ 357764 w 608527"/>
              <a:gd name="connsiteY69" fmla="*/ 426971 h 592185"/>
              <a:gd name="connsiteX70" fmla="*/ 351618 w 608527"/>
              <a:gd name="connsiteY70" fmla="*/ 427585 h 592185"/>
              <a:gd name="connsiteX71" fmla="*/ 299529 w 608527"/>
              <a:gd name="connsiteY71" fmla="*/ 466861 h 592185"/>
              <a:gd name="connsiteX72" fmla="*/ 247441 w 608527"/>
              <a:gd name="connsiteY72" fmla="*/ 427585 h 592185"/>
              <a:gd name="connsiteX73" fmla="*/ 241448 w 608527"/>
              <a:gd name="connsiteY73" fmla="*/ 426971 h 592185"/>
              <a:gd name="connsiteX74" fmla="*/ 192433 w 608527"/>
              <a:gd name="connsiteY74" fmla="*/ 438018 h 592185"/>
              <a:gd name="connsiteX75" fmla="*/ 182599 w 608527"/>
              <a:gd name="connsiteY75" fmla="*/ 435563 h 592185"/>
              <a:gd name="connsiteX76" fmla="*/ 157247 w 608527"/>
              <a:gd name="connsiteY76" fmla="*/ 375575 h 592185"/>
              <a:gd name="connsiteX77" fmla="*/ 97168 w 608527"/>
              <a:gd name="connsiteY77" fmla="*/ 350107 h 592185"/>
              <a:gd name="connsiteX78" fmla="*/ 105005 w 608527"/>
              <a:gd name="connsiteY78" fmla="*/ 285517 h 592185"/>
              <a:gd name="connsiteX79" fmla="*/ 65823 w 608527"/>
              <a:gd name="connsiteY79" fmla="*/ 233507 h 592185"/>
              <a:gd name="connsiteX80" fmla="*/ 105005 w 608527"/>
              <a:gd name="connsiteY80" fmla="*/ 181344 h 592185"/>
              <a:gd name="connsiteX81" fmla="*/ 97168 w 608527"/>
              <a:gd name="connsiteY81" fmla="*/ 116754 h 592185"/>
              <a:gd name="connsiteX82" fmla="*/ 157247 w 608527"/>
              <a:gd name="connsiteY82" fmla="*/ 91286 h 592185"/>
              <a:gd name="connsiteX83" fmla="*/ 182599 w 608527"/>
              <a:gd name="connsiteY83" fmla="*/ 31298 h 592185"/>
              <a:gd name="connsiteX84" fmla="*/ 192433 w 608527"/>
              <a:gd name="connsiteY84" fmla="*/ 28997 h 592185"/>
              <a:gd name="connsiteX85" fmla="*/ 241448 w 608527"/>
              <a:gd name="connsiteY85" fmla="*/ 40043 h 592185"/>
              <a:gd name="connsiteX86" fmla="*/ 247441 w 608527"/>
              <a:gd name="connsiteY86" fmla="*/ 39276 h 592185"/>
              <a:gd name="connsiteX87" fmla="*/ 299529 w 608527"/>
              <a:gd name="connsiteY87" fmla="*/ 0 h 59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608527" h="592185">
                <a:moveTo>
                  <a:pt x="92709" y="383100"/>
                </a:moveTo>
                <a:cubicBezTo>
                  <a:pt x="102697" y="388162"/>
                  <a:pt x="113607" y="390463"/>
                  <a:pt x="122674" y="392457"/>
                </a:cubicBezTo>
                <a:cubicBezTo>
                  <a:pt x="127130" y="393378"/>
                  <a:pt x="133584" y="394758"/>
                  <a:pt x="136811" y="395986"/>
                </a:cubicBezTo>
                <a:cubicBezTo>
                  <a:pt x="138040" y="399207"/>
                  <a:pt x="139423" y="405650"/>
                  <a:pt x="140345" y="410099"/>
                </a:cubicBezTo>
                <a:cubicBezTo>
                  <a:pt x="143880" y="426359"/>
                  <a:pt x="148643" y="448755"/>
                  <a:pt x="168466" y="460107"/>
                </a:cubicBezTo>
                <a:cubicBezTo>
                  <a:pt x="175535" y="464249"/>
                  <a:pt x="183525" y="466243"/>
                  <a:pt x="192438" y="466243"/>
                </a:cubicBezTo>
                <a:cubicBezTo>
                  <a:pt x="204270" y="466243"/>
                  <a:pt x="215488" y="462715"/>
                  <a:pt x="225476" y="459494"/>
                </a:cubicBezTo>
                <a:cubicBezTo>
                  <a:pt x="230086" y="457960"/>
                  <a:pt x="236233" y="455965"/>
                  <a:pt x="239767" y="455352"/>
                </a:cubicBezTo>
                <a:cubicBezTo>
                  <a:pt x="241765" y="457039"/>
                  <a:pt x="244377" y="459800"/>
                  <a:pt x="246682" y="462408"/>
                </a:cubicBezTo>
                <a:lnTo>
                  <a:pt x="120830" y="588043"/>
                </a:lnTo>
                <a:cubicBezTo>
                  <a:pt x="118217" y="590651"/>
                  <a:pt x="114529" y="592185"/>
                  <a:pt x="110841" y="592185"/>
                </a:cubicBezTo>
                <a:cubicBezTo>
                  <a:pt x="109766" y="592185"/>
                  <a:pt x="108844" y="592032"/>
                  <a:pt x="107768" y="591725"/>
                </a:cubicBezTo>
                <a:cubicBezTo>
                  <a:pt x="103004" y="590804"/>
                  <a:pt x="99163" y="587276"/>
                  <a:pt x="97472" y="582828"/>
                </a:cubicBezTo>
                <a:lnTo>
                  <a:pt x="73347" y="516098"/>
                </a:lnTo>
                <a:lnTo>
                  <a:pt x="9729" y="494929"/>
                </a:lnTo>
                <a:cubicBezTo>
                  <a:pt x="5119" y="493395"/>
                  <a:pt x="1585" y="489560"/>
                  <a:pt x="356" y="484805"/>
                </a:cubicBezTo>
                <a:cubicBezTo>
                  <a:pt x="-720" y="480049"/>
                  <a:pt x="663" y="474987"/>
                  <a:pt x="4197" y="471459"/>
                </a:cubicBezTo>
                <a:close/>
                <a:moveTo>
                  <a:pt x="512302" y="379571"/>
                </a:moveTo>
                <a:lnTo>
                  <a:pt x="604331" y="471458"/>
                </a:lnTo>
                <a:cubicBezTo>
                  <a:pt x="607864" y="474987"/>
                  <a:pt x="609247" y="480049"/>
                  <a:pt x="608172" y="484804"/>
                </a:cubicBezTo>
                <a:cubicBezTo>
                  <a:pt x="606942" y="489560"/>
                  <a:pt x="603409" y="493395"/>
                  <a:pt x="598800" y="494929"/>
                </a:cubicBezTo>
                <a:lnTo>
                  <a:pt x="535194" y="516098"/>
                </a:lnTo>
                <a:lnTo>
                  <a:pt x="511073" y="582828"/>
                </a:lnTo>
                <a:cubicBezTo>
                  <a:pt x="509383" y="587276"/>
                  <a:pt x="505542" y="590804"/>
                  <a:pt x="500780" y="591725"/>
                </a:cubicBezTo>
                <a:cubicBezTo>
                  <a:pt x="499704" y="592032"/>
                  <a:pt x="498782" y="592185"/>
                  <a:pt x="497707" y="592185"/>
                </a:cubicBezTo>
                <a:cubicBezTo>
                  <a:pt x="494020" y="592185"/>
                  <a:pt x="490332" y="590651"/>
                  <a:pt x="487721" y="588043"/>
                </a:cubicBezTo>
                <a:lnTo>
                  <a:pt x="356976" y="457499"/>
                </a:lnTo>
                <a:cubicBezTo>
                  <a:pt x="357898" y="456732"/>
                  <a:pt x="358666" y="455965"/>
                  <a:pt x="359281" y="455351"/>
                </a:cubicBezTo>
                <a:cubicBezTo>
                  <a:pt x="362814" y="455965"/>
                  <a:pt x="368960" y="457959"/>
                  <a:pt x="373569" y="459493"/>
                </a:cubicBezTo>
                <a:cubicBezTo>
                  <a:pt x="383555" y="462714"/>
                  <a:pt x="394924" y="466243"/>
                  <a:pt x="406601" y="466243"/>
                </a:cubicBezTo>
                <a:cubicBezTo>
                  <a:pt x="415511" y="466243"/>
                  <a:pt x="423654" y="464248"/>
                  <a:pt x="430721" y="460107"/>
                </a:cubicBezTo>
                <a:cubicBezTo>
                  <a:pt x="450541" y="448755"/>
                  <a:pt x="455303" y="426358"/>
                  <a:pt x="458683" y="410098"/>
                </a:cubicBezTo>
                <a:cubicBezTo>
                  <a:pt x="459605" y="405649"/>
                  <a:pt x="460988" y="399206"/>
                  <a:pt x="462217" y="395985"/>
                </a:cubicBezTo>
                <a:cubicBezTo>
                  <a:pt x="465597" y="394758"/>
                  <a:pt x="471896" y="393377"/>
                  <a:pt x="476352" y="392457"/>
                </a:cubicBezTo>
                <a:cubicBezTo>
                  <a:pt x="487260" y="390156"/>
                  <a:pt x="500933" y="387088"/>
                  <a:pt x="512302" y="379571"/>
                </a:cubicBezTo>
                <a:close/>
                <a:moveTo>
                  <a:pt x="299571" y="169992"/>
                </a:moveTo>
                <a:cubicBezTo>
                  <a:pt x="334665" y="169992"/>
                  <a:pt x="363115" y="198395"/>
                  <a:pt x="363115" y="233431"/>
                </a:cubicBezTo>
                <a:cubicBezTo>
                  <a:pt x="363115" y="268467"/>
                  <a:pt x="334665" y="296870"/>
                  <a:pt x="299571" y="296870"/>
                </a:cubicBezTo>
                <a:cubicBezTo>
                  <a:pt x="264477" y="296870"/>
                  <a:pt x="236027" y="268467"/>
                  <a:pt x="236027" y="233431"/>
                </a:cubicBezTo>
                <a:cubicBezTo>
                  <a:pt x="236027" y="198395"/>
                  <a:pt x="264477" y="169992"/>
                  <a:pt x="299571" y="169992"/>
                </a:cubicBezTo>
                <a:close/>
                <a:moveTo>
                  <a:pt x="299495" y="141609"/>
                </a:moveTo>
                <a:cubicBezTo>
                  <a:pt x="248791" y="141609"/>
                  <a:pt x="207613" y="182878"/>
                  <a:pt x="207613" y="233507"/>
                </a:cubicBezTo>
                <a:cubicBezTo>
                  <a:pt x="207613" y="284135"/>
                  <a:pt x="248791" y="325251"/>
                  <a:pt x="299495" y="325251"/>
                </a:cubicBezTo>
                <a:cubicBezTo>
                  <a:pt x="350199" y="325251"/>
                  <a:pt x="391530" y="284135"/>
                  <a:pt x="391530" y="233507"/>
                </a:cubicBezTo>
                <a:cubicBezTo>
                  <a:pt x="391530" y="182878"/>
                  <a:pt x="350199" y="141609"/>
                  <a:pt x="299495" y="141609"/>
                </a:cubicBezTo>
                <a:close/>
                <a:moveTo>
                  <a:pt x="299495" y="115374"/>
                </a:moveTo>
                <a:cubicBezTo>
                  <a:pt x="364642" y="115374"/>
                  <a:pt x="417804" y="168304"/>
                  <a:pt x="417804" y="233507"/>
                </a:cubicBezTo>
                <a:cubicBezTo>
                  <a:pt x="417804" y="298556"/>
                  <a:pt x="364642" y="351486"/>
                  <a:pt x="299495" y="351486"/>
                </a:cubicBezTo>
                <a:cubicBezTo>
                  <a:pt x="234348" y="351486"/>
                  <a:pt x="181339" y="298556"/>
                  <a:pt x="181339" y="233507"/>
                </a:cubicBezTo>
                <a:cubicBezTo>
                  <a:pt x="181339" y="168304"/>
                  <a:pt x="234348" y="115374"/>
                  <a:pt x="299495" y="115374"/>
                </a:cubicBezTo>
                <a:close/>
                <a:moveTo>
                  <a:pt x="299529" y="87143"/>
                </a:moveTo>
                <a:cubicBezTo>
                  <a:pt x="218708" y="87143"/>
                  <a:pt x="152944" y="152808"/>
                  <a:pt x="152944" y="233507"/>
                </a:cubicBezTo>
                <a:cubicBezTo>
                  <a:pt x="152944" y="314207"/>
                  <a:pt x="218708" y="379871"/>
                  <a:pt x="299529" y="379871"/>
                </a:cubicBezTo>
                <a:cubicBezTo>
                  <a:pt x="380351" y="379871"/>
                  <a:pt x="446114" y="314207"/>
                  <a:pt x="446114" y="233507"/>
                </a:cubicBezTo>
                <a:cubicBezTo>
                  <a:pt x="446114" y="152808"/>
                  <a:pt x="380351" y="87143"/>
                  <a:pt x="299529" y="87143"/>
                </a:cubicBezTo>
                <a:close/>
                <a:moveTo>
                  <a:pt x="299529" y="0"/>
                </a:moveTo>
                <a:cubicBezTo>
                  <a:pt x="319043" y="0"/>
                  <a:pt x="333794" y="34520"/>
                  <a:pt x="351618" y="39276"/>
                </a:cubicBezTo>
                <a:cubicBezTo>
                  <a:pt x="353615" y="39736"/>
                  <a:pt x="355612" y="40043"/>
                  <a:pt x="357764" y="40043"/>
                </a:cubicBezTo>
                <a:cubicBezTo>
                  <a:pt x="372514" y="40043"/>
                  <a:pt x="392028" y="28997"/>
                  <a:pt x="406625" y="28997"/>
                </a:cubicBezTo>
                <a:cubicBezTo>
                  <a:pt x="410313" y="28997"/>
                  <a:pt x="413540" y="29610"/>
                  <a:pt x="416459" y="31298"/>
                </a:cubicBezTo>
                <a:cubicBezTo>
                  <a:pt x="432900" y="40810"/>
                  <a:pt x="428444" y="77938"/>
                  <a:pt x="441965" y="91286"/>
                </a:cubicBezTo>
                <a:cubicBezTo>
                  <a:pt x="455333" y="104633"/>
                  <a:pt x="492517" y="100184"/>
                  <a:pt x="502044" y="116754"/>
                </a:cubicBezTo>
                <a:cubicBezTo>
                  <a:pt x="511417" y="133016"/>
                  <a:pt x="489137" y="162780"/>
                  <a:pt x="494054" y="181344"/>
                </a:cubicBezTo>
                <a:cubicBezTo>
                  <a:pt x="498817" y="199294"/>
                  <a:pt x="533389" y="214023"/>
                  <a:pt x="533389" y="233507"/>
                </a:cubicBezTo>
                <a:cubicBezTo>
                  <a:pt x="533389" y="252838"/>
                  <a:pt x="498817" y="267567"/>
                  <a:pt x="494054" y="285517"/>
                </a:cubicBezTo>
                <a:cubicBezTo>
                  <a:pt x="489137" y="304081"/>
                  <a:pt x="511417" y="333998"/>
                  <a:pt x="502044" y="350261"/>
                </a:cubicBezTo>
                <a:cubicBezTo>
                  <a:pt x="492517" y="366677"/>
                  <a:pt x="455333" y="362228"/>
                  <a:pt x="441965" y="375575"/>
                </a:cubicBezTo>
                <a:cubicBezTo>
                  <a:pt x="428444" y="388923"/>
                  <a:pt x="432900" y="426051"/>
                  <a:pt x="416459" y="435563"/>
                </a:cubicBezTo>
                <a:cubicBezTo>
                  <a:pt x="413540" y="437251"/>
                  <a:pt x="410313" y="438018"/>
                  <a:pt x="406625" y="438018"/>
                </a:cubicBezTo>
                <a:cubicBezTo>
                  <a:pt x="392028" y="438018"/>
                  <a:pt x="372514" y="426971"/>
                  <a:pt x="357764" y="426971"/>
                </a:cubicBezTo>
                <a:cubicBezTo>
                  <a:pt x="355612" y="426971"/>
                  <a:pt x="353615" y="427125"/>
                  <a:pt x="351618" y="427585"/>
                </a:cubicBezTo>
                <a:cubicBezTo>
                  <a:pt x="333794" y="432495"/>
                  <a:pt x="319043" y="466861"/>
                  <a:pt x="299529" y="466861"/>
                </a:cubicBezTo>
                <a:cubicBezTo>
                  <a:pt x="280015" y="466861"/>
                  <a:pt x="265418" y="432495"/>
                  <a:pt x="247441" y="427585"/>
                </a:cubicBezTo>
                <a:cubicBezTo>
                  <a:pt x="245597" y="427125"/>
                  <a:pt x="243446" y="426971"/>
                  <a:pt x="241448" y="426971"/>
                </a:cubicBezTo>
                <a:cubicBezTo>
                  <a:pt x="226544" y="426971"/>
                  <a:pt x="207184" y="438018"/>
                  <a:pt x="192433" y="438018"/>
                </a:cubicBezTo>
                <a:cubicBezTo>
                  <a:pt x="188899" y="438018"/>
                  <a:pt x="185519" y="437251"/>
                  <a:pt x="182599" y="435563"/>
                </a:cubicBezTo>
                <a:cubicBezTo>
                  <a:pt x="166158" y="426051"/>
                  <a:pt x="170614" y="388923"/>
                  <a:pt x="157247" y="375575"/>
                </a:cubicBezTo>
                <a:cubicBezTo>
                  <a:pt x="143879" y="362228"/>
                  <a:pt x="106695" y="366677"/>
                  <a:pt x="97168" y="350107"/>
                </a:cubicBezTo>
                <a:cubicBezTo>
                  <a:pt x="87642" y="333998"/>
                  <a:pt x="110075" y="304081"/>
                  <a:pt x="105005" y="285517"/>
                </a:cubicBezTo>
                <a:cubicBezTo>
                  <a:pt x="100241" y="267567"/>
                  <a:pt x="65823" y="252838"/>
                  <a:pt x="65823" y="233507"/>
                </a:cubicBezTo>
                <a:cubicBezTo>
                  <a:pt x="65823" y="214023"/>
                  <a:pt x="100241" y="199294"/>
                  <a:pt x="105005" y="181344"/>
                </a:cubicBezTo>
                <a:cubicBezTo>
                  <a:pt x="110075" y="162780"/>
                  <a:pt x="87642" y="133016"/>
                  <a:pt x="97168" y="116754"/>
                </a:cubicBezTo>
                <a:cubicBezTo>
                  <a:pt x="106695" y="100184"/>
                  <a:pt x="143879" y="104633"/>
                  <a:pt x="157247" y="91286"/>
                </a:cubicBezTo>
                <a:cubicBezTo>
                  <a:pt x="170614" y="77938"/>
                  <a:pt x="166158" y="40810"/>
                  <a:pt x="182599" y="31298"/>
                </a:cubicBezTo>
                <a:cubicBezTo>
                  <a:pt x="185519" y="29610"/>
                  <a:pt x="188899" y="28997"/>
                  <a:pt x="192433" y="28997"/>
                </a:cubicBezTo>
                <a:cubicBezTo>
                  <a:pt x="207184" y="28997"/>
                  <a:pt x="226544" y="40043"/>
                  <a:pt x="241448" y="40043"/>
                </a:cubicBezTo>
                <a:cubicBezTo>
                  <a:pt x="243599" y="40043"/>
                  <a:pt x="245597" y="39736"/>
                  <a:pt x="247441" y="39276"/>
                </a:cubicBezTo>
                <a:cubicBezTo>
                  <a:pt x="265418" y="34520"/>
                  <a:pt x="280169" y="0"/>
                  <a:pt x="299529" y="0"/>
                </a:cubicBezTo>
                <a:close/>
              </a:path>
            </a:pathLst>
          </a:custGeom>
          <a:solidFill>
            <a:srgbClr val="A6D3E0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1550" y="401955"/>
            <a:ext cx="7767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制作遇到的问题和解决方案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268" y="311967"/>
            <a:ext cx="51145" cy="886770"/>
          </a:xfrm>
          <a:prstGeom prst="rect">
            <a:avLst/>
          </a:prstGeom>
          <a:solidFill>
            <a:srgbClr val="74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1483995" y="1349232"/>
            <a:ext cx="60960" cy="1783223"/>
          </a:xfrm>
          <a:prstGeom prst="line">
            <a:avLst/>
          </a:prstGeom>
          <a:ln>
            <a:solidFill>
              <a:srgbClr val="A6D3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1630045" y="1325880"/>
            <a:ext cx="8453120" cy="554990"/>
            <a:chOff x="3388175" y="1558750"/>
            <a:chExt cx="8453120" cy="619173"/>
          </a:xfrm>
        </p:grpSpPr>
        <p:sp>
          <p:nvSpPr>
            <p:cNvPr id="16" name="矩形 15"/>
            <p:cNvSpPr/>
            <p:nvPr/>
          </p:nvSpPr>
          <p:spPr>
            <a:xfrm>
              <a:off x="3520255" y="1558750"/>
              <a:ext cx="8321040" cy="619173"/>
            </a:xfrm>
            <a:prstGeom prst="rect">
              <a:avLst/>
            </a:prstGeom>
            <a:solidFill>
              <a:srgbClr val="A6D3E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388175" y="1585075"/>
              <a:ext cx="487680" cy="487680"/>
            </a:xfrm>
            <a:prstGeom prst="ellipse">
              <a:avLst/>
            </a:prstGeom>
            <a:solidFill>
              <a:srgbClr val="74A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1</a:t>
              </a:r>
              <a:endParaRPr lang="zh-CN" altLang="en-US" sz="3600" dirty="0"/>
            </a:p>
          </p:txBody>
        </p:sp>
      </p:grpSp>
      <p:sp>
        <p:nvSpPr>
          <p:cNvPr id="22" name="矩形 21"/>
          <p:cNvSpPr/>
          <p:nvPr/>
        </p:nvSpPr>
        <p:spPr>
          <a:xfrm>
            <a:off x="1762125" y="2067560"/>
            <a:ext cx="8321040" cy="4634865"/>
          </a:xfrm>
          <a:prstGeom prst="rect">
            <a:avLst/>
          </a:prstGeom>
          <a:solidFill>
            <a:srgbClr val="A6D3E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220595" y="1372870"/>
            <a:ext cx="52692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如何让捡球机器人走弓字型？</a:t>
            </a:r>
            <a:endParaRPr 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934869" y="3283358"/>
            <a:ext cx="81838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解决方法：</a:t>
            </a:r>
            <a:endParaRPr lang="zh-CN" altLang="en-US" sz="18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添加一个标志符号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flag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（代码中是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self.f),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当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从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开始要相加时，标志位是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；当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走到底要开始进行减法时，标志位是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增加标志位的判断来相加相减。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34845" y="2210435"/>
            <a:ext cx="79756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困惑：</a:t>
            </a:r>
            <a:endParaRPr lang="zh-CN" altLang="en-US" b="1"/>
          </a:p>
          <a:p>
            <a:r>
              <a:rPr lang="zh-CN" altLang="en-US"/>
              <a:t>         走弓字型</a:t>
            </a:r>
            <a:r>
              <a:rPr lang="en-US" altLang="zh-CN"/>
              <a:t>x</a:t>
            </a:r>
            <a:r>
              <a:rPr lang="zh-CN" altLang="en-US"/>
              <a:t>的坐标是从</a:t>
            </a:r>
            <a:r>
              <a:rPr lang="en-US" altLang="zh-CN"/>
              <a:t>0</a:t>
            </a:r>
            <a:r>
              <a:rPr lang="zh-CN" altLang="en-US"/>
              <a:t>开始是</a:t>
            </a:r>
            <a:r>
              <a:rPr lang="zh-CN" altLang="en-US"/>
              <a:t>加法，到底了开始减法。如果单纯用</a:t>
            </a:r>
            <a:r>
              <a:rPr lang="en-US" altLang="zh-CN"/>
              <a:t>for</a:t>
            </a:r>
            <a:r>
              <a:rPr lang="zh-CN" altLang="en-US"/>
              <a:t>循环，则只能加或者减。怎么才可以又加又减？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1735" y="4290695"/>
            <a:ext cx="6942455" cy="2308225"/>
          </a:xfrm>
          <a:prstGeom prst="rect">
            <a:avLst/>
          </a:prstGeom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" grpId="0"/>
      <p:bldP spid="22" grpId="0" animBg="1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照片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93470" y="901065"/>
            <a:ext cx="10005060" cy="51866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ophy_159504"/>
          <p:cNvSpPr>
            <a:spLocks noChangeAspect="1"/>
          </p:cNvSpPr>
          <p:nvPr/>
        </p:nvSpPr>
        <p:spPr bwMode="auto">
          <a:xfrm>
            <a:off x="571556" y="1372630"/>
            <a:ext cx="973589" cy="947443"/>
          </a:xfrm>
          <a:custGeom>
            <a:avLst/>
            <a:gdLst>
              <a:gd name="connsiteX0" fmla="*/ 92709 w 608527"/>
              <a:gd name="connsiteY0" fmla="*/ 383100 h 592185"/>
              <a:gd name="connsiteX1" fmla="*/ 122674 w 608527"/>
              <a:gd name="connsiteY1" fmla="*/ 392457 h 592185"/>
              <a:gd name="connsiteX2" fmla="*/ 136811 w 608527"/>
              <a:gd name="connsiteY2" fmla="*/ 395986 h 592185"/>
              <a:gd name="connsiteX3" fmla="*/ 140345 w 608527"/>
              <a:gd name="connsiteY3" fmla="*/ 410099 h 592185"/>
              <a:gd name="connsiteX4" fmla="*/ 168466 w 608527"/>
              <a:gd name="connsiteY4" fmla="*/ 460107 h 592185"/>
              <a:gd name="connsiteX5" fmla="*/ 192438 w 608527"/>
              <a:gd name="connsiteY5" fmla="*/ 466243 h 592185"/>
              <a:gd name="connsiteX6" fmla="*/ 225476 w 608527"/>
              <a:gd name="connsiteY6" fmla="*/ 459494 h 592185"/>
              <a:gd name="connsiteX7" fmla="*/ 239767 w 608527"/>
              <a:gd name="connsiteY7" fmla="*/ 455352 h 592185"/>
              <a:gd name="connsiteX8" fmla="*/ 246682 w 608527"/>
              <a:gd name="connsiteY8" fmla="*/ 462408 h 592185"/>
              <a:gd name="connsiteX9" fmla="*/ 120830 w 608527"/>
              <a:gd name="connsiteY9" fmla="*/ 588043 h 592185"/>
              <a:gd name="connsiteX10" fmla="*/ 110841 w 608527"/>
              <a:gd name="connsiteY10" fmla="*/ 592185 h 592185"/>
              <a:gd name="connsiteX11" fmla="*/ 107768 w 608527"/>
              <a:gd name="connsiteY11" fmla="*/ 591725 h 592185"/>
              <a:gd name="connsiteX12" fmla="*/ 97472 w 608527"/>
              <a:gd name="connsiteY12" fmla="*/ 582828 h 592185"/>
              <a:gd name="connsiteX13" fmla="*/ 73347 w 608527"/>
              <a:gd name="connsiteY13" fmla="*/ 516098 h 592185"/>
              <a:gd name="connsiteX14" fmla="*/ 9729 w 608527"/>
              <a:gd name="connsiteY14" fmla="*/ 494929 h 592185"/>
              <a:gd name="connsiteX15" fmla="*/ 356 w 608527"/>
              <a:gd name="connsiteY15" fmla="*/ 484805 h 592185"/>
              <a:gd name="connsiteX16" fmla="*/ 4197 w 608527"/>
              <a:gd name="connsiteY16" fmla="*/ 471459 h 592185"/>
              <a:gd name="connsiteX17" fmla="*/ 512302 w 608527"/>
              <a:gd name="connsiteY17" fmla="*/ 379571 h 592185"/>
              <a:gd name="connsiteX18" fmla="*/ 604331 w 608527"/>
              <a:gd name="connsiteY18" fmla="*/ 471458 h 592185"/>
              <a:gd name="connsiteX19" fmla="*/ 608172 w 608527"/>
              <a:gd name="connsiteY19" fmla="*/ 484804 h 592185"/>
              <a:gd name="connsiteX20" fmla="*/ 598800 w 608527"/>
              <a:gd name="connsiteY20" fmla="*/ 494929 h 592185"/>
              <a:gd name="connsiteX21" fmla="*/ 535194 w 608527"/>
              <a:gd name="connsiteY21" fmla="*/ 516098 h 592185"/>
              <a:gd name="connsiteX22" fmla="*/ 511073 w 608527"/>
              <a:gd name="connsiteY22" fmla="*/ 582828 h 592185"/>
              <a:gd name="connsiteX23" fmla="*/ 500780 w 608527"/>
              <a:gd name="connsiteY23" fmla="*/ 591725 h 592185"/>
              <a:gd name="connsiteX24" fmla="*/ 497707 w 608527"/>
              <a:gd name="connsiteY24" fmla="*/ 592185 h 592185"/>
              <a:gd name="connsiteX25" fmla="*/ 487721 w 608527"/>
              <a:gd name="connsiteY25" fmla="*/ 588043 h 592185"/>
              <a:gd name="connsiteX26" fmla="*/ 356976 w 608527"/>
              <a:gd name="connsiteY26" fmla="*/ 457499 h 592185"/>
              <a:gd name="connsiteX27" fmla="*/ 359281 w 608527"/>
              <a:gd name="connsiteY27" fmla="*/ 455351 h 592185"/>
              <a:gd name="connsiteX28" fmla="*/ 373569 w 608527"/>
              <a:gd name="connsiteY28" fmla="*/ 459493 h 592185"/>
              <a:gd name="connsiteX29" fmla="*/ 406601 w 608527"/>
              <a:gd name="connsiteY29" fmla="*/ 466243 h 592185"/>
              <a:gd name="connsiteX30" fmla="*/ 430721 w 608527"/>
              <a:gd name="connsiteY30" fmla="*/ 460107 h 592185"/>
              <a:gd name="connsiteX31" fmla="*/ 458683 w 608527"/>
              <a:gd name="connsiteY31" fmla="*/ 410098 h 592185"/>
              <a:gd name="connsiteX32" fmla="*/ 462217 w 608527"/>
              <a:gd name="connsiteY32" fmla="*/ 395985 h 592185"/>
              <a:gd name="connsiteX33" fmla="*/ 476352 w 608527"/>
              <a:gd name="connsiteY33" fmla="*/ 392457 h 592185"/>
              <a:gd name="connsiteX34" fmla="*/ 512302 w 608527"/>
              <a:gd name="connsiteY34" fmla="*/ 379571 h 592185"/>
              <a:gd name="connsiteX35" fmla="*/ 299571 w 608527"/>
              <a:gd name="connsiteY35" fmla="*/ 169992 h 592185"/>
              <a:gd name="connsiteX36" fmla="*/ 363115 w 608527"/>
              <a:gd name="connsiteY36" fmla="*/ 233431 h 592185"/>
              <a:gd name="connsiteX37" fmla="*/ 299571 w 608527"/>
              <a:gd name="connsiteY37" fmla="*/ 296870 h 592185"/>
              <a:gd name="connsiteX38" fmla="*/ 236027 w 608527"/>
              <a:gd name="connsiteY38" fmla="*/ 233431 h 592185"/>
              <a:gd name="connsiteX39" fmla="*/ 299571 w 608527"/>
              <a:gd name="connsiteY39" fmla="*/ 169992 h 592185"/>
              <a:gd name="connsiteX40" fmla="*/ 299495 w 608527"/>
              <a:gd name="connsiteY40" fmla="*/ 141609 h 592185"/>
              <a:gd name="connsiteX41" fmla="*/ 207613 w 608527"/>
              <a:gd name="connsiteY41" fmla="*/ 233507 h 592185"/>
              <a:gd name="connsiteX42" fmla="*/ 299495 w 608527"/>
              <a:gd name="connsiteY42" fmla="*/ 325251 h 592185"/>
              <a:gd name="connsiteX43" fmla="*/ 391530 w 608527"/>
              <a:gd name="connsiteY43" fmla="*/ 233507 h 592185"/>
              <a:gd name="connsiteX44" fmla="*/ 299495 w 608527"/>
              <a:gd name="connsiteY44" fmla="*/ 141609 h 592185"/>
              <a:gd name="connsiteX45" fmla="*/ 299495 w 608527"/>
              <a:gd name="connsiteY45" fmla="*/ 115374 h 592185"/>
              <a:gd name="connsiteX46" fmla="*/ 417804 w 608527"/>
              <a:gd name="connsiteY46" fmla="*/ 233507 h 592185"/>
              <a:gd name="connsiteX47" fmla="*/ 299495 w 608527"/>
              <a:gd name="connsiteY47" fmla="*/ 351486 h 592185"/>
              <a:gd name="connsiteX48" fmla="*/ 181339 w 608527"/>
              <a:gd name="connsiteY48" fmla="*/ 233507 h 592185"/>
              <a:gd name="connsiteX49" fmla="*/ 299495 w 608527"/>
              <a:gd name="connsiteY49" fmla="*/ 115374 h 592185"/>
              <a:gd name="connsiteX50" fmla="*/ 299529 w 608527"/>
              <a:gd name="connsiteY50" fmla="*/ 87143 h 592185"/>
              <a:gd name="connsiteX51" fmla="*/ 152944 w 608527"/>
              <a:gd name="connsiteY51" fmla="*/ 233507 h 592185"/>
              <a:gd name="connsiteX52" fmla="*/ 299529 w 608527"/>
              <a:gd name="connsiteY52" fmla="*/ 379871 h 592185"/>
              <a:gd name="connsiteX53" fmla="*/ 446114 w 608527"/>
              <a:gd name="connsiteY53" fmla="*/ 233507 h 592185"/>
              <a:gd name="connsiteX54" fmla="*/ 299529 w 608527"/>
              <a:gd name="connsiteY54" fmla="*/ 87143 h 592185"/>
              <a:gd name="connsiteX55" fmla="*/ 299529 w 608527"/>
              <a:gd name="connsiteY55" fmla="*/ 0 h 592185"/>
              <a:gd name="connsiteX56" fmla="*/ 351618 w 608527"/>
              <a:gd name="connsiteY56" fmla="*/ 39276 h 592185"/>
              <a:gd name="connsiteX57" fmla="*/ 357764 w 608527"/>
              <a:gd name="connsiteY57" fmla="*/ 40043 h 592185"/>
              <a:gd name="connsiteX58" fmla="*/ 406625 w 608527"/>
              <a:gd name="connsiteY58" fmla="*/ 28997 h 592185"/>
              <a:gd name="connsiteX59" fmla="*/ 416459 w 608527"/>
              <a:gd name="connsiteY59" fmla="*/ 31298 h 592185"/>
              <a:gd name="connsiteX60" fmla="*/ 441965 w 608527"/>
              <a:gd name="connsiteY60" fmla="*/ 91286 h 592185"/>
              <a:gd name="connsiteX61" fmla="*/ 502044 w 608527"/>
              <a:gd name="connsiteY61" fmla="*/ 116754 h 592185"/>
              <a:gd name="connsiteX62" fmla="*/ 494054 w 608527"/>
              <a:gd name="connsiteY62" fmla="*/ 181344 h 592185"/>
              <a:gd name="connsiteX63" fmla="*/ 533389 w 608527"/>
              <a:gd name="connsiteY63" fmla="*/ 233507 h 592185"/>
              <a:gd name="connsiteX64" fmla="*/ 494054 w 608527"/>
              <a:gd name="connsiteY64" fmla="*/ 285517 h 592185"/>
              <a:gd name="connsiteX65" fmla="*/ 502044 w 608527"/>
              <a:gd name="connsiteY65" fmla="*/ 350261 h 592185"/>
              <a:gd name="connsiteX66" fmla="*/ 441965 w 608527"/>
              <a:gd name="connsiteY66" fmla="*/ 375575 h 592185"/>
              <a:gd name="connsiteX67" fmla="*/ 416459 w 608527"/>
              <a:gd name="connsiteY67" fmla="*/ 435563 h 592185"/>
              <a:gd name="connsiteX68" fmla="*/ 406625 w 608527"/>
              <a:gd name="connsiteY68" fmla="*/ 438018 h 592185"/>
              <a:gd name="connsiteX69" fmla="*/ 357764 w 608527"/>
              <a:gd name="connsiteY69" fmla="*/ 426971 h 592185"/>
              <a:gd name="connsiteX70" fmla="*/ 351618 w 608527"/>
              <a:gd name="connsiteY70" fmla="*/ 427585 h 592185"/>
              <a:gd name="connsiteX71" fmla="*/ 299529 w 608527"/>
              <a:gd name="connsiteY71" fmla="*/ 466861 h 592185"/>
              <a:gd name="connsiteX72" fmla="*/ 247441 w 608527"/>
              <a:gd name="connsiteY72" fmla="*/ 427585 h 592185"/>
              <a:gd name="connsiteX73" fmla="*/ 241448 w 608527"/>
              <a:gd name="connsiteY73" fmla="*/ 426971 h 592185"/>
              <a:gd name="connsiteX74" fmla="*/ 192433 w 608527"/>
              <a:gd name="connsiteY74" fmla="*/ 438018 h 592185"/>
              <a:gd name="connsiteX75" fmla="*/ 182599 w 608527"/>
              <a:gd name="connsiteY75" fmla="*/ 435563 h 592185"/>
              <a:gd name="connsiteX76" fmla="*/ 157247 w 608527"/>
              <a:gd name="connsiteY76" fmla="*/ 375575 h 592185"/>
              <a:gd name="connsiteX77" fmla="*/ 97168 w 608527"/>
              <a:gd name="connsiteY77" fmla="*/ 350107 h 592185"/>
              <a:gd name="connsiteX78" fmla="*/ 105005 w 608527"/>
              <a:gd name="connsiteY78" fmla="*/ 285517 h 592185"/>
              <a:gd name="connsiteX79" fmla="*/ 65823 w 608527"/>
              <a:gd name="connsiteY79" fmla="*/ 233507 h 592185"/>
              <a:gd name="connsiteX80" fmla="*/ 105005 w 608527"/>
              <a:gd name="connsiteY80" fmla="*/ 181344 h 592185"/>
              <a:gd name="connsiteX81" fmla="*/ 97168 w 608527"/>
              <a:gd name="connsiteY81" fmla="*/ 116754 h 592185"/>
              <a:gd name="connsiteX82" fmla="*/ 157247 w 608527"/>
              <a:gd name="connsiteY82" fmla="*/ 91286 h 592185"/>
              <a:gd name="connsiteX83" fmla="*/ 182599 w 608527"/>
              <a:gd name="connsiteY83" fmla="*/ 31298 h 592185"/>
              <a:gd name="connsiteX84" fmla="*/ 192433 w 608527"/>
              <a:gd name="connsiteY84" fmla="*/ 28997 h 592185"/>
              <a:gd name="connsiteX85" fmla="*/ 241448 w 608527"/>
              <a:gd name="connsiteY85" fmla="*/ 40043 h 592185"/>
              <a:gd name="connsiteX86" fmla="*/ 247441 w 608527"/>
              <a:gd name="connsiteY86" fmla="*/ 39276 h 592185"/>
              <a:gd name="connsiteX87" fmla="*/ 299529 w 608527"/>
              <a:gd name="connsiteY87" fmla="*/ 0 h 59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608527" h="592185">
                <a:moveTo>
                  <a:pt x="92709" y="383100"/>
                </a:moveTo>
                <a:cubicBezTo>
                  <a:pt x="102697" y="388162"/>
                  <a:pt x="113607" y="390463"/>
                  <a:pt x="122674" y="392457"/>
                </a:cubicBezTo>
                <a:cubicBezTo>
                  <a:pt x="127130" y="393378"/>
                  <a:pt x="133584" y="394758"/>
                  <a:pt x="136811" y="395986"/>
                </a:cubicBezTo>
                <a:cubicBezTo>
                  <a:pt x="138040" y="399207"/>
                  <a:pt x="139423" y="405650"/>
                  <a:pt x="140345" y="410099"/>
                </a:cubicBezTo>
                <a:cubicBezTo>
                  <a:pt x="143880" y="426359"/>
                  <a:pt x="148643" y="448755"/>
                  <a:pt x="168466" y="460107"/>
                </a:cubicBezTo>
                <a:cubicBezTo>
                  <a:pt x="175535" y="464249"/>
                  <a:pt x="183525" y="466243"/>
                  <a:pt x="192438" y="466243"/>
                </a:cubicBezTo>
                <a:cubicBezTo>
                  <a:pt x="204270" y="466243"/>
                  <a:pt x="215488" y="462715"/>
                  <a:pt x="225476" y="459494"/>
                </a:cubicBezTo>
                <a:cubicBezTo>
                  <a:pt x="230086" y="457960"/>
                  <a:pt x="236233" y="455965"/>
                  <a:pt x="239767" y="455352"/>
                </a:cubicBezTo>
                <a:cubicBezTo>
                  <a:pt x="241765" y="457039"/>
                  <a:pt x="244377" y="459800"/>
                  <a:pt x="246682" y="462408"/>
                </a:cubicBezTo>
                <a:lnTo>
                  <a:pt x="120830" y="588043"/>
                </a:lnTo>
                <a:cubicBezTo>
                  <a:pt x="118217" y="590651"/>
                  <a:pt x="114529" y="592185"/>
                  <a:pt x="110841" y="592185"/>
                </a:cubicBezTo>
                <a:cubicBezTo>
                  <a:pt x="109766" y="592185"/>
                  <a:pt x="108844" y="592032"/>
                  <a:pt x="107768" y="591725"/>
                </a:cubicBezTo>
                <a:cubicBezTo>
                  <a:pt x="103004" y="590804"/>
                  <a:pt x="99163" y="587276"/>
                  <a:pt x="97472" y="582828"/>
                </a:cubicBezTo>
                <a:lnTo>
                  <a:pt x="73347" y="516098"/>
                </a:lnTo>
                <a:lnTo>
                  <a:pt x="9729" y="494929"/>
                </a:lnTo>
                <a:cubicBezTo>
                  <a:pt x="5119" y="493395"/>
                  <a:pt x="1585" y="489560"/>
                  <a:pt x="356" y="484805"/>
                </a:cubicBezTo>
                <a:cubicBezTo>
                  <a:pt x="-720" y="480049"/>
                  <a:pt x="663" y="474987"/>
                  <a:pt x="4197" y="471459"/>
                </a:cubicBezTo>
                <a:close/>
                <a:moveTo>
                  <a:pt x="512302" y="379571"/>
                </a:moveTo>
                <a:lnTo>
                  <a:pt x="604331" y="471458"/>
                </a:lnTo>
                <a:cubicBezTo>
                  <a:pt x="607864" y="474987"/>
                  <a:pt x="609247" y="480049"/>
                  <a:pt x="608172" y="484804"/>
                </a:cubicBezTo>
                <a:cubicBezTo>
                  <a:pt x="606942" y="489560"/>
                  <a:pt x="603409" y="493395"/>
                  <a:pt x="598800" y="494929"/>
                </a:cubicBezTo>
                <a:lnTo>
                  <a:pt x="535194" y="516098"/>
                </a:lnTo>
                <a:lnTo>
                  <a:pt x="511073" y="582828"/>
                </a:lnTo>
                <a:cubicBezTo>
                  <a:pt x="509383" y="587276"/>
                  <a:pt x="505542" y="590804"/>
                  <a:pt x="500780" y="591725"/>
                </a:cubicBezTo>
                <a:cubicBezTo>
                  <a:pt x="499704" y="592032"/>
                  <a:pt x="498782" y="592185"/>
                  <a:pt x="497707" y="592185"/>
                </a:cubicBezTo>
                <a:cubicBezTo>
                  <a:pt x="494020" y="592185"/>
                  <a:pt x="490332" y="590651"/>
                  <a:pt x="487721" y="588043"/>
                </a:cubicBezTo>
                <a:lnTo>
                  <a:pt x="356976" y="457499"/>
                </a:lnTo>
                <a:cubicBezTo>
                  <a:pt x="357898" y="456732"/>
                  <a:pt x="358666" y="455965"/>
                  <a:pt x="359281" y="455351"/>
                </a:cubicBezTo>
                <a:cubicBezTo>
                  <a:pt x="362814" y="455965"/>
                  <a:pt x="368960" y="457959"/>
                  <a:pt x="373569" y="459493"/>
                </a:cubicBezTo>
                <a:cubicBezTo>
                  <a:pt x="383555" y="462714"/>
                  <a:pt x="394924" y="466243"/>
                  <a:pt x="406601" y="466243"/>
                </a:cubicBezTo>
                <a:cubicBezTo>
                  <a:pt x="415511" y="466243"/>
                  <a:pt x="423654" y="464248"/>
                  <a:pt x="430721" y="460107"/>
                </a:cubicBezTo>
                <a:cubicBezTo>
                  <a:pt x="450541" y="448755"/>
                  <a:pt x="455303" y="426358"/>
                  <a:pt x="458683" y="410098"/>
                </a:cubicBezTo>
                <a:cubicBezTo>
                  <a:pt x="459605" y="405649"/>
                  <a:pt x="460988" y="399206"/>
                  <a:pt x="462217" y="395985"/>
                </a:cubicBezTo>
                <a:cubicBezTo>
                  <a:pt x="465597" y="394758"/>
                  <a:pt x="471896" y="393377"/>
                  <a:pt x="476352" y="392457"/>
                </a:cubicBezTo>
                <a:cubicBezTo>
                  <a:pt x="487260" y="390156"/>
                  <a:pt x="500933" y="387088"/>
                  <a:pt x="512302" y="379571"/>
                </a:cubicBezTo>
                <a:close/>
                <a:moveTo>
                  <a:pt x="299571" y="169992"/>
                </a:moveTo>
                <a:cubicBezTo>
                  <a:pt x="334665" y="169992"/>
                  <a:pt x="363115" y="198395"/>
                  <a:pt x="363115" y="233431"/>
                </a:cubicBezTo>
                <a:cubicBezTo>
                  <a:pt x="363115" y="268467"/>
                  <a:pt x="334665" y="296870"/>
                  <a:pt x="299571" y="296870"/>
                </a:cubicBezTo>
                <a:cubicBezTo>
                  <a:pt x="264477" y="296870"/>
                  <a:pt x="236027" y="268467"/>
                  <a:pt x="236027" y="233431"/>
                </a:cubicBezTo>
                <a:cubicBezTo>
                  <a:pt x="236027" y="198395"/>
                  <a:pt x="264477" y="169992"/>
                  <a:pt x="299571" y="169992"/>
                </a:cubicBezTo>
                <a:close/>
                <a:moveTo>
                  <a:pt x="299495" y="141609"/>
                </a:moveTo>
                <a:cubicBezTo>
                  <a:pt x="248791" y="141609"/>
                  <a:pt x="207613" y="182878"/>
                  <a:pt x="207613" y="233507"/>
                </a:cubicBezTo>
                <a:cubicBezTo>
                  <a:pt x="207613" y="284135"/>
                  <a:pt x="248791" y="325251"/>
                  <a:pt x="299495" y="325251"/>
                </a:cubicBezTo>
                <a:cubicBezTo>
                  <a:pt x="350199" y="325251"/>
                  <a:pt x="391530" y="284135"/>
                  <a:pt x="391530" y="233507"/>
                </a:cubicBezTo>
                <a:cubicBezTo>
                  <a:pt x="391530" y="182878"/>
                  <a:pt x="350199" y="141609"/>
                  <a:pt x="299495" y="141609"/>
                </a:cubicBezTo>
                <a:close/>
                <a:moveTo>
                  <a:pt x="299495" y="115374"/>
                </a:moveTo>
                <a:cubicBezTo>
                  <a:pt x="364642" y="115374"/>
                  <a:pt x="417804" y="168304"/>
                  <a:pt x="417804" y="233507"/>
                </a:cubicBezTo>
                <a:cubicBezTo>
                  <a:pt x="417804" y="298556"/>
                  <a:pt x="364642" y="351486"/>
                  <a:pt x="299495" y="351486"/>
                </a:cubicBezTo>
                <a:cubicBezTo>
                  <a:pt x="234348" y="351486"/>
                  <a:pt x="181339" y="298556"/>
                  <a:pt x="181339" y="233507"/>
                </a:cubicBezTo>
                <a:cubicBezTo>
                  <a:pt x="181339" y="168304"/>
                  <a:pt x="234348" y="115374"/>
                  <a:pt x="299495" y="115374"/>
                </a:cubicBezTo>
                <a:close/>
                <a:moveTo>
                  <a:pt x="299529" y="87143"/>
                </a:moveTo>
                <a:cubicBezTo>
                  <a:pt x="218708" y="87143"/>
                  <a:pt x="152944" y="152808"/>
                  <a:pt x="152944" y="233507"/>
                </a:cubicBezTo>
                <a:cubicBezTo>
                  <a:pt x="152944" y="314207"/>
                  <a:pt x="218708" y="379871"/>
                  <a:pt x="299529" y="379871"/>
                </a:cubicBezTo>
                <a:cubicBezTo>
                  <a:pt x="380351" y="379871"/>
                  <a:pt x="446114" y="314207"/>
                  <a:pt x="446114" y="233507"/>
                </a:cubicBezTo>
                <a:cubicBezTo>
                  <a:pt x="446114" y="152808"/>
                  <a:pt x="380351" y="87143"/>
                  <a:pt x="299529" y="87143"/>
                </a:cubicBezTo>
                <a:close/>
                <a:moveTo>
                  <a:pt x="299529" y="0"/>
                </a:moveTo>
                <a:cubicBezTo>
                  <a:pt x="319043" y="0"/>
                  <a:pt x="333794" y="34520"/>
                  <a:pt x="351618" y="39276"/>
                </a:cubicBezTo>
                <a:cubicBezTo>
                  <a:pt x="353615" y="39736"/>
                  <a:pt x="355612" y="40043"/>
                  <a:pt x="357764" y="40043"/>
                </a:cubicBezTo>
                <a:cubicBezTo>
                  <a:pt x="372514" y="40043"/>
                  <a:pt x="392028" y="28997"/>
                  <a:pt x="406625" y="28997"/>
                </a:cubicBezTo>
                <a:cubicBezTo>
                  <a:pt x="410313" y="28997"/>
                  <a:pt x="413540" y="29610"/>
                  <a:pt x="416459" y="31298"/>
                </a:cubicBezTo>
                <a:cubicBezTo>
                  <a:pt x="432900" y="40810"/>
                  <a:pt x="428444" y="77938"/>
                  <a:pt x="441965" y="91286"/>
                </a:cubicBezTo>
                <a:cubicBezTo>
                  <a:pt x="455333" y="104633"/>
                  <a:pt x="492517" y="100184"/>
                  <a:pt x="502044" y="116754"/>
                </a:cubicBezTo>
                <a:cubicBezTo>
                  <a:pt x="511417" y="133016"/>
                  <a:pt x="489137" y="162780"/>
                  <a:pt x="494054" y="181344"/>
                </a:cubicBezTo>
                <a:cubicBezTo>
                  <a:pt x="498817" y="199294"/>
                  <a:pt x="533389" y="214023"/>
                  <a:pt x="533389" y="233507"/>
                </a:cubicBezTo>
                <a:cubicBezTo>
                  <a:pt x="533389" y="252838"/>
                  <a:pt x="498817" y="267567"/>
                  <a:pt x="494054" y="285517"/>
                </a:cubicBezTo>
                <a:cubicBezTo>
                  <a:pt x="489137" y="304081"/>
                  <a:pt x="511417" y="333998"/>
                  <a:pt x="502044" y="350261"/>
                </a:cubicBezTo>
                <a:cubicBezTo>
                  <a:pt x="492517" y="366677"/>
                  <a:pt x="455333" y="362228"/>
                  <a:pt x="441965" y="375575"/>
                </a:cubicBezTo>
                <a:cubicBezTo>
                  <a:pt x="428444" y="388923"/>
                  <a:pt x="432900" y="426051"/>
                  <a:pt x="416459" y="435563"/>
                </a:cubicBezTo>
                <a:cubicBezTo>
                  <a:pt x="413540" y="437251"/>
                  <a:pt x="410313" y="438018"/>
                  <a:pt x="406625" y="438018"/>
                </a:cubicBezTo>
                <a:cubicBezTo>
                  <a:pt x="392028" y="438018"/>
                  <a:pt x="372514" y="426971"/>
                  <a:pt x="357764" y="426971"/>
                </a:cubicBezTo>
                <a:cubicBezTo>
                  <a:pt x="355612" y="426971"/>
                  <a:pt x="353615" y="427125"/>
                  <a:pt x="351618" y="427585"/>
                </a:cubicBezTo>
                <a:cubicBezTo>
                  <a:pt x="333794" y="432495"/>
                  <a:pt x="319043" y="466861"/>
                  <a:pt x="299529" y="466861"/>
                </a:cubicBezTo>
                <a:cubicBezTo>
                  <a:pt x="280015" y="466861"/>
                  <a:pt x="265418" y="432495"/>
                  <a:pt x="247441" y="427585"/>
                </a:cubicBezTo>
                <a:cubicBezTo>
                  <a:pt x="245597" y="427125"/>
                  <a:pt x="243446" y="426971"/>
                  <a:pt x="241448" y="426971"/>
                </a:cubicBezTo>
                <a:cubicBezTo>
                  <a:pt x="226544" y="426971"/>
                  <a:pt x="207184" y="438018"/>
                  <a:pt x="192433" y="438018"/>
                </a:cubicBezTo>
                <a:cubicBezTo>
                  <a:pt x="188899" y="438018"/>
                  <a:pt x="185519" y="437251"/>
                  <a:pt x="182599" y="435563"/>
                </a:cubicBezTo>
                <a:cubicBezTo>
                  <a:pt x="166158" y="426051"/>
                  <a:pt x="170614" y="388923"/>
                  <a:pt x="157247" y="375575"/>
                </a:cubicBezTo>
                <a:cubicBezTo>
                  <a:pt x="143879" y="362228"/>
                  <a:pt x="106695" y="366677"/>
                  <a:pt x="97168" y="350107"/>
                </a:cubicBezTo>
                <a:cubicBezTo>
                  <a:pt x="87642" y="333998"/>
                  <a:pt x="110075" y="304081"/>
                  <a:pt x="105005" y="285517"/>
                </a:cubicBezTo>
                <a:cubicBezTo>
                  <a:pt x="100241" y="267567"/>
                  <a:pt x="65823" y="252838"/>
                  <a:pt x="65823" y="233507"/>
                </a:cubicBezTo>
                <a:cubicBezTo>
                  <a:pt x="65823" y="214023"/>
                  <a:pt x="100241" y="199294"/>
                  <a:pt x="105005" y="181344"/>
                </a:cubicBezTo>
                <a:cubicBezTo>
                  <a:pt x="110075" y="162780"/>
                  <a:pt x="87642" y="133016"/>
                  <a:pt x="97168" y="116754"/>
                </a:cubicBezTo>
                <a:cubicBezTo>
                  <a:pt x="106695" y="100184"/>
                  <a:pt x="143879" y="104633"/>
                  <a:pt x="157247" y="91286"/>
                </a:cubicBezTo>
                <a:cubicBezTo>
                  <a:pt x="170614" y="77938"/>
                  <a:pt x="166158" y="40810"/>
                  <a:pt x="182599" y="31298"/>
                </a:cubicBezTo>
                <a:cubicBezTo>
                  <a:pt x="185519" y="29610"/>
                  <a:pt x="188899" y="28997"/>
                  <a:pt x="192433" y="28997"/>
                </a:cubicBezTo>
                <a:cubicBezTo>
                  <a:pt x="207184" y="28997"/>
                  <a:pt x="226544" y="40043"/>
                  <a:pt x="241448" y="40043"/>
                </a:cubicBezTo>
                <a:cubicBezTo>
                  <a:pt x="243599" y="40043"/>
                  <a:pt x="245597" y="39736"/>
                  <a:pt x="247441" y="39276"/>
                </a:cubicBezTo>
                <a:cubicBezTo>
                  <a:pt x="265418" y="34520"/>
                  <a:pt x="280169" y="0"/>
                  <a:pt x="299529" y="0"/>
                </a:cubicBezTo>
                <a:close/>
              </a:path>
            </a:pathLst>
          </a:custGeom>
          <a:solidFill>
            <a:srgbClr val="A6D3E0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1550" y="401955"/>
            <a:ext cx="7767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制作遇到的问题和解决方案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268" y="311967"/>
            <a:ext cx="51145" cy="886770"/>
          </a:xfrm>
          <a:prstGeom prst="rect">
            <a:avLst/>
          </a:prstGeom>
          <a:solidFill>
            <a:srgbClr val="74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1483995" y="1349232"/>
            <a:ext cx="60960" cy="1783223"/>
          </a:xfrm>
          <a:prstGeom prst="line">
            <a:avLst/>
          </a:prstGeom>
          <a:ln>
            <a:solidFill>
              <a:srgbClr val="A6D3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1630045" y="1325880"/>
            <a:ext cx="8453120" cy="554990"/>
            <a:chOff x="3388175" y="1558750"/>
            <a:chExt cx="8453120" cy="619173"/>
          </a:xfrm>
        </p:grpSpPr>
        <p:sp>
          <p:nvSpPr>
            <p:cNvPr id="16" name="矩形 15"/>
            <p:cNvSpPr/>
            <p:nvPr/>
          </p:nvSpPr>
          <p:spPr>
            <a:xfrm>
              <a:off x="3520255" y="1558750"/>
              <a:ext cx="8321040" cy="619173"/>
            </a:xfrm>
            <a:prstGeom prst="rect">
              <a:avLst/>
            </a:prstGeom>
            <a:solidFill>
              <a:srgbClr val="A6D3E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388175" y="1585075"/>
              <a:ext cx="487680" cy="487680"/>
            </a:xfrm>
            <a:prstGeom prst="ellipse">
              <a:avLst/>
            </a:prstGeom>
            <a:solidFill>
              <a:srgbClr val="74A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2</a:t>
              </a:r>
              <a:endParaRPr lang="zh-CN" altLang="en-US" sz="3600" dirty="0"/>
            </a:p>
          </p:txBody>
        </p:sp>
      </p:grpSp>
      <p:sp>
        <p:nvSpPr>
          <p:cNvPr id="22" name="矩形 21"/>
          <p:cNvSpPr/>
          <p:nvPr/>
        </p:nvSpPr>
        <p:spPr>
          <a:xfrm>
            <a:off x="1762125" y="2067560"/>
            <a:ext cx="8321040" cy="4634865"/>
          </a:xfrm>
          <a:prstGeom prst="rect">
            <a:avLst/>
          </a:prstGeom>
          <a:solidFill>
            <a:srgbClr val="A6D3E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117725" y="1372870"/>
            <a:ext cx="8025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如何让小球在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vtk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中显示颜色以及根据随机生成的坐标显示小球</a:t>
            </a:r>
            <a:r>
              <a:rPr 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？</a:t>
            </a:r>
            <a:endParaRPr 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831364" y="2989353"/>
            <a:ext cx="82981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解决方法：</a:t>
            </a:r>
            <a:endParaRPr lang="zh-CN" altLang="en-US" sz="18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发现课上还学过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spheresource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，它可以创建球体并更改颜色和坐标。而要将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小球的颜色和坐标对应在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vtk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显示，就要在坐标遍历时加入颜色判断，根据判断出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来的结果给球体设置颜色，这样球的坐标和颜色就对应了。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35480" y="2067560"/>
            <a:ext cx="79756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困惑：</a:t>
            </a:r>
            <a:endParaRPr lang="zh-CN" altLang="en-US" b="1"/>
          </a:p>
          <a:p>
            <a:r>
              <a:rPr lang="zh-CN" altLang="en-US"/>
              <a:t>         在</a:t>
            </a:r>
            <a:r>
              <a:rPr lang="en-US" altLang="zh-CN"/>
              <a:t>123d</a:t>
            </a:r>
            <a:r>
              <a:rPr lang="zh-CN" altLang="en-US"/>
              <a:t>中制作的</a:t>
            </a:r>
            <a:r>
              <a:rPr lang="en-US" altLang="zh-CN"/>
              <a:t>stl</a:t>
            </a:r>
            <a:r>
              <a:rPr lang="zh-CN" altLang="en-US"/>
              <a:t>模型导入</a:t>
            </a:r>
            <a:r>
              <a:rPr lang="en-US" altLang="zh-CN"/>
              <a:t>vtk</a:t>
            </a:r>
            <a:r>
              <a:rPr lang="zh-CN" altLang="en-US"/>
              <a:t>只能是白色的</a:t>
            </a:r>
            <a:r>
              <a:rPr lang="en-US" altLang="zh-CN"/>
              <a:t>,</a:t>
            </a:r>
            <a:r>
              <a:rPr lang="zh-CN" altLang="en-US"/>
              <a:t>无论</a:t>
            </a:r>
            <a:r>
              <a:rPr lang="en-US" altLang="zh-CN"/>
              <a:t>123d</a:t>
            </a:r>
            <a:r>
              <a:rPr lang="zh-CN" altLang="en-US"/>
              <a:t>中设置了什么颜色。随机生成坐标的数组中包括了小球颜色，如何把坐标和颜色对应在</a:t>
            </a:r>
            <a:r>
              <a:rPr lang="en-US" altLang="zh-CN"/>
              <a:t>vtk</a:t>
            </a:r>
            <a:r>
              <a:rPr lang="zh-CN" altLang="en-US"/>
              <a:t>显示。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4521835"/>
            <a:ext cx="5153025" cy="15938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745" y="4521835"/>
            <a:ext cx="4472940" cy="1728470"/>
          </a:xfrm>
          <a:prstGeom prst="rect">
            <a:avLst/>
          </a:prstGeom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" grpId="0"/>
      <p:bldP spid="22" grpId="0" bldLvl="0" animBg="1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12192000" cy="2312894"/>
          </a:xfrm>
          <a:prstGeom prst="rect">
            <a:avLst/>
          </a:prstGeom>
          <a:solidFill>
            <a:srgbClr val="74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Contents </a:t>
            </a:r>
            <a:endParaRPr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53" y="868967"/>
            <a:ext cx="523415" cy="5234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42755" y="3597498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制作过程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81794" y="494236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成果展示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62275" y="4942362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问题和解决方案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980947" y="3597498"/>
            <a:ext cx="1680208" cy="398780"/>
            <a:chOff x="4980947" y="3597498"/>
            <a:chExt cx="1680208" cy="398780"/>
          </a:xfrm>
        </p:grpSpPr>
        <p:sp>
          <p:nvSpPr>
            <p:cNvPr id="10" name="文本框 9"/>
            <p:cNvSpPr txBox="1"/>
            <p:nvPr/>
          </p:nvSpPr>
          <p:spPr>
            <a:xfrm>
              <a:off x="5462275" y="3597498"/>
              <a:ext cx="1198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0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设计思路</a:t>
              </a:r>
              <a:endPara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980947" y="3646410"/>
              <a:ext cx="495737" cy="343626"/>
              <a:chOff x="2361763" y="2394292"/>
              <a:chExt cx="495737" cy="343626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2361763" y="2394292"/>
                <a:ext cx="328005" cy="328482"/>
              </a:xfrm>
              <a:prstGeom prst="roundRect">
                <a:avLst>
                  <a:gd name="adj" fmla="val 14344"/>
                </a:avLst>
              </a:prstGeom>
              <a:solidFill>
                <a:srgbClr val="74A2B0"/>
              </a:solidFill>
              <a:ln>
                <a:noFill/>
              </a:ln>
              <a:effectLst>
                <a:outerShdw blurRad="1270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/>
                  <a:t>2</a:t>
                </a:r>
                <a:endParaRPr lang="zh-CN" altLang="en-US" sz="3600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785109" y="2397296"/>
                <a:ext cx="72391" cy="340622"/>
              </a:xfrm>
              <a:prstGeom prst="rect">
                <a:avLst/>
              </a:prstGeom>
              <a:solidFill>
                <a:srgbClr val="74A2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7847018" y="3646410"/>
            <a:ext cx="495737" cy="343626"/>
            <a:chOff x="2361763" y="2394292"/>
            <a:chExt cx="495737" cy="343626"/>
          </a:xfrm>
        </p:grpSpPr>
        <p:sp>
          <p:nvSpPr>
            <p:cNvPr id="16" name="圆角矩形 15"/>
            <p:cNvSpPr/>
            <p:nvPr/>
          </p:nvSpPr>
          <p:spPr>
            <a:xfrm>
              <a:off x="2361763" y="2394292"/>
              <a:ext cx="328005" cy="328482"/>
            </a:xfrm>
            <a:prstGeom prst="roundRect">
              <a:avLst>
                <a:gd name="adj" fmla="val 14344"/>
              </a:avLst>
            </a:prstGeom>
            <a:solidFill>
              <a:srgbClr val="74A2B0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3</a:t>
              </a:r>
              <a:endParaRPr lang="zh-CN" altLang="en-US" sz="36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2785109" y="2397296"/>
              <a:ext cx="72391" cy="340622"/>
            </a:xfrm>
            <a:prstGeom prst="rect">
              <a:avLst/>
            </a:prstGeom>
            <a:solidFill>
              <a:srgbClr val="74A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114877" y="4970604"/>
            <a:ext cx="495737" cy="343626"/>
            <a:chOff x="2361763" y="2394292"/>
            <a:chExt cx="495737" cy="343626"/>
          </a:xfrm>
        </p:grpSpPr>
        <p:sp>
          <p:nvSpPr>
            <p:cNvPr id="30" name="圆角矩形 29"/>
            <p:cNvSpPr/>
            <p:nvPr/>
          </p:nvSpPr>
          <p:spPr>
            <a:xfrm>
              <a:off x="2361763" y="2394292"/>
              <a:ext cx="328005" cy="328482"/>
            </a:xfrm>
            <a:prstGeom prst="roundRect">
              <a:avLst>
                <a:gd name="adj" fmla="val 14344"/>
              </a:avLst>
            </a:prstGeom>
            <a:solidFill>
              <a:srgbClr val="74A2B0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4</a:t>
              </a:r>
              <a:endParaRPr lang="zh-CN" altLang="en-US" sz="36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2785109" y="2397296"/>
              <a:ext cx="72391" cy="340622"/>
            </a:xfrm>
            <a:prstGeom prst="rect">
              <a:avLst/>
            </a:prstGeom>
            <a:solidFill>
              <a:srgbClr val="74A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980947" y="4970604"/>
            <a:ext cx="495737" cy="343626"/>
            <a:chOff x="2361763" y="2394292"/>
            <a:chExt cx="495737" cy="343626"/>
          </a:xfrm>
        </p:grpSpPr>
        <p:sp>
          <p:nvSpPr>
            <p:cNvPr id="28" name="圆角矩形 27"/>
            <p:cNvSpPr/>
            <p:nvPr/>
          </p:nvSpPr>
          <p:spPr>
            <a:xfrm>
              <a:off x="2361763" y="2394292"/>
              <a:ext cx="328005" cy="328482"/>
            </a:xfrm>
            <a:prstGeom prst="roundRect">
              <a:avLst>
                <a:gd name="adj" fmla="val 14344"/>
              </a:avLst>
            </a:prstGeom>
            <a:solidFill>
              <a:srgbClr val="74A2B0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5</a:t>
              </a:r>
              <a:endParaRPr lang="zh-CN" altLang="en-US" sz="36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2785109" y="2397296"/>
              <a:ext cx="72391" cy="340622"/>
            </a:xfrm>
            <a:prstGeom prst="rect">
              <a:avLst/>
            </a:prstGeom>
            <a:solidFill>
              <a:srgbClr val="74A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847018" y="4942362"/>
            <a:ext cx="1694617" cy="398780"/>
            <a:chOff x="7847018" y="4942362"/>
            <a:chExt cx="1694617" cy="398780"/>
          </a:xfrm>
        </p:grpSpPr>
        <p:sp>
          <p:nvSpPr>
            <p:cNvPr id="11" name="文本框 10"/>
            <p:cNvSpPr txBox="1"/>
            <p:nvPr/>
          </p:nvSpPr>
          <p:spPr>
            <a:xfrm>
              <a:off x="8342755" y="4942362"/>
              <a:ext cx="1198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0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产品优势</a:t>
              </a:r>
              <a:endPara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7847018" y="4970604"/>
              <a:ext cx="495737" cy="343626"/>
              <a:chOff x="2361763" y="2394292"/>
              <a:chExt cx="495737" cy="343626"/>
            </a:xfrm>
          </p:grpSpPr>
          <p:sp>
            <p:nvSpPr>
              <p:cNvPr id="26" name="圆角矩形 25"/>
              <p:cNvSpPr/>
              <p:nvPr/>
            </p:nvSpPr>
            <p:spPr>
              <a:xfrm>
                <a:off x="2361763" y="2394292"/>
                <a:ext cx="328005" cy="328482"/>
              </a:xfrm>
              <a:prstGeom prst="roundRect">
                <a:avLst>
                  <a:gd name="adj" fmla="val 14344"/>
                </a:avLst>
              </a:prstGeom>
              <a:solidFill>
                <a:srgbClr val="74A2B0"/>
              </a:solidFill>
              <a:ln>
                <a:noFill/>
              </a:ln>
              <a:effectLst>
                <a:outerShdw blurRad="1270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/>
                  <a:t>6</a:t>
                </a:r>
                <a:endParaRPr lang="zh-CN" altLang="en-US" sz="3600" dirty="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2785109" y="2397296"/>
                <a:ext cx="72391" cy="340622"/>
              </a:xfrm>
              <a:prstGeom prst="rect">
                <a:avLst/>
              </a:prstGeom>
              <a:solidFill>
                <a:srgbClr val="74A2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34" name="直接连接符 33"/>
          <p:cNvCxnSpPr/>
          <p:nvPr/>
        </p:nvCxnSpPr>
        <p:spPr>
          <a:xfrm>
            <a:off x="3823853" y="1538395"/>
            <a:ext cx="3960924" cy="0"/>
          </a:xfrm>
          <a:prstGeom prst="line">
            <a:avLst/>
          </a:prstGeom>
          <a:ln w="25400">
            <a:gradFill>
              <a:gsLst>
                <a:gs pos="0">
                  <a:srgbClr val="1F2428">
                    <a:alpha val="0"/>
                  </a:srgbClr>
                </a:gs>
                <a:gs pos="70840">
                  <a:srgbClr val="1F2428"/>
                </a:gs>
                <a:gs pos="33718">
                  <a:srgbClr val="1F2428"/>
                </a:gs>
                <a:gs pos="51400">
                  <a:srgbClr val="1F2428"/>
                </a:gs>
                <a:gs pos="100000">
                  <a:srgbClr val="1F242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718" y="882785"/>
            <a:ext cx="801067" cy="80106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871963" y="3464341"/>
            <a:ext cx="2696066" cy="77299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568242" y="3464790"/>
            <a:ext cx="2696066" cy="77299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497544" y="4837246"/>
            <a:ext cx="2696066" cy="77299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889252" y="4837352"/>
            <a:ext cx="2696066" cy="77299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114877" y="3597498"/>
            <a:ext cx="1665797" cy="398780"/>
            <a:chOff x="2114877" y="3597498"/>
            <a:chExt cx="1665797" cy="398780"/>
          </a:xfrm>
        </p:grpSpPr>
        <p:sp>
          <p:nvSpPr>
            <p:cNvPr id="6" name="文本框 5"/>
            <p:cNvSpPr txBox="1"/>
            <p:nvPr/>
          </p:nvSpPr>
          <p:spPr>
            <a:xfrm>
              <a:off x="2581794" y="3597498"/>
              <a:ext cx="1198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设计背景</a:t>
              </a:r>
              <a:endPara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2114877" y="3646410"/>
              <a:ext cx="495737" cy="343626"/>
              <a:chOff x="2361763" y="2394292"/>
              <a:chExt cx="495737" cy="343626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2361763" y="2394292"/>
                <a:ext cx="328005" cy="328482"/>
              </a:xfrm>
              <a:prstGeom prst="roundRect">
                <a:avLst>
                  <a:gd name="adj" fmla="val 14344"/>
                </a:avLst>
              </a:prstGeom>
              <a:solidFill>
                <a:srgbClr val="74A2B0"/>
              </a:solidFill>
              <a:ln>
                <a:noFill/>
              </a:ln>
              <a:effectLst>
                <a:outerShdw blurRad="1270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/>
                  <a:t>1</a:t>
                </a:r>
                <a:endParaRPr lang="zh-CN" altLang="en-US" sz="3600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785109" y="2397296"/>
                <a:ext cx="72391" cy="340622"/>
              </a:xfrm>
              <a:prstGeom prst="rect">
                <a:avLst/>
              </a:prstGeom>
              <a:solidFill>
                <a:srgbClr val="74A2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6" name="矩形 35"/>
          <p:cNvSpPr/>
          <p:nvPr/>
        </p:nvSpPr>
        <p:spPr>
          <a:xfrm>
            <a:off x="1889252" y="3409922"/>
            <a:ext cx="2696066" cy="77299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2.96296E-6 L 0.46915 2.96296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5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38 0.00278 L -0.22474 0.0044 " pathEditMode="relative" ptsTypes="AA">
                                      <p:cBhvr>
                                        <p:cTn id="1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 形 9"/>
          <p:cNvSpPr/>
          <p:nvPr/>
        </p:nvSpPr>
        <p:spPr>
          <a:xfrm rot="5400000">
            <a:off x="38100" y="-38100"/>
            <a:ext cx="1554480" cy="1630680"/>
          </a:xfrm>
          <a:prstGeom prst="corner">
            <a:avLst>
              <a:gd name="adj1" fmla="val 32354"/>
              <a:gd name="adj2" fmla="val 31373"/>
            </a:avLst>
          </a:prstGeom>
          <a:solidFill>
            <a:srgbClr val="74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L 形 12"/>
          <p:cNvSpPr/>
          <p:nvPr/>
        </p:nvSpPr>
        <p:spPr>
          <a:xfrm rot="16200000">
            <a:off x="10599420" y="5265420"/>
            <a:ext cx="1554480" cy="1630680"/>
          </a:xfrm>
          <a:prstGeom prst="corner">
            <a:avLst>
              <a:gd name="adj1" fmla="val 32354"/>
              <a:gd name="adj2" fmla="val 31373"/>
            </a:avLst>
          </a:prstGeom>
          <a:solidFill>
            <a:srgbClr val="74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六角星 11"/>
          <p:cNvSpPr/>
          <p:nvPr/>
        </p:nvSpPr>
        <p:spPr>
          <a:xfrm>
            <a:off x="4120515" y="1473835"/>
            <a:ext cx="1804670" cy="1966595"/>
          </a:xfrm>
          <a:prstGeom prst="star6">
            <a:avLst>
              <a:gd name="adj" fmla="val 43557"/>
              <a:gd name="hf" fmla="val 115470"/>
            </a:avLst>
          </a:prstGeom>
          <a:solidFill>
            <a:srgbClr val="93B9C4"/>
          </a:solidFill>
          <a:ln w="476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020934" y="2947787"/>
            <a:ext cx="1804681" cy="1966899"/>
            <a:chOff x="5982959" y="3897747"/>
            <a:chExt cx="1804681" cy="1966899"/>
          </a:xfrm>
        </p:grpSpPr>
        <p:sp>
          <p:nvSpPr>
            <p:cNvPr id="15" name="六角星 14"/>
            <p:cNvSpPr/>
            <p:nvPr/>
          </p:nvSpPr>
          <p:spPr>
            <a:xfrm>
              <a:off x="5982959" y="3897747"/>
              <a:ext cx="1804681" cy="1966899"/>
            </a:xfrm>
            <a:prstGeom prst="star6">
              <a:avLst>
                <a:gd name="adj" fmla="val 43557"/>
                <a:gd name="hf" fmla="val 115470"/>
              </a:avLst>
            </a:prstGeom>
            <a:solidFill>
              <a:srgbClr val="93B9C4"/>
            </a:solidFill>
            <a:ln w="476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1" name="Group 69"/>
            <p:cNvGrpSpPr/>
            <p:nvPr/>
          </p:nvGrpSpPr>
          <p:grpSpPr>
            <a:xfrm>
              <a:off x="6630550" y="4668362"/>
              <a:ext cx="486074" cy="456162"/>
              <a:chOff x="10074275" y="1647825"/>
              <a:chExt cx="464344" cy="435769"/>
            </a:xfrm>
            <a:solidFill>
              <a:sysClr val="window" lastClr="FFFFFF"/>
            </a:solidFill>
          </p:grpSpPr>
          <p:sp>
            <p:nvSpPr>
              <p:cNvPr id="42" name="AutoShape 69"/>
              <p:cNvSpPr/>
              <p:nvPr/>
            </p:nvSpPr>
            <p:spPr bwMode="auto">
              <a:xfrm>
                <a:off x="10074275" y="1647825"/>
                <a:ext cx="464344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223" y="5760"/>
                    </a:moveTo>
                    <a:lnTo>
                      <a:pt x="17548" y="5760"/>
                    </a:lnTo>
                    <a:cubicBezTo>
                      <a:pt x="16804" y="5760"/>
                      <a:pt x="16198" y="5114"/>
                      <a:pt x="16198" y="4320"/>
                    </a:cubicBezTo>
                    <a:lnTo>
                      <a:pt x="16200" y="4320"/>
                    </a:lnTo>
                    <a:lnTo>
                      <a:pt x="16200" y="1440"/>
                    </a:lnTo>
                    <a:lnTo>
                      <a:pt x="20250" y="5760"/>
                    </a:lnTo>
                    <a:cubicBezTo>
                      <a:pt x="20250" y="5760"/>
                      <a:pt x="18223" y="5760"/>
                      <a:pt x="18223" y="5760"/>
                    </a:cubicBezTo>
                    <a:close/>
                    <a:moveTo>
                      <a:pt x="20250" y="19440"/>
                    </a:moveTo>
                    <a:cubicBezTo>
                      <a:pt x="20250" y="19837"/>
                      <a:pt x="19948" y="20160"/>
                      <a:pt x="19575" y="20160"/>
                    </a:cubicBezTo>
                    <a:lnTo>
                      <a:pt x="2024" y="20160"/>
                    </a:lnTo>
                    <a:cubicBezTo>
                      <a:pt x="1651" y="20160"/>
                      <a:pt x="1349" y="19837"/>
                      <a:pt x="1349" y="19440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5525" y="1440"/>
                    </a:lnTo>
                    <a:lnTo>
                      <a:pt x="15525" y="4320"/>
                    </a:lnTo>
                    <a:lnTo>
                      <a:pt x="15523" y="4320"/>
                    </a:lnTo>
                    <a:cubicBezTo>
                      <a:pt x="15523" y="5513"/>
                      <a:pt x="16430" y="6480"/>
                      <a:pt x="17548" y="6480"/>
                    </a:cubicBezTo>
                    <a:lnTo>
                      <a:pt x="18223" y="6480"/>
                    </a:lnTo>
                    <a:lnTo>
                      <a:pt x="20250" y="6480"/>
                    </a:lnTo>
                    <a:cubicBezTo>
                      <a:pt x="20250" y="6480"/>
                      <a:pt x="20250" y="19440"/>
                      <a:pt x="20250" y="19440"/>
                    </a:cubicBezTo>
                    <a:close/>
                    <a:moveTo>
                      <a:pt x="21204" y="4741"/>
                    </a:moveTo>
                    <a:lnTo>
                      <a:pt x="17154" y="421"/>
                    </a:lnTo>
                    <a:cubicBezTo>
                      <a:pt x="16901" y="151"/>
                      <a:pt x="16557" y="0"/>
                      <a:pt x="16200" y="0"/>
                    </a:cubicBezTo>
                    <a:lnTo>
                      <a:pt x="2024" y="0"/>
                    </a:lnTo>
                    <a:cubicBezTo>
                      <a:pt x="908" y="0"/>
                      <a:pt x="0" y="968"/>
                      <a:pt x="0" y="2160"/>
                    </a:cubicBezTo>
                    <a:lnTo>
                      <a:pt x="0" y="19440"/>
                    </a:lnTo>
                    <a:cubicBezTo>
                      <a:pt x="0" y="20631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599" y="20631"/>
                      <a:pt x="21599" y="19440"/>
                    </a:cubicBezTo>
                    <a:lnTo>
                      <a:pt x="21599" y="5760"/>
                    </a:lnTo>
                    <a:cubicBezTo>
                      <a:pt x="21599" y="5378"/>
                      <a:pt x="21457" y="5011"/>
                      <a:pt x="21204" y="4741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43" name="AutoShape 70"/>
              <p:cNvSpPr/>
              <p:nvPr/>
            </p:nvSpPr>
            <p:spPr bwMode="auto">
              <a:xfrm>
                <a:off x="10291763" y="1734344"/>
                <a:ext cx="87313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00" y="21599"/>
                    </a:moveTo>
                    <a:lnTo>
                      <a:pt x="19800" y="21599"/>
                    </a:lnTo>
                    <a:cubicBezTo>
                      <a:pt x="20791" y="21599"/>
                      <a:pt x="21600" y="16769"/>
                      <a:pt x="21600" y="10800"/>
                    </a:cubicBezTo>
                    <a:cubicBezTo>
                      <a:pt x="21600" y="4830"/>
                      <a:pt x="20791" y="0"/>
                      <a:pt x="19800" y="0"/>
                    </a:cubicBezTo>
                    <a:lnTo>
                      <a:pt x="1800" y="0"/>
                    </a:lnTo>
                    <a:cubicBezTo>
                      <a:pt x="801" y="0"/>
                      <a:pt x="0" y="4830"/>
                      <a:pt x="0" y="10800"/>
                    </a:cubicBezTo>
                    <a:cubicBezTo>
                      <a:pt x="0" y="16769"/>
                      <a:pt x="801" y="21599"/>
                      <a:pt x="1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44" name="AutoShape 71"/>
              <p:cNvSpPr/>
              <p:nvPr/>
            </p:nvSpPr>
            <p:spPr bwMode="auto">
              <a:xfrm>
                <a:off x="10291763" y="1778000"/>
                <a:ext cx="87313" cy="150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00" y="21599"/>
                    </a:moveTo>
                    <a:lnTo>
                      <a:pt x="19800" y="21599"/>
                    </a:lnTo>
                    <a:cubicBezTo>
                      <a:pt x="20791" y="21599"/>
                      <a:pt x="21600" y="16769"/>
                      <a:pt x="21600" y="10800"/>
                    </a:cubicBezTo>
                    <a:cubicBezTo>
                      <a:pt x="21600" y="4830"/>
                      <a:pt x="20791" y="0"/>
                      <a:pt x="19800" y="0"/>
                    </a:cubicBezTo>
                    <a:lnTo>
                      <a:pt x="1800" y="0"/>
                    </a:lnTo>
                    <a:cubicBezTo>
                      <a:pt x="801" y="0"/>
                      <a:pt x="0" y="4830"/>
                      <a:pt x="0" y="10800"/>
                    </a:cubicBezTo>
                    <a:cubicBezTo>
                      <a:pt x="0" y="16769"/>
                      <a:pt x="801" y="21599"/>
                      <a:pt x="1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45" name="AutoShape 72"/>
              <p:cNvSpPr/>
              <p:nvPr/>
            </p:nvSpPr>
            <p:spPr bwMode="auto">
              <a:xfrm>
                <a:off x="10291763" y="1821657"/>
                <a:ext cx="188913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16769"/>
                      <a:pt x="369" y="21599"/>
                      <a:pt x="830" y="21599"/>
                    </a:cubicBezTo>
                    <a:lnTo>
                      <a:pt x="20769" y="21599"/>
                    </a:lnTo>
                    <a:cubicBezTo>
                      <a:pt x="21226" y="21599"/>
                      <a:pt x="21600" y="16769"/>
                      <a:pt x="21600" y="10800"/>
                    </a:cubicBezTo>
                    <a:cubicBezTo>
                      <a:pt x="21600" y="4830"/>
                      <a:pt x="21226" y="0"/>
                      <a:pt x="20769" y="0"/>
                    </a:cubicBezTo>
                    <a:lnTo>
                      <a:pt x="830" y="0"/>
                    </a:lnTo>
                    <a:cubicBezTo>
                      <a:pt x="369" y="0"/>
                      <a:pt x="0" y="4830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46" name="AutoShape 73"/>
              <p:cNvSpPr/>
              <p:nvPr/>
            </p:nvSpPr>
            <p:spPr bwMode="auto">
              <a:xfrm>
                <a:off x="10132219" y="1908969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47" name="AutoShape 74"/>
              <p:cNvSpPr/>
              <p:nvPr/>
            </p:nvSpPr>
            <p:spPr bwMode="auto">
              <a:xfrm>
                <a:off x="10132219" y="1952625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48" name="AutoShape 75"/>
              <p:cNvSpPr/>
              <p:nvPr/>
            </p:nvSpPr>
            <p:spPr bwMode="auto">
              <a:xfrm>
                <a:off x="10132219" y="1996282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49" name="AutoShape 76"/>
              <p:cNvSpPr/>
              <p:nvPr/>
            </p:nvSpPr>
            <p:spPr bwMode="auto">
              <a:xfrm>
                <a:off x="10132219" y="1865313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69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69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50" name="AutoShape 77"/>
              <p:cNvSpPr/>
              <p:nvPr/>
            </p:nvSpPr>
            <p:spPr bwMode="auto">
              <a:xfrm>
                <a:off x="10132219" y="1720057"/>
                <a:ext cx="130969" cy="1166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4799" y="5400"/>
                    </a:moveTo>
                    <a:lnTo>
                      <a:pt x="16800" y="5400"/>
                    </a:lnTo>
                    <a:lnTo>
                      <a:pt x="16800" y="16200"/>
                    </a:lnTo>
                    <a:lnTo>
                      <a:pt x="4799" y="16200"/>
                    </a:lnTo>
                    <a:cubicBezTo>
                      <a:pt x="4799" y="16200"/>
                      <a:pt x="4799" y="5400"/>
                      <a:pt x="4799" y="5400"/>
                    </a:cubicBezTo>
                    <a:close/>
                    <a:moveTo>
                      <a:pt x="2399" y="21599"/>
                    </a:moveTo>
                    <a:lnTo>
                      <a:pt x="19200" y="21599"/>
                    </a:lnTo>
                    <a:cubicBezTo>
                      <a:pt x="20526" y="21599"/>
                      <a:pt x="21599" y="20392"/>
                      <a:pt x="21599" y="18900"/>
                    </a:cubicBezTo>
                    <a:lnTo>
                      <a:pt x="21599" y="2700"/>
                    </a:lnTo>
                    <a:cubicBezTo>
                      <a:pt x="21599" y="1207"/>
                      <a:pt x="20526" y="0"/>
                      <a:pt x="19200" y="0"/>
                    </a:cubicBezTo>
                    <a:lnTo>
                      <a:pt x="2399" y="0"/>
                    </a:lnTo>
                    <a:cubicBezTo>
                      <a:pt x="1073" y="0"/>
                      <a:pt x="0" y="1207"/>
                      <a:pt x="0" y="2700"/>
                    </a:cubicBezTo>
                    <a:lnTo>
                      <a:pt x="0" y="18900"/>
                    </a:lnTo>
                    <a:cubicBezTo>
                      <a:pt x="0" y="20392"/>
                      <a:pt x="1073" y="21599"/>
                      <a:pt x="2399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</p:grpSp>
      </p:grpSp>
      <p:sp>
        <p:nvSpPr>
          <p:cNvPr id="56" name="文本框 55"/>
          <p:cNvSpPr txBox="1"/>
          <p:nvPr/>
        </p:nvSpPr>
        <p:spPr>
          <a:xfrm>
            <a:off x="646841" y="646261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产品优势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622425" y="2134235"/>
            <a:ext cx="24688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457200"/>
            <a:r>
              <a:rPr lang="zh-CN" altLang="en-US" sz="3600" kern="100" dirty="0">
                <a:solidFill>
                  <a:srgbClr val="222B34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存储容量大</a:t>
            </a:r>
            <a:endParaRPr lang="zh-CN" altLang="en-US" sz="3600" kern="100" dirty="0">
              <a:solidFill>
                <a:srgbClr val="222B34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983105" y="5037455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457200"/>
            <a:r>
              <a:rPr lang="zh-CN" altLang="en-US" sz="3600" kern="100" dirty="0">
                <a:solidFill>
                  <a:srgbClr val="222B34"/>
                </a:solidFill>
                <a:latin typeface="Arial" panose="020B0604020202020204"/>
                <a:ea typeface="微软雅黑" panose="020B0503020204020204" pitchFamily="34" charset="-122"/>
                <a:cs typeface="Times New Roman" panose="02020603050405020304" pitchFamily="18" charset="0"/>
              </a:rPr>
              <a:t>可操控性</a:t>
            </a:r>
            <a:endParaRPr lang="zh-CN" altLang="en-US" sz="3600" kern="100" dirty="0">
              <a:solidFill>
                <a:srgbClr val="222B34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861935" y="2134235"/>
            <a:ext cx="330200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zh-CN" altLang="en-US" sz="3600" kern="100" dirty="0">
                <a:solidFill>
                  <a:srgbClr val="222B34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保障人身安全</a:t>
            </a:r>
            <a:endParaRPr lang="zh-CN" altLang="en-US" sz="3600" kern="100" dirty="0">
              <a:solidFill>
                <a:srgbClr val="222B34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792085" y="5036820"/>
            <a:ext cx="2926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457200"/>
            <a:r>
              <a:rPr lang="zh-CN" altLang="en-US" sz="3600" kern="100" dirty="0">
                <a:solidFill>
                  <a:srgbClr val="222B34"/>
                </a:solidFill>
                <a:latin typeface="Arial" panose="020B0604020202020204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降低人工成本</a:t>
            </a:r>
            <a:endParaRPr lang="en-US" altLang="zh-CN" sz="3600" kern="100" dirty="0">
              <a:solidFill>
                <a:srgbClr val="222B34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95332" y="587437"/>
            <a:ext cx="51145" cy="886770"/>
          </a:xfrm>
          <a:prstGeom prst="rect">
            <a:avLst/>
          </a:prstGeom>
          <a:solidFill>
            <a:srgbClr val="74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角星 6"/>
          <p:cNvSpPr/>
          <p:nvPr/>
        </p:nvSpPr>
        <p:spPr>
          <a:xfrm>
            <a:off x="5925185" y="1473835"/>
            <a:ext cx="1804670" cy="1966595"/>
          </a:xfrm>
          <a:prstGeom prst="star6">
            <a:avLst>
              <a:gd name="adj" fmla="val 43557"/>
              <a:gd name="hf" fmla="val 115470"/>
            </a:avLst>
          </a:prstGeom>
          <a:solidFill>
            <a:srgbClr val="93B9C4"/>
          </a:solidFill>
          <a:ln w="476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六角星 7"/>
          <p:cNvSpPr/>
          <p:nvPr/>
        </p:nvSpPr>
        <p:spPr>
          <a:xfrm>
            <a:off x="4091305" y="4376420"/>
            <a:ext cx="1804670" cy="1966595"/>
          </a:xfrm>
          <a:prstGeom prst="star6">
            <a:avLst>
              <a:gd name="adj" fmla="val 43557"/>
              <a:gd name="hf" fmla="val 115470"/>
            </a:avLst>
          </a:prstGeom>
          <a:solidFill>
            <a:srgbClr val="93B9C4"/>
          </a:solidFill>
          <a:ln w="476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角星 10"/>
          <p:cNvSpPr/>
          <p:nvPr/>
        </p:nvSpPr>
        <p:spPr>
          <a:xfrm>
            <a:off x="5987415" y="4376420"/>
            <a:ext cx="1804670" cy="1966595"/>
          </a:xfrm>
          <a:prstGeom prst="star6">
            <a:avLst>
              <a:gd name="adj" fmla="val 43557"/>
              <a:gd name="hf" fmla="val 115470"/>
            </a:avLst>
          </a:prstGeom>
          <a:solidFill>
            <a:srgbClr val="93B9C4"/>
          </a:solidFill>
          <a:ln w="476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697730" y="1903730"/>
            <a:ext cx="3232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 b="1">
                <a:solidFill>
                  <a:schemeClr val="bg1"/>
                </a:solidFill>
                <a:latin typeface="+mn-ea"/>
              </a:rPr>
              <a:t>1</a:t>
            </a:r>
            <a:endParaRPr lang="en-US" altLang="zh-CN" sz="6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02400" y="1903730"/>
            <a:ext cx="3232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 b="1">
                <a:solidFill>
                  <a:schemeClr val="bg1"/>
                </a:solidFill>
                <a:latin typeface="+mn-ea"/>
              </a:rPr>
              <a:t>2</a:t>
            </a:r>
            <a:endParaRPr lang="en-US" altLang="zh-CN" sz="6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97730" y="4806315"/>
            <a:ext cx="3232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 b="1">
                <a:solidFill>
                  <a:schemeClr val="bg1"/>
                </a:solidFill>
                <a:latin typeface="+mn-ea"/>
              </a:rPr>
              <a:t>3</a:t>
            </a:r>
            <a:endParaRPr lang="en-US" altLang="zh-CN" sz="6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02400" y="4806315"/>
            <a:ext cx="3232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 b="1">
                <a:solidFill>
                  <a:schemeClr val="bg1"/>
                </a:solidFill>
                <a:latin typeface="+mn-ea"/>
              </a:rPr>
              <a:t>4</a:t>
            </a:r>
            <a:endParaRPr lang="en-US" altLang="zh-CN" sz="6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477250" y="5758180"/>
            <a:ext cx="1555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kern="100" dirty="0">
                <a:solidFill>
                  <a:srgbClr val="222B34"/>
                </a:solidFill>
                <a:latin typeface="Arial" panose="020B0604020202020204"/>
                <a:ea typeface="微软雅黑" panose="020B0503020204020204" pitchFamily="34" charset="-122"/>
                <a:cs typeface="Times New Roman" panose="02020603050405020304" pitchFamily="18" charset="0"/>
              </a:rPr>
              <a:t>效率高</a:t>
            </a:r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2660" y="791210"/>
            <a:ext cx="5524500" cy="57912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85" y="1903730"/>
            <a:ext cx="6324600" cy="3686810"/>
          </a:xfrm>
          <a:prstGeom prst="rect">
            <a:avLst/>
          </a:prstGeom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5" grpId="0"/>
      <p:bldP spid="63" grpId="0"/>
      <p:bldP spid="7" grpId="0" animBg="1"/>
      <p:bldP spid="8" grpId="0" animBg="1"/>
      <p:bldP spid="60" grpId="0"/>
      <p:bldP spid="23" grpId="0"/>
      <p:bldP spid="67" grpId="0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866506"/>
            <a:ext cx="348792" cy="3412503"/>
          </a:xfrm>
          <a:prstGeom prst="rect">
            <a:avLst/>
          </a:prstGeom>
          <a:solidFill>
            <a:srgbClr val="A6D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843208" y="1866506"/>
            <a:ext cx="348792" cy="3412503"/>
          </a:xfrm>
          <a:prstGeom prst="rect">
            <a:avLst/>
          </a:prstGeom>
          <a:solidFill>
            <a:srgbClr val="A6D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44760" y="897157"/>
            <a:ext cx="10360058" cy="4949072"/>
          </a:xfrm>
          <a:prstGeom prst="rect">
            <a:avLst/>
          </a:prstGeom>
          <a:solidFill>
            <a:srgbClr val="74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43000" y="1039091"/>
            <a:ext cx="10131136" cy="46863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57300" y="1122218"/>
            <a:ext cx="9933709" cy="4499264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958590" y="2470785"/>
            <a:ext cx="45453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rgbClr val="020A1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感谢观看</a:t>
            </a:r>
            <a:r>
              <a:rPr lang="zh-CN" altLang="en-US" sz="3600" b="1" dirty="0">
                <a:solidFill>
                  <a:srgbClr val="020A1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3600" b="1" dirty="0">
              <a:solidFill>
                <a:srgbClr val="020A1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971681" y="3796778"/>
            <a:ext cx="4519411" cy="7857"/>
          </a:xfrm>
          <a:prstGeom prst="line">
            <a:avLst/>
          </a:prstGeom>
          <a:ln w="25400">
            <a:gradFill>
              <a:gsLst>
                <a:gs pos="0">
                  <a:srgbClr val="1F2428">
                    <a:alpha val="0"/>
                  </a:srgbClr>
                </a:gs>
                <a:gs pos="70840">
                  <a:srgbClr val="1F2428"/>
                </a:gs>
                <a:gs pos="33718">
                  <a:srgbClr val="1F2428"/>
                </a:gs>
                <a:gs pos="51400">
                  <a:srgbClr val="1F2428"/>
                </a:gs>
                <a:gs pos="100000">
                  <a:srgbClr val="1F242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0000">
            <a:off x="2555240" y="2216150"/>
            <a:ext cx="1708150" cy="1708150"/>
          </a:xfrm>
          <a:prstGeom prst="rect">
            <a:avLst/>
          </a:prstGeom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1.48148E-6 L 0.46914 -1.48148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12192000" cy="2312894"/>
          </a:xfrm>
          <a:prstGeom prst="rect">
            <a:avLst/>
          </a:prstGeom>
          <a:solidFill>
            <a:srgbClr val="74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Contents </a:t>
            </a:r>
            <a:endParaRPr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53" y="868967"/>
            <a:ext cx="523415" cy="5234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42755" y="3597498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制作过程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81794" y="494236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成果展示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62275" y="4942362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问题和解决方案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42755" y="494236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产品优势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980947" y="3597498"/>
            <a:ext cx="1680208" cy="398780"/>
            <a:chOff x="4980947" y="3597498"/>
            <a:chExt cx="1680208" cy="398780"/>
          </a:xfrm>
        </p:grpSpPr>
        <p:sp>
          <p:nvSpPr>
            <p:cNvPr id="10" name="文本框 9"/>
            <p:cNvSpPr txBox="1"/>
            <p:nvPr/>
          </p:nvSpPr>
          <p:spPr>
            <a:xfrm>
              <a:off x="5462275" y="3597498"/>
              <a:ext cx="1198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设计思路</a:t>
              </a:r>
              <a:endPara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980947" y="3646410"/>
              <a:ext cx="495737" cy="343626"/>
              <a:chOff x="2361763" y="2394292"/>
              <a:chExt cx="495737" cy="343626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2361763" y="2394292"/>
                <a:ext cx="328005" cy="328482"/>
              </a:xfrm>
              <a:prstGeom prst="roundRect">
                <a:avLst>
                  <a:gd name="adj" fmla="val 14344"/>
                </a:avLst>
              </a:prstGeom>
              <a:solidFill>
                <a:srgbClr val="74A2B0"/>
              </a:solidFill>
              <a:ln>
                <a:noFill/>
              </a:ln>
              <a:effectLst>
                <a:outerShdw blurRad="1270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/>
                  <a:t>2</a:t>
                </a:r>
                <a:endParaRPr lang="zh-CN" altLang="en-US" sz="3600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785109" y="2397296"/>
                <a:ext cx="72391" cy="340622"/>
              </a:xfrm>
              <a:prstGeom prst="rect">
                <a:avLst/>
              </a:prstGeom>
              <a:solidFill>
                <a:srgbClr val="74A2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7847018" y="3646410"/>
            <a:ext cx="495737" cy="343626"/>
            <a:chOff x="2361763" y="2394292"/>
            <a:chExt cx="495737" cy="343626"/>
          </a:xfrm>
        </p:grpSpPr>
        <p:sp>
          <p:nvSpPr>
            <p:cNvPr id="16" name="圆角矩形 15"/>
            <p:cNvSpPr/>
            <p:nvPr/>
          </p:nvSpPr>
          <p:spPr>
            <a:xfrm>
              <a:off x="2361763" y="2394292"/>
              <a:ext cx="328005" cy="328482"/>
            </a:xfrm>
            <a:prstGeom prst="roundRect">
              <a:avLst>
                <a:gd name="adj" fmla="val 14344"/>
              </a:avLst>
            </a:prstGeom>
            <a:solidFill>
              <a:srgbClr val="74A2B0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3</a:t>
              </a:r>
              <a:endParaRPr lang="zh-CN" altLang="en-US" sz="36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2785109" y="2397296"/>
              <a:ext cx="72391" cy="340622"/>
            </a:xfrm>
            <a:prstGeom prst="rect">
              <a:avLst/>
            </a:prstGeom>
            <a:solidFill>
              <a:srgbClr val="74A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114877" y="4970604"/>
            <a:ext cx="6227878" cy="343626"/>
            <a:chOff x="2291522" y="2386720"/>
            <a:chExt cx="6227878" cy="343626"/>
          </a:xfrm>
        </p:grpSpPr>
        <p:grpSp>
          <p:nvGrpSpPr>
            <p:cNvPr id="23" name="组合 22"/>
            <p:cNvGrpSpPr/>
            <p:nvPr/>
          </p:nvGrpSpPr>
          <p:grpSpPr>
            <a:xfrm>
              <a:off x="2291522" y="2386720"/>
              <a:ext cx="495737" cy="343626"/>
              <a:chOff x="2361763" y="2394292"/>
              <a:chExt cx="495737" cy="343626"/>
            </a:xfrm>
          </p:grpSpPr>
          <p:sp>
            <p:nvSpPr>
              <p:cNvPr id="30" name="圆角矩形 29"/>
              <p:cNvSpPr/>
              <p:nvPr/>
            </p:nvSpPr>
            <p:spPr>
              <a:xfrm>
                <a:off x="2361763" y="2394292"/>
                <a:ext cx="328005" cy="328482"/>
              </a:xfrm>
              <a:prstGeom prst="roundRect">
                <a:avLst>
                  <a:gd name="adj" fmla="val 14344"/>
                </a:avLst>
              </a:prstGeom>
              <a:solidFill>
                <a:srgbClr val="74A2B0"/>
              </a:solidFill>
              <a:ln>
                <a:noFill/>
              </a:ln>
              <a:effectLst>
                <a:outerShdw blurRad="1270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/>
                  <a:t>4</a:t>
                </a:r>
                <a:endParaRPr lang="zh-CN" altLang="en-US" sz="3600" dirty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785109" y="2397296"/>
                <a:ext cx="72391" cy="340622"/>
              </a:xfrm>
              <a:prstGeom prst="rect">
                <a:avLst/>
              </a:prstGeom>
              <a:solidFill>
                <a:srgbClr val="74A2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157592" y="2386720"/>
              <a:ext cx="495737" cy="343626"/>
              <a:chOff x="2361763" y="2394292"/>
              <a:chExt cx="495737" cy="343626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2361763" y="2394292"/>
                <a:ext cx="328005" cy="328482"/>
              </a:xfrm>
              <a:prstGeom prst="roundRect">
                <a:avLst>
                  <a:gd name="adj" fmla="val 14344"/>
                </a:avLst>
              </a:prstGeom>
              <a:solidFill>
                <a:srgbClr val="74A2B0"/>
              </a:solidFill>
              <a:ln>
                <a:noFill/>
              </a:ln>
              <a:effectLst>
                <a:outerShdw blurRad="1270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/>
                  <a:t>5</a:t>
                </a:r>
                <a:endParaRPr lang="zh-CN" altLang="en-US" sz="3600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785109" y="2397296"/>
                <a:ext cx="72391" cy="340622"/>
              </a:xfrm>
              <a:prstGeom prst="rect">
                <a:avLst/>
              </a:prstGeom>
              <a:solidFill>
                <a:srgbClr val="74A2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8023663" y="2386720"/>
              <a:ext cx="495737" cy="343626"/>
              <a:chOff x="2361763" y="2394292"/>
              <a:chExt cx="495737" cy="343626"/>
            </a:xfrm>
          </p:grpSpPr>
          <p:sp>
            <p:nvSpPr>
              <p:cNvPr id="26" name="圆角矩形 25"/>
              <p:cNvSpPr/>
              <p:nvPr/>
            </p:nvSpPr>
            <p:spPr>
              <a:xfrm>
                <a:off x="2361763" y="2394292"/>
                <a:ext cx="328005" cy="328482"/>
              </a:xfrm>
              <a:prstGeom prst="roundRect">
                <a:avLst>
                  <a:gd name="adj" fmla="val 14344"/>
                </a:avLst>
              </a:prstGeom>
              <a:solidFill>
                <a:srgbClr val="74A2B0"/>
              </a:solidFill>
              <a:ln>
                <a:noFill/>
              </a:ln>
              <a:effectLst>
                <a:outerShdw blurRad="1270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/>
                  <a:t>6</a:t>
                </a:r>
                <a:endParaRPr lang="zh-CN" altLang="en-US" sz="3600" dirty="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2785109" y="2397296"/>
                <a:ext cx="72391" cy="340622"/>
              </a:xfrm>
              <a:prstGeom prst="rect">
                <a:avLst/>
              </a:prstGeom>
              <a:solidFill>
                <a:srgbClr val="74A2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34" name="直接连接符 33"/>
          <p:cNvCxnSpPr/>
          <p:nvPr/>
        </p:nvCxnSpPr>
        <p:spPr>
          <a:xfrm>
            <a:off x="3823853" y="1538395"/>
            <a:ext cx="3960924" cy="0"/>
          </a:xfrm>
          <a:prstGeom prst="line">
            <a:avLst/>
          </a:prstGeom>
          <a:ln w="25400">
            <a:gradFill>
              <a:gsLst>
                <a:gs pos="0">
                  <a:srgbClr val="1F2428">
                    <a:alpha val="0"/>
                  </a:srgbClr>
                </a:gs>
                <a:gs pos="70840">
                  <a:srgbClr val="1F2428"/>
                </a:gs>
                <a:gs pos="33718">
                  <a:srgbClr val="1F2428"/>
                </a:gs>
                <a:gs pos="51400">
                  <a:srgbClr val="1F2428"/>
                </a:gs>
                <a:gs pos="100000">
                  <a:srgbClr val="1F242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718" y="882785"/>
            <a:ext cx="801067" cy="80106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677642" y="3410817"/>
            <a:ext cx="2696066" cy="77299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594277" y="3410815"/>
            <a:ext cx="2696066" cy="77299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483311" y="4757576"/>
            <a:ext cx="2696066" cy="77299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897869" y="4748411"/>
            <a:ext cx="2696066" cy="77299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833372" y="4748452"/>
            <a:ext cx="2696066" cy="77299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114877" y="3597498"/>
            <a:ext cx="1665797" cy="398780"/>
            <a:chOff x="2114877" y="3597498"/>
            <a:chExt cx="1665797" cy="398780"/>
          </a:xfrm>
        </p:grpSpPr>
        <p:sp>
          <p:nvSpPr>
            <p:cNvPr id="6" name="文本框 5"/>
            <p:cNvSpPr txBox="1"/>
            <p:nvPr/>
          </p:nvSpPr>
          <p:spPr>
            <a:xfrm>
              <a:off x="2581794" y="3597498"/>
              <a:ext cx="1198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设计背景</a:t>
              </a:r>
              <a:endPara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2114877" y="3646410"/>
              <a:ext cx="495737" cy="343626"/>
              <a:chOff x="2361763" y="2394292"/>
              <a:chExt cx="495737" cy="343626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2361763" y="2394292"/>
                <a:ext cx="328005" cy="328482"/>
              </a:xfrm>
              <a:prstGeom prst="roundRect">
                <a:avLst>
                  <a:gd name="adj" fmla="val 14344"/>
                </a:avLst>
              </a:prstGeom>
              <a:solidFill>
                <a:srgbClr val="74A2B0"/>
              </a:solidFill>
              <a:ln>
                <a:noFill/>
              </a:ln>
              <a:effectLst>
                <a:outerShdw blurRad="1270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/>
                  <a:t>1</a:t>
                </a:r>
                <a:endParaRPr lang="zh-CN" altLang="en-US" sz="3600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785109" y="2397296"/>
                <a:ext cx="72391" cy="340622"/>
              </a:xfrm>
              <a:prstGeom prst="rect">
                <a:avLst/>
              </a:prstGeom>
              <a:solidFill>
                <a:srgbClr val="74A2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2.96296E-6 L 0.46915 2.96296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33" grpId="0" bldLvl="0" animBg="1"/>
      <p:bldP spid="36" grpId="0" bldLvl="0" animBg="1"/>
      <p:bldP spid="37" grpId="0" bldLvl="0" animBg="1"/>
      <p:bldP spid="3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63683" y="145030"/>
            <a:ext cx="1366887" cy="1029141"/>
            <a:chOff x="249383" y="446367"/>
            <a:chExt cx="1366887" cy="1029141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383" y="509154"/>
              <a:ext cx="966354" cy="96635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3327">
              <a:off x="815203" y="446367"/>
              <a:ext cx="801067" cy="801067"/>
            </a:xfrm>
            <a:prstGeom prst="rect">
              <a:avLst/>
            </a:prstGeom>
          </p:spPr>
        </p:pic>
      </p:grpSp>
      <p:cxnSp>
        <p:nvCxnSpPr>
          <p:cNvPr id="13" name="直接连接符 12"/>
          <p:cNvCxnSpPr/>
          <p:nvPr/>
        </p:nvCxnSpPr>
        <p:spPr>
          <a:xfrm>
            <a:off x="1423555" y="1174171"/>
            <a:ext cx="100272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995055" y="463929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设计背景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>
            <a:off x="-83128" y="5496791"/>
            <a:ext cx="1444337" cy="1278082"/>
          </a:xfrm>
          <a:prstGeom prst="triangle">
            <a:avLst>
              <a:gd name="adj" fmla="val 99640"/>
            </a:avLst>
          </a:prstGeom>
          <a:solidFill>
            <a:srgbClr val="A6D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6200000">
            <a:off x="10830791" y="83128"/>
            <a:ext cx="1444337" cy="1278082"/>
          </a:xfrm>
          <a:prstGeom prst="triangle">
            <a:avLst>
              <a:gd name="adj" fmla="val 99640"/>
            </a:avLst>
          </a:prstGeom>
          <a:solidFill>
            <a:srgbClr val="74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1049339" y="1862946"/>
            <a:ext cx="3296907" cy="4688699"/>
            <a:chOff x="1755395" y="1886095"/>
            <a:chExt cx="3296907" cy="4688699"/>
          </a:xfrm>
        </p:grpSpPr>
        <p:sp>
          <p:nvSpPr>
            <p:cNvPr id="22" name="矩形 21"/>
            <p:cNvSpPr/>
            <p:nvPr/>
          </p:nvSpPr>
          <p:spPr>
            <a:xfrm>
              <a:off x="1755395" y="2521091"/>
              <a:ext cx="3296907" cy="4053623"/>
            </a:xfrm>
            <a:prstGeom prst="rect">
              <a:avLst/>
            </a:prstGeom>
            <a:solidFill>
              <a:srgbClr val="74A2B0"/>
            </a:solidFill>
            <a:ln>
              <a:noFill/>
            </a:ln>
            <a:effectLst>
              <a:outerShdw blurRad="215900" dist="177800" dir="5400000" algn="t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20"/>
            <p:cNvSpPr/>
            <p:nvPr/>
          </p:nvSpPr>
          <p:spPr>
            <a:xfrm rot="10800000">
              <a:off x="1755395" y="1886095"/>
              <a:ext cx="3280680" cy="1911491"/>
            </a:xfrm>
            <a:custGeom>
              <a:avLst/>
              <a:gdLst>
                <a:gd name="connsiteX0" fmla="*/ 3280680 w 3280680"/>
                <a:gd name="connsiteY0" fmla="*/ 1911491 h 1911491"/>
                <a:gd name="connsiteX1" fmla="*/ 0 w 3280680"/>
                <a:gd name="connsiteY1" fmla="*/ 1911491 h 1911491"/>
                <a:gd name="connsiteX2" fmla="*/ 0 w 3280680"/>
                <a:gd name="connsiteY2" fmla="*/ 555131 h 1911491"/>
                <a:gd name="connsiteX3" fmla="*/ 1332677 w 3280680"/>
                <a:gd name="connsiteY3" fmla="*/ 555131 h 1911491"/>
                <a:gd name="connsiteX4" fmla="*/ 1640340 w 3280680"/>
                <a:gd name="connsiteY4" fmla="*/ 0 h 1911491"/>
                <a:gd name="connsiteX5" fmla="*/ 1948003 w 3280680"/>
                <a:gd name="connsiteY5" fmla="*/ 555131 h 1911491"/>
                <a:gd name="connsiteX6" fmla="*/ 3280680 w 3280680"/>
                <a:gd name="connsiteY6" fmla="*/ 555131 h 191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0680" h="1911491">
                  <a:moveTo>
                    <a:pt x="3280680" y="1911491"/>
                  </a:moveTo>
                  <a:lnTo>
                    <a:pt x="0" y="1911491"/>
                  </a:lnTo>
                  <a:lnTo>
                    <a:pt x="0" y="555131"/>
                  </a:lnTo>
                  <a:lnTo>
                    <a:pt x="1332677" y="555131"/>
                  </a:lnTo>
                  <a:lnTo>
                    <a:pt x="1640340" y="0"/>
                  </a:lnTo>
                  <a:lnTo>
                    <a:pt x="1948003" y="555131"/>
                  </a:lnTo>
                  <a:lnTo>
                    <a:pt x="3280680" y="555131"/>
                  </a:lnTo>
                  <a:close/>
                </a:path>
              </a:pathLst>
            </a:custGeom>
            <a:solidFill>
              <a:srgbClr val="A6D3E0"/>
            </a:solidFill>
            <a:ln>
              <a:solidFill>
                <a:srgbClr val="A6D3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593368" y="2301125"/>
              <a:ext cx="16052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场地过大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067075" y="3990344"/>
              <a:ext cx="2674815" cy="2584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      </a:t>
              </a:r>
              <a:r>
                <a:rPr lang="zh-CN" altLang="en-US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打高尔夫球是一项集享受大自然乐趣、体育锻炼和游戏于一身的运动。</a:t>
              </a:r>
              <a:endPara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indent="0">
                <a:buFont typeface="Wingdings" panose="05000000000000000000" pitchFamily="2" charset="2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      高尔夫球场占地面积很大，而高尔夫球体积小数量多，击打后散落整个球场，捡球是一项庞大和困难的工作。</a:t>
              </a:r>
              <a:endPara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652695" y="1862946"/>
            <a:ext cx="3296907" cy="4688699"/>
            <a:chOff x="1755395" y="1886095"/>
            <a:chExt cx="3296907" cy="4688699"/>
          </a:xfrm>
        </p:grpSpPr>
        <p:sp>
          <p:nvSpPr>
            <p:cNvPr id="28" name="矩形 27"/>
            <p:cNvSpPr/>
            <p:nvPr/>
          </p:nvSpPr>
          <p:spPr>
            <a:xfrm>
              <a:off x="1755395" y="2521091"/>
              <a:ext cx="3296907" cy="4053623"/>
            </a:xfrm>
            <a:prstGeom prst="rect">
              <a:avLst/>
            </a:prstGeom>
            <a:solidFill>
              <a:srgbClr val="74A2B0"/>
            </a:solidFill>
            <a:ln>
              <a:noFill/>
            </a:ln>
            <a:effectLst>
              <a:outerShdw blurRad="215900" dist="177800" dir="5400000" algn="t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任意多边形 28"/>
            <p:cNvSpPr/>
            <p:nvPr/>
          </p:nvSpPr>
          <p:spPr>
            <a:xfrm rot="10800000">
              <a:off x="1755395" y="1886095"/>
              <a:ext cx="3280680" cy="1911491"/>
            </a:xfrm>
            <a:custGeom>
              <a:avLst/>
              <a:gdLst>
                <a:gd name="connsiteX0" fmla="*/ 3280680 w 3280680"/>
                <a:gd name="connsiteY0" fmla="*/ 1911491 h 1911491"/>
                <a:gd name="connsiteX1" fmla="*/ 0 w 3280680"/>
                <a:gd name="connsiteY1" fmla="*/ 1911491 h 1911491"/>
                <a:gd name="connsiteX2" fmla="*/ 0 w 3280680"/>
                <a:gd name="connsiteY2" fmla="*/ 555131 h 1911491"/>
                <a:gd name="connsiteX3" fmla="*/ 1332677 w 3280680"/>
                <a:gd name="connsiteY3" fmla="*/ 555131 h 1911491"/>
                <a:gd name="connsiteX4" fmla="*/ 1640340 w 3280680"/>
                <a:gd name="connsiteY4" fmla="*/ 0 h 1911491"/>
                <a:gd name="connsiteX5" fmla="*/ 1948003 w 3280680"/>
                <a:gd name="connsiteY5" fmla="*/ 555131 h 1911491"/>
                <a:gd name="connsiteX6" fmla="*/ 3280680 w 3280680"/>
                <a:gd name="connsiteY6" fmla="*/ 555131 h 191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0680" h="1911491">
                  <a:moveTo>
                    <a:pt x="3280680" y="1911491"/>
                  </a:moveTo>
                  <a:lnTo>
                    <a:pt x="0" y="1911491"/>
                  </a:lnTo>
                  <a:lnTo>
                    <a:pt x="0" y="555131"/>
                  </a:lnTo>
                  <a:lnTo>
                    <a:pt x="1332677" y="555131"/>
                  </a:lnTo>
                  <a:lnTo>
                    <a:pt x="1640340" y="0"/>
                  </a:lnTo>
                  <a:lnTo>
                    <a:pt x="1948003" y="555131"/>
                  </a:lnTo>
                  <a:lnTo>
                    <a:pt x="3280680" y="555131"/>
                  </a:lnTo>
                  <a:close/>
                </a:path>
              </a:pathLst>
            </a:custGeom>
            <a:solidFill>
              <a:srgbClr val="A6D3E0"/>
            </a:solidFill>
            <a:ln>
              <a:solidFill>
                <a:srgbClr val="A6D3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593368" y="2301125"/>
              <a:ext cx="16052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安全问题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066440" y="3990344"/>
              <a:ext cx="2674815" cy="2584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     </a:t>
              </a:r>
              <a:r>
                <a:rPr lang="zh-CN" altLang="en-US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高尔夫球场会设置障碍来增加难度，所以河流、沟渠、小溪、沙坑都会在高尔夫球场出现。当球掉落湖边、湖中，或遇到土地泥泞等问题。人们捡球时很有很大安全隐患，例如摔跤或者不胜失足坠河。</a:t>
              </a:r>
              <a:endPara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256052" y="1862946"/>
            <a:ext cx="3296907" cy="4688840"/>
            <a:chOff x="1755395" y="1886095"/>
            <a:chExt cx="3296907" cy="4688840"/>
          </a:xfrm>
        </p:grpSpPr>
        <p:sp>
          <p:nvSpPr>
            <p:cNvPr id="33" name="矩形 32"/>
            <p:cNvSpPr/>
            <p:nvPr/>
          </p:nvSpPr>
          <p:spPr>
            <a:xfrm>
              <a:off x="1755395" y="2521091"/>
              <a:ext cx="3296907" cy="4053623"/>
            </a:xfrm>
            <a:prstGeom prst="rect">
              <a:avLst/>
            </a:prstGeom>
            <a:solidFill>
              <a:srgbClr val="74A2B0"/>
            </a:solidFill>
            <a:ln>
              <a:noFill/>
            </a:ln>
            <a:effectLst>
              <a:outerShdw blurRad="215900" dist="177800" dir="5400000" algn="t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任意多边形 33"/>
            <p:cNvSpPr/>
            <p:nvPr/>
          </p:nvSpPr>
          <p:spPr>
            <a:xfrm rot="10800000">
              <a:off x="1755395" y="1886095"/>
              <a:ext cx="3280680" cy="1911491"/>
            </a:xfrm>
            <a:custGeom>
              <a:avLst/>
              <a:gdLst>
                <a:gd name="connsiteX0" fmla="*/ 3280680 w 3280680"/>
                <a:gd name="connsiteY0" fmla="*/ 1911491 h 1911491"/>
                <a:gd name="connsiteX1" fmla="*/ 0 w 3280680"/>
                <a:gd name="connsiteY1" fmla="*/ 1911491 h 1911491"/>
                <a:gd name="connsiteX2" fmla="*/ 0 w 3280680"/>
                <a:gd name="connsiteY2" fmla="*/ 555131 h 1911491"/>
                <a:gd name="connsiteX3" fmla="*/ 1332677 w 3280680"/>
                <a:gd name="connsiteY3" fmla="*/ 555131 h 1911491"/>
                <a:gd name="connsiteX4" fmla="*/ 1640340 w 3280680"/>
                <a:gd name="connsiteY4" fmla="*/ 0 h 1911491"/>
                <a:gd name="connsiteX5" fmla="*/ 1948003 w 3280680"/>
                <a:gd name="connsiteY5" fmla="*/ 555131 h 1911491"/>
                <a:gd name="connsiteX6" fmla="*/ 3280680 w 3280680"/>
                <a:gd name="connsiteY6" fmla="*/ 555131 h 191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0680" h="1911491">
                  <a:moveTo>
                    <a:pt x="3280680" y="1911491"/>
                  </a:moveTo>
                  <a:lnTo>
                    <a:pt x="0" y="1911491"/>
                  </a:lnTo>
                  <a:lnTo>
                    <a:pt x="0" y="555131"/>
                  </a:lnTo>
                  <a:lnTo>
                    <a:pt x="1332677" y="555131"/>
                  </a:lnTo>
                  <a:lnTo>
                    <a:pt x="1640340" y="0"/>
                  </a:lnTo>
                  <a:lnTo>
                    <a:pt x="1948003" y="555131"/>
                  </a:lnTo>
                  <a:lnTo>
                    <a:pt x="3280680" y="555131"/>
                  </a:lnTo>
                  <a:close/>
                </a:path>
              </a:pathLst>
            </a:custGeom>
            <a:solidFill>
              <a:srgbClr val="A6D3E0"/>
            </a:solidFill>
            <a:ln>
              <a:solidFill>
                <a:srgbClr val="A6D3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593368" y="2301125"/>
              <a:ext cx="16052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巨大商机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919225" y="3990485"/>
              <a:ext cx="2969260" cy="2584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     </a:t>
              </a:r>
              <a:r>
                <a:rPr lang="zh-CN" altLang="en-US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高尔夫球用人力很难全部捡完，所以时间一长会堆积。虽然这些球经历风吹日晒，但收集后重新清洗筛选包装，循环利用走向市场，价格是新球的一半。并且高尔夫球需求量大，长此以往形成产业链，既节约了生产资源还有购球成本。</a:t>
              </a:r>
              <a:endPara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12192000" cy="2312894"/>
          </a:xfrm>
          <a:prstGeom prst="rect">
            <a:avLst/>
          </a:prstGeom>
          <a:solidFill>
            <a:srgbClr val="74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Contents </a:t>
            </a:r>
            <a:endParaRPr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53" y="868967"/>
            <a:ext cx="523415" cy="5234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42755" y="3597498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制作过程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81794" y="494236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成果展示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62275" y="4942362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问题和解决方案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42755" y="494236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产品优势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980947" y="3597498"/>
            <a:ext cx="1680208" cy="398780"/>
            <a:chOff x="4980947" y="3597498"/>
            <a:chExt cx="1680208" cy="398780"/>
          </a:xfrm>
        </p:grpSpPr>
        <p:sp>
          <p:nvSpPr>
            <p:cNvPr id="10" name="文本框 9"/>
            <p:cNvSpPr txBox="1"/>
            <p:nvPr/>
          </p:nvSpPr>
          <p:spPr>
            <a:xfrm>
              <a:off x="5462275" y="3597498"/>
              <a:ext cx="1198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设计思路</a:t>
              </a:r>
              <a:endPara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980947" y="3646410"/>
              <a:ext cx="495737" cy="343626"/>
              <a:chOff x="2361763" y="2394292"/>
              <a:chExt cx="495737" cy="343626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2361763" y="2394292"/>
                <a:ext cx="328005" cy="328482"/>
              </a:xfrm>
              <a:prstGeom prst="roundRect">
                <a:avLst>
                  <a:gd name="adj" fmla="val 14344"/>
                </a:avLst>
              </a:prstGeom>
              <a:solidFill>
                <a:srgbClr val="74A2B0"/>
              </a:solidFill>
              <a:ln>
                <a:noFill/>
              </a:ln>
              <a:effectLst>
                <a:outerShdw blurRad="1270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/>
                  <a:t>2</a:t>
                </a:r>
                <a:endParaRPr lang="zh-CN" altLang="en-US" sz="3600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785109" y="2397296"/>
                <a:ext cx="72391" cy="340622"/>
              </a:xfrm>
              <a:prstGeom prst="rect">
                <a:avLst/>
              </a:prstGeom>
              <a:solidFill>
                <a:srgbClr val="74A2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7847018" y="3646410"/>
            <a:ext cx="495737" cy="343626"/>
            <a:chOff x="2361763" y="2394292"/>
            <a:chExt cx="495737" cy="343626"/>
          </a:xfrm>
        </p:grpSpPr>
        <p:sp>
          <p:nvSpPr>
            <p:cNvPr id="16" name="圆角矩形 15"/>
            <p:cNvSpPr/>
            <p:nvPr/>
          </p:nvSpPr>
          <p:spPr>
            <a:xfrm>
              <a:off x="2361763" y="2394292"/>
              <a:ext cx="328005" cy="328482"/>
            </a:xfrm>
            <a:prstGeom prst="roundRect">
              <a:avLst>
                <a:gd name="adj" fmla="val 14344"/>
              </a:avLst>
            </a:prstGeom>
            <a:solidFill>
              <a:srgbClr val="74A2B0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3</a:t>
              </a:r>
              <a:endParaRPr lang="zh-CN" altLang="en-US" sz="36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2785109" y="2397296"/>
              <a:ext cx="72391" cy="340622"/>
            </a:xfrm>
            <a:prstGeom prst="rect">
              <a:avLst/>
            </a:prstGeom>
            <a:solidFill>
              <a:srgbClr val="74A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114877" y="4970604"/>
            <a:ext cx="6227878" cy="343626"/>
            <a:chOff x="2291522" y="2386720"/>
            <a:chExt cx="6227878" cy="343626"/>
          </a:xfrm>
        </p:grpSpPr>
        <p:grpSp>
          <p:nvGrpSpPr>
            <p:cNvPr id="23" name="组合 22"/>
            <p:cNvGrpSpPr/>
            <p:nvPr/>
          </p:nvGrpSpPr>
          <p:grpSpPr>
            <a:xfrm>
              <a:off x="2291522" y="2386720"/>
              <a:ext cx="495737" cy="343626"/>
              <a:chOff x="2361763" y="2394292"/>
              <a:chExt cx="495737" cy="343626"/>
            </a:xfrm>
          </p:grpSpPr>
          <p:sp>
            <p:nvSpPr>
              <p:cNvPr id="30" name="圆角矩形 29"/>
              <p:cNvSpPr/>
              <p:nvPr/>
            </p:nvSpPr>
            <p:spPr>
              <a:xfrm>
                <a:off x="2361763" y="2394292"/>
                <a:ext cx="328005" cy="328482"/>
              </a:xfrm>
              <a:prstGeom prst="roundRect">
                <a:avLst>
                  <a:gd name="adj" fmla="val 14344"/>
                </a:avLst>
              </a:prstGeom>
              <a:solidFill>
                <a:srgbClr val="74A2B0"/>
              </a:solidFill>
              <a:ln>
                <a:noFill/>
              </a:ln>
              <a:effectLst>
                <a:outerShdw blurRad="1270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/>
                  <a:t>4</a:t>
                </a:r>
                <a:endParaRPr lang="zh-CN" altLang="en-US" sz="3600" dirty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785109" y="2397296"/>
                <a:ext cx="72391" cy="340622"/>
              </a:xfrm>
              <a:prstGeom prst="rect">
                <a:avLst/>
              </a:prstGeom>
              <a:solidFill>
                <a:srgbClr val="74A2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157592" y="2386720"/>
              <a:ext cx="495737" cy="343626"/>
              <a:chOff x="2361763" y="2394292"/>
              <a:chExt cx="495737" cy="343626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2361763" y="2394292"/>
                <a:ext cx="328005" cy="328482"/>
              </a:xfrm>
              <a:prstGeom prst="roundRect">
                <a:avLst>
                  <a:gd name="adj" fmla="val 14344"/>
                </a:avLst>
              </a:prstGeom>
              <a:solidFill>
                <a:srgbClr val="74A2B0"/>
              </a:solidFill>
              <a:ln>
                <a:noFill/>
              </a:ln>
              <a:effectLst>
                <a:outerShdw blurRad="1270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/>
                  <a:t>5</a:t>
                </a:r>
                <a:endParaRPr lang="zh-CN" altLang="en-US" sz="3600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785109" y="2397296"/>
                <a:ext cx="72391" cy="340622"/>
              </a:xfrm>
              <a:prstGeom prst="rect">
                <a:avLst/>
              </a:prstGeom>
              <a:solidFill>
                <a:srgbClr val="74A2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8023663" y="2386720"/>
              <a:ext cx="495737" cy="343626"/>
              <a:chOff x="2361763" y="2394292"/>
              <a:chExt cx="495737" cy="343626"/>
            </a:xfrm>
          </p:grpSpPr>
          <p:sp>
            <p:nvSpPr>
              <p:cNvPr id="26" name="圆角矩形 25"/>
              <p:cNvSpPr/>
              <p:nvPr/>
            </p:nvSpPr>
            <p:spPr>
              <a:xfrm>
                <a:off x="2361763" y="2394292"/>
                <a:ext cx="328005" cy="328482"/>
              </a:xfrm>
              <a:prstGeom prst="roundRect">
                <a:avLst>
                  <a:gd name="adj" fmla="val 14344"/>
                </a:avLst>
              </a:prstGeom>
              <a:solidFill>
                <a:srgbClr val="74A2B0"/>
              </a:solidFill>
              <a:ln>
                <a:noFill/>
              </a:ln>
              <a:effectLst>
                <a:outerShdw blurRad="1270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/>
                  <a:t>6</a:t>
                </a:r>
                <a:endParaRPr lang="zh-CN" altLang="en-US" sz="3600" dirty="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2785109" y="2397296"/>
                <a:ext cx="72391" cy="340622"/>
              </a:xfrm>
              <a:prstGeom prst="rect">
                <a:avLst/>
              </a:prstGeom>
              <a:solidFill>
                <a:srgbClr val="74A2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34" name="直接连接符 33"/>
          <p:cNvCxnSpPr/>
          <p:nvPr/>
        </p:nvCxnSpPr>
        <p:spPr>
          <a:xfrm>
            <a:off x="3823853" y="1538395"/>
            <a:ext cx="3960924" cy="0"/>
          </a:xfrm>
          <a:prstGeom prst="line">
            <a:avLst/>
          </a:prstGeom>
          <a:ln w="25400">
            <a:gradFill>
              <a:gsLst>
                <a:gs pos="0">
                  <a:srgbClr val="1F2428">
                    <a:alpha val="0"/>
                  </a:srgbClr>
                </a:gs>
                <a:gs pos="70840">
                  <a:srgbClr val="1F2428"/>
                </a:gs>
                <a:gs pos="33718">
                  <a:srgbClr val="1F2428"/>
                </a:gs>
                <a:gs pos="51400">
                  <a:srgbClr val="1F2428"/>
                </a:gs>
                <a:gs pos="100000">
                  <a:srgbClr val="1F242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718" y="882785"/>
            <a:ext cx="801067" cy="801067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7695242" y="3433040"/>
            <a:ext cx="2696066" cy="77299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784936" y="4748686"/>
            <a:ext cx="2696066" cy="77299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747944" y="4757647"/>
            <a:ext cx="2696066" cy="77299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833372" y="4757342"/>
            <a:ext cx="2696066" cy="77299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114877" y="3597498"/>
            <a:ext cx="1665797" cy="398780"/>
            <a:chOff x="2114877" y="3597498"/>
            <a:chExt cx="1665797" cy="398780"/>
          </a:xfrm>
        </p:grpSpPr>
        <p:sp>
          <p:nvSpPr>
            <p:cNvPr id="6" name="文本框 5"/>
            <p:cNvSpPr txBox="1"/>
            <p:nvPr/>
          </p:nvSpPr>
          <p:spPr>
            <a:xfrm>
              <a:off x="2581794" y="3597498"/>
              <a:ext cx="1198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设计背景</a:t>
              </a:r>
              <a:endPara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2114877" y="3646410"/>
              <a:ext cx="495737" cy="343626"/>
              <a:chOff x="2361763" y="2394292"/>
              <a:chExt cx="495737" cy="343626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2361763" y="2394292"/>
                <a:ext cx="328005" cy="328482"/>
              </a:xfrm>
              <a:prstGeom prst="roundRect">
                <a:avLst>
                  <a:gd name="adj" fmla="val 14344"/>
                </a:avLst>
              </a:prstGeom>
              <a:solidFill>
                <a:srgbClr val="74A2B0"/>
              </a:solidFill>
              <a:ln>
                <a:noFill/>
              </a:ln>
              <a:effectLst>
                <a:outerShdw blurRad="1270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/>
                  <a:t>1</a:t>
                </a:r>
                <a:endParaRPr lang="zh-CN" altLang="en-US" sz="3600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785109" y="2397296"/>
                <a:ext cx="72391" cy="340622"/>
              </a:xfrm>
              <a:prstGeom prst="rect">
                <a:avLst/>
              </a:prstGeom>
              <a:solidFill>
                <a:srgbClr val="74A2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4713679" y="3433670"/>
            <a:ext cx="2696066" cy="77299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2.96296E-6 L 0.46915 2.96296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7.40741E-7 L -0.23268 -0.005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41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" name="组合 19"/>
          <p:cNvGrpSpPr/>
          <p:nvPr/>
        </p:nvGrpSpPr>
        <p:grpSpPr>
          <a:xfrm>
            <a:off x="3206750" y="267970"/>
            <a:ext cx="6303645" cy="1036757"/>
            <a:chOff x="3131091" y="1746278"/>
            <a:chExt cx="2426901" cy="1036641"/>
          </a:xfrm>
        </p:grpSpPr>
        <p:sp>
          <p:nvSpPr>
            <p:cNvPr id="17" name="文本框 16"/>
            <p:cNvSpPr txBox="1"/>
            <p:nvPr/>
          </p:nvSpPr>
          <p:spPr>
            <a:xfrm>
              <a:off x="3131091" y="1746278"/>
              <a:ext cx="2410585" cy="521911"/>
            </a:xfrm>
            <a:prstGeom prst="rect">
              <a:avLst/>
            </a:prstGeom>
            <a:solidFill>
              <a:srgbClr val="93B9C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131091" y="2276246"/>
              <a:ext cx="2426901" cy="506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+mj-ea"/>
                <a:buNone/>
              </a:pPr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      </a:t>
              </a:r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高尔夫球捡球机器人是一台可以遥控操作的机器人。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55205" y="1908175"/>
            <a:ext cx="3211830" cy="33089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105" y="1907540"/>
            <a:ext cx="3463925" cy="3309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52750" y="5689600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遥控器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951470" y="5583555"/>
            <a:ext cx="2708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机器人在球场待命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0"/>
            <a:ext cx="2334173" cy="6858000"/>
          </a:xfrm>
          <a:prstGeom prst="rect">
            <a:avLst/>
          </a:prstGeom>
          <a:solidFill>
            <a:srgbClr val="93B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L 形 9"/>
          <p:cNvSpPr/>
          <p:nvPr/>
        </p:nvSpPr>
        <p:spPr>
          <a:xfrm rot="10800000">
            <a:off x="10637520" y="-32501"/>
            <a:ext cx="1554480" cy="1630680"/>
          </a:xfrm>
          <a:prstGeom prst="corner">
            <a:avLst>
              <a:gd name="adj1" fmla="val 32354"/>
              <a:gd name="adj2" fmla="val 31373"/>
            </a:avLst>
          </a:prstGeom>
          <a:solidFill>
            <a:srgbClr val="74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L 形 12"/>
          <p:cNvSpPr/>
          <p:nvPr/>
        </p:nvSpPr>
        <p:spPr>
          <a:xfrm rot="16200000">
            <a:off x="10599420" y="5265420"/>
            <a:ext cx="1554480" cy="1630680"/>
          </a:xfrm>
          <a:prstGeom prst="corner">
            <a:avLst>
              <a:gd name="adj1" fmla="val 32354"/>
              <a:gd name="adj2" fmla="val 31373"/>
            </a:avLst>
          </a:prstGeom>
          <a:solidFill>
            <a:srgbClr val="74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2638" y="167640"/>
            <a:ext cx="2048673" cy="6522720"/>
          </a:xfrm>
          <a:prstGeom prst="rect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6816" y="317053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总流程图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96816" y="3262252"/>
            <a:ext cx="51145" cy="886770"/>
          </a:xfrm>
          <a:prstGeom prst="rect">
            <a:avLst/>
          </a:prstGeom>
          <a:solidFill>
            <a:srgbClr val="74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总体流程"/>
          <p:cNvPicPr>
            <a:picLocks noChangeAspect="1"/>
          </p:cNvPicPr>
          <p:nvPr/>
        </p:nvPicPr>
        <p:blipFill>
          <a:blip r:embed="rId1"/>
          <a:srcRect b="55256"/>
          <a:stretch>
            <a:fillRect/>
          </a:stretch>
        </p:blipFill>
        <p:spPr>
          <a:xfrm>
            <a:off x="2171065" y="930910"/>
            <a:ext cx="5174615" cy="5062855"/>
          </a:xfrm>
          <a:prstGeom prst="rect">
            <a:avLst/>
          </a:prstGeom>
        </p:spPr>
      </p:pic>
      <p:pic>
        <p:nvPicPr>
          <p:cNvPr id="11" name="图片 10" descr="总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680" y="930910"/>
            <a:ext cx="3657600" cy="5372100"/>
          </a:xfrm>
          <a:prstGeom prst="rect">
            <a:avLst/>
          </a:prstGeom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0"/>
            <a:ext cx="2334173" cy="6858000"/>
          </a:xfrm>
          <a:prstGeom prst="rect">
            <a:avLst/>
          </a:prstGeom>
          <a:solidFill>
            <a:srgbClr val="93B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L 形 9"/>
          <p:cNvSpPr/>
          <p:nvPr/>
        </p:nvSpPr>
        <p:spPr>
          <a:xfrm rot="10800000">
            <a:off x="10637520" y="-32501"/>
            <a:ext cx="1554480" cy="1630680"/>
          </a:xfrm>
          <a:prstGeom prst="corner">
            <a:avLst>
              <a:gd name="adj1" fmla="val 32354"/>
              <a:gd name="adj2" fmla="val 31373"/>
            </a:avLst>
          </a:prstGeom>
          <a:solidFill>
            <a:srgbClr val="74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L 形 12"/>
          <p:cNvSpPr/>
          <p:nvPr/>
        </p:nvSpPr>
        <p:spPr>
          <a:xfrm rot="16200000">
            <a:off x="10599420" y="5265420"/>
            <a:ext cx="1554480" cy="1630680"/>
          </a:xfrm>
          <a:prstGeom prst="corner">
            <a:avLst>
              <a:gd name="adj1" fmla="val 32354"/>
              <a:gd name="adj2" fmla="val 31373"/>
            </a:avLst>
          </a:prstGeom>
          <a:solidFill>
            <a:srgbClr val="74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2638" y="167640"/>
            <a:ext cx="2048673" cy="6522720"/>
          </a:xfrm>
          <a:prstGeom prst="rect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6816" y="2152628"/>
            <a:ext cx="221488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检测小球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颜色判断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对应操作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流程图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96816" y="3262252"/>
            <a:ext cx="51145" cy="886770"/>
          </a:xfrm>
          <a:prstGeom prst="rect">
            <a:avLst/>
          </a:prstGeom>
          <a:solidFill>
            <a:srgbClr val="74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搜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8960" y="-216535"/>
            <a:ext cx="4483735" cy="7207250"/>
          </a:xfrm>
          <a:prstGeom prst="rect">
            <a:avLst/>
          </a:prstGeom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12192000" cy="2312894"/>
          </a:xfrm>
          <a:prstGeom prst="rect">
            <a:avLst/>
          </a:prstGeom>
          <a:solidFill>
            <a:srgbClr val="74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Contents </a:t>
            </a:r>
            <a:endParaRPr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53" y="868967"/>
            <a:ext cx="523415" cy="5234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81794" y="494236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成果展示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62275" y="4942362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问题和解决方案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42755" y="494236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产品优势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980947" y="3597498"/>
            <a:ext cx="1680208" cy="706755"/>
            <a:chOff x="4980947" y="3597498"/>
            <a:chExt cx="1680208" cy="706755"/>
          </a:xfrm>
        </p:grpSpPr>
        <p:sp>
          <p:nvSpPr>
            <p:cNvPr id="10" name="文本框 9"/>
            <p:cNvSpPr txBox="1"/>
            <p:nvPr/>
          </p:nvSpPr>
          <p:spPr>
            <a:xfrm>
              <a:off x="5462275" y="3597498"/>
              <a:ext cx="119888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0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设计思路</a:t>
              </a:r>
              <a:endPara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endPara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980947" y="3646410"/>
              <a:ext cx="495737" cy="343626"/>
              <a:chOff x="2361763" y="2394292"/>
              <a:chExt cx="495737" cy="343626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2361763" y="2394292"/>
                <a:ext cx="328005" cy="328482"/>
              </a:xfrm>
              <a:prstGeom prst="roundRect">
                <a:avLst>
                  <a:gd name="adj" fmla="val 14344"/>
                </a:avLst>
              </a:prstGeom>
              <a:solidFill>
                <a:srgbClr val="74A2B0"/>
              </a:solidFill>
              <a:ln>
                <a:noFill/>
              </a:ln>
              <a:effectLst>
                <a:outerShdw blurRad="1270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/>
                  <a:t>2</a:t>
                </a:r>
                <a:endParaRPr lang="zh-CN" altLang="en-US" sz="3600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785109" y="2397296"/>
                <a:ext cx="72391" cy="340622"/>
              </a:xfrm>
              <a:prstGeom prst="rect">
                <a:avLst/>
              </a:prstGeom>
              <a:solidFill>
                <a:srgbClr val="74A2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7847018" y="3597498"/>
            <a:ext cx="1694617" cy="398780"/>
            <a:chOff x="7847018" y="3597498"/>
            <a:chExt cx="1694617" cy="398780"/>
          </a:xfrm>
        </p:grpSpPr>
        <p:sp>
          <p:nvSpPr>
            <p:cNvPr id="7" name="文本框 6"/>
            <p:cNvSpPr txBox="1"/>
            <p:nvPr/>
          </p:nvSpPr>
          <p:spPr>
            <a:xfrm>
              <a:off x="8342755" y="3597498"/>
              <a:ext cx="1198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0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制作过程</a:t>
              </a:r>
              <a:endPara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7847018" y="3646410"/>
              <a:ext cx="495737" cy="343626"/>
              <a:chOff x="2361763" y="2394292"/>
              <a:chExt cx="495737" cy="343626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2361763" y="2394292"/>
                <a:ext cx="328005" cy="328482"/>
              </a:xfrm>
              <a:prstGeom prst="roundRect">
                <a:avLst>
                  <a:gd name="adj" fmla="val 14344"/>
                </a:avLst>
              </a:prstGeom>
              <a:solidFill>
                <a:srgbClr val="74A2B0"/>
              </a:solidFill>
              <a:ln>
                <a:noFill/>
              </a:ln>
              <a:effectLst>
                <a:outerShdw blurRad="1270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/>
                  <a:t>3</a:t>
                </a:r>
                <a:endParaRPr lang="zh-CN" altLang="en-US" sz="3600" dirty="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785109" y="2397296"/>
                <a:ext cx="72391" cy="340622"/>
              </a:xfrm>
              <a:prstGeom prst="rect">
                <a:avLst/>
              </a:prstGeom>
              <a:solidFill>
                <a:srgbClr val="74A2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2114877" y="4970604"/>
            <a:ext cx="6227878" cy="343626"/>
            <a:chOff x="2291522" y="2386720"/>
            <a:chExt cx="6227878" cy="343626"/>
          </a:xfrm>
        </p:grpSpPr>
        <p:grpSp>
          <p:nvGrpSpPr>
            <p:cNvPr id="23" name="组合 22"/>
            <p:cNvGrpSpPr/>
            <p:nvPr/>
          </p:nvGrpSpPr>
          <p:grpSpPr>
            <a:xfrm>
              <a:off x="2291522" y="2386720"/>
              <a:ext cx="495737" cy="343626"/>
              <a:chOff x="2361763" y="2394292"/>
              <a:chExt cx="495737" cy="343626"/>
            </a:xfrm>
          </p:grpSpPr>
          <p:sp>
            <p:nvSpPr>
              <p:cNvPr id="30" name="圆角矩形 29"/>
              <p:cNvSpPr/>
              <p:nvPr/>
            </p:nvSpPr>
            <p:spPr>
              <a:xfrm>
                <a:off x="2361763" y="2394292"/>
                <a:ext cx="328005" cy="328482"/>
              </a:xfrm>
              <a:prstGeom prst="roundRect">
                <a:avLst>
                  <a:gd name="adj" fmla="val 14344"/>
                </a:avLst>
              </a:prstGeom>
              <a:solidFill>
                <a:srgbClr val="74A2B0"/>
              </a:solidFill>
              <a:ln>
                <a:noFill/>
              </a:ln>
              <a:effectLst>
                <a:outerShdw blurRad="1270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/>
                  <a:t>4</a:t>
                </a:r>
                <a:endParaRPr lang="zh-CN" altLang="en-US" sz="3600" dirty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785109" y="2397296"/>
                <a:ext cx="72391" cy="340622"/>
              </a:xfrm>
              <a:prstGeom prst="rect">
                <a:avLst/>
              </a:prstGeom>
              <a:solidFill>
                <a:srgbClr val="74A2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157592" y="2386720"/>
              <a:ext cx="495737" cy="343626"/>
              <a:chOff x="2361763" y="2394292"/>
              <a:chExt cx="495737" cy="343626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2361763" y="2394292"/>
                <a:ext cx="328005" cy="328482"/>
              </a:xfrm>
              <a:prstGeom prst="roundRect">
                <a:avLst>
                  <a:gd name="adj" fmla="val 14344"/>
                </a:avLst>
              </a:prstGeom>
              <a:solidFill>
                <a:srgbClr val="74A2B0"/>
              </a:solidFill>
              <a:ln>
                <a:noFill/>
              </a:ln>
              <a:effectLst>
                <a:outerShdw blurRad="1270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/>
                  <a:t>5</a:t>
                </a:r>
                <a:endParaRPr lang="zh-CN" altLang="en-US" sz="3600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785109" y="2397296"/>
                <a:ext cx="72391" cy="340622"/>
              </a:xfrm>
              <a:prstGeom prst="rect">
                <a:avLst/>
              </a:prstGeom>
              <a:solidFill>
                <a:srgbClr val="74A2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8023663" y="2386720"/>
              <a:ext cx="495737" cy="343626"/>
              <a:chOff x="2361763" y="2394292"/>
              <a:chExt cx="495737" cy="343626"/>
            </a:xfrm>
          </p:grpSpPr>
          <p:sp>
            <p:nvSpPr>
              <p:cNvPr id="26" name="圆角矩形 25"/>
              <p:cNvSpPr/>
              <p:nvPr/>
            </p:nvSpPr>
            <p:spPr>
              <a:xfrm>
                <a:off x="2361763" y="2394292"/>
                <a:ext cx="328005" cy="328482"/>
              </a:xfrm>
              <a:prstGeom prst="roundRect">
                <a:avLst>
                  <a:gd name="adj" fmla="val 14344"/>
                </a:avLst>
              </a:prstGeom>
              <a:solidFill>
                <a:srgbClr val="74A2B0"/>
              </a:solidFill>
              <a:ln>
                <a:noFill/>
              </a:ln>
              <a:effectLst>
                <a:outerShdw blurRad="1270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/>
                  <a:t>6</a:t>
                </a:r>
                <a:endParaRPr lang="zh-CN" altLang="en-US" sz="3600" dirty="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2785109" y="2397296"/>
                <a:ext cx="72391" cy="340622"/>
              </a:xfrm>
              <a:prstGeom prst="rect">
                <a:avLst/>
              </a:prstGeom>
              <a:solidFill>
                <a:srgbClr val="74A2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34" name="直接连接符 33"/>
          <p:cNvCxnSpPr/>
          <p:nvPr/>
        </p:nvCxnSpPr>
        <p:spPr>
          <a:xfrm>
            <a:off x="3823853" y="1538395"/>
            <a:ext cx="3960924" cy="0"/>
          </a:xfrm>
          <a:prstGeom prst="line">
            <a:avLst/>
          </a:prstGeom>
          <a:ln w="25400">
            <a:gradFill>
              <a:gsLst>
                <a:gs pos="0">
                  <a:srgbClr val="1F2428">
                    <a:alpha val="0"/>
                  </a:srgbClr>
                </a:gs>
                <a:gs pos="70840">
                  <a:srgbClr val="1F2428"/>
                </a:gs>
                <a:gs pos="33718">
                  <a:srgbClr val="1F2428"/>
                </a:gs>
                <a:gs pos="51400">
                  <a:srgbClr val="1F2428"/>
                </a:gs>
                <a:gs pos="100000">
                  <a:srgbClr val="1F242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718" y="882785"/>
            <a:ext cx="801067" cy="80106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593722" y="3410180"/>
            <a:ext cx="2696066" cy="77299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666191" y="4829331"/>
            <a:ext cx="2696066" cy="77299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747944" y="4829402"/>
            <a:ext cx="2696066" cy="77299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833372" y="4829097"/>
            <a:ext cx="2696066" cy="77299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114877" y="3597498"/>
            <a:ext cx="1665797" cy="398780"/>
            <a:chOff x="2114877" y="3597498"/>
            <a:chExt cx="1665797" cy="398780"/>
          </a:xfrm>
        </p:grpSpPr>
        <p:sp>
          <p:nvSpPr>
            <p:cNvPr id="6" name="文本框 5"/>
            <p:cNvSpPr txBox="1"/>
            <p:nvPr/>
          </p:nvSpPr>
          <p:spPr>
            <a:xfrm>
              <a:off x="2581794" y="3597498"/>
              <a:ext cx="1198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设计背景</a:t>
              </a:r>
              <a:endPara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2114877" y="3646410"/>
              <a:ext cx="495737" cy="343626"/>
              <a:chOff x="2361763" y="2394292"/>
              <a:chExt cx="495737" cy="343626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2361763" y="2394292"/>
                <a:ext cx="328005" cy="328482"/>
              </a:xfrm>
              <a:prstGeom prst="roundRect">
                <a:avLst>
                  <a:gd name="adj" fmla="val 14344"/>
                </a:avLst>
              </a:prstGeom>
              <a:solidFill>
                <a:srgbClr val="74A2B0"/>
              </a:solidFill>
              <a:ln>
                <a:noFill/>
              </a:ln>
              <a:effectLst>
                <a:outerShdw blurRad="1270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/>
                  <a:t>1</a:t>
                </a:r>
                <a:endParaRPr lang="zh-CN" altLang="en-US" sz="3600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785109" y="2397296"/>
                <a:ext cx="72391" cy="340622"/>
              </a:xfrm>
              <a:prstGeom prst="rect">
                <a:avLst/>
              </a:prstGeom>
              <a:solidFill>
                <a:srgbClr val="74A2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3" name="矩形 32"/>
          <p:cNvSpPr/>
          <p:nvPr/>
        </p:nvSpPr>
        <p:spPr>
          <a:xfrm>
            <a:off x="1865769" y="3409869"/>
            <a:ext cx="2696066" cy="77299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2.96296E-6 L 0.46915 2.96296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L -0.21614 -4.07407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4680,&quot;width&quot;:9029}"/>
</p:tagLst>
</file>

<file path=ppt/tags/tag2.xml><?xml version="1.0" encoding="utf-8"?>
<p:tagLst xmlns:p="http://schemas.openxmlformats.org/presentationml/2006/main">
  <p:tag name="KSO_WM_UNIT_PLACING_PICTURE_USER_VIEWPORT" val="{&quot;height&quot;:4020,&quot;width&quot;:3996}"/>
</p:tagLst>
</file>

<file path=ppt/tags/tag3.xml><?xml version="1.0" encoding="utf-8"?>
<p:tagLst xmlns:p="http://schemas.openxmlformats.org/presentationml/2006/main">
  <p:tag name="KSO_WM_UNIT_PLACING_PICTURE_USER_VIEWPORT" val="{&quot;height&quot;:4020,&quot;width&quot;:399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1610</Words>
  <Application>WPS 演示</Application>
  <PresentationFormat>宽屏</PresentationFormat>
  <Paragraphs>279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5" baseType="lpstr">
      <vt:lpstr>Arial</vt:lpstr>
      <vt:lpstr>宋体</vt:lpstr>
      <vt:lpstr>Wingdings</vt:lpstr>
      <vt:lpstr>微软雅黑 Light</vt:lpstr>
      <vt:lpstr>方正舒体</vt:lpstr>
      <vt:lpstr>微软雅黑</vt:lpstr>
      <vt:lpstr>Gill Sans</vt:lpstr>
      <vt:lpstr>Arial</vt:lpstr>
      <vt:lpstr>Times New Roman</vt:lpstr>
      <vt:lpstr>Calibri</vt:lpstr>
      <vt:lpstr>Calibri Light</vt:lpstr>
      <vt:lpstr>Arial Unicode MS</vt:lpstr>
      <vt:lpstr>Gill Sans MT</vt:lpstr>
      <vt:lpstr>华文琥珀</vt:lpstr>
      <vt:lpstr>华文细黑</vt:lpstr>
      <vt:lpstr>华文行楷</vt:lpstr>
      <vt:lpstr>华文隶书</vt:lpstr>
      <vt:lpstr>华文楷体</vt:lpstr>
      <vt:lpstr>幼圆</vt:lpstr>
      <vt:lpstr>华文仿宋</vt:lpstr>
      <vt:lpstr>华文新魏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F</cp:lastModifiedBy>
  <cp:revision>49</cp:revision>
  <dcterms:created xsi:type="dcterms:W3CDTF">2020-03-02T09:13:00Z</dcterms:created>
  <dcterms:modified xsi:type="dcterms:W3CDTF">2020-06-14T17:17:43Z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