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1" r:id="rId4"/>
    <p:sldId id="262" r:id="rId5"/>
    <p:sldId id="265" r:id="rId6"/>
    <p:sldId id="266" r:id="rId7"/>
    <p:sldId id="272" r:id="rId8"/>
    <p:sldId id="267" r:id="rId9"/>
    <p:sldId id="273" r:id="rId10"/>
    <p:sldId id="268" r:id="rId11"/>
    <p:sldId id="269" r:id="rId12"/>
    <p:sldId id="271" r:id="rId13"/>
    <p:sldId id="270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EF6"/>
    <a:srgbClr val="03689A"/>
    <a:srgbClr val="5DBAFF"/>
    <a:srgbClr val="008FCA"/>
    <a:srgbClr val="66C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52" autoAdjust="0"/>
  </p:normalViewPr>
  <p:slideViewPr>
    <p:cSldViewPr>
      <p:cViewPr varScale="1">
        <p:scale>
          <a:sx n="92" d="100"/>
          <a:sy n="92" d="100"/>
        </p:scale>
        <p:origin x="-900" y="-102"/>
      </p:cViewPr>
      <p:guideLst>
        <p:guide orient="horz" pos="16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-2610" y="-90"/>
      </p:cViewPr>
      <p:guideLst>
        <p:guide orient="horz" pos="29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FFBBD-034F-430E-AC2B-065A499D5639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06AB5-96E7-4A24-959B-7C112D061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3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060B-E2C7-45A5-90D3-1699D8DFA7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30C-1FE6-4329-9C78-7007971D9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" y="5004618"/>
            <a:ext cx="2285286" cy="138881"/>
          </a:xfrm>
          <a:prstGeom prst="rect">
            <a:avLst/>
          </a:prstGeom>
          <a:solidFill>
            <a:srgbClr val="005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283965" y="5004618"/>
            <a:ext cx="2285286" cy="138881"/>
          </a:xfrm>
          <a:prstGeom prst="rect">
            <a:avLst/>
          </a:prstGeom>
          <a:solidFill>
            <a:srgbClr val="66CEF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74751" y="5004618"/>
            <a:ext cx="2285286" cy="138881"/>
          </a:xfrm>
          <a:prstGeom prst="rect">
            <a:avLst/>
          </a:prstGeom>
          <a:solidFill>
            <a:srgbClr val="008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858714" y="5004618"/>
            <a:ext cx="2285286" cy="138881"/>
          </a:xfrm>
          <a:prstGeom prst="rect">
            <a:avLst/>
          </a:prstGeom>
          <a:solidFill>
            <a:srgbClr val="5DBA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372200" y="3363838"/>
            <a:ext cx="2771800" cy="1777380"/>
            <a:chOff x="5456346" y="3361556"/>
            <a:chExt cx="3363110" cy="2353444"/>
          </a:xfrm>
        </p:grpSpPr>
        <p:pic>
          <p:nvPicPr>
            <p:cNvPr id="14" name="Picture 2" descr="C:\Users\jsj\Desktop\5492e41a42de4 [转换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" t="-1949" r="10392" b="-1760"/>
            <a:stretch>
              <a:fillRect/>
            </a:stretch>
          </p:blipFill>
          <p:spPr bwMode="auto">
            <a:xfrm>
              <a:off x="6029806" y="3361556"/>
              <a:ext cx="2789650" cy="235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jsj\Desktop\5492e41a42de4 [转换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" t="-1949" r="1" b="36318"/>
            <a:stretch>
              <a:fillRect/>
            </a:stretch>
          </p:blipFill>
          <p:spPr bwMode="auto">
            <a:xfrm>
              <a:off x="5456346" y="4225652"/>
              <a:ext cx="3114194" cy="148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0" y="0"/>
            <a:ext cx="3134566" cy="2211710"/>
            <a:chOff x="5755490" y="3888432"/>
            <a:chExt cx="3388510" cy="2559348"/>
          </a:xfrm>
        </p:grpSpPr>
        <p:pic>
          <p:nvPicPr>
            <p:cNvPr id="17" name="Picture 2" descr="C:\Users\jsj\Desktop\5492e41a42de4 [转换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" t="21269" r="1" b="-1760"/>
            <a:stretch>
              <a:fillRect/>
            </a:stretch>
          </p:blipFill>
          <p:spPr bwMode="auto">
            <a:xfrm>
              <a:off x="6029806" y="3888432"/>
              <a:ext cx="3114194" cy="1826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jsj\Desktop\5492e41a42de4 [转换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8" t="-1949" r="1" b="-1760"/>
            <a:stretch>
              <a:fillRect/>
            </a:stretch>
          </p:blipFill>
          <p:spPr bwMode="auto">
            <a:xfrm>
              <a:off x="5755490" y="4094336"/>
              <a:ext cx="2586326" cy="235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矩形 18"/>
          <p:cNvSpPr/>
          <p:nvPr/>
        </p:nvSpPr>
        <p:spPr>
          <a:xfrm>
            <a:off x="1466468" y="2124626"/>
            <a:ext cx="689825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智能军棋裁判</a:t>
            </a:r>
            <a:r>
              <a:rPr sz="3200" b="1" spc="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答辩汇报</a:t>
            </a:r>
            <a:endParaRPr sz="32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2789631"/>
            <a:ext cx="277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team3</a:t>
            </a: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方宏展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370759" y="2739827"/>
            <a:ext cx="70896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5470" y="670560"/>
            <a:ext cx="283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程序执行时遇到痛点</a:t>
            </a:r>
            <a:endParaRPr lang="zh-CN" altLang="en-US" dirty="0"/>
          </a:p>
        </p:txBody>
      </p:sp>
      <p:sp>
        <p:nvSpPr>
          <p:cNvPr id="8" name="文本框 6"/>
          <p:cNvSpPr txBox="1"/>
          <p:nvPr/>
        </p:nvSpPr>
        <p:spPr>
          <a:xfrm>
            <a:off x="3995936" y="671592"/>
            <a:ext cx="416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摄像头卡顿</a:t>
            </a:r>
            <a:endParaRPr lang="zh-CN" altLang="en-US" dirty="0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43808" y="711220"/>
            <a:ext cx="1152128" cy="300482"/>
          </a:xfrm>
          <a:prstGeom prst="rightArrow">
            <a:avLst>
              <a:gd name="adj1" fmla="val 43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6"/>
          <p:cNvSpPr txBox="1"/>
          <p:nvPr/>
        </p:nvSpPr>
        <p:spPr>
          <a:xfrm>
            <a:off x="585470" y="12349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采用</a:t>
            </a:r>
            <a:r>
              <a:rPr lang="zh-CN" altLang="en-US" dirty="0"/>
              <a:t>多</a:t>
            </a:r>
            <a:r>
              <a:rPr lang="zh-CN" altLang="en-US" dirty="0" smtClean="0"/>
              <a:t>线程执行方式</a:t>
            </a:r>
            <a:endParaRPr lang="zh-CN" altLang="en-US" dirty="0"/>
          </a:p>
        </p:txBody>
      </p:sp>
      <p:pic>
        <p:nvPicPr>
          <p:cNvPr id="5121" name="Picture 1" descr="C:\Users\Administrator.PC-20170611QCUM\AppData\Roaming\Tencent\Users\1583110132\QQ\WinTemp\RichOle\LW@~(]9VWV(0%ZOL(RZHG8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" y="3343184"/>
            <a:ext cx="28765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6"/>
          <p:cNvSpPr txBox="1"/>
          <p:nvPr/>
        </p:nvSpPr>
        <p:spPr>
          <a:xfrm>
            <a:off x="533441" y="4300951"/>
            <a:ext cx="645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可以流畅显示摄像头所捕捉到的图片，更加快速准确的对目标棋子进行识别</a:t>
            </a:r>
            <a:endParaRPr lang="zh-CN" altLang="en-US" dirty="0"/>
          </a:p>
        </p:txBody>
      </p:sp>
      <p:pic>
        <p:nvPicPr>
          <p:cNvPr id="6145" name="Picture 1" descr="C:\Users\Administrator.PC-20170611QCUM\AppData\Roaming\Tencent\Users\1583110132\QQ\WinTemp\RichOle\M9NI8UI$S[JV7(T5IB3I[@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4" y="1604288"/>
            <a:ext cx="3613566" cy="15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dministrator.PC-20170611QCUM\AppData\Roaming\Tencent\Users\1583110132\QQ\WinTemp\RichOle\UBOD]08B@[UK0CUVEMB76)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6" y="1616233"/>
            <a:ext cx="2509055" cy="15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8112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效果演示</a:t>
              </a:r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8112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难点</a:t>
              </a:r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5577" y="1419623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本次项目的难点在于对图像的处理，对经过</a:t>
            </a:r>
            <a:r>
              <a:rPr lang="en-US" altLang="zh-CN" dirty="0" smtClean="0"/>
              <a:t>HSV</a:t>
            </a:r>
            <a:r>
              <a:rPr lang="zh-CN" altLang="en-US" dirty="0" smtClean="0"/>
              <a:t>色彩选择的图像进行文字识别准确度不是很高，而且受外界环境影响大，光线的亮暗会对文字识别造成比较大的影响，所以对</a:t>
            </a:r>
            <a:r>
              <a:rPr lang="en-US" altLang="zh-CN" dirty="0" smtClean="0"/>
              <a:t>HSV</a:t>
            </a:r>
            <a:r>
              <a:rPr lang="zh-CN" altLang="en-US" dirty="0" smtClean="0"/>
              <a:t>颜色阈值的选取非常重要。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330" y="12065"/>
            <a:ext cx="18072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未完待</a:t>
            </a:r>
          </a:p>
        </p:txBody>
      </p:sp>
      <p:sp>
        <p:nvSpPr>
          <p:cNvPr id="2" name="矩形 1"/>
          <p:cNvSpPr/>
          <p:nvPr/>
        </p:nvSpPr>
        <p:spPr>
          <a:xfrm>
            <a:off x="2644140" y="197231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39552" y="1203598"/>
            <a:ext cx="3144526" cy="3144526"/>
          </a:xfrm>
          <a:prstGeom prst="ellipse">
            <a:avLst/>
          </a:prstGeom>
          <a:noFill/>
          <a:ln w="12700">
            <a:solidFill>
              <a:srgbClr val="03689A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0702" y="1514748"/>
            <a:ext cx="2522226" cy="2522226"/>
          </a:xfrm>
          <a:prstGeom prst="ellipse">
            <a:avLst/>
          </a:prstGeom>
          <a:noFill/>
          <a:ln w="28575">
            <a:solidFill>
              <a:srgbClr val="66CEF6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80902" y="1844948"/>
            <a:ext cx="1861826" cy="1861826"/>
          </a:xfrm>
          <a:prstGeom prst="ellipse">
            <a:avLst/>
          </a:prstGeom>
          <a:noFill/>
          <a:ln w="57150">
            <a:solidFill>
              <a:srgbClr val="5DBAFF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65070" y="2156098"/>
            <a:ext cx="1266508" cy="1266508"/>
          </a:xfrm>
          <a:prstGeom prst="ellipse">
            <a:avLst/>
          </a:prstGeom>
          <a:noFill/>
          <a:ln w="76200">
            <a:solidFill>
              <a:srgbClr val="008FCA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17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7402" y="12201"/>
              <a:ext cx="18072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9571" y="1784214"/>
            <a:ext cx="3272789" cy="478194"/>
            <a:chOff x="4539571" y="2329441"/>
            <a:chExt cx="3272789" cy="478194"/>
          </a:xfrm>
        </p:grpSpPr>
        <p:sp>
          <p:nvSpPr>
            <p:cNvPr id="22" name="Rectangle 88"/>
            <p:cNvSpPr>
              <a:spLocks noChangeArrowheads="1"/>
            </p:cNvSpPr>
            <p:nvPr/>
          </p:nvSpPr>
          <p:spPr bwMode="auto">
            <a:xfrm>
              <a:off x="4539571" y="2390039"/>
              <a:ext cx="608493" cy="358316"/>
            </a:xfrm>
            <a:prstGeom prst="rect">
              <a:avLst/>
            </a:prstGeom>
            <a:solidFill>
              <a:srgbClr val="5DBA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4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AutoShape 89"/>
            <p:cNvSpPr>
              <a:spLocks noChangeArrowheads="1"/>
            </p:cNvSpPr>
            <p:nvPr/>
          </p:nvSpPr>
          <p:spPr bwMode="auto">
            <a:xfrm>
              <a:off x="5148064" y="2329441"/>
              <a:ext cx="2664296" cy="4781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5DBA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5331177" y="1802267"/>
            <a:ext cx="14020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539571" y="859160"/>
            <a:ext cx="3272789" cy="478194"/>
            <a:chOff x="4539571" y="1345332"/>
            <a:chExt cx="3272789" cy="478194"/>
          </a:xfrm>
        </p:grpSpPr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4539571" y="1405930"/>
              <a:ext cx="608493" cy="358316"/>
            </a:xfrm>
            <a:prstGeom prst="rect">
              <a:avLst/>
            </a:prstGeom>
            <a:solidFill>
              <a:srgbClr val="008FCA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AutoShape 78"/>
            <p:cNvSpPr>
              <a:spLocks noChangeArrowheads="1"/>
            </p:cNvSpPr>
            <p:nvPr/>
          </p:nvSpPr>
          <p:spPr bwMode="auto">
            <a:xfrm>
              <a:off x="5148064" y="1345332"/>
              <a:ext cx="2664296" cy="4781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FCA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" name="Rectangle 83"/>
          <p:cNvSpPr>
            <a:spLocks noChangeArrowheads="1"/>
          </p:cNvSpPr>
          <p:nvPr/>
        </p:nvSpPr>
        <p:spPr bwMode="auto">
          <a:xfrm>
            <a:off x="5331177" y="863222"/>
            <a:ext cx="14020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539571" y="2730718"/>
            <a:ext cx="3272789" cy="478194"/>
            <a:chOff x="4539571" y="4297660"/>
            <a:chExt cx="3272789" cy="478194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4539571" y="4358258"/>
              <a:ext cx="608493" cy="358316"/>
            </a:xfrm>
            <a:prstGeom prst="rect">
              <a:avLst/>
            </a:prstGeom>
            <a:solidFill>
              <a:srgbClr val="03689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4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AutoShape 103"/>
            <p:cNvSpPr>
              <a:spLocks noChangeArrowheads="1"/>
            </p:cNvSpPr>
            <p:nvPr/>
          </p:nvSpPr>
          <p:spPr bwMode="auto">
            <a:xfrm>
              <a:off x="5148064" y="4297660"/>
              <a:ext cx="2664296" cy="4781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3689A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" name="Rectangle 105"/>
          <p:cNvSpPr>
            <a:spLocks noChangeArrowheads="1"/>
          </p:cNvSpPr>
          <p:nvPr/>
        </p:nvSpPr>
        <p:spPr bwMode="auto">
          <a:xfrm>
            <a:off x="5349424" y="2748115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设计历程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752864" y="2458807"/>
            <a:ext cx="690919" cy="690919"/>
          </a:xfrm>
          <a:prstGeom prst="ellipse">
            <a:avLst/>
          </a:prstGeom>
          <a:noFill/>
          <a:ln w="76200">
            <a:solidFill>
              <a:srgbClr val="03689A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9571" y="3771483"/>
            <a:ext cx="3272789" cy="478194"/>
            <a:chOff x="4539571" y="4297660"/>
            <a:chExt cx="3272789" cy="478194"/>
          </a:xfrm>
        </p:grpSpPr>
        <p:sp>
          <p:nvSpPr>
            <p:cNvPr id="4" name="Rectangle 102"/>
            <p:cNvSpPr>
              <a:spLocks noChangeArrowheads="1"/>
            </p:cNvSpPr>
            <p:nvPr/>
          </p:nvSpPr>
          <p:spPr bwMode="auto">
            <a:xfrm>
              <a:off x="4539571" y="4358258"/>
              <a:ext cx="608493" cy="358316"/>
            </a:xfrm>
            <a:prstGeom prst="rect">
              <a:avLst/>
            </a:prstGeom>
            <a:solidFill>
              <a:srgbClr val="03689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4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AutoShape 103"/>
            <p:cNvSpPr>
              <a:spLocks noChangeArrowheads="1"/>
            </p:cNvSpPr>
            <p:nvPr/>
          </p:nvSpPr>
          <p:spPr bwMode="auto">
            <a:xfrm>
              <a:off x="5148064" y="4297660"/>
              <a:ext cx="2664296" cy="4781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3689A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Rectangle 105"/>
          <p:cNvSpPr>
            <a:spLocks noChangeArrowheads="1"/>
          </p:cNvSpPr>
          <p:nvPr/>
        </p:nvSpPr>
        <p:spPr bwMode="auto">
          <a:xfrm>
            <a:off x="5289561" y="3775545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4" grpId="0" bldLvl="0" animBg="1"/>
      <p:bldP spid="30" grpId="0" bldLvl="0" animBg="1"/>
      <p:bldP spid="42" grpId="0" bldLvl="0" animBg="1"/>
      <p:bldP spid="64" grpId="0" animBg="1"/>
      <p:bldP spid="64" grpId="1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69965" y="2607945"/>
            <a:ext cx="14579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510" y="896620"/>
            <a:ext cx="444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  <a:r>
              <a:rPr lang="zh-CN" altLang="en-US" b="1" dirty="0" smtClean="0"/>
              <a:t>军棋时找到了对手，却缺少一个可以判别棋子大小的裁判</a:t>
            </a:r>
            <a:endParaRPr lang="zh-CN" altLang="en-US" b="1" dirty="0"/>
          </a:p>
        </p:txBody>
      </p:sp>
      <p:pic>
        <p:nvPicPr>
          <p:cNvPr id="6147" name="Picture 3" descr="C:\Users\Administrator.PC-20170611QCUM\AppData\Roaming\Tencent\Users\1583110132\QQ\WinTemp\RichOle\JR%)B1G@JH5]Z395G`(OG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82" y="896620"/>
            <a:ext cx="381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</a:p>
          </p:txBody>
        </p:sp>
      </p:grpSp>
      <p:pic>
        <p:nvPicPr>
          <p:cNvPr id="1025" name="Picture 1" descr="C:\Users\Administrator.PC-20170611QCUM\AppData\Roaming\Tencent\Users\1583110132\QQ\WinTemp\RichOle\HPKVM$8LCH_IO3{VZVL(8X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6" y="196351"/>
            <a:ext cx="2983434" cy="45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33507" y="6275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用摄像头捕捉图像，利用</a:t>
            </a:r>
            <a:r>
              <a:rPr lang="en-US" altLang="zh-CN" b="1" dirty="0" smtClean="0"/>
              <a:t>HSV</a:t>
            </a:r>
            <a:r>
              <a:rPr lang="zh-CN" altLang="en-US" b="1" dirty="0" smtClean="0"/>
              <a:t>来实现对图像中棋子的颜色判别，利用文字</a:t>
            </a:r>
            <a:r>
              <a:rPr lang="zh-CN" altLang="en-US" b="1" dirty="0"/>
              <a:t>识别来判定军棋棋子胜负，从而实现一</a:t>
            </a:r>
            <a:r>
              <a:rPr lang="zh-CN" altLang="en-US" b="1" dirty="0" smtClean="0"/>
              <a:t>个军棋裁判</a:t>
            </a:r>
            <a:r>
              <a:rPr lang="zh-CN" altLang="en-US" b="1" dirty="0"/>
              <a:t>的效果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42599" y="699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确定两个棋子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7109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判定棋子大小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826775" y="884208"/>
            <a:ext cx="17452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3528" y="149163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文字识别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428670" y="1068874"/>
            <a:ext cx="170308" cy="428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38437" y="2252360"/>
            <a:ext cx="24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利用百度文</a:t>
            </a:r>
            <a:r>
              <a:rPr lang="zh-CN" altLang="en-US" dirty="0"/>
              <a:t>字</a:t>
            </a:r>
            <a:r>
              <a:rPr lang="zh-CN" altLang="en-US" dirty="0" smtClean="0"/>
              <a:t>识别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458621" y="1824839"/>
            <a:ext cx="170308" cy="428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9" name="Picture 1" descr="C:\Users\Administrator.PC-20170611QCUM\AppData\Roaming\Tencent\Users\1583110132\QQ\WinTemp\RichOle\SQE)WY8WMM8}`{G2AL5_SZ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54" y="2817437"/>
            <a:ext cx="4176468" cy="10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C:\Users\Administrator.PC-20170611QCUM\AppData\Roaming\Tencent\Users\1583110132\QQ\WinTemp\RichOle\Q980HW{EE}})H[3$@TRAG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06931"/>
            <a:ext cx="2867728" cy="11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 animBg="1"/>
      <p:bldP spid="12" grpId="0"/>
      <p:bldP spid="13" grpId="0" animBg="1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2580" y="614678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怎么判定胜负？</a:t>
            </a:r>
            <a:endParaRPr lang="zh-CN" altLang="en-US" dirty="0"/>
          </a:p>
        </p:txBody>
      </p:sp>
      <p:pic>
        <p:nvPicPr>
          <p:cNvPr id="3073" name="Picture 1" descr="C:\Users\Administrator.PC-20170611QCUM\AppData\Roaming\Tencent\Users\1583110132\QQ\WinTemp\RichOle\(NSW3(R7GD_VEX5NGKC3Z{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982978"/>
            <a:ext cx="2420555" cy="28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.PC-20170611QCUM\AppData\Roaming\Tencent\Users\1583110132\QQ\WinTemp\RichOle\F%K@0XFJA~}JAU)IJ8RVUQ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9" y="982978"/>
            <a:ext cx="16383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6"/>
          <p:cNvSpPr txBox="1"/>
          <p:nvPr/>
        </p:nvSpPr>
        <p:spPr>
          <a:xfrm>
            <a:off x="299344" y="4083918"/>
            <a:ext cx="571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给每一个棋子设定对应的值，通过比较数值来判定胜负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2580" y="614678"/>
            <a:ext cx="655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</a:t>
            </a:r>
            <a:r>
              <a:rPr lang="zh-CN" altLang="en-US" dirty="0" smtClean="0"/>
              <a:t>问题：文字识别方式（从左到右，从上到下）与胜负判别方式（红棋在前黑棋在后）之间的矛盾</a:t>
            </a:r>
            <a:endParaRPr lang="zh-CN" altLang="en-US" dirty="0"/>
          </a:p>
        </p:txBody>
      </p:sp>
      <p:pic>
        <p:nvPicPr>
          <p:cNvPr id="1025" name="Picture 1" descr="C:\Users\Administrator.PC-20170611QCUM\AppData\Roaming\Tencent\Users\1583110132\QQ\WinTemp\RichOle\FJ]FVC(H5B$BFVNI4I(V[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" y="1241921"/>
            <a:ext cx="2429757" cy="22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.PC-20170611QCUM\AppData\Roaming\Tencent\Users\1583110132\QQ\WinTemp\RichOle\(F$BNI46BP3%JT91V_F289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86173"/>
            <a:ext cx="2204492" cy="2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PC-20170611QCUM\AppData\Roaming\Tencent\Users\1583110132\QQ\WinTemp\RichOle\29N$PZ)4I6M7]4GW1B0M7P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35646"/>
            <a:ext cx="28194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7819" y="717665"/>
            <a:ext cx="416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引入</a:t>
            </a:r>
            <a:r>
              <a:rPr lang="en-US" altLang="zh-CN" dirty="0" smtClean="0">
                <a:sym typeface="+mn-ea"/>
              </a:rPr>
              <a:t>HSV</a:t>
            </a:r>
            <a:r>
              <a:rPr lang="zh-CN" altLang="en-US" dirty="0" smtClean="0">
                <a:sym typeface="+mn-ea"/>
              </a:rPr>
              <a:t>色彩空间对棋子进行颜色识别</a:t>
            </a:r>
            <a:endParaRPr lang="zh-CN" altLang="en-US" dirty="0">
              <a:sym typeface="+mn-ea"/>
            </a:endParaRPr>
          </a:p>
        </p:txBody>
      </p:sp>
      <p:pic>
        <p:nvPicPr>
          <p:cNvPr id="4097" name="Picture 1" descr="C:\Users\Administrator.PC-20170611QCUM\AppData\Roaming\Tencent\Users\1583110132\QQ\WinTemp\RichOle\SEUZ(YI(A{%EA3JSA%9}BY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8" y="1419622"/>
            <a:ext cx="568683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5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7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" y="0"/>
            <a:ext cx="2241548" cy="390525"/>
            <a:chOff x="2" y="0"/>
            <a:chExt cx="2241548" cy="390525"/>
          </a:xfrm>
        </p:grpSpPr>
        <p:sp>
          <p:nvSpPr>
            <p:cNvPr id="4" name="Freeform 316"/>
            <p:cNvSpPr/>
            <p:nvPr/>
          </p:nvSpPr>
          <p:spPr bwMode="auto">
            <a:xfrm>
              <a:off x="2" y="0"/>
              <a:ext cx="2241548" cy="390525"/>
            </a:xfrm>
            <a:custGeom>
              <a:avLst/>
              <a:gdLst>
                <a:gd name="T0" fmla="*/ 0 w 15060"/>
                <a:gd name="T1" fmla="*/ 0 h 2258"/>
                <a:gd name="T2" fmla="*/ 15060 w 15060"/>
                <a:gd name="T3" fmla="*/ 0 h 2258"/>
                <a:gd name="T4" fmla="*/ 12224 w 15060"/>
                <a:gd name="T5" fmla="*/ 2258 h 2258"/>
                <a:gd name="T6" fmla="*/ 0 w 15060"/>
                <a:gd name="T7" fmla="*/ 2258 h 2258"/>
                <a:gd name="T8" fmla="*/ 0 w 15060"/>
                <a:gd name="T9" fmla="*/ 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0" h="2258">
                  <a:moveTo>
                    <a:pt x="0" y="0"/>
                  </a:moveTo>
                  <a:lnTo>
                    <a:pt x="15060" y="0"/>
                  </a:lnTo>
                  <a:cubicBezTo>
                    <a:pt x="14890" y="1624"/>
                    <a:pt x="14330" y="2225"/>
                    <a:pt x="12224" y="2258"/>
                  </a:cubicBezTo>
                  <a:lnTo>
                    <a:pt x="0" y="2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8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02" y="12201"/>
              <a:ext cx="180728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设计历程</a:t>
              </a:r>
            </a:p>
          </p:txBody>
        </p:sp>
      </p:grpSp>
      <p:sp>
        <p:nvSpPr>
          <p:cNvPr id="9" name="文本框 6"/>
          <p:cNvSpPr txBox="1"/>
          <p:nvPr/>
        </p:nvSpPr>
        <p:spPr>
          <a:xfrm>
            <a:off x="238991" y="2355726"/>
            <a:ext cx="385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选定</a:t>
            </a:r>
            <a:r>
              <a:rPr lang="en-US" altLang="zh-CN" dirty="0" smtClean="0">
                <a:sym typeface="+mn-ea"/>
              </a:rPr>
              <a:t>HSV</a:t>
            </a:r>
            <a:r>
              <a:rPr lang="zh-CN" altLang="en-US" dirty="0" smtClean="0">
                <a:sym typeface="+mn-ea"/>
              </a:rPr>
              <a:t>对应色彩的阈值来保留图片中特定的颜色</a:t>
            </a:r>
            <a:endParaRPr lang="zh-CN" altLang="en-US" dirty="0">
              <a:sym typeface="+mn-ea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115743" y="3794904"/>
            <a:ext cx="5634702" cy="373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通过对图像的膨胀腐蚀来达到更好的效果</a:t>
            </a:r>
            <a:endParaRPr lang="zh-CN" altLang="en-US" dirty="0">
              <a:sym typeface="+mn-ea"/>
            </a:endParaRPr>
          </a:p>
        </p:txBody>
      </p:sp>
      <p:sp>
        <p:nvSpPr>
          <p:cNvPr id="2" name="AutoShape 1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5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7" descr="C:\Users\Administrator.PC-20170611QCUM\AppData\Roaming\Tencent\Users\1583110132\QQ\WinTemp\RichOle\P`F)G%5TETKU__@EQAF8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C:\Users\Administrator.PC-20170611QCUM\AppData\Roaming\Tencent\Users\1583110132\QQ\WinTemp\RichOle\BF}V56I3$3~POVCP%8]YP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37" y="2145109"/>
            <a:ext cx="1519039" cy="12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.PC-20170611QCUM\AppData\Roaming\Tencent\Users\1583110132\QQ\WinTemp\RichOle\OF7_BR12}QQGKL6%5PFAE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66" y="3492308"/>
            <a:ext cx="1828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Users\Administrator.PC-20170611QCUM\AppData\Roaming\Tencent\Users\1583110132\QQ\WinTemp\RichOle\WN]}]]B(]_%R72]`D)BR~)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63496"/>
            <a:ext cx="1736759" cy="12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848" y="39052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HSV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色彩识别过程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183573" y="1374413"/>
            <a:ext cx="416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初始图像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8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be2c4e2120b7b7da3a90e86382821165ef55a7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308</Words>
  <Application>Microsoft Office PowerPoint</Application>
  <PresentationFormat>全屏显示(16:9)</PresentationFormat>
  <Paragraphs>53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jsj</dc:creator>
  <cp:lastModifiedBy>方宏展</cp:lastModifiedBy>
  <cp:revision>99</cp:revision>
  <dcterms:created xsi:type="dcterms:W3CDTF">2015-08-27T02:29:00Z</dcterms:created>
  <dcterms:modified xsi:type="dcterms:W3CDTF">2020-06-17T04:59:10Z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