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84" r:id="rId4"/>
    <p:sldId id="263" r:id="rId5"/>
    <p:sldId id="285" r:id="rId6"/>
    <p:sldId id="267" r:id="rId7"/>
    <p:sldId id="261" r:id="rId8"/>
    <p:sldId id="286" r:id="rId9"/>
    <p:sldId id="270" r:id="rId10"/>
    <p:sldId id="290" r:id="rId11"/>
    <p:sldId id="296" r:id="rId12"/>
    <p:sldId id="291" r:id="rId13"/>
    <p:sldId id="292" r:id="rId14"/>
    <p:sldId id="293" r:id="rId15"/>
    <p:sldId id="294" r:id="rId16"/>
    <p:sldId id="295" r:id="rId17"/>
    <p:sldId id="297" r:id="rId18"/>
    <p:sldId id="287" r:id="rId19"/>
    <p:sldId id="260" r:id="rId20"/>
    <p:sldId id="288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4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594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87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78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191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748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741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528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035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23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7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02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2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2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B4367"/>
                </a:solidFill>
                <a:cs typeface="+mn-ea"/>
                <a:sym typeface="+mn-lt"/>
              </a:rPr>
              <a:t>好习惯桌面清理机器人</a:t>
            </a: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461808" cy="25391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04509" y="2280748"/>
            <a:ext cx="5358765" cy="2923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latinLnBrk="0" hangingPunct="0"/>
            <a:r>
              <a:rPr lang="zh-CN" altLang="en-US" sz="1450" dirty="0">
                <a:solidFill>
                  <a:srgbClr val="1B4367"/>
                </a:solidFill>
                <a:cs typeface="+mn-ea"/>
                <a:sym typeface="+mn-lt"/>
              </a:rPr>
              <a:t>基于</a:t>
            </a:r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VTK</a:t>
            </a:r>
            <a:r>
              <a:rPr lang="zh-CN" altLang="en-US" sz="1450" dirty="0">
                <a:solidFill>
                  <a:srgbClr val="1B4367"/>
                </a:solidFill>
                <a:cs typeface="+mn-ea"/>
                <a:sym typeface="+mn-lt"/>
              </a:rPr>
              <a:t>建模虚拟仿真的语音控制桌面清理智能机器人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58668" y="2626926"/>
            <a:ext cx="3336584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刘思扬   沈嘉成   孙逸凡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5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/>
      <p:bldP spid="9" grpId="0"/>
      <p:bldP spid="1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天气查询系统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542D8581-44B0-4624-A5B0-4FD4485B9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868680"/>
            <a:ext cx="71437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3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检测系统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0F1E344-A419-476B-8880-E8EB56821E25}"/>
              </a:ext>
            </a:extLst>
          </p:cNvPr>
          <p:cNvSpPr/>
          <p:nvPr/>
        </p:nvSpPr>
        <p:spPr>
          <a:xfrm>
            <a:off x="1480282" y="4634231"/>
            <a:ext cx="6183432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检测系统可检测出桌面上的物品种类及数量，同时可获取物品坐标。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424B68-8F5C-41B1-B6B7-39B03ED6A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15" y="309785"/>
            <a:ext cx="3673366" cy="40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77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开始清理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70D57C42-1A8D-468A-9463-3BA1D30F1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96" y="909292"/>
            <a:ext cx="6306207" cy="33249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F1E344-A419-476B-8880-E8EB56821E25}"/>
              </a:ext>
            </a:extLst>
          </p:cNvPr>
          <p:cNvSpPr/>
          <p:nvPr/>
        </p:nvSpPr>
        <p:spPr>
          <a:xfrm>
            <a:off x="803842" y="4552251"/>
            <a:ext cx="7536313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说出指令“开始清理”后，调用检测函数，识别桌面物品，记录物品信息及其坐标。</a:t>
            </a:r>
          </a:p>
        </p:txBody>
      </p:sp>
    </p:spTree>
    <p:extLst>
      <p:ext uri="{BB962C8B-B14F-4D97-AF65-F5344CB8AC3E}">
        <p14:creationId xmlns:p14="http://schemas.microsoft.com/office/powerpoint/2010/main" val="847236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前往指定位置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0F1E344-A419-476B-8880-E8EB56821E25}"/>
              </a:ext>
            </a:extLst>
          </p:cNvPr>
          <p:cNvSpPr/>
          <p:nvPr/>
        </p:nvSpPr>
        <p:spPr>
          <a:xfrm>
            <a:off x="229125" y="4424594"/>
            <a:ext cx="5754467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将记录到的坐标传递给机器人，机器人动身前往指定位置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0AD146-41C6-4918-A0E0-8100843FC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6" y="809622"/>
            <a:ext cx="5754467" cy="30513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46D8AE-4437-4B67-8F8F-31CFF305B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347" y="812050"/>
            <a:ext cx="4232104" cy="14921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59B6558-1F39-4E65-A941-B492D157ABE3}"/>
              </a:ext>
            </a:extLst>
          </p:cNvPr>
          <p:cNvSpPr/>
          <p:nvPr/>
        </p:nvSpPr>
        <p:spPr>
          <a:xfrm>
            <a:off x="6542507" y="2685418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物品信息及位置存放处</a:t>
            </a:r>
          </a:p>
        </p:txBody>
      </p:sp>
    </p:spTree>
    <p:extLst>
      <p:ext uri="{BB962C8B-B14F-4D97-AF65-F5344CB8AC3E}">
        <p14:creationId xmlns:p14="http://schemas.microsoft.com/office/powerpoint/2010/main" val="803318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7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抓取物品</a:t>
            </a:r>
            <a:endParaRPr kumimoji="0" lang="zh-CN" altLang="en-US" sz="1700" b="1" i="0" u="none" strike="noStrike" kern="1200" cap="none" spc="0" normalizeH="0" baseline="0" noProof="0" dirty="0">
              <a:ln>
                <a:noFill/>
              </a:ln>
              <a:solidFill>
                <a:srgbClr val="1B4367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0F1E344-A419-476B-8880-E8EB56821E25}"/>
              </a:ext>
            </a:extLst>
          </p:cNvPr>
          <p:cNvSpPr/>
          <p:nvPr/>
        </p:nvSpPr>
        <p:spPr>
          <a:xfrm>
            <a:off x="2851881" y="4646844"/>
            <a:ext cx="3440232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在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VTK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中模拟出抓取物品的动作。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968323-77B7-4E84-9F01-09BCA033B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09" y="309785"/>
            <a:ext cx="37623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86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前往放置地点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0F1E344-A419-476B-8880-E8EB56821E25}"/>
              </a:ext>
            </a:extLst>
          </p:cNvPr>
          <p:cNvSpPr/>
          <p:nvPr/>
        </p:nvSpPr>
        <p:spPr>
          <a:xfrm>
            <a:off x="689301" y="4486083"/>
            <a:ext cx="4563592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机器人抓取物品后，向设置好的物品放置地点行进。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F95EF6-E5FE-45C5-ABF1-818FCB7D4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5" y="812050"/>
            <a:ext cx="6568966" cy="334448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59B6558-1F39-4E65-A941-B492D157ABE3}"/>
              </a:ext>
            </a:extLst>
          </p:cNvPr>
          <p:cNvSpPr/>
          <p:nvPr/>
        </p:nvSpPr>
        <p:spPr>
          <a:xfrm>
            <a:off x="5492706" y="3043648"/>
            <a:ext cx="34221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      物品存放处初始点设置为（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i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*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50</a:t>
            </a:r>
            <a:r>
              <a:rPr lang="en-US" altLang="zh-CN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,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100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）处，若该行物品长度大于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600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，则换行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放置为（</a:t>
            </a:r>
            <a:r>
              <a:rPr lang="en-US" altLang="zh-CN" b="1" dirty="0" err="1">
                <a:solidFill>
                  <a:srgbClr val="1B4367"/>
                </a:solidFill>
                <a:cs typeface="+mn-ea"/>
                <a:sym typeface="+mn-lt"/>
              </a:rPr>
              <a:t>i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*</a:t>
            </a: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50,200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）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1B4367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072E3F-59F8-4871-8DF7-74A17FCC2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775" y="812050"/>
            <a:ext cx="38481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59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前往下一物品地点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0F1E344-A419-476B-8880-E8EB56821E25}"/>
              </a:ext>
            </a:extLst>
          </p:cNvPr>
          <p:cNvSpPr/>
          <p:nvPr/>
        </p:nvSpPr>
        <p:spPr>
          <a:xfrm>
            <a:off x="803841" y="4602700"/>
            <a:ext cx="7536313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第一件物品放置完成后，机器人向下一件物品行进，重复上述步骤。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03AD49-4ED4-4A54-B3C3-6E4D7966A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87" y="730357"/>
            <a:ext cx="7233222" cy="368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68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清理结束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10CE8CC-BA68-4D28-820D-EA48DE514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65" y="697148"/>
            <a:ext cx="5493878" cy="41365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F1E344-A419-476B-8880-E8EB56821E25}"/>
              </a:ext>
            </a:extLst>
          </p:cNvPr>
          <p:cNvSpPr/>
          <p:nvPr/>
        </p:nvSpPr>
        <p:spPr>
          <a:xfrm>
            <a:off x="66503" y="4781509"/>
            <a:ext cx="6125003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当所有物品被放置于正确位置时，清理结束，系统进行语音播报。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2D2B8D-D976-4EC7-B2B3-81137D9C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943" y="697148"/>
            <a:ext cx="3105150" cy="22764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37CF89-1838-481D-804A-E7E2485BA2FF}"/>
              </a:ext>
            </a:extLst>
          </p:cNvPr>
          <p:cNvSpPr/>
          <p:nvPr/>
        </p:nvSpPr>
        <p:spPr>
          <a:xfrm>
            <a:off x="5875943" y="3196692"/>
            <a:ext cx="31051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      此时若再次说出“开始清理”指令，由于物品坐标均已处于指定坐标处，则提示物品已放置于指定位置。清理立刻结束。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133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总结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422182" y="1526763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12492" y="2256976"/>
            <a:ext cx="2264075" cy="20775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480547" y="2554409"/>
            <a:ext cx="2270601" cy="43278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480547" y="2554409"/>
            <a:ext cx="2196020" cy="1162996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42858" y="1319013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87291" y="1318197"/>
            <a:ext cx="3110369" cy="6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zh-CN" sz="1050" dirty="0"/>
              <a:t>简单的</a:t>
            </a:r>
            <a:r>
              <a:rPr lang="en-US" altLang="zh-CN" sz="1050" dirty="0"/>
              <a:t>3D</a:t>
            </a:r>
            <a:r>
              <a:rPr lang="zh-CN" altLang="zh-CN" sz="1050" dirty="0"/>
              <a:t>建模，有能力完成简单的结构件设计制作</a:t>
            </a:r>
            <a:r>
              <a:rPr lang="zh-CN" altLang="en-US" sz="1050" dirty="0"/>
              <a:t>，实现</a:t>
            </a:r>
            <a:r>
              <a:rPr lang="zh-CN" altLang="zh-CN" sz="1050" dirty="0"/>
              <a:t>基于</a:t>
            </a:r>
            <a:r>
              <a:rPr lang="en-US" altLang="zh-CN" sz="1050" dirty="0"/>
              <a:t>VTK</a:t>
            </a:r>
            <a:r>
              <a:rPr lang="zh-CN" altLang="zh-CN" sz="1050" dirty="0"/>
              <a:t>的三维物理仿真环境的搭建</a:t>
            </a:r>
            <a:r>
              <a:rPr lang="zh-CN" altLang="en-US" sz="1050" dirty="0"/>
              <a:t>。</a:t>
            </a:r>
            <a:endParaRPr lang="zh-CN" altLang="en-US" sz="105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42858" y="2049228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4987291" y="2138853"/>
            <a:ext cx="3110369" cy="245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50" dirty="0"/>
              <a:t>熟练</a:t>
            </a:r>
            <a:r>
              <a:rPr lang="zh-CN" altLang="zh-CN" sz="1050" dirty="0"/>
              <a:t>掌握利用</a:t>
            </a:r>
            <a:r>
              <a:rPr lang="en-US" altLang="zh-CN" sz="1050" dirty="0"/>
              <a:t>API</a:t>
            </a:r>
            <a:r>
              <a:rPr lang="zh-CN" altLang="zh-CN" sz="1050" dirty="0"/>
              <a:t>进行语音识别及合成</a:t>
            </a:r>
            <a:r>
              <a:rPr lang="zh-CN" altLang="en-US" sz="1050" dirty="0"/>
              <a:t>。</a:t>
            </a:r>
            <a:endParaRPr lang="zh-CN" altLang="en-US" sz="105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42858" y="2779442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4987291" y="2768221"/>
            <a:ext cx="3110369" cy="43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50" dirty="0"/>
              <a:t>运行</a:t>
            </a:r>
            <a:r>
              <a:rPr lang="zh-CN" altLang="zh-CN" sz="1050" dirty="0"/>
              <a:t>常用的视频目标检测方法，如运动目标、</a:t>
            </a:r>
            <a:r>
              <a:rPr lang="en-US" altLang="zh-CN" sz="1050" dirty="0"/>
              <a:t>YOLO</a:t>
            </a:r>
            <a:r>
              <a:rPr lang="zh-CN" altLang="zh-CN" sz="1050" dirty="0"/>
              <a:t>、颜色、人脸</a:t>
            </a:r>
            <a:r>
              <a:rPr lang="zh-CN" altLang="en-US" sz="1050" dirty="0"/>
              <a:t>。</a:t>
            </a:r>
            <a:endParaRPr lang="zh-CN" altLang="en-US" sz="105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42858" y="3509655"/>
            <a:ext cx="422319" cy="446276"/>
            <a:chOff x="6280888" y="4763849"/>
            <a:chExt cx="563092" cy="595035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280888" y="4763850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34"/>
            <p:cNvSpPr txBox="1"/>
            <p:nvPr/>
          </p:nvSpPr>
          <p:spPr>
            <a:xfrm>
              <a:off x="6290895" y="4763849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60"/>
          <p:cNvSpPr txBox="1"/>
          <p:nvPr/>
        </p:nvSpPr>
        <p:spPr>
          <a:xfrm>
            <a:off x="4987291" y="3589949"/>
            <a:ext cx="3110369" cy="245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zh-CN" sz="1050" dirty="0"/>
              <a:t>设计思维，团队合作等工程化开发技能</a:t>
            </a:r>
            <a:endParaRPr lang="zh-CN" altLang="en-US" sz="105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542505" y="1815422"/>
            <a:ext cx="1477981" cy="1477975"/>
            <a:chOff x="2056673" y="2524327"/>
            <a:chExt cx="1970641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56673" y="3020851"/>
              <a:ext cx="1970641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应用知识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9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9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45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45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95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45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8" grpId="0"/>
      <p:bldP spid="41" grpId="0"/>
      <p:bldP spid="44" grpId="0"/>
      <p:bldP spid="1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选题背景与意义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任务分工及设计思路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项目成果展示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总结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35780" y="1790155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35780" y="3026662"/>
            <a:ext cx="459722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项目展示结束，感谢老师。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1CC61A-A862-4BFB-A1D7-E95E725D6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02" y="4836277"/>
            <a:ext cx="3340898" cy="335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选题背景与意义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972759" y="1033692"/>
            <a:ext cx="4171241" cy="2402844"/>
          </a:xfrm>
          <a:prstGeom prst="rect">
            <a:avLst/>
          </a:prstGeom>
          <a:solidFill>
            <a:srgbClr val="1B4367"/>
          </a:solidFill>
          <a:ln w="9525">
            <a:noFill/>
            <a:bevel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30502" y="1250036"/>
            <a:ext cx="3918905" cy="197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由于现代社会繁重的学习与工作压力，许多人不愿意或甚至没有时间来整理自己的办公桌面，十分影响工作效率，乱糟糟的桌面也会影响人的心情。因此，为了解决这一问题，我们设计制作了基于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VTK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建模虚拟仿真的语音控制智能桌面清理机器人。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1" y="1033692"/>
            <a:ext cx="4972758" cy="2402844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  <a:bevel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选题背景与意义</a:t>
            </a:r>
          </a:p>
        </p:txBody>
      </p:sp>
      <p:sp>
        <p:nvSpPr>
          <p:cNvPr id="106" name="TextBox 1210"/>
          <p:cNvSpPr/>
          <p:nvPr/>
        </p:nvSpPr>
        <p:spPr>
          <a:xfrm>
            <a:off x="1204070" y="3685791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桌面清理功能</a:t>
            </a:r>
          </a:p>
        </p:txBody>
      </p:sp>
      <p:sp>
        <p:nvSpPr>
          <p:cNvPr id="107" name="文本框 11"/>
          <p:cNvSpPr txBox="1"/>
          <p:nvPr/>
        </p:nvSpPr>
        <p:spPr>
          <a:xfrm>
            <a:off x="1204069" y="3970982"/>
            <a:ext cx="3106095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通过智能检测系统查照出桌上的物品，获取物品坐标。机器人走到物品处拾起物品并将其摆放整齐。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765928" y="3671819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09" name="椭圆 10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111" name="TextBox 1210"/>
          <p:cNvSpPr/>
          <p:nvPr/>
        </p:nvSpPr>
        <p:spPr>
          <a:xfrm>
            <a:off x="5344562" y="367985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天气查询功能</a:t>
            </a:r>
          </a:p>
        </p:txBody>
      </p:sp>
      <p:sp>
        <p:nvSpPr>
          <p:cNvPr id="112" name="文本框 11"/>
          <p:cNvSpPr txBox="1"/>
          <p:nvPr/>
        </p:nvSpPr>
        <p:spPr>
          <a:xfrm>
            <a:off x="5344561" y="3965048"/>
            <a:ext cx="3106095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作为智能机器人，它具有天气查询功能，通过手动输入可查询全国任一地点的天气状况。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4906420" y="3665885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14" name="椭圆 11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6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12" grpId="0"/>
      <p:bldP spid="18" grpId="0" animBg="1" autoUpdateAnimBg="0"/>
      <p:bldP spid="16" grpId="0"/>
      <p:bldP spid="106" grpId="0"/>
      <p:bldP spid="107" grpId="0"/>
      <p:bldP spid="111" grpId="0"/>
      <p:bldP spid="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94042" y="2729768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任务分工及设计思路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5"/>
          <p:cNvSpPr/>
          <p:nvPr/>
        </p:nvSpPr>
        <p:spPr>
          <a:xfrm>
            <a:off x="828871" y="2888875"/>
            <a:ext cx="1202531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en-US" altLang="zh-CN" sz="1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485" name="Rectangle 3"/>
          <p:cNvSpPr/>
          <p:nvPr/>
        </p:nvSpPr>
        <p:spPr>
          <a:xfrm>
            <a:off x="824718" y="1120238"/>
            <a:ext cx="1202531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en-US" altLang="zh-CN" sz="1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493" name="TextBox 13"/>
          <p:cNvSpPr txBox="1"/>
          <p:nvPr/>
        </p:nvSpPr>
        <p:spPr>
          <a:xfrm>
            <a:off x="2151948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刘思扬</a:t>
            </a: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340128"/>
            <a:ext cx="2157202" cy="56560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负责机器人模型的制作以及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VTK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仿真的初始化，同时承担答辩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制作的任务。</a:t>
            </a: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任务分工</a:t>
            </a:r>
          </a:p>
        </p:txBody>
      </p:sp>
      <p:sp>
        <p:nvSpPr>
          <p:cNvPr id="20487" name="Rectangle 6"/>
          <p:cNvSpPr/>
          <p:nvPr/>
        </p:nvSpPr>
        <p:spPr>
          <a:xfrm>
            <a:off x="4755722" y="1121666"/>
            <a:ext cx="1201103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en-US" altLang="zh-CN" sz="1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131100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沈嘉成</a:t>
            </a:r>
          </a:p>
        </p:txBody>
      </p:sp>
      <p:sp>
        <p:nvSpPr>
          <p:cNvPr id="30" name="TextBox 13"/>
          <p:cNvSpPr txBox="1"/>
          <p:nvPr/>
        </p:nvSpPr>
        <p:spPr>
          <a:xfrm>
            <a:off x="6131100" y="1340128"/>
            <a:ext cx="2157202" cy="7579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负责实现语音系统（包含语音识别及语音输出）及检测系统基础部分，同时承担通过语音控制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VTK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中机器人运动的任务。</a:t>
            </a:r>
          </a:p>
        </p:txBody>
      </p:sp>
      <p:sp>
        <p:nvSpPr>
          <p:cNvPr id="31" name="TextBox 13"/>
          <p:cNvSpPr txBox="1"/>
          <p:nvPr/>
        </p:nvSpPr>
        <p:spPr>
          <a:xfrm>
            <a:off x="2151948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孙逸凡</a:t>
            </a:r>
          </a:p>
        </p:txBody>
      </p:sp>
      <p:sp>
        <p:nvSpPr>
          <p:cNvPr id="32" name="TextBox 13"/>
          <p:cNvSpPr txBox="1"/>
          <p:nvPr/>
        </p:nvSpPr>
        <p:spPr>
          <a:xfrm>
            <a:off x="2151948" y="3103661"/>
            <a:ext cx="2157202" cy="7579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负责智能检测系统优化，将获取的坐标传递给机器人并使机器人向指定地点移动，同时承担项目整合的任务。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0494" grpId="0"/>
      <p:bldP spid="24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设计思路</a:t>
            </a:r>
          </a:p>
        </p:txBody>
      </p:sp>
      <p:grpSp>
        <p:nvGrpSpPr>
          <p:cNvPr id="48" name="组合 27"/>
          <p:cNvGrpSpPr>
            <a:grpSpLocks/>
          </p:cNvGrpSpPr>
          <p:nvPr/>
        </p:nvGrpSpPr>
        <p:grpSpPr bwMode="auto">
          <a:xfrm>
            <a:off x="96633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49" name="任意多边形 14"/>
            <p:cNvSpPr>
              <a:spLocks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任意多边形 15"/>
            <p:cNvSpPr>
              <a:spLocks/>
            </p:cNvSpPr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1202687" y="583515"/>
              <a:ext cx="371639" cy="347662"/>
            </a:xfrm>
            <a:custGeom>
              <a:avLst/>
              <a:gdLst>
                <a:gd name="T0" fmla="*/ 489318417 w 257"/>
                <a:gd name="T1" fmla="*/ 49945036 h 241"/>
                <a:gd name="T2" fmla="*/ 384763496 w 257"/>
                <a:gd name="T3" fmla="*/ 0 h 241"/>
                <a:gd name="T4" fmla="*/ 288572622 w 257"/>
                <a:gd name="T5" fmla="*/ 49945036 h 241"/>
                <a:gd name="T6" fmla="*/ 41821679 w 257"/>
                <a:gd name="T7" fmla="*/ 299670218 h 241"/>
                <a:gd name="T8" fmla="*/ 41821679 w 257"/>
                <a:gd name="T9" fmla="*/ 457829019 h 241"/>
                <a:gd name="T10" fmla="*/ 198654783 w 257"/>
                <a:gd name="T11" fmla="*/ 457829019 h 241"/>
                <a:gd name="T12" fmla="*/ 432859656 w 257"/>
                <a:gd name="T13" fmla="*/ 220590818 h 241"/>
                <a:gd name="T14" fmla="*/ 443314715 w 257"/>
                <a:gd name="T15" fmla="*/ 93646583 h 241"/>
                <a:gd name="T16" fmla="*/ 319939243 w 257"/>
                <a:gd name="T17" fmla="*/ 106133563 h 241"/>
                <a:gd name="T18" fmla="*/ 92008851 w 257"/>
                <a:gd name="T19" fmla="*/ 339209918 h 241"/>
                <a:gd name="T20" fmla="*/ 92008851 w 257"/>
                <a:gd name="T21" fmla="*/ 362100792 h 241"/>
                <a:gd name="T22" fmla="*/ 115011425 w 257"/>
                <a:gd name="T23" fmla="*/ 362100792 h 241"/>
                <a:gd name="T24" fmla="*/ 342941817 w 257"/>
                <a:gd name="T25" fmla="*/ 129024437 h 241"/>
                <a:gd name="T26" fmla="*/ 422403152 w 257"/>
                <a:gd name="T27" fmla="*/ 116538899 h 241"/>
                <a:gd name="T28" fmla="*/ 409857082 w 257"/>
                <a:gd name="T29" fmla="*/ 197698501 h 241"/>
                <a:gd name="T30" fmla="*/ 175653655 w 257"/>
                <a:gd name="T31" fmla="*/ 434936703 h 241"/>
                <a:gd name="T32" fmla="*/ 64824253 w 257"/>
                <a:gd name="T33" fmla="*/ 434936703 h 241"/>
                <a:gd name="T34" fmla="*/ 64824253 w 257"/>
                <a:gd name="T35" fmla="*/ 322561092 h 241"/>
                <a:gd name="T36" fmla="*/ 311575196 w 257"/>
                <a:gd name="T37" fmla="*/ 70755709 h 241"/>
                <a:gd name="T38" fmla="*/ 384763496 w 257"/>
                <a:gd name="T39" fmla="*/ 33296210 h 241"/>
                <a:gd name="T40" fmla="*/ 466317289 w 257"/>
                <a:gd name="T41" fmla="*/ 72835910 h 241"/>
                <a:gd name="T42" fmla="*/ 503956945 w 257"/>
                <a:gd name="T43" fmla="*/ 153996955 h 241"/>
                <a:gd name="T44" fmla="*/ 466317289 w 257"/>
                <a:gd name="T45" fmla="*/ 230994711 h 241"/>
                <a:gd name="T46" fmla="*/ 328303290 w 257"/>
                <a:gd name="T47" fmla="*/ 370424484 h 241"/>
                <a:gd name="T48" fmla="*/ 328303290 w 257"/>
                <a:gd name="T49" fmla="*/ 393316801 h 241"/>
                <a:gd name="T50" fmla="*/ 351305864 w 257"/>
                <a:gd name="T51" fmla="*/ 393316801 h 241"/>
                <a:gd name="T52" fmla="*/ 487227405 w 257"/>
                <a:gd name="T53" fmla="*/ 253887028 h 241"/>
                <a:gd name="T54" fmla="*/ 535323565 w 257"/>
                <a:gd name="T55" fmla="*/ 156078599 h 241"/>
                <a:gd name="T56" fmla="*/ 489318417 w 257"/>
                <a:gd name="T57" fmla="*/ 49945036 h 2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7" h="241">
                  <a:moveTo>
                    <a:pt x="234" y="24"/>
                  </a:moveTo>
                  <a:cubicBezTo>
                    <a:pt x="218" y="8"/>
                    <a:pt x="201" y="0"/>
                    <a:pt x="184" y="0"/>
                  </a:cubicBezTo>
                  <a:cubicBezTo>
                    <a:pt x="156" y="2"/>
                    <a:pt x="138" y="23"/>
                    <a:pt x="138" y="2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0" y="165"/>
                    <a:pt x="0" y="199"/>
                    <a:pt x="20" y="220"/>
                  </a:cubicBezTo>
                  <a:cubicBezTo>
                    <a:pt x="41" y="241"/>
                    <a:pt x="74" y="241"/>
                    <a:pt x="95" y="22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24" y="88"/>
                    <a:pt x="227" y="61"/>
                    <a:pt x="212" y="45"/>
                  </a:cubicBezTo>
                  <a:cubicBezTo>
                    <a:pt x="198" y="30"/>
                    <a:pt x="171" y="33"/>
                    <a:pt x="153" y="51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1" y="166"/>
                    <a:pt x="41" y="171"/>
                    <a:pt x="44" y="174"/>
                  </a:cubicBezTo>
                  <a:cubicBezTo>
                    <a:pt x="47" y="177"/>
                    <a:pt x="52" y="177"/>
                    <a:pt x="55" y="174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76" y="50"/>
                    <a:pt x="193" y="47"/>
                    <a:pt x="202" y="56"/>
                  </a:cubicBezTo>
                  <a:cubicBezTo>
                    <a:pt x="210" y="65"/>
                    <a:pt x="208" y="83"/>
                    <a:pt x="196" y="95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70" y="225"/>
                    <a:pt x="46" y="225"/>
                    <a:pt x="31" y="209"/>
                  </a:cubicBezTo>
                  <a:cubicBezTo>
                    <a:pt x="16" y="194"/>
                    <a:pt x="16" y="170"/>
                    <a:pt x="31" y="155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63" y="17"/>
                    <a:pt x="184" y="16"/>
                  </a:cubicBezTo>
                  <a:cubicBezTo>
                    <a:pt x="197" y="15"/>
                    <a:pt x="210" y="22"/>
                    <a:pt x="223" y="35"/>
                  </a:cubicBezTo>
                  <a:cubicBezTo>
                    <a:pt x="236" y="47"/>
                    <a:pt x="242" y="61"/>
                    <a:pt x="241" y="74"/>
                  </a:cubicBezTo>
                  <a:cubicBezTo>
                    <a:pt x="240" y="95"/>
                    <a:pt x="224" y="111"/>
                    <a:pt x="223" y="111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5" y="181"/>
                    <a:pt x="155" y="186"/>
                    <a:pt x="157" y="189"/>
                  </a:cubicBezTo>
                  <a:cubicBezTo>
                    <a:pt x="160" y="192"/>
                    <a:pt x="165" y="192"/>
                    <a:pt x="168" y="189"/>
                  </a:cubicBezTo>
                  <a:cubicBezTo>
                    <a:pt x="233" y="122"/>
                    <a:pt x="233" y="122"/>
                    <a:pt x="233" y="122"/>
                  </a:cubicBezTo>
                  <a:cubicBezTo>
                    <a:pt x="234" y="122"/>
                    <a:pt x="255" y="103"/>
                    <a:pt x="256" y="75"/>
                  </a:cubicBezTo>
                  <a:cubicBezTo>
                    <a:pt x="257" y="57"/>
                    <a:pt x="249" y="40"/>
                    <a:pt x="23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29"/>
          <p:cNvGrpSpPr>
            <a:grpSpLocks/>
          </p:cNvGrpSpPr>
          <p:nvPr/>
        </p:nvGrpSpPr>
        <p:grpSpPr bwMode="auto">
          <a:xfrm>
            <a:off x="4598533" y="2223043"/>
            <a:ext cx="1625204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3" name="任意多边形 18"/>
            <p:cNvSpPr>
              <a:spLocks/>
            </p:cNvSpPr>
            <p:nvPr/>
          </p:nvSpPr>
          <p:spPr bwMode="auto">
            <a:xfrm>
              <a:off x="433202" y="234675"/>
              <a:ext cx="1732808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任意多边形 19"/>
            <p:cNvSpPr>
              <a:spLocks/>
            </p:cNvSpPr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212278" y="581118"/>
              <a:ext cx="352457" cy="352457"/>
            </a:xfrm>
            <a:custGeom>
              <a:avLst/>
              <a:gdLst>
                <a:gd name="T0" fmla="*/ 327681910 w 147"/>
                <a:gd name="T1" fmla="*/ 845074400 h 147"/>
                <a:gd name="T2" fmla="*/ 0 w 147"/>
                <a:gd name="T3" fmla="*/ 0 h 147"/>
                <a:gd name="T4" fmla="*/ 845074400 w 147"/>
                <a:gd name="T5" fmla="*/ 356425138 h 147"/>
                <a:gd name="T6" fmla="*/ 454156429 w 147"/>
                <a:gd name="T7" fmla="*/ 454156429 h 147"/>
                <a:gd name="T8" fmla="*/ 327681910 w 147"/>
                <a:gd name="T9" fmla="*/ 845074400 h 147"/>
                <a:gd name="T10" fmla="*/ 97728893 w 147"/>
                <a:gd name="T11" fmla="*/ 97728893 h 147"/>
                <a:gd name="T12" fmla="*/ 321932306 w 147"/>
                <a:gd name="T13" fmla="*/ 684107049 h 147"/>
                <a:gd name="T14" fmla="*/ 413913992 w 147"/>
                <a:gd name="T15" fmla="*/ 413913992 h 147"/>
                <a:gd name="T16" fmla="*/ 678359842 w 147"/>
                <a:gd name="T17" fmla="*/ 344928327 h 147"/>
                <a:gd name="T18" fmla="*/ 97728893 w 147"/>
                <a:gd name="T19" fmla="*/ 97728893 h 1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47">
                  <a:moveTo>
                    <a:pt x="57" y="147"/>
                  </a:moveTo>
                  <a:lnTo>
                    <a:pt x="0" y="0"/>
                  </a:lnTo>
                  <a:lnTo>
                    <a:pt x="147" y="62"/>
                  </a:lnTo>
                  <a:lnTo>
                    <a:pt x="79" y="79"/>
                  </a:lnTo>
                  <a:lnTo>
                    <a:pt x="57" y="147"/>
                  </a:lnTo>
                  <a:close/>
                  <a:moveTo>
                    <a:pt x="17" y="17"/>
                  </a:moveTo>
                  <a:lnTo>
                    <a:pt x="56" y="119"/>
                  </a:lnTo>
                  <a:lnTo>
                    <a:pt x="72" y="72"/>
                  </a:lnTo>
                  <a:lnTo>
                    <a:pt x="118" y="6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28"/>
          <p:cNvGrpSpPr>
            <a:grpSpLocks/>
          </p:cNvGrpSpPr>
          <p:nvPr/>
        </p:nvGrpSpPr>
        <p:grpSpPr bwMode="auto">
          <a:xfrm>
            <a:off x="2781840" y="2223043"/>
            <a:ext cx="162520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7" name="任意多边形 16"/>
            <p:cNvSpPr>
              <a:spLocks/>
            </p:cNvSpPr>
            <p:nvPr/>
          </p:nvSpPr>
          <p:spPr bwMode="auto">
            <a:xfrm>
              <a:off x="433203" y="234675"/>
              <a:ext cx="1732807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任意多边形 17"/>
            <p:cNvSpPr>
              <a:spLocks/>
            </p:cNvSpPr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1157132" y="608691"/>
              <a:ext cx="462749" cy="297310"/>
            </a:xfrm>
            <a:custGeom>
              <a:avLst/>
              <a:gdLst>
                <a:gd name="T0" fmla="*/ 516520434 w 320"/>
                <a:gd name="T1" fmla="*/ 429093379 h 206"/>
                <a:gd name="T2" fmla="*/ 98284995 w 320"/>
                <a:gd name="T3" fmla="*/ 429093379 h 206"/>
                <a:gd name="T4" fmla="*/ 0 w 320"/>
                <a:gd name="T5" fmla="*/ 306197548 h 206"/>
                <a:gd name="T6" fmla="*/ 127562546 w 320"/>
                <a:gd name="T7" fmla="*/ 185384331 h 206"/>
                <a:gd name="T8" fmla="*/ 340862359 w 320"/>
                <a:gd name="T9" fmla="*/ 0 h 206"/>
                <a:gd name="T10" fmla="*/ 549980079 w 320"/>
                <a:gd name="T11" fmla="*/ 141642236 h 206"/>
                <a:gd name="T12" fmla="*/ 669176991 w 320"/>
                <a:gd name="T13" fmla="*/ 283284473 h 206"/>
                <a:gd name="T14" fmla="*/ 516520434 w 320"/>
                <a:gd name="T15" fmla="*/ 429093379 h 206"/>
                <a:gd name="T16" fmla="*/ 102467090 w 320"/>
                <a:gd name="T17" fmla="*/ 397848407 h 206"/>
                <a:gd name="T18" fmla="*/ 516520434 w 320"/>
                <a:gd name="T19" fmla="*/ 397848407 h 206"/>
                <a:gd name="T20" fmla="*/ 637809839 w 320"/>
                <a:gd name="T21" fmla="*/ 283284473 h 206"/>
                <a:gd name="T22" fmla="*/ 535341303 w 320"/>
                <a:gd name="T23" fmla="*/ 170804595 h 206"/>
                <a:gd name="T24" fmla="*/ 524886068 w 320"/>
                <a:gd name="T25" fmla="*/ 170804595 h 206"/>
                <a:gd name="T26" fmla="*/ 522795021 w 320"/>
                <a:gd name="T27" fmla="*/ 160388642 h 206"/>
                <a:gd name="T28" fmla="*/ 340862359 w 320"/>
                <a:gd name="T29" fmla="*/ 33327585 h 206"/>
                <a:gd name="T30" fmla="*/ 156838651 w 320"/>
                <a:gd name="T31" fmla="*/ 204132180 h 206"/>
                <a:gd name="T32" fmla="*/ 156838651 w 320"/>
                <a:gd name="T33" fmla="*/ 222878586 h 206"/>
                <a:gd name="T34" fmla="*/ 138017781 w 320"/>
                <a:gd name="T35" fmla="*/ 218713359 h 206"/>
                <a:gd name="T36" fmla="*/ 123379006 w 320"/>
                <a:gd name="T37" fmla="*/ 218713359 h 206"/>
                <a:gd name="T38" fmla="*/ 31367152 w 320"/>
                <a:gd name="T39" fmla="*/ 306197548 h 206"/>
                <a:gd name="T40" fmla="*/ 102467090 w 320"/>
                <a:gd name="T41" fmla="*/ 397848407 h 2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206">
                  <a:moveTo>
                    <a:pt x="247" y="206"/>
                  </a:moveTo>
                  <a:cubicBezTo>
                    <a:pt x="47" y="206"/>
                    <a:pt x="47" y="206"/>
                    <a:pt x="47" y="206"/>
                  </a:cubicBezTo>
                  <a:cubicBezTo>
                    <a:pt x="20" y="200"/>
                    <a:pt x="0" y="175"/>
                    <a:pt x="0" y="147"/>
                  </a:cubicBezTo>
                  <a:cubicBezTo>
                    <a:pt x="0" y="115"/>
                    <a:pt x="27" y="88"/>
                    <a:pt x="61" y="89"/>
                  </a:cubicBezTo>
                  <a:cubicBezTo>
                    <a:pt x="67" y="38"/>
                    <a:pt x="110" y="0"/>
                    <a:pt x="163" y="0"/>
                  </a:cubicBezTo>
                  <a:cubicBezTo>
                    <a:pt x="208" y="0"/>
                    <a:pt x="248" y="28"/>
                    <a:pt x="263" y="68"/>
                  </a:cubicBezTo>
                  <a:cubicBezTo>
                    <a:pt x="296" y="74"/>
                    <a:pt x="320" y="103"/>
                    <a:pt x="320" y="136"/>
                  </a:cubicBezTo>
                  <a:cubicBezTo>
                    <a:pt x="320" y="174"/>
                    <a:pt x="287" y="206"/>
                    <a:pt x="247" y="206"/>
                  </a:cubicBezTo>
                  <a:close/>
                  <a:moveTo>
                    <a:pt x="49" y="191"/>
                  </a:moveTo>
                  <a:cubicBezTo>
                    <a:pt x="247" y="191"/>
                    <a:pt x="247" y="191"/>
                    <a:pt x="247" y="191"/>
                  </a:cubicBezTo>
                  <a:cubicBezTo>
                    <a:pt x="278" y="191"/>
                    <a:pt x="305" y="165"/>
                    <a:pt x="305" y="136"/>
                  </a:cubicBezTo>
                  <a:cubicBezTo>
                    <a:pt x="305" y="109"/>
                    <a:pt x="284" y="86"/>
                    <a:pt x="256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39" y="41"/>
                    <a:pt x="203" y="16"/>
                    <a:pt x="163" y="16"/>
                  </a:cubicBezTo>
                  <a:cubicBezTo>
                    <a:pt x="115" y="16"/>
                    <a:pt x="77" y="51"/>
                    <a:pt x="75" y="98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3" y="105"/>
                    <a:pt x="61" y="105"/>
                    <a:pt x="59" y="105"/>
                  </a:cubicBezTo>
                  <a:cubicBezTo>
                    <a:pt x="35" y="105"/>
                    <a:pt x="15" y="124"/>
                    <a:pt x="15" y="147"/>
                  </a:cubicBezTo>
                  <a:cubicBezTo>
                    <a:pt x="15" y="167"/>
                    <a:pt x="30" y="186"/>
                    <a:pt x="49" y="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30"/>
          <p:cNvGrpSpPr>
            <a:grpSpLocks/>
          </p:cNvGrpSpPr>
          <p:nvPr/>
        </p:nvGrpSpPr>
        <p:grpSpPr bwMode="auto">
          <a:xfrm>
            <a:off x="641522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61" name="右箭头 20"/>
            <p:cNvSpPr>
              <a:spLocks noChangeArrowheads="1"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任意多边形 21"/>
            <p:cNvSpPr>
              <a:spLocks/>
            </p:cNvSpPr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52282" tIns="152282" rIns="152282" bIns="1522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Freeform 26"/>
            <p:cNvSpPr>
              <a:spLocks noEditPoints="1"/>
            </p:cNvSpPr>
            <p:nvPr/>
          </p:nvSpPr>
          <p:spPr bwMode="auto">
            <a:xfrm>
              <a:off x="1214675" y="534364"/>
              <a:ext cx="347662" cy="445965"/>
            </a:xfrm>
            <a:custGeom>
              <a:avLst/>
              <a:gdLst>
                <a:gd name="T0" fmla="*/ 182561662 w 240"/>
                <a:gd name="T1" fmla="*/ 645729809 h 308"/>
                <a:gd name="T2" fmla="*/ 142692074 w 240"/>
                <a:gd name="T3" fmla="*/ 612185422 h 308"/>
                <a:gd name="T4" fmla="*/ 4196570 w 240"/>
                <a:gd name="T5" fmla="*/ 113212849 h 308"/>
                <a:gd name="T6" fmla="*/ 8393140 w 240"/>
                <a:gd name="T7" fmla="*/ 79668462 h 308"/>
                <a:gd name="T8" fmla="*/ 31476448 w 240"/>
                <a:gd name="T9" fmla="*/ 62895544 h 308"/>
                <a:gd name="T10" fmla="*/ 73445046 w 240"/>
                <a:gd name="T11" fmla="*/ 85956858 h 308"/>
                <a:gd name="T12" fmla="*/ 119610214 w 240"/>
                <a:gd name="T13" fmla="*/ 94343317 h 308"/>
                <a:gd name="T14" fmla="*/ 119610214 w 240"/>
                <a:gd name="T15" fmla="*/ 94343317 h 308"/>
                <a:gd name="T16" fmla="*/ 228726830 w 240"/>
                <a:gd name="T17" fmla="*/ 50317304 h 308"/>
                <a:gd name="T18" fmla="*/ 352533614 w 240"/>
                <a:gd name="T19" fmla="*/ 0 h 308"/>
                <a:gd name="T20" fmla="*/ 421782090 w 240"/>
                <a:gd name="T21" fmla="*/ 16772917 h 308"/>
                <a:gd name="T22" fmla="*/ 428077669 w 240"/>
                <a:gd name="T23" fmla="*/ 18868084 h 308"/>
                <a:gd name="T24" fmla="*/ 503620276 w 240"/>
                <a:gd name="T25" fmla="*/ 295609638 h 308"/>
                <a:gd name="T26" fmla="*/ 474242837 w 240"/>
                <a:gd name="T27" fmla="*/ 280934783 h 308"/>
                <a:gd name="T28" fmla="*/ 419683080 w 240"/>
                <a:gd name="T29" fmla="*/ 266258480 h 308"/>
                <a:gd name="T30" fmla="*/ 310566465 w 240"/>
                <a:gd name="T31" fmla="*/ 310285941 h 308"/>
                <a:gd name="T32" fmla="*/ 184660671 w 240"/>
                <a:gd name="T33" fmla="*/ 360601797 h 308"/>
                <a:gd name="T34" fmla="*/ 151086662 w 240"/>
                <a:gd name="T35" fmla="*/ 356410015 h 308"/>
                <a:gd name="T36" fmla="*/ 218236129 w 240"/>
                <a:gd name="T37" fmla="*/ 595412505 h 308"/>
                <a:gd name="T38" fmla="*/ 214038110 w 240"/>
                <a:gd name="T39" fmla="*/ 628956892 h 308"/>
                <a:gd name="T40" fmla="*/ 188857241 w 240"/>
                <a:gd name="T41" fmla="*/ 645729809 h 308"/>
                <a:gd name="T42" fmla="*/ 182561662 w 240"/>
                <a:gd name="T43" fmla="*/ 645729809 h 308"/>
                <a:gd name="T44" fmla="*/ 37772028 w 240"/>
                <a:gd name="T45" fmla="*/ 90150087 h 308"/>
                <a:gd name="T46" fmla="*/ 31476448 w 240"/>
                <a:gd name="T47" fmla="*/ 94343317 h 308"/>
                <a:gd name="T48" fmla="*/ 29377439 w 240"/>
                <a:gd name="T49" fmla="*/ 104826390 h 308"/>
                <a:gd name="T50" fmla="*/ 169971952 w 240"/>
                <a:gd name="T51" fmla="*/ 603798964 h 308"/>
                <a:gd name="T52" fmla="*/ 184660671 w 240"/>
                <a:gd name="T53" fmla="*/ 618475266 h 308"/>
                <a:gd name="T54" fmla="*/ 188857241 w 240"/>
                <a:gd name="T55" fmla="*/ 614282037 h 308"/>
                <a:gd name="T56" fmla="*/ 190956251 w 240"/>
                <a:gd name="T57" fmla="*/ 603798964 h 308"/>
                <a:gd name="T58" fmla="*/ 109118064 w 240"/>
                <a:gd name="T59" fmla="*/ 308189326 h 308"/>
                <a:gd name="T60" fmla="*/ 136396494 w 240"/>
                <a:gd name="T61" fmla="*/ 320769014 h 308"/>
                <a:gd name="T62" fmla="*/ 184660671 w 240"/>
                <a:gd name="T63" fmla="*/ 333347254 h 308"/>
                <a:gd name="T64" fmla="*/ 293778736 w 240"/>
                <a:gd name="T65" fmla="*/ 287224627 h 308"/>
                <a:gd name="T66" fmla="*/ 419683080 w 240"/>
                <a:gd name="T67" fmla="*/ 236907323 h 308"/>
                <a:gd name="T68" fmla="*/ 459554118 w 240"/>
                <a:gd name="T69" fmla="*/ 243197167 h 308"/>
                <a:gd name="T70" fmla="*/ 402896800 w 240"/>
                <a:gd name="T71" fmla="*/ 39834231 h 308"/>
                <a:gd name="T72" fmla="*/ 352533614 w 240"/>
                <a:gd name="T73" fmla="*/ 27254543 h 308"/>
                <a:gd name="T74" fmla="*/ 243416998 w 240"/>
                <a:gd name="T75" fmla="*/ 73378618 h 308"/>
                <a:gd name="T76" fmla="*/ 119610214 w 240"/>
                <a:gd name="T77" fmla="*/ 123694474 h 308"/>
                <a:gd name="T78" fmla="*/ 119610214 w 240"/>
                <a:gd name="T79" fmla="*/ 123694474 h 308"/>
                <a:gd name="T80" fmla="*/ 58756327 w 240"/>
                <a:gd name="T81" fmla="*/ 109019619 h 308"/>
                <a:gd name="T82" fmla="*/ 52460747 w 240"/>
                <a:gd name="T83" fmla="*/ 106923005 h 308"/>
                <a:gd name="T84" fmla="*/ 50361738 w 240"/>
                <a:gd name="T85" fmla="*/ 100633161 h 308"/>
                <a:gd name="T86" fmla="*/ 37772028 w 240"/>
                <a:gd name="T87" fmla="*/ 90150087 h 3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0" h="308">
                  <a:moveTo>
                    <a:pt x="87" y="308"/>
                  </a:moveTo>
                  <a:cubicBezTo>
                    <a:pt x="79" y="308"/>
                    <a:pt x="70" y="301"/>
                    <a:pt x="68" y="292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48"/>
                    <a:pt x="1" y="42"/>
                    <a:pt x="4" y="38"/>
                  </a:cubicBezTo>
                  <a:cubicBezTo>
                    <a:pt x="6" y="34"/>
                    <a:pt x="10" y="31"/>
                    <a:pt x="15" y="30"/>
                  </a:cubicBezTo>
                  <a:cubicBezTo>
                    <a:pt x="23" y="29"/>
                    <a:pt x="31" y="33"/>
                    <a:pt x="35" y="41"/>
                  </a:cubicBezTo>
                  <a:cubicBezTo>
                    <a:pt x="43" y="44"/>
                    <a:pt x="50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75" y="45"/>
                    <a:pt x="92" y="35"/>
                    <a:pt x="109" y="24"/>
                  </a:cubicBezTo>
                  <a:cubicBezTo>
                    <a:pt x="127" y="12"/>
                    <a:pt x="146" y="0"/>
                    <a:pt x="168" y="0"/>
                  </a:cubicBezTo>
                  <a:cubicBezTo>
                    <a:pt x="179" y="0"/>
                    <a:pt x="190" y="2"/>
                    <a:pt x="201" y="8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17" y="129"/>
                    <a:pt x="209" y="127"/>
                    <a:pt x="200" y="127"/>
                  </a:cubicBezTo>
                  <a:cubicBezTo>
                    <a:pt x="181" y="127"/>
                    <a:pt x="165" y="137"/>
                    <a:pt x="148" y="148"/>
                  </a:cubicBezTo>
                  <a:cubicBezTo>
                    <a:pt x="130" y="160"/>
                    <a:pt x="111" y="172"/>
                    <a:pt x="88" y="172"/>
                  </a:cubicBezTo>
                  <a:cubicBezTo>
                    <a:pt x="83" y="172"/>
                    <a:pt x="77" y="172"/>
                    <a:pt x="72" y="170"/>
                  </a:cubicBezTo>
                  <a:cubicBezTo>
                    <a:pt x="104" y="284"/>
                    <a:pt x="104" y="284"/>
                    <a:pt x="104" y="284"/>
                  </a:cubicBezTo>
                  <a:cubicBezTo>
                    <a:pt x="105" y="290"/>
                    <a:pt x="104" y="296"/>
                    <a:pt x="102" y="300"/>
                  </a:cubicBezTo>
                  <a:cubicBezTo>
                    <a:pt x="99" y="304"/>
                    <a:pt x="95" y="307"/>
                    <a:pt x="90" y="308"/>
                  </a:cubicBezTo>
                  <a:cubicBezTo>
                    <a:pt x="89" y="308"/>
                    <a:pt x="88" y="308"/>
                    <a:pt x="87" y="308"/>
                  </a:cubicBezTo>
                  <a:close/>
                  <a:moveTo>
                    <a:pt x="18" y="43"/>
                  </a:moveTo>
                  <a:cubicBezTo>
                    <a:pt x="16" y="43"/>
                    <a:pt x="15" y="44"/>
                    <a:pt x="15" y="45"/>
                  </a:cubicBezTo>
                  <a:cubicBezTo>
                    <a:pt x="14" y="46"/>
                    <a:pt x="14" y="48"/>
                    <a:pt x="14" y="50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2" y="293"/>
                    <a:pt x="85" y="295"/>
                    <a:pt x="88" y="295"/>
                  </a:cubicBezTo>
                  <a:cubicBezTo>
                    <a:pt x="89" y="294"/>
                    <a:pt x="90" y="294"/>
                    <a:pt x="90" y="293"/>
                  </a:cubicBezTo>
                  <a:cubicBezTo>
                    <a:pt x="91" y="292"/>
                    <a:pt x="91" y="290"/>
                    <a:pt x="91" y="288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73" y="157"/>
                    <a:pt x="80" y="159"/>
                    <a:pt x="88" y="159"/>
                  </a:cubicBezTo>
                  <a:cubicBezTo>
                    <a:pt x="107" y="159"/>
                    <a:pt x="123" y="148"/>
                    <a:pt x="140" y="137"/>
                  </a:cubicBezTo>
                  <a:cubicBezTo>
                    <a:pt x="159" y="125"/>
                    <a:pt x="177" y="113"/>
                    <a:pt x="200" y="113"/>
                  </a:cubicBezTo>
                  <a:cubicBezTo>
                    <a:pt x="206" y="113"/>
                    <a:pt x="213" y="114"/>
                    <a:pt x="219" y="11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84" y="15"/>
                    <a:pt x="176" y="13"/>
                    <a:pt x="168" y="13"/>
                  </a:cubicBezTo>
                  <a:cubicBezTo>
                    <a:pt x="150" y="13"/>
                    <a:pt x="133" y="24"/>
                    <a:pt x="116" y="35"/>
                  </a:cubicBezTo>
                  <a:cubicBezTo>
                    <a:pt x="98" y="47"/>
                    <a:pt x="79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47" y="59"/>
                    <a:pt x="37" y="57"/>
                    <a:pt x="28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3" y="45"/>
                    <a:pt x="20" y="43"/>
                    <a:pt x="18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TextBox 1210"/>
          <p:cNvSpPr/>
          <p:nvPr/>
        </p:nvSpPr>
        <p:spPr>
          <a:xfrm>
            <a:off x="764651" y="3142870"/>
            <a:ext cx="190077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建模</a:t>
            </a: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+VTK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仿真初始化</a:t>
            </a:r>
          </a:p>
        </p:txBody>
      </p:sp>
      <p:sp>
        <p:nvSpPr>
          <p:cNvPr id="69" name="文本框 8"/>
          <p:cNvSpPr txBox="1"/>
          <p:nvPr/>
        </p:nvSpPr>
        <p:spPr>
          <a:xfrm>
            <a:off x="580010" y="3427463"/>
            <a:ext cx="2270052" cy="101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使用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123Design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软件制作出符合逻辑，方便行动的机器人模型，然后在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VTK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中设定好机器人各部分的中心点，实现基本的前进后退、左转右转以及举手的功能。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2805816" y="810122"/>
            <a:ext cx="173220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语音系统</a:t>
            </a: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+VTK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结合</a:t>
            </a:r>
          </a:p>
        </p:txBody>
      </p:sp>
      <p:sp>
        <p:nvSpPr>
          <p:cNvPr id="71" name="文本框 8"/>
          <p:cNvSpPr txBox="1"/>
          <p:nvPr/>
        </p:nvSpPr>
        <p:spPr>
          <a:xfrm>
            <a:off x="2536890" y="1094715"/>
            <a:ext cx="2270052" cy="6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实现语音控制模块，实现语音识别及输出，将语音指令传达给机器人使其做出回应。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1210"/>
          <p:cNvSpPr/>
          <p:nvPr/>
        </p:nvSpPr>
        <p:spPr>
          <a:xfrm>
            <a:off x="4328376" y="3142870"/>
            <a:ext cx="224965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智能检测系统</a:t>
            </a: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+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机器人行进</a:t>
            </a:r>
          </a:p>
        </p:txBody>
      </p:sp>
      <p:sp>
        <p:nvSpPr>
          <p:cNvPr id="73" name="文本框 8"/>
          <p:cNvSpPr txBox="1"/>
          <p:nvPr/>
        </p:nvSpPr>
        <p:spPr>
          <a:xfrm>
            <a:off x="4318172" y="3427463"/>
            <a:ext cx="2270052" cy="8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实现对桌面物品的查找检测，并获取物品坐标。利用获取到的坐标使机器人向指定位置移动，完成桌面整理功能。</a:t>
            </a:r>
          </a:p>
        </p:txBody>
      </p:sp>
      <p:sp>
        <p:nvSpPr>
          <p:cNvPr id="74" name="TextBox 1210"/>
          <p:cNvSpPr/>
          <p:nvPr/>
        </p:nvSpPr>
        <p:spPr>
          <a:xfrm>
            <a:off x="6878585" y="810122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项目整合</a:t>
            </a:r>
          </a:p>
        </p:txBody>
      </p:sp>
      <p:sp>
        <p:nvSpPr>
          <p:cNvPr id="75" name="文本框 8"/>
          <p:cNvSpPr txBox="1"/>
          <p:nvPr/>
        </p:nvSpPr>
        <p:spPr>
          <a:xfrm>
            <a:off x="6171880" y="1094715"/>
            <a:ext cx="2270052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将各部分代码进行整合调试，实现项目整体功能，完成目标。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5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5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45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95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项目成果展示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64454" y="4094678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机器人正面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VTK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建模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F937BA20-7B67-4264-8EEA-7DF2161C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" y="908090"/>
            <a:ext cx="3133346" cy="283222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51F790-1F96-4628-A199-BEC1A3E60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326" y="908089"/>
            <a:ext cx="3133346" cy="265518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7101880-B89E-4502-A6C2-340903391FB3}"/>
              </a:ext>
            </a:extLst>
          </p:cNvPr>
          <p:cNvSpPr/>
          <p:nvPr/>
        </p:nvSpPr>
        <p:spPr>
          <a:xfrm>
            <a:off x="3700700" y="4094678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机器人侧面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4B695D-BD88-48B0-9585-51D55DC24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501" y="908089"/>
            <a:ext cx="3332034" cy="283222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AF039E3-23BE-4EDD-A9E4-8D80C7D3E551}"/>
              </a:ext>
            </a:extLst>
          </p:cNvPr>
          <p:cNvSpPr/>
          <p:nvPr/>
        </p:nvSpPr>
        <p:spPr>
          <a:xfrm>
            <a:off x="6440218" y="4094678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机器人背面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/>
      <p:bldP spid="18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722</Words>
  <Application>Microsoft Office PowerPoint</Application>
  <PresentationFormat>全屏显示(16:9)</PresentationFormat>
  <Paragraphs>107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Liu Lucius</cp:lastModifiedBy>
  <cp:revision>71</cp:revision>
  <dcterms:created xsi:type="dcterms:W3CDTF">2016-05-20T12:59:00Z</dcterms:created>
  <dcterms:modified xsi:type="dcterms:W3CDTF">2020-06-14T13:49:52Z</dcterms:modified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