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4012214-2F0A-413D-AD8C-BA2AD5F2FAAF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13AC9E2-BFDB-4FC6-B149-23AEAFF2F5E9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man7.org/linux/man-pages/man2/socket.2.html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  <a:ea typeface="Arial"/>
              </a:rPr>
              <a:t>Socket Programming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006680" y="4105800"/>
            <a:ext cx="310968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Danish Mukhtar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M.Tech CS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1040" y="54000"/>
            <a:ext cx="8986680" cy="50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Listen()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status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b="1" lang="en-IN" sz="1800" spc="-1" strike="noStrike">
                <a:solidFill>
                  <a:srgbClr val="1c4587"/>
                </a:solidFill>
                <a:latin typeface="Courier New"/>
                <a:ea typeface="Courier New"/>
              </a:rPr>
              <a:t>listen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IN" sz="1800" spc="-1" strike="noStrike">
                <a:solidFill>
                  <a:srgbClr val="85200c"/>
                </a:solidFill>
                <a:latin typeface="Courier New"/>
                <a:ea typeface="Courier New"/>
              </a:rPr>
              <a:t>sockid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queueLimit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queueLimit : 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No.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of active participants that can “wait” for a connection.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Note: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If a connection request arrives when the queue is full, the client may receive an error with an indication of ECONNREFUSED.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9720" y="102960"/>
            <a:ext cx="8957520" cy="50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914400" indent="457200"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Establish Connection: connect()</a:t>
            </a:r>
            <a:endParaRPr b="0" lang="en-IN" sz="30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The client establishes a connection with the server by calling </a:t>
            </a:r>
            <a:r>
              <a:rPr b="1" lang="en-IN" sz="1800" spc="-1" strike="noStrike">
                <a:solidFill>
                  <a:srgbClr val="1c4587"/>
                </a:solidFill>
                <a:latin typeface="Courier New"/>
                <a:ea typeface="Courier New"/>
              </a:rPr>
              <a:t>connect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status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b="1" lang="en-IN" sz="1800" spc="-1" strike="noStrike">
                <a:solidFill>
                  <a:srgbClr val="1c4587"/>
                </a:solidFill>
                <a:latin typeface="Courier New"/>
                <a:ea typeface="Courier New"/>
              </a:rPr>
              <a:t>connect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IN" sz="1800" spc="-1" strike="noStrike">
                <a:solidFill>
                  <a:srgbClr val="274e13"/>
                </a:solidFill>
                <a:latin typeface="Courier New"/>
                <a:ea typeface="Courier New"/>
              </a:rPr>
              <a:t>sockid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&amp;</a:t>
            </a: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foreignAddr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cc4125"/>
                </a:solidFill>
                <a:latin typeface="Courier New"/>
                <a:ea typeface="Courier New"/>
              </a:rPr>
              <a:t>addrlen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74e13"/>
                </a:solidFill>
                <a:latin typeface="Courier New"/>
                <a:ea typeface="Courier New"/>
              </a:rPr>
              <a:t>sockid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socket descriptor, an integer (like a file-handle)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foreignAddr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struct sockaddr: address of the passive participant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c4125"/>
                </a:solidFill>
                <a:latin typeface="Courier New"/>
                <a:ea typeface="Courier New"/>
              </a:rPr>
              <a:t>Addrlen :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size of</a:t>
            </a:r>
            <a:r>
              <a:rPr b="1" lang="en-IN" sz="1800" spc="-1" strike="noStrike">
                <a:solidFill>
                  <a:srgbClr val="cc4125"/>
                </a:solidFill>
                <a:latin typeface="Courier New"/>
                <a:ea typeface="Courier New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addr structure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9720" y="44280"/>
            <a:ext cx="9043920" cy="51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914400" indent="457200"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Exchanging data with stream socket 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Send():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 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count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b="1" lang="en-IN" sz="1800" spc="-1" strike="noStrike">
                <a:solidFill>
                  <a:srgbClr val="1c4587"/>
                </a:solidFill>
                <a:latin typeface="Courier New"/>
                <a:ea typeface="Courier New"/>
              </a:rPr>
              <a:t>send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IN" sz="1800" spc="-1" strike="noStrike">
                <a:solidFill>
                  <a:srgbClr val="85200c"/>
                </a:solidFill>
                <a:latin typeface="Courier New"/>
                <a:ea typeface="Courier New"/>
              </a:rPr>
              <a:t>sockid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8e7cc3"/>
                </a:solidFill>
                <a:latin typeface="Courier New"/>
                <a:ea typeface="Courier New"/>
              </a:rPr>
              <a:t>msg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msgLen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flags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5200c"/>
                </a:solidFill>
                <a:latin typeface="Courier New"/>
                <a:ea typeface="Courier New"/>
              </a:rPr>
              <a:t>sockid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socket descriptor, an integer (like a file-handle)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e7cc3"/>
                </a:solidFill>
                <a:latin typeface="Courier New"/>
                <a:ea typeface="Courier New"/>
              </a:rPr>
              <a:t>msg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const void[], message to be transmitted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msgLen : length of message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flags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Arial"/>
              </a:rPr>
              <a:t> : integer, special options, usually just 0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Count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Number of bytes transmitted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(-1 if error)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More Details : 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-"/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https://linux.die.net/man/2/send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9720" y="151920"/>
            <a:ext cx="8937720" cy="48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Recv():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 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count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b="1" lang="en-IN" sz="1800" spc="-1" strike="noStrike">
                <a:solidFill>
                  <a:srgbClr val="1c4587"/>
                </a:solidFill>
                <a:latin typeface="Courier New"/>
                <a:ea typeface="Courier New"/>
              </a:rPr>
              <a:t>recv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IN" sz="1800" spc="-1" strike="noStrike">
                <a:solidFill>
                  <a:srgbClr val="85200c"/>
                </a:solidFill>
                <a:latin typeface="Courier New"/>
                <a:ea typeface="Courier New"/>
              </a:rPr>
              <a:t>sockid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recvBuf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e69138"/>
                </a:solidFill>
                <a:latin typeface="Courier New"/>
                <a:ea typeface="Courier New"/>
              </a:rPr>
              <a:t>bufLen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flags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5200c"/>
                </a:solidFill>
                <a:latin typeface="Courier New"/>
                <a:ea typeface="Courier New"/>
              </a:rPr>
              <a:t>sockid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socket descriptor, an integer (like a file-handle)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recvBuf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void[], stores received bytes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e69138"/>
                </a:solidFill>
                <a:latin typeface="Courier New"/>
                <a:ea typeface="Courier New"/>
              </a:rPr>
              <a:t>bufLen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# bytes to read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flags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# bytes received (-1 if error)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Note: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send() and recv() are blocking returns only after data is sent / received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9440" y="83520"/>
            <a:ext cx="8937720" cy="48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457200"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Exchanging data with datagram socket</a:t>
            </a:r>
            <a:endParaRPr b="0" lang="en-IN" sz="30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Sendto():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 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count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en-IN" sz="1800" spc="-1" strike="noStrike">
                <a:solidFill>
                  <a:srgbClr val="1c4587"/>
                </a:solidFill>
                <a:latin typeface="Courier New"/>
                <a:ea typeface="Courier New"/>
              </a:rPr>
              <a:t>sendto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IN" sz="1800" spc="-1" strike="noStrike">
                <a:solidFill>
                  <a:srgbClr val="85200c"/>
                </a:solidFill>
                <a:latin typeface="Courier New"/>
                <a:ea typeface="Courier New"/>
              </a:rPr>
              <a:t>sockid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b="1" lang="en-IN" sz="1800" spc="-1" strike="noStrike">
                <a:solidFill>
                  <a:srgbClr val="8e7cc3"/>
                </a:solidFill>
                <a:latin typeface="Courier New"/>
                <a:ea typeface="Courier New"/>
              </a:rPr>
              <a:t>msg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msgLen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flags,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&amp;</a:t>
            </a:r>
            <a:r>
              <a:rPr b="1" lang="en-IN" sz="1800" spc="-1" strike="noStrike">
                <a:solidFill>
                  <a:srgbClr val="274e13"/>
                </a:solidFill>
                <a:latin typeface="Courier New"/>
                <a:ea typeface="Courier New"/>
              </a:rPr>
              <a:t>foreignAddr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b="1" lang="en-IN" sz="1800" spc="-1" strike="noStrike">
                <a:solidFill>
                  <a:srgbClr val="b45f06"/>
                </a:solidFill>
                <a:latin typeface="Courier New"/>
                <a:ea typeface="Courier New"/>
              </a:rPr>
              <a:t> addrlen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5200c"/>
                </a:solidFill>
                <a:latin typeface="Courier New"/>
                <a:ea typeface="Courier New"/>
              </a:rPr>
              <a:t>sockid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socket descriptor, an integer (like a file-handle)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e7cc3"/>
                </a:solidFill>
                <a:latin typeface="Courier New"/>
                <a:ea typeface="Courier New"/>
              </a:rPr>
              <a:t>msg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const void[], message to be transmitted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msgLen : length of message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flags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: integer, special options, usually just 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Count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Number of bytes transmitted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(-1 if error)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74e13"/>
                </a:solidFill>
                <a:latin typeface="Courier New"/>
                <a:ea typeface="Courier New"/>
              </a:rPr>
              <a:t>foreignAddr  :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Address of destination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b45f06"/>
                </a:solidFill>
                <a:latin typeface="Courier New"/>
                <a:ea typeface="Courier New"/>
              </a:rPr>
              <a:t>Addrlen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sizeof(foreignAddr)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9440" y="151920"/>
            <a:ext cx="8839440" cy="48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Recvfrom():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 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count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b="1" lang="en-IN" sz="1800" spc="-1" strike="noStrike">
                <a:solidFill>
                  <a:srgbClr val="1c4587"/>
                </a:solidFill>
                <a:latin typeface="Courier New"/>
                <a:ea typeface="Courier New"/>
              </a:rPr>
              <a:t>recvfrom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IN" sz="1800" spc="-1" strike="noStrike">
                <a:solidFill>
                  <a:srgbClr val="85200c"/>
                </a:solidFill>
                <a:latin typeface="Courier New"/>
                <a:ea typeface="Courier New"/>
              </a:rPr>
              <a:t>sockid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recvBuf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e69138"/>
                </a:solidFill>
                <a:latin typeface="Courier New"/>
                <a:ea typeface="Courier New"/>
              </a:rPr>
              <a:t>bufLen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flags,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&amp;</a:t>
            </a:r>
            <a:r>
              <a:rPr b="1" lang="en-IN" sz="1800" spc="-1" strike="noStrike">
                <a:solidFill>
                  <a:srgbClr val="274e13"/>
                </a:solidFill>
                <a:latin typeface="Courier New"/>
                <a:ea typeface="Courier New"/>
              </a:rPr>
              <a:t>clientAddr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b="1" lang="en-IN" sz="1800" spc="-1" strike="noStrike">
                <a:solidFill>
                  <a:srgbClr val="b45f06"/>
                </a:solidFill>
                <a:latin typeface="Courier New"/>
                <a:ea typeface="Courier New"/>
              </a:rPr>
              <a:t> addrlen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5200c"/>
                </a:solidFill>
                <a:latin typeface="Courier New"/>
                <a:ea typeface="Courier New"/>
              </a:rPr>
              <a:t>sockid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socket descriptor, an integer (like a file-handle)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recvBuf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void[], stores received bytes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e69138"/>
                </a:solidFill>
                <a:latin typeface="Courier New"/>
                <a:ea typeface="Courier New"/>
              </a:rPr>
              <a:t>bufLen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# bytes to read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flags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# bytes received (-1 if error)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74e13"/>
                </a:solidFill>
                <a:latin typeface="Courier New"/>
                <a:ea typeface="Courier New"/>
              </a:rPr>
              <a:t>clientAddr  :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Address of destination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b45f06"/>
                </a:solidFill>
                <a:latin typeface="Courier New"/>
                <a:ea typeface="Courier New"/>
              </a:rPr>
              <a:t>Addrlen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sizeof(clientAddr)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0000" y="63720"/>
            <a:ext cx="9053640" cy="49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Examples (Stream Socket):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Send some integer from client to server: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Client Side : 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x  = 10;</a:t>
            </a:r>
            <a:endParaRPr b="0" lang="en-IN" sz="14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1" lang="en-IN" sz="1750" spc="-1" strike="noStrike">
                <a:solidFill>
                  <a:srgbClr val="1c4587"/>
                </a:solidFill>
                <a:latin typeface="Courier New"/>
                <a:ea typeface="Courier New"/>
              </a:rPr>
              <a:t>send</a:t>
            </a:r>
            <a:r>
              <a:rPr b="0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clientSock</a:t>
            </a:r>
            <a:r>
              <a:rPr b="0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&amp;x</a:t>
            </a:r>
            <a:r>
              <a:rPr b="0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sizeof(x)</a:t>
            </a:r>
            <a:r>
              <a:rPr b="0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0);</a:t>
            </a:r>
            <a:endParaRPr b="0" lang="en-IN" sz="175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endParaRPr b="0" lang="en-IN" sz="17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Server Side : </a:t>
            </a:r>
            <a:endParaRPr b="0" lang="en-IN" sz="17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endParaRPr b="0" lang="en-IN" sz="17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int x;</a:t>
            </a:r>
            <a:endParaRPr b="0" lang="en-IN" sz="17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IN" sz="1800" spc="-1" strike="noStrike">
                <a:solidFill>
                  <a:srgbClr val="1c4587"/>
                </a:solidFill>
                <a:latin typeface="Courier New"/>
                <a:ea typeface="Courier New"/>
              </a:rPr>
              <a:t>recv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(serverSock, &amp;x, </a:t>
            </a:r>
            <a:r>
              <a:rPr b="1" lang="en-IN" sz="1750" spc="-1" strike="noStrike">
                <a:solidFill>
                  <a:srgbClr val="000000"/>
                </a:solidFill>
                <a:latin typeface="Courier New"/>
                <a:ea typeface="Courier New"/>
              </a:rPr>
              <a:t>sizeof(x)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0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0280" y="73440"/>
            <a:ext cx="8996400" cy="49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2 .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Sending a file: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Sending  Side    (client)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int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sockfd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= socket(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AF_INET, SOCK_STREAM, 0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struct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sockaddr_in    </a:t>
            </a:r>
            <a:r>
              <a:rPr b="0" lang="en-IN" sz="1600" spc="-1" strike="noStrike">
                <a:solidFill>
                  <a:srgbClr val="b45f06"/>
                </a:solidFill>
                <a:latin typeface="Arial"/>
                <a:ea typeface="Arial"/>
              </a:rPr>
              <a:t>serv_addr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b45f06"/>
                </a:solidFill>
                <a:latin typeface="Arial"/>
                <a:ea typeface="Arial"/>
              </a:rPr>
              <a:t>serv_addr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.sin_family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= AF_INET;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b45f06"/>
                </a:solidFill>
                <a:latin typeface="Arial"/>
                <a:ea typeface="Arial"/>
              </a:rPr>
              <a:t>serv_addr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.sin_port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htons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PORT 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600" spc="-1" strike="noStrike">
                <a:solidFill>
                  <a:srgbClr val="b45f06"/>
                </a:solidFill>
                <a:latin typeface="Arial"/>
                <a:ea typeface="Arial"/>
              </a:rPr>
              <a:t>serv_addr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.sin_addr.s_addr=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inet_addr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("127.0.0.1");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connect (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sockfd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sockaddr *)&amp;serv_addr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600" spc="-1" strike="noStrike">
                <a:solidFill>
                  <a:srgbClr val="073763"/>
                </a:solidFill>
                <a:latin typeface="Arial"/>
                <a:ea typeface="Arial"/>
              </a:rPr>
              <a:t>sizeof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(serv_addr)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FILE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*fp =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fopen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"path of file"  , "rb" 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fseek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(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fp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,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, SEEK_END);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int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size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ftell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(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fp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rewind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fp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0280" y="5040"/>
            <a:ext cx="89866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send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sockfd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&amp;size, sizeof(file_size), 0);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char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Buffer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[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BUFF_SIZE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] ;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while ( ( n =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fread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Buffer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sizeof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(char) ,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BUFF_SIZE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 fp ) ) &gt; 0  &amp;&amp; size &gt; 0 ){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send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sockfd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Buffer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n, 0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memset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Buffer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'\0', BUFF_SIZE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size = size - n 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fclose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(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fp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close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sockfd)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58760" y="83520"/>
            <a:ext cx="8849520" cy="49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Receiving Side (Server)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server_fd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socket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AF_INET, SOCK_STREAM, 0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struct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sockaddr_in   </a:t>
            </a:r>
            <a:r>
              <a:rPr b="0" lang="en-IN" sz="1600" spc="-1" strike="noStrike">
                <a:solidFill>
                  <a:srgbClr val="b45f06"/>
                </a:solidFill>
                <a:latin typeface="Arial"/>
                <a:ea typeface="Arial"/>
              </a:rPr>
              <a:t>addr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b45f06"/>
                </a:solidFill>
                <a:latin typeface="Arial"/>
                <a:ea typeface="Arial"/>
              </a:rPr>
              <a:t>addr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.sin_family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= AF_INET;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b45f06"/>
                </a:solidFill>
                <a:latin typeface="Arial"/>
                <a:ea typeface="Arial"/>
              </a:rPr>
              <a:t>addr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.sin_port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htons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PORT 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600" spc="-1" strike="noStrike">
                <a:solidFill>
                  <a:srgbClr val="b45f06"/>
                </a:solidFill>
                <a:latin typeface="Arial"/>
                <a:ea typeface="Arial"/>
              </a:rPr>
              <a:t>addr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.sin_addr.s_addr=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inet_addr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(INADDR_ANY);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int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addrlen = sizeof(sockaddr)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bind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server_fd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(struct sockaddr *)&amp;addr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sizeof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addr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) 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listen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server_fd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 3)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int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sockfd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accept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server_fd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,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(struct sockaddr *)&amp;address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(socklen_t*)&amp;addrlen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FILE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*fp =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fopen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"path of file"  , "wb" 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char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Buffer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[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BUFF_SIZE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] ;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int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file_size</a:t>
            </a:r>
            <a:r>
              <a:rPr b="1" lang="en-I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1c4587"/>
                </a:solidFill>
                <a:latin typeface="Courier New"/>
                <a:ea typeface="Courier New"/>
              </a:rPr>
              <a:t>recv</a:t>
            </a:r>
            <a:r>
              <a:rPr b="1" lang="en-I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(serverSock, &amp;file_size, sizeof(file_size), </a:t>
            </a:r>
            <a:r>
              <a:rPr b="1" lang="en-IN" sz="1600" spc="-1" strike="noStrike">
                <a:solidFill>
                  <a:srgbClr val="741b47"/>
                </a:solidFill>
                <a:latin typeface="Courier New"/>
                <a:ea typeface="Courier New"/>
              </a:rPr>
              <a:t>0</a:t>
            </a:r>
            <a:r>
              <a:rPr b="1" lang="en-IN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09280" y="-63720"/>
            <a:ext cx="78584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0" indent="457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286000" indent="457200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Sockets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86200" y="1260720"/>
            <a:ext cx="845712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Socket is a data communication endpoint for exchanging data over the network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Uniquely identified by:</a:t>
            </a:r>
            <a:endParaRPr b="0" lang="en-IN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ip address</a:t>
            </a:r>
            <a:endParaRPr b="0" lang="en-IN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end-to-end protocol (e.g. TCP or UDP)</a:t>
            </a:r>
            <a:endParaRPr b="0" lang="en-IN" sz="18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port number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0280" y="83520"/>
            <a:ext cx="8976960" cy="49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914400" indent="457200"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Incoming Connection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I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IN" sz="3000" spc="-1" strike="noStrike">
                <a:solidFill>
                  <a:srgbClr val="1c4587"/>
                </a:solidFill>
                <a:latin typeface="Courier New"/>
                <a:ea typeface="Courier New"/>
              </a:rPr>
              <a:t>accept()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The server gets a socket for an incoming client connection by calling </a:t>
            </a:r>
            <a:r>
              <a:rPr b="1" lang="en-IN" sz="1800" spc="-1" strike="noStrike">
                <a:solidFill>
                  <a:srgbClr val="1c4587"/>
                </a:solidFill>
                <a:latin typeface="Courier New"/>
                <a:ea typeface="Courier New"/>
              </a:rPr>
              <a:t>accept()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new_socket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= </a:t>
            </a:r>
            <a:r>
              <a:rPr b="1" lang="en-IN" sz="1800" spc="-1" strike="noStrike">
                <a:solidFill>
                  <a:srgbClr val="1c4587"/>
                </a:solidFill>
                <a:latin typeface="Courier New"/>
                <a:ea typeface="Courier New"/>
              </a:rPr>
              <a:t>accept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IN" sz="1800" spc="-1" strike="noStrike">
                <a:solidFill>
                  <a:srgbClr val="5b0f00"/>
                </a:solidFill>
                <a:latin typeface="Courier New"/>
                <a:ea typeface="Courier New"/>
              </a:rPr>
              <a:t>sockid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&amp;</a:t>
            </a: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clientAddr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&amp;</a:t>
            </a: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addrLen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73763"/>
                </a:solidFill>
                <a:latin typeface="Courier New"/>
                <a:ea typeface="Courier New"/>
              </a:rPr>
              <a:t>accept()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is blocking: waits for connection before returning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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dequeues the next connection on the queue for socket (sockid)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680" y="132480"/>
            <a:ext cx="882000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while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( ( n =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recv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sockfd , Buffer ,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BUFF_SIZE, 0) ) &gt; 0  &amp;&amp;  file_size &gt; 0){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IN" sz="16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fwrite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(Buffer ,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sizeof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(char), n, fp)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memset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Buffer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'\0', BUFF_SIZE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IN" sz="16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file_size = file_size - n;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} 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close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sockfd)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close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serverfd)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fclose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(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fp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);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3360" y="132480"/>
            <a:ext cx="8604000" cy="45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1371600" indent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Multithreaded Server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void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 main()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……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..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……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..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listen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socketfd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)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while(1){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newsocket=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accept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sockfd , (struct sockaddr*)&amp;newAddr , &amp;addr_size);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thread RequestThread(serveRequest,newsocket,newAddr);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void </a:t>
            </a:r>
            <a:r>
              <a:rPr b="1" lang="en-IN" sz="1600" spc="-1" strike="noStrike">
                <a:solidFill>
                  <a:srgbClr val="1c4587"/>
                </a:solidFill>
                <a:latin typeface="Arial"/>
                <a:ea typeface="Arial"/>
              </a:rPr>
              <a:t>serveRequest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( int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newsoc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, struct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sockaddr_in newAddr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600" spc="-1" strike="noStrike">
                <a:solidFill>
                  <a:srgbClr val="666666"/>
                </a:solidFill>
                <a:latin typeface="Arial"/>
                <a:ea typeface="Arial"/>
              </a:rPr>
              <a:t>//  bla bla bla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13640" y="456120"/>
            <a:ext cx="8594280" cy="36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1371600" indent="457200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Types of (TCP/IP) Sockets 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Stream Sockets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(e.g uses TCP):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Provides reliable byte-stream service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Connection oriented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Data in order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Datagram Sockets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(e.g uses UDP):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Connection less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Data not in order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Not reliable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8480" y="151920"/>
            <a:ext cx="9074880" cy="49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0" indent="457200"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Important Terms</a:t>
            </a:r>
            <a:endParaRPr b="0" lang="en-IN" sz="30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Socket Creation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Bind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Listen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Accept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Connect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Send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Receive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Close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77;p17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474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0960" y="63720"/>
            <a:ext cx="9112320" cy="50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Socket Creation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 </a:t>
            </a:r>
            <a:r>
              <a:rPr b="1" lang="en-IN" sz="1800" spc="-1" strike="noStrike">
                <a:solidFill>
                  <a:srgbClr val="cc0000"/>
                </a:solidFill>
                <a:latin typeface="Courier New"/>
                <a:ea typeface="Courier New"/>
              </a:rPr>
              <a:t>sockid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= socket(</a:t>
            </a: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family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type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protocol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c0000"/>
                </a:solidFill>
                <a:latin typeface="Courier New"/>
                <a:ea typeface="Courier New"/>
              </a:rPr>
              <a:t>sockid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: socket descriptor, an integer (like a file-handle)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Family: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E.g   PF_INET  </a:t>
            </a: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IPv4 Internet protocols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More details :</a:t>
            </a:r>
            <a:endParaRPr b="0" lang="en-IN" sz="18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0" lang="en-IN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http://man7.org/linux/man-pages/man2/socket.2.html</a:t>
            </a:r>
            <a:endParaRPr b="0" lang="en-IN" sz="14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Type :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Communication Type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SOCK_STREAM</a:t>
            </a:r>
            <a:endParaRPr b="0" lang="en-IN" sz="18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SOCK_DGRAM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Protocol 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usually set to 0 (i.e., use default protocol)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0000" y="63720"/>
            <a:ext cx="9143640" cy="49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Closing Socket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 </a:t>
            </a:r>
            <a:r>
              <a:rPr b="1" lang="en-IN" sz="1800" spc="-1" strike="noStrike">
                <a:solidFill>
                  <a:srgbClr val="cc0000"/>
                </a:solidFill>
                <a:latin typeface="Courier New"/>
                <a:ea typeface="Courier New"/>
              </a:rPr>
              <a:t>status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= close(</a:t>
            </a: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sockid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-"/>
            </a:pPr>
            <a:r>
              <a:rPr b="1" lang="en-IN" sz="1800" spc="-1" strike="noStrike">
                <a:solidFill>
                  <a:srgbClr val="741b47"/>
                </a:solidFill>
                <a:latin typeface="Courier New"/>
                <a:ea typeface="Courier New"/>
              </a:rPr>
              <a:t>Sockid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: descriptor 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-"/>
            </a:pPr>
            <a:r>
              <a:rPr b="1" lang="en-IN" sz="1800" spc="-1" strike="noStrike">
                <a:solidFill>
                  <a:srgbClr val="cc0000"/>
                </a:solidFill>
                <a:latin typeface="Courier New"/>
                <a:ea typeface="Courier New"/>
              </a:rPr>
              <a:t>status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: 0 if successful , -1 if error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Closing a socket: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Closes a connection (for stream socket)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Frees up the port used by the socket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1040" y="54000"/>
            <a:ext cx="8986680" cy="49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IN" sz="3000" spc="-1" strike="noStrike">
                <a:solidFill>
                  <a:srgbClr val="000000"/>
                </a:solidFill>
                <a:latin typeface="Courier New"/>
                <a:ea typeface="Courier New"/>
              </a:rPr>
              <a:t>Bind()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Assign address to socket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struct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sockaddr_in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unsigned short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sin_family;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/* Internet protocol (AF_INET) */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unsigned short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sin_port;  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/* Address port (16 bits) */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struct in_addr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sin_addr;  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/* Internet address (32 bits) */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struct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in_addr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unsigned long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s_addr;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/* Internet address (32 bits) */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status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bind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IN" sz="1800" spc="-1" strike="noStrike">
                <a:solidFill>
                  <a:srgbClr val="a64d79"/>
                </a:solidFill>
                <a:latin typeface="Courier New"/>
                <a:ea typeface="Courier New"/>
              </a:rPr>
              <a:t>sockid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38761d"/>
                </a:solidFill>
                <a:latin typeface="Courier New"/>
                <a:ea typeface="Courier New"/>
              </a:rPr>
              <a:t>&amp;addrport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IN" sz="1800" spc="-1" strike="noStrike">
                <a:solidFill>
                  <a:srgbClr val="85200c"/>
                </a:solidFill>
                <a:latin typeface="Courier New"/>
                <a:ea typeface="Courier New"/>
              </a:rPr>
              <a:t>size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68480" y="63720"/>
            <a:ext cx="890820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int  </a:t>
            </a:r>
            <a:r>
              <a:rPr b="1" lang="en-IN" sz="1400" spc="-1" strike="noStrike">
                <a:solidFill>
                  <a:srgbClr val="38761d"/>
                </a:solidFill>
                <a:latin typeface="Arial"/>
                <a:ea typeface="Arial"/>
              </a:rPr>
              <a:t>socketfd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= </a:t>
            </a:r>
            <a:r>
              <a:rPr b="1" lang="en-IN" sz="1400" spc="-1" strike="noStrike">
                <a:solidFill>
                  <a:srgbClr val="1c4587"/>
                </a:solidFill>
                <a:latin typeface="Arial"/>
                <a:ea typeface="Arial"/>
              </a:rPr>
              <a:t>socket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(PF_INET,SOCK_STREAM,0);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If ( </a:t>
            </a:r>
            <a:r>
              <a:rPr b="1" lang="en-IN" sz="1400" spc="-1" strike="noStrike">
                <a:solidFill>
                  <a:srgbClr val="38761d"/>
                </a:solidFill>
                <a:latin typeface="Arial"/>
                <a:ea typeface="Arial"/>
              </a:rPr>
              <a:t>socketfd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&lt; 0 ){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cout&lt;&lt;"Error in connection"&lt;&lt;endl;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exit(1);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85200c"/>
                </a:solidFill>
                <a:latin typeface="Arial"/>
                <a:ea typeface="Arial"/>
              </a:rPr>
              <a:t>sockaddr_in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b45f06"/>
                </a:solidFill>
                <a:latin typeface="Arial"/>
                <a:ea typeface="Arial"/>
              </a:rPr>
              <a:t>serveraddr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400" spc="-1" strike="noStrike">
                <a:solidFill>
                  <a:srgbClr val="b45f06"/>
                </a:solidFill>
                <a:latin typeface="Arial"/>
                <a:ea typeface="Arial"/>
              </a:rPr>
              <a:t>serveraddr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.sin_family =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AF_INET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400" spc="-1" strike="noStrike">
                <a:solidFill>
                  <a:srgbClr val="b45f06"/>
                </a:solidFill>
                <a:latin typeface="Arial"/>
                <a:ea typeface="Arial"/>
              </a:rPr>
              <a:t>serveraddr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.sin_port=</a:t>
            </a:r>
            <a:r>
              <a:rPr b="0" lang="en-IN" sz="1400" spc="-1" strike="noStrike">
                <a:solidFill>
                  <a:srgbClr val="1c4587"/>
                </a:solidFill>
                <a:latin typeface="Arial"/>
                <a:ea typeface="Arial"/>
              </a:rPr>
              <a:t>htons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(2000);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400" spc="-1" strike="noStrike">
                <a:solidFill>
                  <a:srgbClr val="b45f06"/>
                </a:solidFill>
                <a:latin typeface="Arial"/>
                <a:ea typeface="Arial"/>
              </a:rPr>
              <a:t>serveraddr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.sin_addr.s_addr=inet_addr("127.0.0.1");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IN" sz="1400" spc="-1" strike="noStrike">
                <a:solidFill>
                  <a:srgbClr val="cc0000"/>
                </a:solidFill>
                <a:latin typeface="Arial"/>
                <a:ea typeface="Arial"/>
              </a:rPr>
              <a:t>ret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b="1" lang="en-IN" sz="1400" spc="-1" strike="noStrike">
                <a:solidFill>
                  <a:srgbClr val="1c4587"/>
                </a:solidFill>
                <a:latin typeface="Arial"/>
                <a:ea typeface="Arial"/>
              </a:rPr>
              <a:t>bind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en-IN" sz="1400" spc="-1" strike="noStrike">
                <a:solidFill>
                  <a:srgbClr val="38761d"/>
                </a:solidFill>
                <a:latin typeface="Arial"/>
                <a:ea typeface="Arial"/>
              </a:rPr>
              <a:t>socketfd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struct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sockaddr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&amp;</a:t>
            </a:r>
            <a:r>
              <a:rPr b="0" lang="en-IN" sz="1400" spc="-1" strike="noStrike">
                <a:solidFill>
                  <a:srgbClr val="b45f06"/>
                </a:solidFill>
                <a:latin typeface="Arial"/>
                <a:ea typeface="Arial"/>
              </a:rPr>
              <a:t>serveraddr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400" spc="-1" strike="noStrike">
                <a:solidFill>
                  <a:srgbClr val="1c4587"/>
                </a:solidFill>
                <a:latin typeface="Arial"/>
                <a:ea typeface="Arial"/>
              </a:rPr>
              <a:t>sizeof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(serveraddr));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If ( </a:t>
            </a:r>
            <a:r>
              <a:rPr b="1" lang="en-IN" sz="1400" spc="-1" strike="noStrike">
                <a:solidFill>
                  <a:srgbClr val="cc0000"/>
                </a:solidFill>
                <a:latin typeface="Arial"/>
                <a:ea typeface="Arial"/>
              </a:rPr>
              <a:t>ret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&lt; 0 ){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cout&lt;&lt;"Error in Binding"&lt;&lt;endl;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400" spc="-1" strike="noStrike">
                <a:solidFill>
                  <a:srgbClr val="1c4587"/>
                </a:solidFill>
                <a:latin typeface="Arial"/>
                <a:ea typeface="Arial"/>
              </a:rPr>
              <a:t>exit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(1);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2019-10-03T07:06:48Z</dcterms:modified>
  <cp:revision>1</cp:revision>
  <dc:subject/>
  <dc:title/>
</cp:coreProperties>
</file>