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bad1b4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bad1b4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bad1b48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bad1b4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bad1b48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bad1b48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bad1b4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bad1b4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bad1b48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bad1b48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bad1b48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bad1b48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bad1b48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bad1b48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bad1b48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bad1b48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bad1b48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bad1b48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bad1b48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bad1b48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bad1b4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bad1b4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bad1b48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bad1b48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bad1b48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bad1b48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bad1b48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bad1b48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bad1b4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bad1b4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bad1b4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bad1b4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bad1b4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bad1b4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bad1b4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bad1b4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bad1b4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bad1b4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bad1b48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bad1b4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bad1b48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bad1b4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an7.org/linux/man-pages/man2/socket.2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006800" y="4105975"/>
            <a:ext cx="3110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Danish Mukhtar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M.Tech 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40875" y="53950"/>
            <a:ext cx="8987100" cy="5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r>
              <a:rPr b="1" lang="en" sz="3000"/>
              <a:t>Listen()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queueLimit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queueLimit :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No.</a:t>
            </a:r>
            <a:r>
              <a:rPr lang="en" sz="1800">
                <a:solidFill>
                  <a:schemeClr val="dk1"/>
                </a:solidFill>
              </a:rPr>
              <a:t> of active participants that can “wait” for a connection.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Note: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a connection request arrives when the queue is full, the client may receive an error with an indication of ECONNREFUSED.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99750" y="103025"/>
            <a:ext cx="89577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Establish Connection: connect()</a:t>
            </a:r>
            <a:endParaRPr b="1" sz="30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client establishes a connection with the server by calling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foreignAddr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</a:rPr>
              <a:t>: socket descriptor, an integer (like a file-handle)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foreignAddr 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lang="en" sz="1800">
                <a:solidFill>
                  <a:schemeClr val="dk1"/>
                </a:solidFill>
              </a:rPr>
              <a:t> struct sockaddr: address of the passive participant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ddrlen :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 of</a:t>
            </a:r>
            <a:r>
              <a:rPr b="1" lang="en" sz="18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</a:rPr>
              <a:t>addr structure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80125" y="83400"/>
            <a:ext cx="8977200" cy="4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Incoming Connection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accept()</a:t>
            </a:r>
            <a:endParaRPr b="1" sz="30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server gets a socket for an incoming client connection by calling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accept()</a:t>
            </a:r>
            <a:endParaRPr b="1"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new_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clientAddr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accept()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is blocking: waits for connection before returning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dequeues the next connection on the queue for socket (sockid)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99750" y="44150"/>
            <a:ext cx="9044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Exchanging data with stream socket 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Send():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msgLen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</a:rPr>
              <a:t>: socket descriptor, an integer (like a file-handle)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msg : </a:t>
            </a:r>
            <a:r>
              <a:rPr lang="en" sz="1800">
                <a:solidFill>
                  <a:schemeClr val="dk1"/>
                </a:solidFill>
              </a:rPr>
              <a:t>const void[], message to be transmitted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msgLen : length of message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 sz="2500">
                <a:solidFill>
                  <a:schemeClr val="dk1"/>
                </a:solidFill>
              </a:rPr>
              <a:t> : integer, special options, usually just 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ount </a:t>
            </a:r>
            <a:r>
              <a:rPr lang="en" sz="1800">
                <a:solidFill>
                  <a:schemeClr val="dk1"/>
                </a:solidFill>
              </a:rPr>
              <a:t>: Number of bytes transmitted </a:t>
            </a:r>
            <a:r>
              <a:rPr b="1" lang="en" sz="1800">
                <a:solidFill>
                  <a:schemeClr val="dk1"/>
                </a:solidFill>
              </a:rPr>
              <a:t>(-1 if error)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 Details :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https://linux.die.net/man/2/send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9750" y="152075"/>
            <a:ext cx="8937900" cy="4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2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recvBuf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bufLen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</a:rPr>
              <a:t>: socket descriptor, an integer (like a file-handle)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recvBuf</a:t>
            </a:r>
            <a:r>
              <a:rPr lang="en" sz="1800">
                <a:solidFill>
                  <a:schemeClr val="dk1"/>
                </a:solidFill>
              </a:rPr>
              <a:t>: void[], stores received bytes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bufLen</a:t>
            </a:r>
            <a:r>
              <a:rPr lang="en" sz="1800">
                <a:solidFill>
                  <a:schemeClr val="dk1"/>
                </a:solidFill>
              </a:rPr>
              <a:t>: # bytes to read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 sz="1800">
                <a:solidFill>
                  <a:schemeClr val="dk1"/>
                </a:solidFill>
              </a:rPr>
              <a:t>: # bytes received (-1 if error)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Note: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send() and recv() are blocking returns only after data is sent / received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109550" y="83400"/>
            <a:ext cx="8937900" cy="4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Exchanging data with datagram socket</a:t>
            </a:r>
            <a:endParaRPr b="1"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Sendto():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sendto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8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msgLen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flags,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8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foreignAddr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addrlen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</a:rPr>
              <a:t>: socket descriptor, an integer (like a file-handle)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msg : </a:t>
            </a:r>
            <a:r>
              <a:rPr lang="en" sz="1800">
                <a:solidFill>
                  <a:schemeClr val="dk1"/>
                </a:solidFill>
              </a:rPr>
              <a:t>const void[], message to be transmitted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msgLen : length of message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 sz="1800">
                <a:solidFill>
                  <a:schemeClr val="dk1"/>
                </a:solidFill>
              </a:rPr>
              <a:t> : integer, special options, usually just 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800">
                <a:solidFill>
                  <a:schemeClr val="dk1"/>
                </a:solidFill>
              </a:rPr>
              <a:t>: Number of bytes transmitted </a:t>
            </a:r>
            <a:r>
              <a:rPr b="1" lang="en" sz="1800">
                <a:solidFill>
                  <a:schemeClr val="dk1"/>
                </a:solidFill>
              </a:rPr>
              <a:t>(-1 if error)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foreignAddr  :</a:t>
            </a:r>
            <a:r>
              <a:rPr lang="en" sz="1800">
                <a:solidFill>
                  <a:schemeClr val="dk1"/>
                </a:solidFill>
              </a:rPr>
              <a:t>Address of destination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Addrlen : </a:t>
            </a:r>
            <a:r>
              <a:rPr lang="en" sz="1800">
                <a:solidFill>
                  <a:schemeClr val="dk1"/>
                </a:solidFill>
              </a:rPr>
              <a:t>sizeof(foreignAddr)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109550" y="152075"/>
            <a:ext cx="8839800" cy="4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Recvfrom():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recvfrom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recvBuf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bufLen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flags,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8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clientAddr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addrlen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</a:rPr>
              <a:t>: socket descriptor, an integer (like a file-handle)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recvBuf</a:t>
            </a:r>
            <a:r>
              <a:rPr lang="en" sz="1800">
                <a:solidFill>
                  <a:schemeClr val="dk1"/>
                </a:solidFill>
              </a:rPr>
              <a:t>: void[], stores received bytes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bufLen</a:t>
            </a:r>
            <a:r>
              <a:rPr lang="en" sz="1800">
                <a:solidFill>
                  <a:schemeClr val="dk1"/>
                </a:solidFill>
              </a:rPr>
              <a:t>: # bytes to read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 sz="1800">
                <a:solidFill>
                  <a:schemeClr val="dk1"/>
                </a:solidFill>
              </a:rPr>
              <a:t>: # bytes received (-1 if error)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clientAddr  :</a:t>
            </a:r>
            <a:r>
              <a:rPr lang="en" sz="1800">
                <a:solidFill>
                  <a:schemeClr val="dk1"/>
                </a:solidFill>
              </a:rPr>
              <a:t>Address of destination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Addrlen : </a:t>
            </a:r>
            <a:r>
              <a:rPr lang="en" sz="1800">
                <a:solidFill>
                  <a:schemeClr val="dk1"/>
                </a:solidFill>
              </a:rPr>
              <a:t>sizeof(clientAddr)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89925" y="63775"/>
            <a:ext cx="90540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 (Stream Socket):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Send some integer from client to server: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Side : 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</a:t>
            </a:r>
            <a:r>
              <a:rPr b="1" lang="en"/>
              <a:t>int</a:t>
            </a:r>
            <a:r>
              <a:rPr lang="en"/>
              <a:t> x  = 10;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clientSock</a:t>
            </a:r>
            <a:r>
              <a:rPr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&amp;x</a:t>
            </a:r>
            <a:r>
              <a:rPr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sizeof(x)</a:t>
            </a:r>
            <a:r>
              <a:rPr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0);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 Side : 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x;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serverSock, &amp;x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sizeof(x)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80125" y="73575"/>
            <a:ext cx="89967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2 . </a:t>
            </a:r>
            <a:r>
              <a:rPr b="1" lang="en" sz="1600">
                <a:solidFill>
                  <a:schemeClr val="dk1"/>
                </a:solidFill>
              </a:rPr>
              <a:t>Sending a file: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Sending  Side    (client)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 </a:t>
            </a:r>
            <a:r>
              <a:rPr lang="en" sz="1600">
                <a:solidFill>
                  <a:schemeClr val="dk1"/>
                </a:solidFill>
              </a:rPr>
              <a:t>sockfd</a:t>
            </a:r>
            <a:r>
              <a:rPr b="1" lang="en" sz="1600">
                <a:solidFill>
                  <a:schemeClr val="dk1"/>
                </a:solidFill>
              </a:rPr>
              <a:t> = socket( </a:t>
            </a:r>
            <a:r>
              <a:rPr lang="en" sz="1600">
                <a:solidFill>
                  <a:schemeClr val="dk1"/>
                </a:solidFill>
              </a:rPr>
              <a:t>AF_INET, SOCK_STREAM, 0 </a:t>
            </a:r>
            <a:r>
              <a:rPr b="1" lang="en" sz="1600">
                <a:solidFill>
                  <a:schemeClr val="dk1"/>
                </a:solidFill>
              </a:rPr>
              <a:t>);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struct </a:t>
            </a:r>
            <a:r>
              <a:rPr lang="en" sz="1600">
                <a:solidFill>
                  <a:schemeClr val="dk1"/>
                </a:solidFill>
              </a:rPr>
              <a:t>sockaddr_in    </a:t>
            </a:r>
            <a:r>
              <a:rPr lang="en" sz="1600">
                <a:solidFill>
                  <a:srgbClr val="B45F06"/>
                </a:solidFill>
              </a:rPr>
              <a:t>serv_addr</a:t>
            </a:r>
            <a:r>
              <a:rPr b="1"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45F06"/>
                </a:solidFill>
              </a:rPr>
              <a:t>serv_addr</a:t>
            </a:r>
            <a:r>
              <a:rPr lang="en" sz="1600">
                <a:solidFill>
                  <a:schemeClr val="dk1"/>
                </a:solidFill>
              </a:rPr>
              <a:t>.sin_family</a:t>
            </a:r>
            <a:r>
              <a:rPr b="1" lang="en" sz="1600">
                <a:solidFill>
                  <a:schemeClr val="dk1"/>
                </a:solidFill>
              </a:rPr>
              <a:t> = AF_INET;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45F06"/>
                </a:solidFill>
              </a:rPr>
              <a:t>serv_addr</a:t>
            </a:r>
            <a:r>
              <a:rPr lang="en" sz="1600">
                <a:solidFill>
                  <a:schemeClr val="dk1"/>
                </a:solidFill>
              </a:rPr>
              <a:t>.sin_port</a:t>
            </a:r>
            <a:r>
              <a:rPr b="1" lang="en" sz="1600">
                <a:solidFill>
                  <a:schemeClr val="dk1"/>
                </a:solidFill>
              </a:rPr>
              <a:t> = </a:t>
            </a:r>
            <a:r>
              <a:rPr b="1" lang="en" sz="1600">
                <a:solidFill>
                  <a:srgbClr val="1C4587"/>
                </a:solidFill>
              </a:rPr>
              <a:t>htons</a:t>
            </a:r>
            <a:r>
              <a:rPr b="1" lang="en" sz="1600">
                <a:solidFill>
                  <a:schemeClr val="dk1"/>
                </a:solidFill>
              </a:rPr>
              <a:t>( PORT 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	</a:t>
            </a:r>
            <a:r>
              <a:rPr lang="en" sz="1600">
                <a:solidFill>
                  <a:srgbClr val="B45F06"/>
                </a:solidFill>
              </a:rPr>
              <a:t>serv_addr</a:t>
            </a:r>
            <a:r>
              <a:rPr lang="en" sz="1600">
                <a:solidFill>
                  <a:schemeClr val="dk1"/>
                </a:solidFill>
              </a:rPr>
              <a:t>.sin_addr.s_addr=</a:t>
            </a:r>
            <a:r>
              <a:rPr b="1" lang="en" sz="1600">
                <a:solidFill>
                  <a:srgbClr val="1C4587"/>
                </a:solidFill>
              </a:rPr>
              <a:t>inet_addr</a:t>
            </a:r>
            <a:r>
              <a:rPr lang="en" sz="1600">
                <a:solidFill>
                  <a:schemeClr val="dk1"/>
                </a:solidFill>
              </a:rPr>
              <a:t>("127.0.0.1");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connect ( </a:t>
            </a:r>
            <a:r>
              <a:rPr lang="en" sz="1600">
                <a:solidFill>
                  <a:schemeClr val="dk1"/>
                </a:solidFill>
              </a:rPr>
              <a:t>sockfd  </a:t>
            </a:r>
            <a:r>
              <a:rPr b="1"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b="1" lang="en" sz="1600">
                <a:solidFill>
                  <a:schemeClr val="dk1"/>
                </a:solidFill>
              </a:rPr>
              <a:t>struct</a:t>
            </a:r>
            <a:r>
              <a:rPr lang="en" sz="1600">
                <a:solidFill>
                  <a:schemeClr val="dk1"/>
                </a:solidFill>
              </a:rPr>
              <a:t> sockaddr *)&amp;serv_addr  </a:t>
            </a:r>
            <a:r>
              <a:rPr b="1"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073763"/>
                </a:solidFill>
              </a:rPr>
              <a:t>sizeof</a:t>
            </a:r>
            <a:r>
              <a:rPr lang="en" sz="1600">
                <a:solidFill>
                  <a:schemeClr val="dk1"/>
                </a:solidFill>
              </a:rPr>
              <a:t>(serv_addr) 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FILE</a:t>
            </a:r>
            <a:r>
              <a:rPr lang="en" sz="1600">
                <a:solidFill>
                  <a:schemeClr val="dk1"/>
                </a:solidFill>
              </a:rPr>
              <a:t> *fp = </a:t>
            </a:r>
            <a:r>
              <a:rPr b="1" lang="en" sz="1600">
                <a:solidFill>
                  <a:srgbClr val="1C4587"/>
                </a:solidFill>
              </a:rPr>
              <a:t>fopen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 "path of file"  , "rb" 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	</a:t>
            </a:r>
            <a:r>
              <a:rPr b="1" lang="en" sz="1600">
                <a:solidFill>
                  <a:srgbClr val="1C4587"/>
                </a:solidFill>
              </a:rPr>
              <a:t>fseek</a:t>
            </a:r>
            <a:r>
              <a:rPr b="1" lang="en" sz="1600">
                <a:solidFill>
                  <a:schemeClr val="dk1"/>
                </a:solidFill>
              </a:rPr>
              <a:t> ( </a:t>
            </a:r>
            <a:r>
              <a:rPr lang="en" sz="1600">
                <a:solidFill>
                  <a:schemeClr val="dk1"/>
                </a:solidFill>
              </a:rPr>
              <a:t>fp</a:t>
            </a:r>
            <a:r>
              <a:rPr b="1" lang="en" sz="1600">
                <a:solidFill>
                  <a:schemeClr val="dk1"/>
                </a:solidFill>
              </a:rPr>
              <a:t> , </a:t>
            </a:r>
            <a:r>
              <a:rPr lang="en" sz="1600">
                <a:solidFill>
                  <a:schemeClr val="dk1"/>
                </a:solidFill>
              </a:rPr>
              <a:t>0</a:t>
            </a:r>
            <a:r>
              <a:rPr b="1" lang="en" sz="1600">
                <a:solidFill>
                  <a:schemeClr val="dk1"/>
                </a:solidFill>
              </a:rPr>
              <a:t> , SEEK_END);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 	int </a:t>
            </a:r>
            <a:r>
              <a:rPr lang="en" sz="1600">
                <a:solidFill>
                  <a:schemeClr val="dk1"/>
                </a:solidFill>
              </a:rPr>
              <a:t>size</a:t>
            </a:r>
            <a:r>
              <a:rPr b="1" lang="en" sz="1600">
                <a:solidFill>
                  <a:schemeClr val="dk1"/>
                </a:solidFill>
              </a:rPr>
              <a:t> = </a:t>
            </a:r>
            <a:r>
              <a:rPr b="1" lang="en" sz="1600">
                <a:solidFill>
                  <a:srgbClr val="1C4587"/>
                </a:solidFill>
              </a:rPr>
              <a:t>ftell</a:t>
            </a:r>
            <a:r>
              <a:rPr b="1" lang="en" sz="1600">
                <a:solidFill>
                  <a:schemeClr val="dk1"/>
                </a:solidFill>
              </a:rPr>
              <a:t> ( </a:t>
            </a:r>
            <a:r>
              <a:rPr lang="en" sz="1600">
                <a:solidFill>
                  <a:schemeClr val="dk1"/>
                </a:solidFill>
              </a:rPr>
              <a:t>fp </a:t>
            </a:r>
            <a:r>
              <a:rPr b="1" lang="en" sz="1600">
                <a:solidFill>
                  <a:schemeClr val="dk1"/>
                </a:solidFill>
              </a:rPr>
              <a:t>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 	</a:t>
            </a:r>
            <a:r>
              <a:rPr b="1" lang="en" sz="1600">
                <a:solidFill>
                  <a:srgbClr val="1C4587"/>
                </a:solidFill>
              </a:rPr>
              <a:t>rewind </a:t>
            </a:r>
            <a:r>
              <a:rPr b="1" lang="en" sz="1600">
                <a:solidFill>
                  <a:schemeClr val="dk1"/>
                </a:solidFill>
              </a:rPr>
              <a:t>( </a:t>
            </a:r>
            <a:r>
              <a:rPr lang="en" sz="1600">
                <a:solidFill>
                  <a:schemeClr val="dk1"/>
                </a:solidFill>
              </a:rPr>
              <a:t>fp </a:t>
            </a:r>
            <a:r>
              <a:rPr b="1" lang="en" sz="1600">
                <a:solidFill>
                  <a:schemeClr val="dk1"/>
                </a:solidFill>
              </a:rPr>
              <a:t>);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80125" y="4900"/>
            <a:ext cx="8987100" cy="4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</a:rPr>
              <a:t>send </a:t>
            </a:r>
            <a:r>
              <a:rPr lang="en" sz="1600">
                <a:solidFill>
                  <a:schemeClr val="dk1"/>
                </a:solidFill>
              </a:rPr>
              <a:t>( sockfd </a:t>
            </a:r>
            <a:r>
              <a:rPr b="1"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&amp;size, sizeof(file_size), 0);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char</a:t>
            </a:r>
            <a:r>
              <a:rPr lang="en" sz="1600">
                <a:solidFill>
                  <a:schemeClr val="dk1"/>
                </a:solidFill>
              </a:rPr>
              <a:t> Buffer </a:t>
            </a:r>
            <a:r>
              <a:rPr b="1" lang="en" sz="1600">
                <a:solidFill>
                  <a:schemeClr val="dk1"/>
                </a:solidFill>
              </a:rPr>
              <a:t>[ </a:t>
            </a:r>
            <a:r>
              <a:rPr lang="en" sz="1600">
                <a:solidFill>
                  <a:schemeClr val="dk1"/>
                </a:solidFill>
              </a:rPr>
              <a:t>BUFF_SIZE</a:t>
            </a:r>
            <a:r>
              <a:rPr b="1" lang="en" sz="1600">
                <a:solidFill>
                  <a:schemeClr val="dk1"/>
                </a:solidFill>
              </a:rPr>
              <a:t>] ;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	while ( ( n = </a:t>
            </a:r>
            <a:r>
              <a:rPr b="1" lang="en" sz="1600">
                <a:solidFill>
                  <a:srgbClr val="1C4587"/>
                </a:solidFill>
              </a:rPr>
              <a:t>fread</a:t>
            </a:r>
            <a:r>
              <a:rPr b="1" lang="en" sz="1600">
                <a:solidFill>
                  <a:schemeClr val="dk1"/>
                </a:solidFill>
              </a:rPr>
              <a:t>( </a:t>
            </a:r>
            <a:r>
              <a:rPr lang="en" sz="1600">
                <a:solidFill>
                  <a:schemeClr val="dk1"/>
                </a:solidFill>
              </a:rPr>
              <a:t>Buffer </a:t>
            </a:r>
            <a:r>
              <a:rPr b="1"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rgbClr val="1C4587"/>
                </a:solidFill>
              </a:rPr>
              <a:t>sizeof</a:t>
            </a:r>
            <a:r>
              <a:rPr b="1" lang="en" sz="1600">
                <a:solidFill>
                  <a:schemeClr val="dk1"/>
                </a:solidFill>
              </a:rPr>
              <a:t>(char) , </a:t>
            </a:r>
            <a:r>
              <a:rPr lang="en" sz="1600">
                <a:solidFill>
                  <a:schemeClr val="dk1"/>
                </a:solidFill>
              </a:rPr>
              <a:t>BUFF_SIZE </a:t>
            </a:r>
            <a:r>
              <a:rPr b="1" lang="en" sz="1600">
                <a:solidFill>
                  <a:schemeClr val="dk1"/>
                </a:solidFill>
              </a:rPr>
              <a:t>, fp ) ) &gt; 0  &amp;&amp; size &gt; 0 ){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		</a:t>
            </a:r>
            <a:r>
              <a:rPr b="1" lang="en" sz="1600">
                <a:solidFill>
                  <a:srgbClr val="1C4587"/>
                </a:solidFill>
              </a:rPr>
              <a:t>send </a:t>
            </a:r>
            <a:r>
              <a:rPr b="1" lang="en" sz="16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chemeClr val="dk1"/>
                </a:solidFill>
              </a:rPr>
              <a:t>sockfd </a:t>
            </a:r>
            <a:r>
              <a:rPr b="1"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</a:rPr>
              <a:t>Buffer</a:t>
            </a:r>
            <a:r>
              <a:rPr b="1"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n, 0 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  	 	</a:t>
            </a:r>
            <a:r>
              <a:rPr b="1" lang="en" sz="1600">
                <a:solidFill>
                  <a:srgbClr val="1C4587"/>
                </a:solidFill>
              </a:rPr>
              <a:t>memset</a:t>
            </a:r>
            <a:r>
              <a:rPr b="1" lang="en" sz="1600">
                <a:solidFill>
                  <a:schemeClr val="dk1"/>
                </a:solidFill>
              </a:rPr>
              <a:t> (</a:t>
            </a:r>
            <a:r>
              <a:rPr lang="en" sz="1600">
                <a:solidFill>
                  <a:schemeClr val="dk1"/>
                </a:solidFill>
              </a:rPr>
              <a:t> Buffer </a:t>
            </a:r>
            <a:r>
              <a:rPr b="1"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'\0', BUFF_SIZE</a:t>
            </a:r>
            <a:r>
              <a:rPr b="1" lang="en" sz="1600">
                <a:solidFill>
                  <a:schemeClr val="dk1"/>
                </a:solidFill>
              </a:rPr>
              <a:t>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		</a:t>
            </a:r>
            <a:r>
              <a:rPr lang="en" sz="1600">
                <a:solidFill>
                  <a:schemeClr val="dk1"/>
                </a:solidFill>
              </a:rPr>
              <a:t>size = size - n 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}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C4587"/>
                </a:solidFill>
              </a:rPr>
              <a:t>fclose</a:t>
            </a:r>
            <a:r>
              <a:rPr b="1" lang="en" sz="1600">
                <a:solidFill>
                  <a:schemeClr val="dk1"/>
                </a:solidFill>
              </a:rPr>
              <a:t> ( </a:t>
            </a:r>
            <a:r>
              <a:rPr lang="en" sz="1600">
                <a:solidFill>
                  <a:schemeClr val="dk1"/>
                </a:solidFill>
              </a:rPr>
              <a:t>fp</a:t>
            </a:r>
            <a:r>
              <a:rPr b="1" lang="en" sz="1600">
                <a:solidFill>
                  <a:schemeClr val="dk1"/>
                </a:solidFill>
              </a:rPr>
              <a:t> );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C4587"/>
                </a:solidFill>
              </a:rPr>
              <a:t>close</a:t>
            </a:r>
            <a:r>
              <a:rPr b="1" lang="en" sz="1600">
                <a:solidFill>
                  <a:schemeClr val="dk1"/>
                </a:solidFill>
              </a:rPr>
              <a:t>( sockfd)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09375" y="-63775"/>
            <a:ext cx="7858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Sockets</a:t>
            </a:r>
            <a:endParaRPr b="1" sz="3600"/>
          </a:p>
        </p:txBody>
      </p:sp>
      <p:sp>
        <p:nvSpPr>
          <p:cNvPr id="62" name="Google Shape;62;p14"/>
          <p:cNvSpPr txBox="1"/>
          <p:nvPr/>
        </p:nvSpPr>
        <p:spPr>
          <a:xfrm>
            <a:off x="286150" y="1260750"/>
            <a:ext cx="845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Socket is a data communication endpoint for exchanging data over the network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Uniquely identified by: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ip address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end-to-end protocol (e.g. TCP or UDP)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port number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158625" y="83400"/>
            <a:ext cx="88497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Receiving Side (Server)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server_fd</a:t>
            </a:r>
            <a:r>
              <a:rPr b="1" lang="en" sz="1600">
                <a:solidFill>
                  <a:schemeClr val="dk1"/>
                </a:solidFill>
              </a:rPr>
              <a:t> = </a:t>
            </a:r>
            <a:r>
              <a:rPr b="1" lang="en" sz="1600">
                <a:solidFill>
                  <a:srgbClr val="1C4587"/>
                </a:solidFill>
              </a:rPr>
              <a:t>socket </a:t>
            </a:r>
            <a:r>
              <a:rPr b="1" lang="en" sz="16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chemeClr val="dk1"/>
                </a:solidFill>
              </a:rPr>
              <a:t>AF_INET, SOCK_STREAM, 0</a:t>
            </a:r>
            <a:r>
              <a:rPr b="1" lang="en" sz="1600">
                <a:solidFill>
                  <a:schemeClr val="dk1"/>
                </a:solidFill>
              </a:rPr>
              <a:t>);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struct </a:t>
            </a:r>
            <a:r>
              <a:rPr lang="en" sz="1600">
                <a:solidFill>
                  <a:schemeClr val="dk1"/>
                </a:solidFill>
              </a:rPr>
              <a:t>sockaddr_in   </a:t>
            </a:r>
            <a:r>
              <a:rPr lang="en" sz="1600">
                <a:solidFill>
                  <a:srgbClr val="B45F06"/>
                </a:solidFill>
              </a:rPr>
              <a:t>addr</a:t>
            </a:r>
            <a:r>
              <a:rPr b="1"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45F06"/>
                </a:solidFill>
              </a:rPr>
              <a:t>addr</a:t>
            </a:r>
            <a:r>
              <a:rPr lang="en" sz="1600">
                <a:solidFill>
                  <a:schemeClr val="dk1"/>
                </a:solidFill>
              </a:rPr>
              <a:t>.sin_family</a:t>
            </a:r>
            <a:r>
              <a:rPr b="1" lang="en" sz="1600">
                <a:solidFill>
                  <a:schemeClr val="dk1"/>
                </a:solidFill>
              </a:rPr>
              <a:t> = AF_INET;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45F06"/>
                </a:solidFill>
              </a:rPr>
              <a:t>addr</a:t>
            </a:r>
            <a:r>
              <a:rPr lang="en" sz="1600">
                <a:solidFill>
                  <a:schemeClr val="dk1"/>
                </a:solidFill>
              </a:rPr>
              <a:t>.sin_port</a:t>
            </a:r>
            <a:r>
              <a:rPr b="1" lang="en" sz="1600">
                <a:solidFill>
                  <a:schemeClr val="dk1"/>
                </a:solidFill>
              </a:rPr>
              <a:t> = </a:t>
            </a:r>
            <a:r>
              <a:rPr b="1" lang="en" sz="1600">
                <a:solidFill>
                  <a:srgbClr val="1C4587"/>
                </a:solidFill>
              </a:rPr>
              <a:t>htons</a:t>
            </a:r>
            <a:r>
              <a:rPr b="1" lang="en" sz="1600">
                <a:solidFill>
                  <a:schemeClr val="dk1"/>
                </a:solidFill>
              </a:rPr>
              <a:t>( PORT 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	</a:t>
            </a:r>
            <a:r>
              <a:rPr lang="en" sz="1600">
                <a:solidFill>
                  <a:srgbClr val="B45F06"/>
                </a:solidFill>
              </a:rPr>
              <a:t>addr</a:t>
            </a:r>
            <a:r>
              <a:rPr lang="en" sz="1600">
                <a:solidFill>
                  <a:schemeClr val="dk1"/>
                </a:solidFill>
              </a:rPr>
              <a:t>.sin_addr.s_addr=</a:t>
            </a:r>
            <a:r>
              <a:rPr b="1" lang="en" sz="1600">
                <a:solidFill>
                  <a:srgbClr val="1C4587"/>
                </a:solidFill>
              </a:rPr>
              <a:t>inet_addr</a:t>
            </a:r>
            <a:r>
              <a:rPr lang="en" sz="1600">
                <a:solidFill>
                  <a:schemeClr val="dk1"/>
                </a:solidFill>
              </a:rPr>
              <a:t>(INADDR_ANY);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 </a:t>
            </a:r>
            <a:r>
              <a:rPr lang="en" sz="1600">
                <a:solidFill>
                  <a:schemeClr val="dk1"/>
                </a:solidFill>
              </a:rPr>
              <a:t>addrlen = sizeof(sockaddr)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</a:rPr>
              <a:t>bind </a:t>
            </a:r>
            <a:r>
              <a:rPr b="1" lang="en" sz="16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chemeClr val="dk1"/>
                </a:solidFill>
              </a:rPr>
              <a:t>server_fd  </a:t>
            </a:r>
            <a:r>
              <a:rPr b="1"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(struct sockaddr *)&amp;addr </a:t>
            </a:r>
            <a:r>
              <a:rPr b="1"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rgbClr val="1C4587"/>
                </a:solidFill>
              </a:rPr>
              <a:t>sizeof </a:t>
            </a:r>
            <a:r>
              <a:rPr b="1" lang="en" sz="1600">
                <a:solidFill>
                  <a:schemeClr val="dk1"/>
                </a:solidFill>
              </a:rPr>
              <a:t>( </a:t>
            </a:r>
            <a:r>
              <a:rPr lang="en" sz="1600">
                <a:solidFill>
                  <a:schemeClr val="dk1"/>
                </a:solidFill>
              </a:rPr>
              <a:t>addr </a:t>
            </a:r>
            <a:r>
              <a:rPr b="1" lang="en" sz="1600">
                <a:solidFill>
                  <a:schemeClr val="dk1"/>
                </a:solidFill>
              </a:rPr>
              <a:t>) )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</a:rPr>
              <a:t>listen </a:t>
            </a:r>
            <a:r>
              <a:rPr b="1" lang="en" sz="16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chemeClr val="dk1"/>
                </a:solidFill>
              </a:rPr>
              <a:t>server_fd</a:t>
            </a:r>
            <a:r>
              <a:rPr b="1" lang="en" sz="1600">
                <a:solidFill>
                  <a:schemeClr val="dk1"/>
                </a:solidFill>
              </a:rPr>
              <a:t>, 3)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 </a:t>
            </a:r>
            <a:r>
              <a:rPr lang="en" sz="1600">
                <a:solidFill>
                  <a:schemeClr val="dk1"/>
                </a:solidFill>
              </a:rPr>
              <a:t>sockfd</a:t>
            </a:r>
            <a:r>
              <a:rPr b="1" lang="en" sz="1600">
                <a:solidFill>
                  <a:schemeClr val="dk1"/>
                </a:solidFill>
              </a:rPr>
              <a:t> = </a:t>
            </a:r>
            <a:r>
              <a:rPr b="1" lang="en" sz="1600">
                <a:solidFill>
                  <a:srgbClr val="1C4587"/>
                </a:solidFill>
              </a:rPr>
              <a:t>accept </a:t>
            </a:r>
            <a:r>
              <a:rPr b="1" lang="en" sz="1600">
                <a:solidFill>
                  <a:schemeClr val="dk1"/>
                </a:solidFill>
              </a:rPr>
              <a:t>( </a:t>
            </a:r>
            <a:r>
              <a:rPr lang="en" sz="1600">
                <a:solidFill>
                  <a:schemeClr val="dk1"/>
                </a:solidFill>
              </a:rPr>
              <a:t>server_fd</a:t>
            </a:r>
            <a:r>
              <a:rPr b="1" lang="en" sz="1600">
                <a:solidFill>
                  <a:schemeClr val="dk1"/>
                </a:solidFill>
              </a:rPr>
              <a:t> , </a:t>
            </a:r>
            <a:r>
              <a:rPr lang="en" sz="1600">
                <a:solidFill>
                  <a:schemeClr val="dk1"/>
                </a:solidFill>
              </a:rPr>
              <a:t>(struct sockaddr *)&amp;address </a:t>
            </a:r>
            <a:r>
              <a:rPr b="1"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</a:rPr>
              <a:t>(socklen_t*)&amp;addrlen</a:t>
            </a:r>
            <a:r>
              <a:rPr b="1" lang="en" sz="1600">
                <a:solidFill>
                  <a:schemeClr val="dk1"/>
                </a:solidFill>
              </a:rPr>
              <a:t>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FILE</a:t>
            </a:r>
            <a:r>
              <a:rPr lang="en" sz="1600">
                <a:solidFill>
                  <a:schemeClr val="dk1"/>
                </a:solidFill>
              </a:rPr>
              <a:t> *fp = </a:t>
            </a:r>
            <a:r>
              <a:rPr b="1" lang="en" sz="1600">
                <a:solidFill>
                  <a:srgbClr val="1C4587"/>
                </a:solidFill>
              </a:rPr>
              <a:t>fopen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 "path of file"  , "wb" );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char</a:t>
            </a:r>
            <a:r>
              <a:rPr lang="en" sz="1600">
                <a:solidFill>
                  <a:schemeClr val="dk1"/>
                </a:solidFill>
              </a:rPr>
              <a:t> Buffer </a:t>
            </a:r>
            <a:r>
              <a:rPr b="1" lang="en" sz="1600">
                <a:solidFill>
                  <a:schemeClr val="dk1"/>
                </a:solidFill>
              </a:rPr>
              <a:t>[ </a:t>
            </a:r>
            <a:r>
              <a:rPr lang="en" sz="1600">
                <a:solidFill>
                  <a:schemeClr val="dk1"/>
                </a:solidFill>
              </a:rPr>
              <a:t>BUFF_SIZE</a:t>
            </a:r>
            <a:r>
              <a:rPr b="1" lang="en" sz="1600">
                <a:solidFill>
                  <a:schemeClr val="dk1"/>
                </a:solidFill>
              </a:rPr>
              <a:t>] ;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>
                <a:solidFill>
                  <a:schemeClr val="dk1"/>
                </a:solidFill>
              </a:rPr>
              <a:t>file_size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(serverSock, &amp;file_size, sizeof(file_size), </a:t>
            </a:r>
            <a:r>
              <a:rPr b="1" lang="en" sz="16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13725" y="132450"/>
            <a:ext cx="88203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while</a:t>
            </a:r>
            <a:r>
              <a:rPr lang="en" sz="1600">
                <a:solidFill>
                  <a:schemeClr val="dk1"/>
                </a:solidFill>
              </a:rPr>
              <a:t> ( ( n = </a:t>
            </a:r>
            <a:r>
              <a:rPr b="1" lang="en" sz="1600">
                <a:solidFill>
                  <a:srgbClr val="1C4587"/>
                </a:solidFill>
              </a:rPr>
              <a:t>recv</a:t>
            </a:r>
            <a:r>
              <a:rPr lang="en" sz="1600">
                <a:solidFill>
                  <a:schemeClr val="dk1"/>
                </a:solidFill>
              </a:rPr>
              <a:t>( sockfd , Buffer ,  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BUFF_SIZE, 0) ) &gt; 0  &amp;&amp;  file_size &gt; 0){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</a:rPr>
              <a:t>fwrite </a:t>
            </a:r>
            <a:r>
              <a:rPr lang="en" sz="1600">
                <a:solidFill>
                  <a:schemeClr val="dk1"/>
                </a:solidFill>
              </a:rPr>
              <a:t>(Buffer , </a:t>
            </a:r>
            <a:r>
              <a:rPr b="1" lang="en" sz="1600">
                <a:solidFill>
                  <a:srgbClr val="1C4587"/>
                </a:solidFill>
              </a:rPr>
              <a:t>sizeof </a:t>
            </a:r>
            <a:r>
              <a:rPr lang="en" sz="1600">
                <a:solidFill>
                  <a:schemeClr val="dk1"/>
                </a:solidFill>
              </a:rPr>
              <a:t>(char), n, fp)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b="1" lang="en" sz="1600">
                <a:solidFill>
                  <a:srgbClr val="1C4587"/>
                </a:solidFill>
              </a:rPr>
              <a:t>memset</a:t>
            </a:r>
            <a:r>
              <a:rPr b="1" lang="en" sz="1600">
                <a:solidFill>
                  <a:schemeClr val="dk1"/>
                </a:solidFill>
              </a:rPr>
              <a:t> (</a:t>
            </a:r>
            <a:r>
              <a:rPr lang="en" sz="1600">
                <a:solidFill>
                  <a:schemeClr val="dk1"/>
                </a:solidFill>
              </a:rPr>
              <a:t> Buffer </a:t>
            </a:r>
            <a:r>
              <a:rPr b="1"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'\0', BUFF_SIZE</a:t>
            </a:r>
            <a:r>
              <a:rPr b="1"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file_size = file_size - n;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}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</a:rPr>
              <a:t>close</a:t>
            </a:r>
            <a:r>
              <a:rPr b="1" lang="en" sz="1600">
                <a:solidFill>
                  <a:schemeClr val="dk1"/>
                </a:solidFill>
              </a:rPr>
              <a:t>( sockfd)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</a:rPr>
              <a:t>close</a:t>
            </a:r>
            <a:r>
              <a:rPr b="1" lang="en" sz="1600">
                <a:solidFill>
                  <a:schemeClr val="dk1"/>
                </a:solidFill>
              </a:rPr>
              <a:t>( serverfd)</a:t>
            </a:r>
            <a:endParaRPr b="1" sz="16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C4587"/>
                </a:solidFill>
              </a:rPr>
              <a:t>fclose</a:t>
            </a:r>
            <a:r>
              <a:rPr b="1" lang="en" sz="1600">
                <a:solidFill>
                  <a:schemeClr val="dk1"/>
                </a:solidFill>
              </a:rPr>
              <a:t> ( </a:t>
            </a:r>
            <a:r>
              <a:rPr lang="en" sz="1600">
                <a:solidFill>
                  <a:schemeClr val="dk1"/>
                </a:solidFill>
              </a:rPr>
              <a:t>fp</a:t>
            </a:r>
            <a:r>
              <a:rPr b="1" lang="en" sz="1600">
                <a:solidFill>
                  <a:schemeClr val="dk1"/>
                </a:solidFill>
              </a:rPr>
              <a:t> );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423525" y="132450"/>
            <a:ext cx="8604300" cy="4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Multithreaded Server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void</a:t>
            </a:r>
            <a:r>
              <a:rPr b="1" lang="en" sz="1600">
                <a:solidFill>
                  <a:srgbClr val="1C4587"/>
                </a:solidFill>
              </a:rPr>
              <a:t> main()</a:t>
            </a:r>
            <a:r>
              <a:rPr b="1" lang="en" sz="1600"/>
              <a:t>{</a:t>
            </a:r>
            <a:endParaRPr b="1"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……..</a:t>
            </a:r>
            <a:endParaRPr b="1"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……..</a:t>
            </a:r>
            <a:endParaRPr b="1"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C4587"/>
                </a:solidFill>
              </a:rPr>
              <a:t>l</a:t>
            </a:r>
            <a:r>
              <a:rPr b="1" lang="en" sz="1600">
                <a:solidFill>
                  <a:srgbClr val="1C4587"/>
                </a:solidFill>
              </a:rPr>
              <a:t>isten </a:t>
            </a:r>
            <a:r>
              <a:rPr b="1" lang="en" sz="1600"/>
              <a:t>( </a:t>
            </a:r>
            <a:r>
              <a:rPr lang="en" sz="1600"/>
              <a:t>socketfd </a:t>
            </a:r>
            <a:r>
              <a:rPr b="1" lang="en" sz="1600"/>
              <a:t>, </a:t>
            </a:r>
            <a:r>
              <a:rPr lang="en" sz="1600"/>
              <a:t>5</a:t>
            </a:r>
            <a:r>
              <a:rPr b="1" lang="en" sz="1600"/>
              <a:t> )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while(1){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newsocket= </a:t>
            </a:r>
            <a:r>
              <a:rPr b="1" lang="en" sz="1600">
                <a:solidFill>
                  <a:srgbClr val="1C4587"/>
                </a:solidFill>
              </a:rPr>
              <a:t>accept</a:t>
            </a:r>
            <a:r>
              <a:rPr lang="en" sz="1600"/>
              <a:t>( sockfd , (struct sockaddr*)&amp;newAddr , &amp;addr_size);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RequestThread(serveRequest,newsocket,newAddr);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}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void </a:t>
            </a:r>
            <a:r>
              <a:rPr b="1" lang="en" sz="1600">
                <a:solidFill>
                  <a:srgbClr val="1C4587"/>
                </a:solidFill>
              </a:rPr>
              <a:t>serveRequest </a:t>
            </a:r>
            <a:r>
              <a:rPr b="1" lang="en" sz="1600"/>
              <a:t>( int </a:t>
            </a:r>
            <a:r>
              <a:rPr lang="en" sz="1600"/>
              <a:t>newsoc </a:t>
            </a:r>
            <a:r>
              <a:rPr b="1" lang="en" sz="1600"/>
              <a:t>, struct </a:t>
            </a:r>
            <a:r>
              <a:rPr lang="en" sz="1600"/>
              <a:t>sockaddr_in newAddr</a:t>
            </a:r>
            <a:r>
              <a:rPr b="1" lang="en" sz="1600"/>
              <a:t>){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		</a:t>
            </a:r>
            <a:r>
              <a:rPr b="1" lang="en" sz="1600">
                <a:solidFill>
                  <a:srgbClr val="666666"/>
                </a:solidFill>
              </a:rPr>
              <a:t>//  bla bla bla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}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13700" y="456225"/>
            <a:ext cx="85947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Types of (TCP/IP) Sockets :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Stream Sockets</a:t>
            </a:r>
            <a:r>
              <a:rPr lang="en" sz="1800"/>
              <a:t> (e.g uses TCP):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Provides reliable byte-stream 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Connection oriented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in order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Datagram Sockets</a:t>
            </a:r>
            <a:r>
              <a:rPr lang="en" sz="1800"/>
              <a:t> (e.g uses UDP):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Connection less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not in order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reliable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68425" y="152075"/>
            <a:ext cx="90753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Important Terms</a:t>
            </a:r>
            <a:endParaRPr b="1"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Socket Creation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Bind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Listen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Accept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Connect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Receive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Close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4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1075" y="63775"/>
            <a:ext cx="9112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r>
              <a:rPr b="1" lang="en" sz="3000"/>
              <a:t>Socket Creation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socket(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</a:rPr>
              <a:t>: socket descriptor, an integer (like a file-handle)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amily:</a:t>
            </a:r>
            <a:endParaRPr b="1" sz="1800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E.g   PF_INET  </a:t>
            </a:r>
            <a:r>
              <a:rPr b="1"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IPv4 Internet protocols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More details :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http://man7.org/linux/man-pages/man2/socket.2.html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ype :</a:t>
            </a:r>
            <a:r>
              <a:rPr b="1" lang="en" sz="1800"/>
              <a:t>Communication Type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	</a:t>
            </a:r>
            <a:r>
              <a:rPr lang="en" sz="1800">
                <a:solidFill>
                  <a:schemeClr val="dk1"/>
                </a:solidFill>
              </a:rPr>
              <a:t>SOCK_STREAM</a:t>
            </a:r>
            <a:endParaRPr sz="1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SOCK_DGRAM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Protocol : 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solidFill>
                  <a:schemeClr val="dk1"/>
                </a:solidFill>
              </a:rPr>
              <a:t>usually set to 0 (i.e., use default protocol)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89925" y="63775"/>
            <a:ext cx="91440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		</a:t>
            </a:r>
            <a:r>
              <a:rPr b="1" lang="en" sz="3000"/>
              <a:t>Closing Socket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close(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Sockid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 descriptor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: 0 if successful , -1 if error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Closing a socket: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Closes a connection (for stream socket)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Frees up the port used by the socket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40875" y="53950"/>
            <a:ext cx="8987100" cy="49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	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Assign address to socket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short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sin_family; </a:t>
            </a:r>
            <a:r>
              <a:rPr lang="en" sz="1200">
                <a:solidFill>
                  <a:schemeClr val="dk1"/>
                </a:solidFill>
              </a:rPr>
              <a:t>/* Internet protocol (AF_INET)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*/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short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sin_port;   </a:t>
            </a:r>
            <a:r>
              <a:rPr lang="en" sz="1200">
                <a:solidFill>
                  <a:schemeClr val="dk1"/>
                </a:solidFill>
              </a:rPr>
              <a:t>/* Address port (16 bits) */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in_addr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sin_addr;   </a:t>
            </a:r>
            <a:r>
              <a:rPr lang="en" sz="1200">
                <a:solidFill>
                  <a:schemeClr val="dk1"/>
                </a:solidFill>
              </a:rPr>
              <a:t>/* Internet address (32 bits) */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in_addr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s_addr; </a:t>
            </a:r>
            <a:r>
              <a:rPr lang="en">
                <a:solidFill>
                  <a:schemeClr val="dk1"/>
                </a:solidFill>
              </a:rPr>
              <a:t>/* Internet address (32 bits) */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sockid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&amp;addrport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168425" y="63775"/>
            <a:ext cx="8908500" cy="4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Example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chemeClr val="dk1"/>
                </a:solidFill>
              </a:rPr>
              <a:t>int</a:t>
            </a:r>
            <a:r>
              <a:rPr lang="en"/>
              <a:t>  </a:t>
            </a:r>
            <a:r>
              <a:rPr b="1" lang="en">
                <a:solidFill>
                  <a:srgbClr val="38761D"/>
                </a:solidFill>
              </a:rPr>
              <a:t>socketfd </a:t>
            </a:r>
            <a:r>
              <a:rPr lang="en"/>
              <a:t>= </a:t>
            </a:r>
            <a:r>
              <a:rPr b="1" lang="en">
                <a:solidFill>
                  <a:srgbClr val="1C4587"/>
                </a:solidFill>
              </a:rPr>
              <a:t>socket</a:t>
            </a:r>
            <a:r>
              <a:rPr lang="en"/>
              <a:t>(PF_INET,SOCK_STREAM,0);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If ( </a:t>
            </a:r>
            <a:r>
              <a:rPr b="1" lang="en">
                <a:solidFill>
                  <a:srgbClr val="38761D"/>
                </a:solidFill>
              </a:rPr>
              <a:t>socketfd</a:t>
            </a:r>
            <a:r>
              <a:rPr lang="en"/>
              <a:t> &lt; 0 ){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cout&lt;&lt;"Error in connection"&lt;&lt;endl;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exit(1);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chemeClr val="dk1"/>
                </a:solidFill>
              </a:rPr>
              <a:t>struct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85200C"/>
                </a:solidFill>
              </a:rPr>
              <a:t>sockaddr_in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B45F06"/>
                </a:solidFill>
              </a:rPr>
              <a:t>serveraddr</a:t>
            </a:r>
            <a:r>
              <a:rPr lang="en">
                <a:solidFill>
                  <a:schemeClr val="dk1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B45F06"/>
                </a:solidFill>
              </a:rPr>
              <a:t>s</a:t>
            </a:r>
            <a:r>
              <a:rPr lang="en">
                <a:solidFill>
                  <a:srgbClr val="B45F06"/>
                </a:solidFill>
              </a:rPr>
              <a:t>erveraddr</a:t>
            </a:r>
            <a:r>
              <a:rPr lang="en"/>
              <a:t>.sin_family = </a:t>
            </a:r>
            <a:r>
              <a:rPr b="1" lang="en"/>
              <a:t>AF_INET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B45F06"/>
                </a:solidFill>
              </a:rPr>
              <a:t>serveraddr</a:t>
            </a:r>
            <a:r>
              <a:rPr lang="en"/>
              <a:t>.sin_port=</a:t>
            </a:r>
            <a:r>
              <a:rPr lang="en">
                <a:solidFill>
                  <a:srgbClr val="1C4587"/>
                </a:solidFill>
              </a:rPr>
              <a:t>htons</a:t>
            </a:r>
            <a:r>
              <a:rPr lang="en"/>
              <a:t>(2000);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B45F06"/>
                </a:solidFill>
              </a:rPr>
              <a:t>serveraddr</a:t>
            </a:r>
            <a:r>
              <a:rPr lang="en"/>
              <a:t>.sin_addr.s_addr=inet_addr("127.0.0.1");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b="1" lang="en"/>
              <a:t>i</a:t>
            </a:r>
            <a:r>
              <a:rPr b="1" lang="en"/>
              <a:t>nt</a:t>
            </a:r>
            <a:r>
              <a:rPr lang="en"/>
              <a:t>  </a:t>
            </a:r>
            <a:r>
              <a:rPr b="1" lang="en">
                <a:solidFill>
                  <a:srgbClr val="CC0000"/>
                </a:solidFill>
              </a:rPr>
              <a:t>ret</a:t>
            </a:r>
            <a:r>
              <a:rPr lang="en"/>
              <a:t> = </a:t>
            </a:r>
            <a:r>
              <a:rPr b="1" lang="en">
                <a:solidFill>
                  <a:srgbClr val="1C4587"/>
                </a:solidFill>
              </a:rPr>
              <a:t>bind</a:t>
            </a:r>
            <a:r>
              <a:rPr lang="en"/>
              <a:t>(</a:t>
            </a:r>
            <a:r>
              <a:rPr b="1" lang="en">
                <a:solidFill>
                  <a:srgbClr val="38761D"/>
                </a:solidFill>
              </a:rPr>
              <a:t>socketfd </a:t>
            </a:r>
            <a:r>
              <a:rPr b="1" lang="en"/>
              <a:t>,</a:t>
            </a:r>
            <a:r>
              <a:rPr lang="en"/>
              <a:t> (</a:t>
            </a:r>
            <a:r>
              <a:rPr b="1" lang="en"/>
              <a:t>struct</a:t>
            </a:r>
            <a:r>
              <a:rPr lang="en"/>
              <a:t> sockaddr</a:t>
            </a:r>
            <a:r>
              <a:rPr b="1" lang="en"/>
              <a:t>*</a:t>
            </a:r>
            <a:r>
              <a:rPr lang="en"/>
              <a:t>)</a:t>
            </a:r>
            <a:r>
              <a:rPr b="1" lang="en"/>
              <a:t>&amp;</a:t>
            </a:r>
            <a:r>
              <a:rPr lang="en">
                <a:solidFill>
                  <a:srgbClr val="B45F06"/>
                </a:solidFill>
              </a:rPr>
              <a:t>serveraddr</a:t>
            </a:r>
            <a:r>
              <a:rPr lang="en"/>
              <a:t> </a:t>
            </a:r>
            <a:r>
              <a:rPr b="1" lang="en"/>
              <a:t>,</a:t>
            </a:r>
            <a:r>
              <a:rPr lang="en"/>
              <a:t> </a:t>
            </a:r>
            <a:r>
              <a:rPr b="1" lang="en">
                <a:solidFill>
                  <a:srgbClr val="1C4587"/>
                </a:solidFill>
              </a:rPr>
              <a:t>sizeof</a:t>
            </a:r>
            <a:r>
              <a:rPr lang="en"/>
              <a:t>(serveraddr));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 </a:t>
            </a:r>
            <a:r>
              <a:rPr b="1" lang="en">
                <a:solidFill>
                  <a:srgbClr val="CC0000"/>
                </a:solidFill>
              </a:rPr>
              <a:t>ret</a:t>
            </a:r>
            <a:r>
              <a:rPr lang="en"/>
              <a:t> &lt; 0 ){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	 cout&lt;&lt;"Error in Binding"&lt;&lt;endl;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	 </a:t>
            </a:r>
            <a:r>
              <a:rPr b="1" lang="en">
                <a:solidFill>
                  <a:srgbClr val="1C4587"/>
                </a:solidFill>
              </a:rPr>
              <a:t>exit</a:t>
            </a:r>
            <a:r>
              <a:rPr lang="en"/>
              <a:t>(1);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