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256" r:id="rId2"/>
    <p:sldId id="257" r:id="rId3"/>
    <p:sldId id="31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318" r:id="rId26"/>
    <p:sldId id="279" r:id="rId27"/>
    <p:sldId id="29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300" r:id="rId47"/>
    <p:sldId id="319"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urseIntro" id="{6ADA1BAC-568C-44B3-8A96-0BD42A7A2C15}">
          <p14:sldIdLst>
            <p14:sldId id="256"/>
            <p14:sldId id="257"/>
            <p14:sldId id="31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318"/>
            <p14:sldId id="279"/>
            <p14:sldId id="29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300"/>
            <p14:sldId id="319"/>
            <p14:sldId id="301"/>
            <p14:sldId id="302"/>
            <p14:sldId id="303"/>
            <p14:sldId id="304"/>
            <p14:sldId id="305"/>
            <p14:sldId id="306"/>
            <p14:sldId id="307"/>
            <p14:sldId id="308"/>
            <p14:sldId id="309"/>
            <p14:sldId id="310"/>
            <p14:sldId id="311"/>
            <p14:sldId id="312"/>
            <p14:sldId id="313"/>
            <p14:sldId id="314"/>
            <p14:sldId id="315"/>
            <p14:sldId id="31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5368" autoAdjust="0"/>
    <p:restoredTop sz="86410" autoAdjust="0"/>
  </p:normalViewPr>
  <p:slideViewPr>
    <p:cSldViewPr snapToGrid="0">
      <p:cViewPr varScale="1">
        <p:scale>
          <a:sx n="71" d="100"/>
          <a:sy n="71" d="100"/>
        </p:scale>
        <p:origin x="202" y="43"/>
      </p:cViewPr>
      <p:guideLst/>
    </p:cSldViewPr>
  </p:slideViewPr>
  <p:outlineViewPr>
    <p:cViewPr>
      <p:scale>
        <a:sx n="33" d="100"/>
        <a:sy n="33" d="100"/>
      </p:scale>
      <p:origin x="0" y="-4446"/>
    </p:cViewPr>
  </p:outlineViewPr>
  <p:notesTextViewPr>
    <p:cViewPr>
      <p:scale>
        <a:sx n="1" d="1"/>
        <a:sy n="1" d="1"/>
      </p:scale>
      <p:origin x="0" y="0"/>
    </p:cViewPr>
  </p:notesTextViewPr>
  <p:sorterViewPr>
    <p:cViewPr varScale="1">
      <p:scale>
        <a:sx n="1" d="1"/>
        <a:sy n="1" d="1"/>
      </p:scale>
      <p:origin x="0" y="-2490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1DEF00-F378-43A8-8CE0-540B92BFEF80}" type="datetimeFigureOut">
              <a:rPr lang="en-US" smtClean="0"/>
              <a:t>10/7/2024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44AF38-EF70-49C5-B173-E9F7DE4AE935}" type="slidenum">
              <a:rPr lang="en-US" smtClean="0"/>
              <a:t>‹#›</a:t>
            </a:fld>
            <a:endParaRPr lang="en-US"/>
          </a:p>
        </p:txBody>
      </p:sp>
    </p:spTree>
    <p:extLst>
      <p:ext uri="{BB962C8B-B14F-4D97-AF65-F5344CB8AC3E}">
        <p14:creationId xmlns:p14="http://schemas.microsoft.com/office/powerpoint/2010/main" val="19438757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8E8986D-EE3A-4DEB-89D2-3A8448169C31}" type="slidenum">
              <a:rPr lang="en-IN" smtClean="0"/>
              <a:t>46</a:t>
            </a:fld>
            <a:endParaRPr lang="en-IN"/>
          </a:p>
        </p:txBody>
      </p:sp>
    </p:spTree>
    <p:extLst>
      <p:ext uri="{BB962C8B-B14F-4D97-AF65-F5344CB8AC3E}">
        <p14:creationId xmlns:p14="http://schemas.microsoft.com/office/powerpoint/2010/main" val="3619620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F87DD37-2BBD-4AC4-8DC9-54016C8C6FCC}" type="slidenum">
              <a:rPr lang="en-IN" smtClean="0"/>
              <a:t>48</a:t>
            </a:fld>
            <a:endParaRPr lang="en-IN"/>
          </a:p>
        </p:txBody>
      </p:sp>
    </p:spTree>
    <p:extLst>
      <p:ext uri="{BB962C8B-B14F-4D97-AF65-F5344CB8AC3E}">
        <p14:creationId xmlns:p14="http://schemas.microsoft.com/office/powerpoint/2010/main" val="175717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F87DD37-2BBD-4AC4-8DC9-54016C8C6FCC}" type="slidenum">
              <a:rPr lang="en-IN" smtClean="0"/>
              <a:t>53</a:t>
            </a:fld>
            <a:endParaRPr lang="en-IN"/>
          </a:p>
        </p:txBody>
      </p:sp>
    </p:spTree>
    <p:extLst>
      <p:ext uri="{BB962C8B-B14F-4D97-AF65-F5344CB8AC3E}">
        <p14:creationId xmlns:p14="http://schemas.microsoft.com/office/powerpoint/2010/main" val="1216387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87874-808B-4770-B803-30891C5949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24D1345-94C2-4B00-B4A9-B622959E1C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A2FE77E-C5F9-4D58-8144-96400F184931}"/>
              </a:ext>
            </a:extLst>
          </p:cNvPr>
          <p:cNvSpPr>
            <a:spLocks noGrp="1"/>
          </p:cNvSpPr>
          <p:nvPr>
            <p:ph type="dt" sz="half" idx="10"/>
          </p:nvPr>
        </p:nvSpPr>
        <p:spPr/>
        <p:txBody>
          <a:bodyPr/>
          <a:lstStyle/>
          <a:p>
            <a:fld id="{89AA223E-8065-400F-B2F6-CFEC67B7E2AA}" type="datetimeFigureOut">
              <a:rPr lang="en-US" smtClean="0"/>
              <a:t>10/7/2024</a:t>
            </a:fld>
            <a:endParaRPr lang="en-US"/>
          </a:p>
        </p:txBody>
      </p:sp>
      <p:sp>
        <p:nvSpPr>
          <p:cNvPr id="5" name="Footer Placeholder 4">
            <a:extLst>
              <a:ext uri="{FF2B5EF4-FFF2-40B4-BE49-F238E27FC236}">
                <a16:creationId xmlns:a16="http://schemas.microsoft.com/office/drawing/2014/main" id="{BE39261E-2892-403A-8350-17DB80B9DA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B3EB66-6DCB-4510-8A89-8617D1A94266}"/>
              </a:ext>
            </a:extLst>
          </p:cNvPr>
          <p:cNvSpPr>
            <a:spLocks noGrp="1"/>
          </p:cNvSpPr>
          <p:nvPr>
            <p:ph type="sldNum" sz="quarter" idx="12"/>
          </p:nvPr>
        </p:nvSpPr>
        <p:spPr/>
        <p:txBody>
          <a:bodyPr/>
          <a:lstStyle/>
          <a:p>
            <a:fld id="{FB05312D-2C7B-462B-8CD0-5D54CB448231}" type="slidenum">
              <a:rPr lang="en-US" smtClean="0"/>
              <a:t>‹#›</a:t>
            </a:fld>
            <a:endParaRPr lang="en-US"/>
          </a:p>
        </p:txBody>
      </p:sp>
    </p:spTree>
    <p:extLst>
      <p:ext uri="{BB962C8B-B14F-4D97-AF65-F5344CB8AC3E}">
        <p14:creationId xmlns:p14="http://schemas.microsoft.com/office/powerpoint/2010/main" val="1298626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4BC4C-D377-4C56-87F8-3B779E4DD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562B87-98EC-4EF8-BD6E-4BC785B213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927377-05A4-46EC-927E-A0CCE43718E5}"/>
              </a:ext>
            </a:extLst>
          </p:cNvPr>
          <p:cNvSpPr>
            <a:spLocks noGrp="1"/>
          </p:cNvSpPr>
          <p:nvPr>
            <p:ph type="dt" sz="half" idx="10"/>
          </p:nvPr>
        </p:nvSpPr>
        <p:spPr/>
        <p:txBody>
          <a:bodyPr/>
          <a:lstStyle/>
          <a:p>
            <a:fld id="{89AA223E-8065-400F-B2F6-CFEC67B7E2AA}" type="datetimeFigureOut">
              <a:rPr lang="en-US" smtClean="0"/>
              <a:t>10/7/2024</a:t>
            </a:fld>
            <a:endParaRPr lang="en-US"/>
          </a:p>
        </p:txBody>
      </p:sp>
      <p:sp>
        <p:nvSpPr>
          <p:cNvPr id="5" name="Footer Placeholder 4">
            <a:extLst>
              <a:ext uri="{FF2B5EF4-FFF2-40B4-BE49-F238E27FC236}">
                <a16:creationId xmlns:a16="http://schemas.microsoft.com/office/drawing/2014/main" id="{31D66E49-DBB3-4227-A869-9DA779097E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D764BB-3923-482C-A9AA-D9FBEBFCBC21}"/>
              </a:ext>
            </a:extLst>
          </p:cNvPr>
          <p:cNvSpPr>
            <a:spLocks noGrp="1"/>
          </p:cNvSpPr>
          <p:nvPr>
            <p:ph type="sldNum" sz="quarter" idx="12"/>
          </p:nvPr>
        </p:nvSpPr>
        <p:spPr/>
        <p:txBody>
          <a:bodyPr/>
          <a:lstStyle/>
          <a:p>
            <a:fld id="{FB05312D-2C7B-462B-8CD0-5D54CB448231}" type="slidenum">
              <a:rPr lang="en-US" smtClean="0"/>
              <a:t>‹#›</a:t>
            </a:fld>
            <a:endParaRPr lang="en-US"/>
          </a:p>
        </p:txBody>
      </p:sp>
    </p:spTree>
    <p:extLst>
      <p:ext uri="{BB962C8B-B14F-4D97-AF65-F5344CB8AC3E}">
        <p14:creationId xmlns:p14="http://schemas.microsoft.com/office/powerpoint/2010/main" val="64965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C44928-E559-4040-9180-1E608E4C08D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2719AF7-B491-43F8-A9D0-9A9DA998F7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EA903C-A4EE-4B06-9708-6BE5FFF8C737}"/>
              </a:ext>
            </a:extLst>
          </p:cNvPr>
          <p:cNvSpPr>
            <a:spLocks noGrp="1"/>
          </p:cNvSpPr>
          <p:nvPr>
            <p:ph type="dt" sz="half" idx="10"/>
          </p:nvPr>
        </p:nvSpPr>
        <p:spPr/>
        <p:txBody>
          <a:bodyPr/>
          <a:lstStyle/>
          <a:p>
            <a:fld id="{89AA223E-8065-400F-B2F6-CFEC67B7E2AA}" type="datetimeFigureOut">
              <a:rPr lang="en-US" smtClean="0"/>
              <a:t>10/7/2024</a:t>
            </a:fld>
            <a:endParaRPr lang="en-US"/>
          </a:p>
        </p:txBody>
      </p:sp>
      <p:sp>
        <p:nvSpPr>
          <p:cNvPr id="5" name="Footer Placeholder 4">
            <a:extLst>
              <a:ext uri="{FF2B5EF4-FFF2-40B4-BE49-F238E27FC236}">
                <a16:creationId xmlns:a16="http://schemas.microsoft.com/office/drawing/2014/main" id="{D87C3334-1A91-4F76-B4C4-0E63660073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83BB6C-8CFB-4F76-A47A-F6CF22069074}"/>
              </a:ext>
            </a:extLst>
          </p:cNvPr>
          <p:cNvSpPr>
            <a:spLocks noGrp="1"/>
          </p:cNvSpPr>
          <p:nvPr>
            <p:ph type="sldNum" sz="quarter" idx="12"/>
          </p:nvPr>
        </p:nvSpPr>
        <p:spPr/>
        <p:txBody>
          <a:bodyPr/>
          <a:lstStyle/>
          <a:p>
            <a:fld id="{FB05312D-2C7B-462B-8CD0-5D54CB448231}" type="slidenum">
              <a:rPr lang="en-US" smtClean="0"/>
              <a:t>‹#›</a:t>
            </a:fld>
            <a:endParaRPr lang="en-US"/>
          </a:p>
        </p:txBody>
      </p:sp>
    </p:spTree>
    <p:extLst>
      <p:ext uri="{BB962C8B-B14F-4D97-AF65-F5344CB8AC3E}">
        <p14:creationId xmlns:p14="http://schemas.microsoft.com/office/powerpoint/2010/main" val="1506125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Slide W/Cover">
    <p:spTree>
      <p:nvGrpSpPr>
        <p:cNvPr id="1" name=""/>
        <p:cNvGrpSpPr/>
        <p:nvPr/>
      </p:nvGrpSpPr>
      <p:grpSpPr>
        <a:xfrm>
          <a:off x="0" y="0"/>
          <a:ext cx="0" cy="0"/>
          <a:chOff x="0" y="0"/>
          <a:chExt cx="0" cy="0"/>
        </a:xfrm>
      </p:grpSpPr>
      <p:grpSp>
        <p:nvGrpSpPr>
          <p:cNvPr id="4" name="MHE Altered Background, fixed">
            <a:extLst>
              <a:ext uri="{FF2B5EF4-FFF2-40B4-BE49-F238E27FC236}">
                <a16:creationId xmlns:a16="http://schemas.microsoft.com/office/drawing/2014/main" id="{E2D8ACCF-E5FC-4FE9-9E84-B2A0A6B1EEBA}"/>
              </a:ext>
              <a:ext uri="{C183D7F6-B498-43B3-948B-1728B52AA6E4}">
                <adec:decorative xmlns:adec="http://schemas.microsoft.com/office/drawing/2017/decorative" val="1"/>
              </a:ext>
            </a:extLst>
          </p:cNvPr>
          <p:cNvGrpSpPr/>
          <p:nvPr userDrawn="1"/>
        </p:nvGrpSpPr>
        <p:grpSpPr>
          <a:xfrm>
            <a:off x="457201" y="2095501"/>
            <a:ext cx="5181599" cy="3886199"/>
            <a:chOff x="342900" y="2095500"/>
            <a:chExt cx="3886199" cy="3886199"/>
          </a:xfrm>
        </p:grpSpPr>
        <p:sp>
          <p:nvSpPr>
            <p:cNvPr id="14" name="Rectangle 13">
              <a:extLst>
                <a:ext uri="{FF2B5EF4-FFF2-40B4-BE49-F238E27FC236}">
                  <a16:creationId xmlns:a16="http://schemas.microsoft.com/office/drawing/2014/main" id="{52AD1ADE-6D88-5C48-9EEF-7E081C733011}"/>
                </a:ext>
              </a:extLst>
            </p:cNvPr>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800"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800" dirty="0"/>
            </a:p>
          </p:txBody>
        </p:sp>
      </p:grpSp>
      <p:sp>
        <p:nvSpPr>
          <p:cNvPr id="7" name="Title"/>
          <p:cNvSpPr>
            <a:spLocks noGrp="1"/>
          </p:cNvSpPr>
          <p:nvPr userDrawn="1">
            <p:ph type="ctrTitle" hasCustomPrompt="1"/>
          </p:nvPr>
        </p:nvSpPr>
        <p:spPr>
          <a:xfrm>
            <a:off x="829056" y="2608290"/>
            <a:ext cx="4047744" cy="1394084"/>
          </a:xfrm>
          <a:prstGeom prst="rect">
            <a:avLst/>
          </a:prstGeom>
        </p:spPr>
        <p:txBody>
          <a:bodyPr anchor="b">
            <a:noAutofit/>
          </a:bodyPr>
          <a:lstStyle>
            <a:lvl1pPr algn="l">
              <a:lnSpc>
                <a:spcPct val="100000"/>
              </a:lnSpc>
              <a:defRPr sz="2600" b="1">
                <a:solidFill>
                  <a:schemeClr val="bg1"/>
                </a:solidFill>
                <a:latin typeface="Times New Roman" panose="02020603050405020304" pitchFamily="18" charset="0"/>
                <a:cs typeface="Times New Roman" panose="02020603050405020304" pitchFamily="18" charset="0"/>
              </a:defRPr>
            </a:lvl1pPr>
          </a:lstStyle>
          <a:p>
            <a:r>
              <a:rPr lang="en-US" dirty="0"/>
              <a:t>Presentation Title</a:t>
            </a:r>
          </a:p>
        </p:txBody>
      </p:sp>
      <p:sp>
        <p:nvSpPr>
          <p:cNvPr id="8" name="Subtitle"/>
          <p:cNvSpPr>
            <a:spLocks noGrp="1"/>
          </p:cNvSpPr>
          <p:nvPr userDrawn="1">
            <p:ph type="subTitle" idx="1" hasCustomPrompt="1"/>
          </p:nvPr>
        </p:nvSpPr>
        <p:spPr>
          <a:xfrm>
            <a:off x="829056" y="4069830"/>
            <a:ext cx="4047744" cy="804094"/>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950976" y="4919472"/>
            <a:ext cx="337718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829056" y="5096656"/>
            <a:ext cx="4057737" cy="569626"/>
          </a:xfrm>
          <a:prstGeom prst="rect">
            <a:avLst/>
          </a:prstGeom>
        </p:spPr>
        <p:txBody>
          <a:bodyPr/>
          <a:lstStyle>
            <a:lvl1pPr>
              <a:spcBef>
                <a:spcPts val="0"/>
              </a:spcBef>
              <a:defRPr sz="1200" b="1">
                <a:solidFill>
                  <a:schemeClr val="bg1"/>
                </a:solidFill>
                <a:latin typeface="Times New Roman" panose="02020603050405020304" pitchFamily="18" charset="0"/>
                <a:cs typeface="Times New Roman" panose="02020603050405020304" pitchFamily="18" charset="0"/>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userDrawn="1">
            <p:ph type="pic" sz="quarter" idx="11" hasCustomPrompt="1"/>
          </p:nvPr>
        </p:nvSpPr>
        <p:spPr>
          <a:xfrm>
            <a:off x="6096000" y="1450230"/>
            <a:ext cx="56388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F4607C07-D864-4A1A-8061-D12997CC50CE}"/>
              </a:ext>
            </a:extLst>
          </p:cNvPr>
          <p:cNvSpPr>
            <a:spLocks noGrp="1"/>
          </p:cNvSpPr>
          <p:nvPr>
            <p:ph type="ftr" sz="quarter" idx="12"/>
          </p:nvPr>
        </p:nvSpPr>
        <p:spPr/>
        <p:txBody>
          <a:bodyPr/>
          <a:lstStyle>
            <a:lvl1pPr algn="ctr">
              <a:defRPr/>
            </a:lvl1pPr>
          </a:lstStyle>
          <a:p>
            <a:pPr defTabSz="457200">
              <a:spcBef>
                <a:spcPct val="20000"/>
              </a:spcBef>
              <a:defRPr/>
            </a:pPr>
            <a:r>
              <a:rPr lang="en-US"/>
              <a:t>© &lt; add the year&gt; McGraw-Hill Education. All rights reserved. Authorized only for instructor use in the classroom.</a:t>
            </a:r>
          </a:p>
          <a:p>
            <a:pPr defTabSz="457200">
              <a:spcBef>
                <a:spcPct val="20000"/>
              </a:spcBef>
              <a:defRPr/>
            </a:pPr>
            <a:r>
              <a:rPr lang="en-US"/>
              <a:t>No reproduction or further distribution permitted without the prior written consent of McGraw-Hill Education.</a:t>
            </a:r>
            <a:endParaRPr lang="en-US" dirty="0"/>
          </a:p>
        </p:txBody>
      </p:sp>
    </p:spTree>
    <p:extLst>
      <p:ext uri="{BB962C8B-B14F-4D97-AF65-F5344CB8AC3E}">
        <p14:creationId xmlns:p14="http://schemas.microsoft.com/office/powerpoint/2010/main" val="168476560"/>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457200" y="304801"/>
            <a:ext cx="112776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457200" y="1276710"/>
            <a:ext cx="112776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4492463" y="6324600"/>
            <a:ext cx="3207076"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2082800" y="6684964"/>
            <a:ext cx="92964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362938279"/>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457200" y="304801"/>
            <a:ext cx="112776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457200" y="1276710"/>
            <a:ext cx="11277600" cy="61247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57200" y="2070496"/>
            <a:ext cx="11277600" cy="649138"/>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457200" y="2900944"/>
            <a:ext cx="11277600" cy="6731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457200" y="3755354"/>
            <a:ext cx="11277600" cy="698500"/>
          </a:xfrm>
        </p:spPr>
        <p:txBody>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457200" y="4635164"/>
            <a:ext cx="11277600" cy="69850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457200" y="5514976"/>
            <a:ext cx="11277600" cy="733425"/>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4492752" y="6324600"/>
            <a:ext cx="3206496"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2082802" y="6684964"/>
            <a:ext cx="92963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3665769580"/>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FE07B-0784-4FEC-B262-31B70022A8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68D99D-8730-4754-B4F2-CFE101E740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9CF720-7CA7-4C1F-B937-AC25A369E60C}"/>
              </a:ext>
            </a:extLst>
          </p:cNvPr>
          <p:cNvSpPr>
            <a:spLocks noGrp="1"/>
          </p:cNvSpPr>
          <p:nvPr>
            <p:ph type="dt" sz="half" idx="10"/>
          </p:nvPr>
        </p:nvSpPr>
        <p:spPr/>
        <p:txBody>
          <a:bodyPr/>
          <a:lstStyle/>
          <a:p>
            <a:fld id="{89AA223E-8065-400F-B2F6-CFEC67B7E2AA}" type="datetimeFigureOut">
              <a:rPr lang="en-US" smtClean="0"/>
              <a:t>10/7/2024</a:t>
            </a:fld>
            <a:endParaRPr lang="en-US"/>
          </a:p>
        </p:txBody>
      </p:sp>
      <p:sp>
        <p:nvSpPr>
          <p:cNvPr id="5" name="Footer Placeholder 4">
            <a:extLst>
              <a:ext uri="{FF2B5EF4-FFF2-40B4-BE49-F238E27FC236}">
                <a16:creationId xmlns:a16="http://schemas.microsoft.com/office/drawing/2014/main" id="{81B2352B-007B-4CB7-A9FA-72D01551B7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94EB5E-B9F6-474C-B146-4EC189AA046E}"/>
              </a:ext>
            </a:extLst>
          </p:cNvPr>
          <p:cNvSpPr>
            <a:spLocks noGrp="1"/>
          </p:cNvSpPr>
          <p:nvPr>
            <p:ph type="sldNum" sz="quarter" idx="12"/>
          </p:nvPr>
        </p:nvSpPr>
        <p:spPr/>
        <p:txBody>
          <a:bodyPr/>
          <a:lstStyle/>
          <a:p>
            <a:fld id="{FB05312D-2C7B-462B-8CD0-5D54CB448231}" type="slidenum">
              <a:rPr lang="en-US" smtClean="0"/>
              <a:t>‹#›</a:t>
            </a:fld>
            <a:endParaRPr lang="en-US"/>
          </a:p>
        </p:txBody>
      </p:sp>
    </p:spTree>
    <p:extLst>
      <p:ext uri="{BB962C8B-B14F-4D97-AF65-F5344CB8AC3E}">
        <p14:creationId xmlns:p14="http://schemas.microsoft.com/office/powerpoint/2010/main" val="2246479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483CB-8D9E-4AC0-9659-6F2A21247B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64BBD3C-F7FA-4EA4-A114-CDB594EC09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4AAF4C-AB12-4EE8-9FBE-78BAC0F9B941}"/>
              </a:ext>
            </a:extLst>
          </p:cNvPr>
          <p:cNvSpPr>
            <a:spLocks noGrp="1"/>
          </p:cNvSpPr>
          <p:nvPr>
            <p:ph type="dt" sz="half" idx="10"/>
          </p:nvPr>
        </p:nvSpPr>
        <p:spPr/>
        <p:txBody>
          <a:bodyPr/>
          <a:lstStyle/>
          <a:p>
            <a:fld id="{89AA223E-8065-400F-B2F6-CFEC67B7E2AA}" type="datetimeFigureOut">
              <a:rPr lang="en-US" smtClean="0"/>
              <a:t>10/7/2024</a:t>
            </a:fld>
            <a:endParaRPr lang="en-US"/>
          </a:p>
        </p:txBody>
      </p:sp>
      <p:sp>
        <p:nvSpPr>
          <p:cNvPr id="5" name="Footer Placeholder 4">
            <a:extLst>
              <a:ext uri="{FF2B5EF4-FFF2-40B4-BE49-F238E27FC236}">
                <a16:creationId xmlns:a16="http://schemas.microsoft.com/office/drawing/2014/main" id="{35579298-B1A9-4F98-AF66-358C584303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666563-48BE-4E1A-861F-B8C2DF3B24A0}"/>
              </a:ext>
            </a:extLst>
          </p:cNvPr>
          <p:cNvSpPr>
            <a:spLocks noGrp="1"/>
          </p:cNvSpPr>
          <p:nvPr>
            <p:ph type="sldNum" sz="quarter" idx="12"/>
          </p:nvPr>
        </p:nvSpPr>
        <p:spPr/>
        <p:txBody>
          <a:bodyPr/>
          <a:lstStyle/>
          <a:p>
            <a:fld id="{FB05312D-2C7B-462B-8CD0-5D54CB448231}" type="slidenum">
              <a:rPr lang="en-US" smtClean="0"/>
              <a:t>‹#›</a:t>
            </a:fld>
            <a:endParaRPr lang="en-US"/>
          </a:p>
        </p:txBody>
      </p:sp>
    </p:spTree>
    <p:extLst>
      <p:ext uri="{BB962C8B-B14F-4D97-AF65-F5344CB8AC3E}">
        <p14:creationId xmlns:p14="http://schemas.microsoft.com/office/powerpoint/2010/main" val="3251812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85803-E5B4-48B3-9EFE-7C182C5AB9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DCDA13-BC43-43AE-9CFA-F67F3E2C03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D68584C-85BE-40D1-8823-23A6477826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0F3C7D-939B-4EEA-A55D-F26ECE099610}"/>
              </a:ext>
            </a:extLst>
          </p:cNvPr>
          <p:cNvSpPr>
            <a:spLocks noGrp="1"/>
          </p:cNvSpPr>
          <p:nvPr>
            <p:ph type="dt" sz="half" idx="10"/>
          </p:nvPr>
        </p:nvSpPr>
        <p:spPr/>
        <p:txBody>
          <a:bodyPr/>
          <a:lstStyle/>
          <a:p>
            <a:fld id="{89AA223E-8065-400F-B2F6-CFEC67B7E2AA}" type="datetimeFigureOut">
              <a:rPr lang="en-US" smtClean="0"/>
              <a:t>10/7/2024</a:t>
            </a:fld>
            <a:endParaRPr lang="en-US"/>
          </a:p>
        </p:txBody>
      </p:sp>
      <p:sp>
        <p:nvSpPr>
          <p:cNvPr id="6" name="Footer Placeholder 5">
            <a:extLst>
              <a:ext uri="{FF2B5EF4-FFF2-40B4-BE49-F238E27FC236}">
                <a16:creationId xmlns:a16="http://schemas.microsoft.com/office/drawing/2014/main" id="{627C97A7-462A-44B7-A6C3-BEF9F7244D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50F9E1-3754-4F4D-91F8-858C1A7088A3}"/>
              </a:ext>
            </a:extLst>
          </p:cNvPr>
          <p:cNvSpPr>
            <a:spLocks noGrp="1"/>
          </p:cNvSpPr>
          <p:nvPr>
            <p:ph type="sldNum" sz="quarter" idx="12"/>
          </p:nvPr>
        </p:nvSpPr>
        <p:spPr/>
        <p:txBody>
          <a:bodyPr/>
          <a:lstStyle/>
          <a:p>
            <a:fld id="{FB05312D-2C7B-462B-8CD0-5D54CB448231}" type="slidenum">
              <a:rPr lang="en-US" smtClean="0"/>
              <a:t>‹#›</a:t>
            </a:fld>
            <a:endParaRPr lang="en-US"/>
          </a:p>
        </p:txBody>
      </p:sp>
    </p:spTree>
    <p:extLst>
      <p:ext uri="{BB962C8B-B14F-4D97-AF65-F5344CB8AC3E}">
        <p14:creationId xmlns:p14="http://schemas.microsoft.com/office/powerpoint/2010/main" val="2489303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8D075-DD7C-4131-8779-F6EF45F4622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B81CB87-9E5B-4539-AD47-615EFC35BC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947129-B842-43DC-A38A-E0CC770BE7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9CEFED-D644-4CD8-9748-1D7278260F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4F31995-4BCA-4C1A-AACF-62D749621C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304E15-BF33-4D72-BAD7-E4504355CBC5}"/>
              </a:ext>
            </a:extLst>
          </p:cNvPr>
          <p:cNvSpPr>
            <a:spLocks noGrp="1"/>
          </p:cNvSpPr>
          <p:nvPr>
            <p:ph type="dt" sz="half" idx="10"/>
          </p:nvPr>
        </p:nvSpPr>
        <p:spPr/>
        <p:txBody>
          <a:bodyPr/>
          <a:lstStyle/>
          <a:p>
            <a:fld id="{89AA223E-8065-400F-B2F6-CFEC67B7E2AA}" type="datetimeFigureOut">
              <a:rPr lang="en-US" smtClean="0"/>
              <a:t>10/7/2024</a:t>
            </a:fld>
            <a:endParaRPr lang="en-US"/>
          </a:p>
        </p:txBody>
      </p:sp>
      <p:sp>
        <p:nvSpPr>
          <p:cNvPr id="8" name="Footer Placeholder 7">
            <a:extLst>
              <a:ext uri="{FF2B5EF4-FFF2-40B4-BE49-F238E27FC236}">
                <a16:creationId xmlns:a16="http://schemas.microsoft.com/office/drawing/2014/main" id="{325B6BAC-CE63-4F61-BCB2-A82D8FFB0A6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00FAB73-088B-4E72-BE5D-DD1F7E2EBF49}"/>
              </a:ext>
            </a:extLst>
          </p:cNvPr>
          <p:cNvSpPr>
            <a:spLocks noGrp="1"/>
          </p:cNvSpPr>
          <p:nvPr>
            <p:ph type="sldNum" sz="quarter" idx="12"/>
          </p:nvPr>
        </p:nvSpPr>
        <p:spPr/>
        <p:txBody>
          <a:bodyPr/>
          <a:lstStyle/>
          <a:p>
            <a:fld id="{FB05312D-2C7B-462B-8CD0-5D54CB448231}" type="slidenum">
              <a:rPr lang="en-US" smtClean="0"/>
              <a:t>‹#›</a:t>
            </a:fld>
            <a:endParaRPr lang="en-US"/>
          </a:p>
        </p:txBody>
      </p:sp>
    </p:spTree>
    <p:extLst>
      <p:ext uri="{BB962C8B-B14F-4D97-AF65-F5344CB8AC3E}">
        <p14:creationId xmlns:p14="http://schemas.microsoft.com/office/powerpoint/2010/main" val="3494630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57347-6713-407F-804E-D9247D53B9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321828E-C118-4198-8CF1-0BD07A19EEDF}"/>
              </a:ext>
            </a:extLst>
          </p:cNvPr>
          <p:cNvSpPr>
            <a:spLocks noGrp="1"/>
          </p:cNvSpPr>
          <p:nvPr>
            <p:ph type="dt" sz="half" idx="10"/>
          </p:nvPr>
        </p:nvSpPr>
        <p:spPr/>
        <p:txBody>
          <a:bodyPr/>
          <a:lstStyle/>
          <a:p>
            <a:fld id="{89AA223E-8065-400F-B2F6-CFEC67B7E2AA}" type="datetimeFigureOut">
              <a:rPr lang="en-US" smtClean="0"/>
              <a:t>10/7/2024</a:t>
            </a:fld>
            <a:endParaRPr lang="en-US"/>
          </a:p>
        </p:txBody>
      </p:sp>
      <p:sp>
        <p:nvSpPr>
          <p:cNvPr id="4" name="Footer Placeholder 3">
            <a:extLst>
              <a:ext uri="{FF2B5EF4-FFF2-40B4-BE49-F238E27FC236}">
                <a16:creationId xmlns:a16="http://schemas.microsoft.com/office/drawing/2014/main" id="{9B84A2EC-B39B-4971-95E4-D3E24C777DD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6AE6E60-54CB-41B9-9590-FC80637C0F8C}"/>
              </a:ext>
            </a:extLst>
          </p:cNvPr>
          <p:cNvSpPr>
            <a:spLocks noGrp="1"/>
          </p:cNvSpPr>
          <p:nvPr>
            <p:ph type="sldNum" sz="quarter" idx="12"/>
          </p:nvPr>
        </p:nvSpPr>
        <p:spPr/>
        <p:txBody>
          <a:bodyPr/>
          <a:lstStyle/>
          <a:p>
            <a:fld id="{FB05312D-2C7B-462B-8CD0-5D54CB448231}" type="slidenum">
              <a:rPr lang="en-US" smtClean="0"/>
              <a:t>‹#›</a:t>
            </a:fld>
            <a:endParaRPr lang="en-US"/>
          </a:p>
        </p:txBody>
      </p:sp>
    </p:spTree>
    <p:extLst>
      <p:ext uri="{BB962C8B-B14F-4D97-AF65-F5344CB8AC3E}">
        <p14:creationId xmlns:p14="http://schemas.microsoft.com/office/powerpoint/2010/main" val="399458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A553CF-9C73-4868-A48A-CAE1A2004C9B}"/>
              </a:ext>
            </a:extLst>
          </p:cNvPr>
          <p:cNvSpPr>
            <a:spLocks noGrp="1"/>
          </p:cNvSpPr>
          <p:nvPr>
            <p:ph type="dt" sz="half" idx="10"/>
          </p:nvPr>
        </p:nvSpPr>
        <p:spPr/>
        <p:txBody>
          <a:bodyPr/>
          <a:lstStyle/>
          <a:p>
            <a:fld id="{89AA223E-8065-400F-B2F6-CFEC67B7E2AA}" type="datetimeFigureOut">
              <a:rPr lang="en-US" smtClean="0"/>
              <a:t>10/7/2024</a:t>
            </a:fld>
            <a:endParaRPr lang="en-US"/>
          </a:p>
        </p:txBody>
      </p:sp>
      <p:sp>
        <p:nvSpPr>
          <p:cNvPr id="3" name="Footer Placeholder 2">
            <a:extLst>
              <a:ext uri="{FF2B5EF4-FFF2-40B4-BE49-F238E27FC236}">
                <a16:creationId xmlns:a16="http://schemas.microsoft.com/office/drawing/2014/main" id="{12842EEE-8F82-4981-93B3-9C1987BB36E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3002D3-6AFF-40BA-807E-B5E7FCE2806B}"/>
              </a:ext>
            </a:extLst>
          </p:cNvPr>
          <p:cNvSpPr>
            <a:spLocks noGrp="1"/>
          </p:cNvSpPr>
          <p:nvPr>
            <p:ph type="sldNum" sz="quarter" idx="12"/>
          </p:nvPr>
        </p:nvSpPr>
        <p:spPr/>
        <p:txBody>
          <a:bodyPr/>
          <a:lstStyle/>
          <a:p>
            <a:fld id="{FB05312D-2C7B-462B-8CD0-5D54CB448231}" type="slidenum">
              <a:rPr lang="en-US" smtClean="0"/>
              <a:t>‹#›</a:t>
            </a:fld>
            <a:endParaRPr lang="en-US"/>
          </a:p>
        </p:txBody>
      </p:sp>
    </p:spTree>
    <p:extLst>
      <p:ext uri="{BB962C8B-B14F-4D97-AF65-F5344CB8AC3E}">
        <p14:creationId xmlns:p14="http://schemas.microsoft.com/office/powerpoint/2010/main" val="808095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77BFD-AF6C-4C52-87C7-2F6F954565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B730133-263C-44CC-9F82-F81FBC3CDB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8B3C9D-06AA-471A-B499-7D583002D4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45DB66-4827-433C-89F2-2EBD04BD6360}"/>
              </a:ext>
            </a:extLst>
          </p:cNvPr>
          <p:cNvSpPr>
            <a:spLocks noGrp="1"/>
          </p:cNvSpPr>
          <p:nvPr>
            <p:ph type="dt" sz="half" idx="10"/>
          </p:nvPr>
        </p:nvSpPr>
        <p:spPr/>
        <p:txBody>
          <a:bodyPr/>
          <a:lstStyle/>
          <a:p>
            <a:fld id="{89AA223E-8065-400F-B2F6-CFEC67B7E2AA}" type="datetimeFigureOut">
              <a:rPr lang="en-US" smtClean="0"/>
              <a:t>10/7/2024</a:t>
            </a:fld>
            <a:endParaRPr lang="en-US"/>
          </a:p>
        </p:txBody>
      </p:sp>
      <p:sp>
        <p:nvSpPr>
          <p:cNvPr id="6" name="Footer Placeholder 5">
            <a:extLst>
              <a:ext uri="{FF2B5EF4-FFF2-40B4-BE49-F238E27FC236}">
                <a16:creationId xmlns:a16="http://schemas.microsoft.com/office/drawing/2014/main" id="{A744C325-88B7-4D8B-ABB9-AD44765D89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77086A-0FC2-4ED9-BF82-939D56A62353}"/>
              </a:ext>
            </a:extLst>
          </p:cNvPr>
          <p:cNvSpPr>
            <a:spLocks noGrp="1"/>
          </p:cNvSpPr>
          <p:nvPr>
            <p:ph type="sldNum" sz="quarter" idx="12"/>
          </p:nvPr>
        </p:nvSpPr>
        <p:spPr/>
        <p:txBody>
          <a:bodyPr/>
          <a:lstStyle/>
          <a:p>
            <a:fld id="{FB05312D-2C7B-462B-8CD0-5D54CB448231}" type="slidenum">
              <a:rPr lang="en-US" smtClean="0"/>
              <a:t>‹#›</a:t>
            </a:fld>
            <a:endParaRPr lang="en-US"/>
          </a:p>
        </p:txBody>
      </p:sp>
    </p:spTree>
    <p:extLst>
      <p:ext uri="{BB962C8B-B14F-4D97-AF65-F5344CB8AC3E}">
        <p14:creationId xmlns:p14="http://schemas.microsoft.com/office/powerpoint/2010/main" val="1819748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36466-6941-4493-914D-262E4E1AA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9AA0D35-44C3-40F7-96FE-51D4742F47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F585496-3729-4354-A153-49E5ABF484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9A2790-CB01-498E-873D-C0A6ECAA8CE5}"/>
              </a:ext>
            </a:extLst>
          </p:cNvPr>
          <p:cNvSpPr>
            <a:spLocks noGrp="1"/>
          </p:cNvSpPr>
          <p:nvPr>
            <p:ph type="dt" sz="half" idx="10"/>
          </p:nvPr>
        </p:nvSpPr>
        <p:spPr/>
        <p:txBody>
          <a:bodyPr/>
          <a:lstStyle/>
          <a:p>
            <a:fld id="{89AA223E-8065-400F-B2F6-CFEC67B7E2AA}" type="datetimeFigureOut">
              <a:rPr lang="en-US" smtClean="0"/>
              <a:t>10/7/2024</a:t>
            </a:fld>
            <a:endParaRPr lang="en-US"/>
          </a:p>
        </p:txBody>
      </p:sp>
      <p:sp>
        <p:nvSpPr>
          <p:cNvPr id="6" name="Footer Placeholder 5">
            <a:extLst>
              <a:ext uri="{FF2B5EF4-FFF2-40B4-BE49-F238E27FC236}">
                <a16:creationId xmlns:a16="http://schemas.microsoft.com/office/drawing/2014/main" id="{DC59C121-BF59-4946-B0F0-FF50AB6774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E7B2F8-33FA-42DE-BC62-4714357DE0DC}"/>
              </a:ext>
            </a:extLst>
          </p:cNvPr>
          <p:cNvSpPr>
            <a:spLocks noGrp="1"/>
          </p:cNvSpPr>
          <p:nvPr>
            <p:ph type="sldNum" sz="quarter" idx="12"/>
          </p:nvPr>
        </p:nvSpPr>
        <p:spPr/>
        <p:txBody>
          <a:bodyPr/>
          <a:lstStyle/>
          <a:p>
            <a:fld id="{FB05312D-2C7B-462B-8CD0-5D54CB448231}" type="slidenum">
              <a:rPr lang="en-US" smtClean="0"/>
              <a:t>‹#›</a:t>
            </a:fld>
            <a:endParaRPr lang="en-US"/>
          </a:p>
        </p:txBody>
      </p:sp>
    </p:spTree>
    <p:extLst>
      <p:ext uri="{BB962C8B-B14F-4D97-AF65-F5344CB8AC3E}">
        <p14:creationId xmlns:p14="http://schemas.microsoft.com/office/powerpoint/2010/main" val="2312572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7C22DC-ACF5-48C9-8163-FE4269B1E4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EC9F09-1E7D-49EB-BA9A-B230C01736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29B4E9-2C58-41A3-BBD4-1B2A67F772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AA223E-8065-400F-B2F6-CFEC67B7E2AA}" type="datetimeFigureOut">
              <a:rPr lang="en-US" smtClean="0"/>
              <a:t>10/7/2024</a:t>
            </a:fld>
            <a:endParaRPr lang="en-US"/>
          </a:p>
        </p:txBody>
      </p:sp>
      <p:sp>
        <p:nvSpPr>
          <p:cNvPr id="5" name="Footer Placeholder 4">
            <a:extLst>
              <a:ext uri="{FF2B5EF4-FFF2-40B4-BE49-F238E27FC236}">
                <a16:creationId xmlns:a16="http://schemas.microsoft.com/office/drawing/2014/main" id="{C8393FE7-5034-49B8-95E5-EDE3FD3707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1A5FE0B-4544-4042-849C-B6E2BC4B00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05312D-2C7B-462B-8CD0-5D54CB448231}" type="slidenum">
              <a:rPr lang="en-US" smtClean="0"/>
              <a:t>‹#›</a:t>
            </a:fld>
            <a:endParaRPr lang="en-US"/>
          </a:p>
        </p:txBody>
      </p:sp>
    </p:spTree>
    <p:extLst>
      <p:ext uri="{BB962C8B-B14F-4D97-AF65-F5344CB8AC3E}">
        <p14:creationId xmlns:p14="http://schemas.microsoft.com/office/powerpoint/2010/main" val="8746231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image" Target="../media/image3.jp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slide" Target="slide33.xml"/><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slide" Target="slide46.xml"/><Relationship Id="rId2" Type="http://schemas.openxmlformats.org/officeDocument/2006/relationships/image" Target="../media/image7.jp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slide" Target="slide48.xml"/><Relationship Id="rId2" Type="http://schemas.openxmlformats.org/officeDocument/2006/relationships/image" Target="../media/image8.jpg"/><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A31760-051C-42EE-8566-3B44A7276545}"/>
              </a:ext>
            </a:extLst>
          </p:cNvPr>
          <p:cNvSpPr>
            <a:spLocks noGrp="1"/>
          </p:cNvSpPr>
          <p:nvPr>
            <p:ph type="ctrTitle"/>
          </p:nvPr>
        </p:nvSpPr>
        <p:spPr>
          <a:xfrm>
            <a:off x="838199" y="1093788"/>
            <a:ext cx="10506455" cy="2967208"/>
          </a:xfrm>
        </p:spPr>
        <p:txBody>
          <a:bodyPr>
            <a:normAutofit/>
          </a:bodyPr>
          <a:lstStyle/>
          <a:p>
            <a:pPr algn="l"/>
            <a:r>
              <a:rPr lang="en-US" sz="8000" dirty="0"/>
              <a:t>Software Engineering</a:t>
            </a:r>
          </a:p>
        </p:txBody>
      </p:sp>
      <p:sp>
        <p:nvSpPr>
          <p:cNvPr id="3" name="Subtitle 2">
            <a:extLst>
              <a:ext uri="{FF2B5EF4-FFF2-40B4-BE49-F238E27FC236}">
                <a16:creationId xmlns:a16="http://schemas.microsoft.com/office/drawing/2014/main" id="{AF005391-4030-4ABE-8221-87D31000863A}"/>
              </a:ext>
            </a:extLst>
          </p:cNvPr>
          <p:cNvSpPr>
            <a:spLocks noGrp="1"/>
          </p:cNvSpPr>
          <p:nvPr>
            <p:ph type="subTitle" idx="1"/>
          </p:nvPr>
        </p:nvSpPr>
        <p:spPr>
          <a:xfrm>
            <a:off x="7400924" y="4619624"/>
            <a:ext cx="3946779" cy="1038225"/>
          </a:xfrm>
        </p:spPr>
        <p:txBody>
          <a:bodyPr>
            <a:normAutofit/>
          </a:bodyPr>
          <a:lstStyle/>
          <a:p>
            <a:pPr algn="r"/>
            <a:r>
              <a:rPr lang="en-US" dirty="0"/>
              <a:t>Vinaya Sathyanarayana</a:t>
            </a:r>
            <a:endParaRPr lang="en-US"/>
          </a:p>
        </p:txBody>
      </p:sp>
      <p:sp>
        <p:nvSpPr>
          <p:cNvPr id="10" name="Rectangle 9">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473400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dirty="0"/>
              <a:t>McCall’s Quality Factors</a:t>
            </a:r>
          </a:p>
        </p:txBody>
      </p:sp>
      <p:pic>
        <p:nvPicPr>
          <p:cNvPr id="5" name="Picture 4" descr="An illustration displays McCall's quality factors. The faces of the pyramid are labeled: product revision, product transition, and product operation.">
            <a:extLst>
              <a:ext uri="{FF2B5EF4-FFF2-40B4-BE49-F238E27FC236}">
                <a16:creationId xmlns:a16="http://schemas.microsoft.com/office/drawing/2014/main" id="{86BC4B32-5B78-499D-9832-18C76B8032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7007" y="1368988"/>
            <a:ext cx="7977989" cy="4172281"/>
          </a:xfrm>
          <a:prstGeom prst="rect">
            <a:avLst/>
          </a:prstGeom>
        </p:spPr>
      </p:pic>
      <p:sp>
        <p:nvSpPr>
          <p:cNvPr id="6" name="Text Placeholder 5">
            <a:extLst>
              <a:ext uri="{FF2B5EF4-FFF2-40B4-BE49-F238E27FC236}">
                <a16:creationId xmlns:a16="http://schemas.microsoft.com/office/drawing/2014/main" id="{055FA0F6-65D7-40CD-AB25-A03FB039CA45}"/>
              </a:ext>
            </a:extLst>
          </p:cNvPr>
          <p:cNvSpPr>
            <a:spLocks noGrp="1"/>
          </p:cNvSpPr>
          <p:nvPr>
            <p:ph type="body" sz="quarter" idx="12"/>
          </p:nvPr>
        </p:nvSpPr>
        <p:spPr>
          <a:xfrm>
            <a:off x="4893348" y="6324600"/>
            <a:ext cx="3004293" cy="228600"/>
          </a:xfrm>
        </p:spPr>
        <p:txBody>
          <a:bodyPr/>
          <a:lstStyle/>
          <a:p>
            <a:r>
              <a:rPr lang="en-US" sz="1200" dirty="0">
                <a:hlinkClick r:id="rId3" action="ppaction://hlinksldjump">
                  <a:extLst>
                    <a:ext uri="{A12FA001-AC4F-418D-AE19-62706E023703}">
                      <ahyp:hlinkClr xmlns:ahyp="http://schemas.microsoft.com/office/drawing/2018/hyperlinkcolor" val="tx"/>
                    </a:ext>
                  </a:extLst>
                </a:hlinkClick>
              </a:rPr>
              <a:t>Access the text alternative for slide images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10</a:t>
            </a:fld>
            <a:endParaRPr lang="en-US" dirty="0"/>
          </a:p>
        </p:txBody>
      </p:sp>
    </p:spTree>
    <p:extLst>
      <p:ext uri="{BB962C8B-B14F-4D97-AF65-F5344CB8AC3E}">
        <p14:creationId xmlns:p14="http://schemas.microsoft.com/office/powerpoint/2010/main" val="2933131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dirty="0"/>
              <a:t>Quality in Use – ISO25010:2017</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291600" indent="-291600"/>
            <a:r>
              <a:rPr lang="en-US" sz="2400" b="1" dirty="0"/>
              <a:t>Effectiveness. </a:t>
            </a:r>
            <a:r>
              <a:rPr lang="en-US" sz="2400" dirty="0"/>
              <a:t>Accuracy and completeness with which users achieve goals.</a:t>
            </a:r>
          </a:p>
          <a:p>
            <a:pPr marL="291600" indent="-291600"/>
            <a:r>
              <a:rPr lang="en-US" sz="2400" b="1" dirty="0"/>
              <a:t>Efficiency. </a:t>
            </a:r>
            <a:r>
              <a:rPr lang="en-US" sz="2400" dirty="0"/>
              <a:t>Resources expended to achieve user goals completely with desired accuracy.</a:t>
            </a:r>
          </a:p>
          <a:p>
            <a:pPr marL="291600" indent="-291600"/>
            <a:r>
              <a:rPr lang="en-US" sz="2400" b="1" dirty="0"/>
              <a:t>Satisfaction. </a:t>
            </a:r>
            <a:r>
              <a:rPr lang="en-US" sz="2400" dirty="0"/>
              <a:t>Usefulness, trust, pleasure, comfort</a:t>
            </a:r>
          </a:p>
          <a:p>
            <a:pPr marL="291600" indent="-291600"/>
            <a:r>
              <a:rPr lang="en-US" sz="2400" b="1" dirty="0"/>
              <a:t>Freedom from risk. </a:t>
            </a:r>
            <a:r>
              <a:rPr lang="en-US" sz="2400" dirty="0"/>
              <a:t>Mitigation of economic, health, safety, and environmental risks.</a:t>
            </a:r>
          </a:p>
          <a:p>
            <a:pPr marL="291600" indent="-291600"/>
            <a:r>
              <a:rPr lang="en-US" sz="2400" b="1" dirty="0"/>
              <a:t>Context coverage. </a:t>
            </a:r>
            <a:r>
              <a:rPr lang="en-US" sz="2400" dirty="0"/>
              <a:t>Completeness, flexibility.</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11</a:t>
            </a:fld>
            <a:endParaRPr lang="en-US" dirty="0"/>
          </a:p>
        </p:txBody>
      </p:sp>
    </p:spTree>
    <p:extLst>
      <p:ext uri="{BB962C8B-B14F-4D97-AF65-F5344CB8AC3E}">
        <p14:creationId xmlns:p14="http://schemas.microsoft.com/office/powerpoint/2010/main" val="4193056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dirty="0"/>
              <a:t>Product Quality – ISO25010:2017</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291600" indent="-291600"/>
            <a:r>
              <a:rPr lang="en-US" sz="2400" b="1" dirty="0"/>
              <a:t>Functional suitability. </a:t>
            </a:r>
            <a:r>
              <a:rPr lang="en-US" sz="2400" dirty="0"/>
              <a:t>Complete, correct, appropriate.</a:t>
            </a:r>
          </a:p>
          <a:p>
            <a:pPr marL="291600" indent="-291600"/>
            <a:r>
              <a:rPr lang="en-US" sz="2400" b="1" dirty="0"/>
              <a:t>Performance efficiency. </a:t>
            </a:r>
            <a:r>
              <a:rPr lang="en-US" sz="2400" dirty="0"/>
              <a:t>Timing, resource use, capacity.</a:t>
            </a:r>
          </a:p>
          <a:p>
            <a:pPr marL="291600" indent="-291600"/>
            <a:r>
              <a:rPr lang="en-US" sz="2400" b="1" dirty="0"/>
              <a:t>Compatibility. </a:t>
            </a:r>
            <a:r>
              <a:rPr lang="en-US" sz="2400" dirty="0"/>
              <a:t>Coexistence, interoperability.</a:t>
            </a:r>
          </a:p>
          <a:p>
            <a:pPr marL="291600" indent="-291600"/>
            <a:r>
              <a:rPr lang="en-US" sz="2400" b="1" dirty="0"/>
              <a:t>Usability. </a:t>
            </a:r>
            <a:r>
              <a:rPr lang="en-US" sz="2400" dirty="0"/>
              <a:t>Appropriateness, learnability, operability, error protection, aesthetics, accessibility.</a:t>
            </a:r>
          </a:p>
          <a:p>
            <a:pPr marL="291600" indent="-291600"/>
            <a:r>
              <a:rPr lang="en-US" sz="2400" b="1" dirty="0"/>
              <a:t>Reliability. </a:t>
            </a:r>
            <a:r>
              <a:rPr lang="en-US" sz="2400" dirty="0"/>
              <a:t>Maturity, availability, fault tolerance.</a:t>
            </a:r>
          </a:p>
          <a:p>
            <a:pPr marL="291600" indent="-291600"/>
            <a:r>
              <a:rPr lang="en-US" sz="2400" b="1" dirty="0"/>
              <a:t>Security. </a:t>
            </a:r>
            <a:r>
              <a:rPr lang="en-US" sz="2400" dirty="0"/>
              <a:t>Confidentiality, integrity, authenticity.</a:t>
            </a:r>
          </a:p>
          <a:p>
            <a:pPr marL="291600" indent="-291600"/>
            <a:r>
              <a:rPr lang="en-US" sz="2400" b="1" dirty="0"/>
              <a:t>Maintainability. </a:t>
            </a:r>
            <a:r>
              <a:rPr lang="en-US" sz="2400" dirty="0"/>
              <a:t>Reusability, modifiability, testability.</a:t>
            </a:r>
          </a:p>
          <a:p>
            <a:pPr marL="291600" indent="-291600"/>
            <a:r>
              <a:rPr lang="en-US" sz="2400" b="1" dirty="0"/>
              <a:t>Portability. </a:t>
            </a:r>
            <a:r>
              <a:rPr lang="en-US" sz="2400" dirty="0"/>
              <a:t>Adaptability, </a:t>
            </a:r>
            <a:r>
              <a:rPr lang="en-US" sz="2400" dirty="0" err="1"/>
              <a:t>installability</a:t>
            </a:r>
            <a:r>
              <a:rPr lang="en-US" sz="2400" dirty="0"/>
              <a:t>, replaceability.</a:t>
            </a:r>
            <a:endParaRPr lang="en-US" dirty="0"/>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12</a:t>
            </a:fld>
            <a:endParaRPr lang="en-US" dirty="0"/>
          </a:p>
        </p:txBody>
      </p:sp>
    </p:spTree>
    <p:extLst>
      <p:ext uri="{BB962C8B-B14F-4D97-AF65-F5344CB8AC3E}">
        <p14:creationId xmlns:p14="http://schemas.microsoft.com/office/powerpoint/2010/main" val="1540017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dirty="0"/>
              <a:t>Qualitative Quality Assessment</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291600" indent="-291600"/>
            <a:r>
              <a:rPr lang="en-US" sz="2400" dirty="0"/>
              <a:t>These product quality dimensions and factors presented focus on the complete software product and can be used as a generic indication of the quality of an application.</a:t>
            </a:r>
          </a:p>
          <a:p>
            <a:pPr marL="291600" indent="-291600"/>
            <a:r>
              <a:rPr lang="en-US" sz="2400" dirty="0"/>
              <a:t>You and your team might decide to create a user questionnaire and a set of structured tasks for users to perform for each quality factor you want to assess.</a:t>
            </a:r>
          </a:p>
          <a:p>
            <a:pPr marL="291600" indent="-291600"/>
            <a:r>
              <a:rPr lang="en-US" sz="2400" dirty="0"/>
              <a:t>You might observe the users while they perform these tasks and have them complete the questionnaire when they finish.</a:t>
            </a:r>
          </a:p>
          <a:p>
            <a:pPr marL="291600" indent="-291600"/>
            <a:r>
              <a:rPr lang="en-US" sz="2400" dirty="0"/>
              <a:t>For some quality factors it may be important to test the software in the wild (or in the production environment).</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13</a:t>
            </a:fld>
            <a:endParaRPr lang="en-US" dirty="0"/>
          </a:p>
        </p:txBody>
      </p:sp>
    </p:spTree>
    <p:extLst>
      <p:ext uri="{BB962C8B-B14F-4D97-AF65-F5344CB8AC3E}">
        <p14:creationId xmlns:p14="http://schemas.microsoft.com/office/powerpoint/2010/main" val="2319717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dirty="0"/>
              <a:t>Quantitative Quality Assessment</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291600" indent="-291600"/>
            <a:r>
              <a:rPr lang="en-US" sz="2400" dirty="0"/>
              <a:t>The software engineering community strives to develop precise measures for software quality.</a:t>
            </a:r>
          </a:p>
          <a:p>
            <a:pPr marL="291600" indent="-291600"/>
            <a:r>
              <a:rPr lang="en-US" sz="2400" dirty="0"/>
              <a:t>Internal code attributes can sometimes be described quantitatively using software metrics. </a:t>
            </a:r>
          </a:p>
          <a:p>
            <a:pPr marL="291600" indent="-291600"/>
            <a:r>
              <a:rPr lang="en-US" sz="2400" dirty="0"/>
              <a:t>Any time software metric values computed for a code fragment fall outside the range of acceptable values, it may signal the existence of a quality problem.</a:t>
            </a:r>
          </a:p>
          <a:p>
            <a:pPr marL="291600" indent="-291600"/>
            <a:r>
              <a:rPr lang="en-US" sz="2400" dirty="0"/>
              <a:t>Metrics represent indirect measures; we never really measure </a:t>
            </a:r>
            <a:r>
              <a:rPr lang="en-US" sz="2400" i="1" dirty="0"/>
              <a:t>quality </a:t>
            </a:r>
            <a:r>
              <a:rPr lang="en-US" sz="2400" dirty="0"/>
              <a:t>but rather some manifestation of quality. </a:t>
            </a:r>
          </a:p>
          <a:p>
            <a:pPr marL="291600" indent="-291600"/>
            <a:r>
              <a:rPr lang="en-US" sz="2400" dirty="0"/>
              <a:t>The complicating factor is the accuracy of the relationship between the variable that is measured and the quality of software. </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14</a:t>
            </a:fld>
            <a:endParaRPr lang="en-US" dirty="0"/>
          </a:p>
        </p:txBody>
      </p:sp>
    </p:spTree>
    <p:extLst>
      <p:ext uri="{BB962C8B-B14F-4D97-AF65-F5344CB8AC3E}">
        <p14:creationId xmlns:p14="http://schemas.microsoft.com/office/powerpoint/2010/main" val="215989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dirty="0"/>
              <a:t>Software Quality Dilemma</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291600" indent="-291600"/>
            <a:r>
              <a:rPr lang="en-US" altLang="en-US" sz="2400" dirty="0"/>
              <a:t>If you produce a software system that has terrible quality, you lose because no one will want to buy it. </a:t>
            </a:r>
          </a:p>
          <a:p>
            <a:pPr marL="291600" indent="-291600"/>
            <a:r>
              <a:rPr lang="en-US" altLang="en-US" sz="2400" dirty="0"/>
              <a:t>If you spend infinite time, extremely large effort, and huge sums of money to build a perfect piece of software, then it's going to take so long to complete and will be so expensive to produce that you'll be out of business. </a:t>
            </a:r>
          </a:p>
          <a:p>
            <a:pPr marL="291600" indent="-291600"/>
            <a:r>
              <a:rPr lang="en-US" altLang="en-US" sz="2400" dirty="0"/>
              <a:t>You will either missed the market window, or you exhausted all your resources. </a:t>
            </a:r>
          </a:p>
          <a:p>
            <a:pPr marL="291600" indent="-291600"/>
            <a:r>
              <a:rPr lang="en-US" altLang="en-US" sz="2400" dirty="0"/>
              <a:t>People in industry try to find that magical middle ground where the product is good enough not to be rejected right away, but also not the object of so much perfectionism that it would take too long or cost too much to complete.</a:t>
            </a:r>
            <a:endParaRPr lang="en-US" sz="2400" dirty="0"/>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15</a:t>
            </a:fld>
            <a:endParaRPr lang="en-US" dirty="0"/>
          </a:p>
        </p:txBody>
      </p:sp>
    </p:spTree>
    <p:extLst>
      <p:ext uri="{BB962C8B-B14F-4D97-AF65-F5344CB8AC3E}">
        <p14:creationId xmlns:p14="http://schemas.microsoft.com/office/powerpoint/2010/main" val="35227679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dirty="0"/>
              <a:t>Good Enough Software</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a:spcBef>
                <a:spcPts val="300"/>
              </a:spcBef>
            </a:pPr>
            <a:r>
              <a:rPr lang="en-US" altLang="en-US" sz="2400" dirty="0"/>
              <a:t>Arguments </a:t>
            </a:r>
            <a:r>
              <a:rPr lang="en-US" altLang="en-US" sz="2400" i="1" dirty="0"/>
              <a:t>against</a:t>
            </a:r>
            <a:r>
              <a:rPr lang="en-US" altLang="en-US" sz="2400" dirty="0"/>
              <a:t> “good enough” (buggy software): </a:t>
            </a:r>
          </a:p>
          <a:p>
            <a:pPr marL="291600" lvl="1" indent="-291600">
              <a:spcBef>
                <a:spcPts val="1000"/>
              </a:spcBef>
            </a:pPr>
            <a:r>
              <a:rPr lang="en-US" altLang="en-US" dirty="0"/>
              <a:t>It is true that “good enough” may work in some application domains and for a few major software companies. </a:t>
            </a:r>
          </a:p>
          <a:p>
            <a:pPr marL="291600" lvl="1" indent="-291600">
              <a:spcBef>
                <a:spcPts val="1000"/>
              </a:spcBef>
            </a:pPr>
            <a:r>
              <a:rPr lang="en-US" altLang="en-US" dirty="0"/>
              <a:t>If you work for a small company and you deliver a “good enough” (buggy) product, you risk permanent damage to your company’s reputation and may lose customers. </a:t>
            </a:r>
          </a:p>
          <a:p>
            <a:pPr marL="291600" lvl="1" indent="-291600">
              <a:spcBef>
                <a:spcPts val="1000"/>
              </a:spcBef>
            </a:pPr>
            <a:r>
              <a:rPr lang="en-US" altLang="en-US" dirty="0"/>
              <a:t>If you work in certain application domains (for example: real time embedded software - application software that is integrated with hardware) delivering “good enough” may be considered negligent and open your company to expensive litigation. </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16</a:t>
            </a:fld>
            <a:endParaRPr lang="en-US" dirty="0"/>
          </a:p>
        </p:txBody>
      </p:sp>
    </p:spTree>
    <p:extLst>
      <p:ext uri="{BB962C8B-B14F-4D97-AF65-F5344CB8AC3E}">
        <p14:creationId xmlns:p14="http://schemas.microsoft.com/office/powerpoint/2010/main" val="16672931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dirty="0"/>
              <a:t>Cost of Quality</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291600" indent="-291600">
              <a:spcBef>
                <a:spcPts val="3000"/>
              </a:spcBef>
            </a:pPr>
            <a:r>
              <a:rPr lang="en-US" altLang="en-US" sz="2400" i="1" dirty="0"/>
              <a:t>Prevention costs</a:t>
            </a:r>
            <a:r>
              <a:rPr lang="en-US" altLang="en-US" sz="2400" dirty="0"/>
              <a:t> - quality planning, formal technical reviews, test equipment, training.</a:t>
            </a:r>
          </a:p>
          <a:p>
            <a:pPr marL="291600" indent="-291600">
              <a:spcBef>
                <a:spcPts val="3000"/>
              </a:spcBef>
            </a:pPr>
            <a:r>
              <a:rPr lang="en-US" sz="2400" i="1" dirty="0"/>
              <a:t>Appraisal costs </a:t>
            </a:r>
            <a:r>
              <a:rPr lang="en-US" sz="2400" dirty="0"/>
              <a:t>- conducting technical reviews, data collection and metrics evaluation, testing and debugging.</a:t>
            </a:r>
            <a:endParaRPr lang="en-US" altLang="en-US" sz="2400" i="1" dirty="0"/>
          </a:p>
          <a:p>
            <a:pPr marL="291600" indent="-291600">
              <a:spcBef>
                <a:spcPts val="3000"/>
              </a:spcBef>
            </a:pPr>
            <a:r>
              <a:rPr lang="en-US" altLang="en-US" sz="2400" i="1" dirty="0"/>
              <a:t>Internal failure costs</a:t>
            </a:r>
            <a:r>
              <a:rPr lang="en-US" altLang="en-US" sz="2400" dirty="0"/>
              <a:t> – rework, repair, failure mode analysis.</a:t>
            </a:r>
          </a:p>
          <a:p>
            <a:pPr marL="291600" indent="-291600">
              <a:spcBef>
                <a:spcPts val="3000"/>
              </a:spcBef>
            </a:pPr>
            <a:r>
              <a:rPr lang="en-US" altLang="en-US" sz="2400" i="1" dirty="0"/>
              <a:t>External failure costs</a:t>
            </a:r>
            <a:r>
              <a:rPr lang="en-US" altLang="en-US" sz="2400" dirty="0"/>
              <a:t> - complaint resolution, product return and replacement, help line support, warranty work</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17</a:t>
            </a:fld>
            <a:endParaRPr lang="en-US" dirty="0"/>
          </a:p>
        </p:txBody>
      </p:sp>
    </p:spTree>
    <p:extLst>
      <p:ext uri="{BB962C8B-B14F-4D97-AF65-F5344CB8AC3E}">
        <p14:creationId xmlns:p14="http://schemas.microsoft.com/office/powerpoint/2010/main" val="40336762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1866900" y="304801"/>
            <a:ext cx="8458200" cy="971909"/>
          </a:xfrm>
        </p:spPr>
        <p:txBody>
          <a:bodyPr>
            <a:noAutofit/>
          </a:bodyPr>
          <a:lstStyle/>
          <a:p>
            <a:r>
              <a:rPr lang="en-US" sz="3800" dirty="0"/>
              <a:t>Relative Costs to Find and Repair a Defect</a:t>
            </a:r>
          </a:p>
        </p:txBody>
      </p:sp>
      <p:pic>
        <p:nvPicPr>
          <p:cNvPr id="10" name="Picture 9" descr="A graph displays relative costs to find and repair a defect. ">
            <a:extLst>
              <a:ext uri="{FF2B5EF4-FFF2-40B4-BE49-F238E27FC236}">
                <a16:creationId xmlns:a16="http://schemas.microsoft.com/office/drawing/2014/main" id="{E8F7B6DE-C591-46DD-BC50-0961E9DD1C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3104" y="1446573"/>
            <a:ext cx="6545792" cy="4769081"/>
          </a:xfrm>
          <a:prstGeom prst="rect">
            <a:avLst/>
          </a:prstGeom>
        </p:spPr>
      </p:pic>
      <p:sp>
        <p:nvSpPr>
          <p:cNvPr id="11" name="Text Placeholder 10">
            <a:extLst>
              <a:ext uri="{FF2B5EF4-FFF2-40B4-BE49-F238E27FC236}">
                <a16:creationId xmlns:a16="http://schemas.microsoft.com/office/drawing/2014/main" id="{7C300A79-D710-4CC1-9A8E-CC4D3BF3DE51}"/>
              </a:ext>
            </a:extLst>
          </p:cNvPr>
          <p:cNvSpPr>
            <a:spLocks noGrp="1"/>
          </p:cNvSpPr>
          <p:nvPr>
            <p:ph type="body" sz="quarter" idx="12"/>
          </p:nvPr>
        </p:nvSpPr>
        <p:spPr>
          <a:xfrm>
            <a:off x="4893348" y="6324600"/>
            <a:ext cx="2995239" cy="228600"/>
          </a:xfrm>
        </p:spPr>
        <p:txBody>
          <a:bodyPr/>
          <a:lstStyle/>
          <a:p>
            <a:r>
              <a:rPr lang="en-US" sz="1200" dirty="0">
                <a:hlinkClick r:id="rId3" action="ppaction://hlinksldjump">
                  <a:extLst>
                    <a:ext uri="{A12FA001-AC4F-418D-AE19-62706E023703}">
                      <ahyp:hlinkClr xmlns:ahyp="http://schemas.microsoft.com/office/drawing/2018/hyperlinkcolor" val="tx"/>
                    </a:ext>
                  </a:extLst>
                </a:hlinkClick>
              </a:rPr>
              <a:t>Access the text alternative for slide images.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18</a:t>
            </a:fld>
            <a:endParaRPr lang="en-US" dirty="0"/>
          </a:p>
        </p:txBody>
      </p:sp>
    </p:spTree>
    <p:extLst>
      <p:ext uri="{BB962C8B-B14F-4D97-AF65-F5344CB8AC3E}">
        <p14:creationId xmlns:p14="http://schemas.microsoft.com/office/powerpoint/2010/main" val="41844223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dirty="0"/>
              <a:t>Negligence and Liability</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291600" indent="-291600"/>
            <a:r>
              <a:rPr lang="en-US" altLang="en-US" sz="2400" dirty="0"/>
              <a:t>A governmental or corporate entity hires a major software developer or consulting company to analyze requirements and then design and construct a software-based “system”.</a:t>
            </a:r>
          </a:p>
          <a:p>
            <a:pPr marL="291600" lvl="1" indent="-291600">
              <a:spcBef>
                <a:spcPts val="1000"/>
              </a:spcBef>
            </a:pPr>
            <a:r>
              <a:rPr lang="en-US" altLang="en-US" dirty="0"/>
              <a:t>The system might support a major corporate function (for example: pension management) or some governmental function (for example: healthcare administration or homeland security).</a:t>
            </a:r>
          </a:p>
          <a:p>
            <a:pPr marL="291600" indent="-291600"/>
            <a:r>
              <a:rPr lang="en-US" altLang="en-US" sz="2400" dirty="0"/>
              <a:t>Work begins with the best of intentions on both sides, but by the time the system is delivered, things have gone bad.</a:t>
            </a:r>
          </a:p>
          <a:p>
            <a:pPr marL="291600" indent="-291600"/>
            <a:r>
              <a:rPr lang="en-US" altLang="en-US" sz="2400" dirty="0"/>
              <a:t>The system is late, fails to deliver desired features and functions, error-prone, and does get customer acceptance.</a:t>
            </a:r>
          </a:p>
          <a:p>
            <a:pPr marL="291600" indent="-291600"/>
            <a:r>
              <a:rPr lang="en-US" altLang="en-US" sz="2400" dirty="0"/>
              <a:t>Litigation ensues.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19</a:t>
            </a:fld>
            <a:endParaRPr lang="en-US" dirty="0"/>
          </a:p>
        </p:txBody>
      </p:sp>
    </p:spTree>
    <p:extLst>
      <p:ext uri="{BB962C8B-B14F-4D97-AF65-F5344CB8AC3E}">
        <p14:creationId xmlns:p14="http://schemas.microsoft.com/office/powerpoint/2010/main" val="3473718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14C897A-4409-4F96-826A-7AE9F1281913}"/>
              </a:ext>
            </a:extLst>
          </p:cNvPr>
          <p:cNvSpPr>
            <a:spLocks noGrp="1"/>
          </p:cNvSpPr>
          <p:nvPr>
            <p:ph type="ctrTitle"/>
          </p:nvPr>
        </p:nvSpPr>
        <p:spPr/>
        <p:txBody>
          <a:bodyPr/>
          <a:lstStyle/>
          <a:p>
            <a:r>
              <a:rPr lang="en-US" noProof="0" dirty="0">
                <a:solidFill>
                  <a:schemeClr val="bg1"/>
                </a:solidFill>
              </a:rPr>
              <a:t>Chapter 15</a:t>
            </a:r>
          </a:p>
        </p:txBody>
      </p:sp>
      <p:sp>
        <p:nvSpPr>
          <p:cNvPr id="13" name="Subtitle 12">
            <a:extLst>
              <a:ext uri="{FF2B5EF4-FFF2-40B4-BE49-F238E27FC236}">
                <a16:creationId xmlns:a16="http://schemas.microsoft.com/office/drawing/2014/main" id="{39DC5F79-D657-4B2E-8FAB-C143E5618948}"/>
              </a:ext>
            </a:extLst>
          </p:cNvPr>
          <p:cNvSpPr>
            <a:spLocks noGrp="1"/>
          </p:cNvSpPr>
          <p:nvPr>
            <p:ph type="subTitle" idx="1"/>
          </p:nvPr>
        </p:nvSpPr>
        <p:spPr/>
        <p:txBody>
          <a:bodyPr/>
          <a:lstStyle/>
          <a:p>
            <a:r>
              <a:rPr lang="en-US" noProof="0" dirty="0"/>
              <a:t>Quality Concepts</a:t>
            </a:r>
          </a:p>
        </p:txBody>
      </p:sp>
      <p:sp>
        <p:nvSpPr>
          <p:cNvPr id="14" name="Text Placeholder 13">
            <a:extLst>
              <a:ext uri="{FF2B5EF4-FFF2-40B4-BE49-F238E27FC236}">
                <a16:creationId xmlns:a16="http://schemas.microsoft.com/office/drawing/2014/main" id="{A59F268B-4D44-410E-9686-AEB4FDBAB432}"/>
              </a:ext>
            </a:extLst>
          </p:cNvPr>
          <p:cNvSpPr>
            <a:spLocks noGrp="1"/>
          </p:cNvSpPr>
          <p:nvPr>
            <p:ph type="body" sz="quarter" idx="10"/>
          </p:nvPr>
        </p:nvSpPr>
        <p:spPr/>
        <p:txBody>
          <a:bodyPr/>
          <a:lstStyle/>
          <a:p>
            <a:r>
              <a:rPr lang="en-US" noProof="0" dirty="0"/>
              <a:t>Part Three – Quality and Security</a:t>
            </a:r>
            <a:endParaRPr lang="en-US" noProof="0" dirty="0">
              <a:solidFill>
                <a:schemeClr val="tx1"/>
              </a:solidFill>
            </a:endParaRPr>
          </a:p>
        </p:txBody>
      </p:sp>
      <p:sp>
        <p:nvSpPr>
          <p:cNvPr id="6" name="Footer Placeholder 5">
            <a:extLst>
              <a:ext uri="{FF2B5EF4-FFF2-40B4-BE49-F238E27FC236}">
                <a16:creationId xmlns:a16="http://schemas.microsoft.com/office/drawing/2014/main" id="{5075BF32-B42F-470F-B1EE-DD2931D140AA}"/>
              </a:ext>
            </a:extLst>
          </p:cNvPr>
          <p:cNvSpPr>
            <a:spLocks noGrp="1"/>
          </p:cNvSpPr>
          <p:nvPr>
            <p:ph type="ftr" sz="quarter" idx="12"/>
          </p:nvPr>
        </p:nvSpPr>
        <p:spPr>
          <a:xfrm>
            <a:off x="1524000" y="6478439"/>
            <a:ext cx="9144000" cy="379562"/>
          </a:xfrm>
        </p:spPr>
        <p:txBody>
          <a:bodyPr/>
          <a:lstStyle/>
          <a:p>
            <a:pPr defTabSz="457200">
              <a:spcBef>
                <a:spcPct val="20000"/>
              </a:spcBef>
              <a:defRPr/>
            </a:pPr>
            <a:r>
              <a:rPr lang="en-US" dirty="0">
                <a:latin typeface="Times New Roman" panose="02020603050405020304" pitchFamily="18" charset="0"/>
                <a:cs typeface="Times New Roman" panose="02020603050405020304" pitchFamily="18" charset="0"/>
              </a:rPr>
              <a:t>© 2020 McGraw Hill. All rights reserved. Authorized only for instructor use in the classroom.</a:t>
            </a:r>
          </a:p>
          <a:p>
            <a:pPr defTabSz="457200">
              <a:spcBef>
                <a:spcPct val="20000"/>
              </a:spcBef>
              <a:defRPr/>
            </a:pPr>
            <a:r>
              <a:rPr lang="en-US" dirty="0">
                <a:latin typeface="Times New Roman" panose="02020603050405020304" pitchFamily="18" charset="0"/>
                <a:cs typeface="Times New Roman" panose="02020603050405020304" pitchFamily="18" charset="0"/>
              </a:rPr>
              <a:t>No reproduction or further distribution permitted without the prior written consent of McGraw Hill.</a:t>
            </a:r>
          </a:p>
        </p:txBody>
      </p:sp>
      <p:pic>
        <p:nvPicPr>
          <p:cNvPr id="4" name="Picture Placeholder 3" descr="Software Engineering-A Practitioner's Approach, Ninth edition by Roger S. Pressman and Bruce R. Maxim.">
            <a:extLst>
              <a:ext uri="{FF2B5EF4-FFF2-40B4-BE49-F238E27FC236}">
                <a16:creationId xmlns:a16="http://schemas.microsoft.com/office/drawing/2014/main" id="{F931430B-C7B5-4B32-83F1-F94512FA5900}"/>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2502" b="2502"/>
          <a:stretch>
            <a:fillRect/>
          </a:stretch>
        </p:blipFill>
        <p:spPr>
          <a:xfrm>
            <a:off x="5962835" y="1175022"/>
            <a:ext cx="4229100" cy="4976453"/>
          </a:xfrm>
        </p:spPr>
      </p:pic>
    </p:spTree>
    <p:extLst>
      <p:ext uri="{BB962C8B-B14F-4D97-AF65-F5344CB8AC3E}">
        <p14:creationId xmlns:p14="http://schemas.microsoft.com/office/powerpoint/2010/main" val="19386390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dirty="0"/>
              <a:t>Quality, Risk, and Security</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291600" indent="-291600"/>
            <a:r>
              <a:rPr lang="en-US" altLang="en-US" sz="2400" dirty="0"/>
              <a:t>Low quality software increases risks for both developers and end-users.</a:t>
            </a:r>
          </a:p>
          <a:p>
            <a:pPr marL="291600" indent="-291600"/>
            <a:r>
              <a:rPr lang="en-US" altLang="en-US" sz="2400" dirty="0"/>
              <a:t>When systems are delivered late, fail to deliver functionality, and does not meet customer expectations litigation ensues.</a:t>
            </a:r>
          </a:p>
          <a:p>
            <a:pPr marL="291600" indent="-291600"/>
            <a:r>
              <a:rPr lang="en-US" altLang="en-US" sz="2400" dirty="0"/>
              <a:t>Low quality software is easier to hack and can increase the security risks for the application once deployed.</a:t>
            </a:r>
          </a:p>
          <a:p>
            <a:pPr marL="291600" indent="-291600"/>
            <a:r>
              <a:rPr lang="en-US" altLang="en-US" sz="2400" dirty="0"/>
              <a:t>A secure system cannot be built without focusing on quality (security, reliability, dependability) during design.</a:t>
            </a:r>
          </a:p>
          <a:p>
            <a:pPr marL="291600" indent="-291600"/>
            <a:r>
              <a:rPr lang="en-US" altLang="en-US" sz="2400" dirty="0"/>
              <a:t>Low quality software is liable to contain architectural flaws as well as implementation problems (bugs).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20</a:t>
            </a:fld>
            <a:endParaRPr lang="en-US" dirty="0"/>
          </a:p>
        </p:txBody>
      </p:sp>
    </p:spTree>
    <p:extLst>
      <p:ext uri="{BB962C8B-B14F-4D97-AF65-F5344CB8AC3E}">
        <p14:creationId xmlns:p14="http://schemas.microsoft.com/office/powerpoint/2010/main" val="17102992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dirty="0"/>
              <a:t>Impact of Management Decisions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291600" indent="-291600">
              <a:spcBef>
                <a:spcPts val="3000"/>
              </a:spcBef>
            </a:pPr>
            <a:r>
              <a:rPr lang="en-US" altLang="en-US" sz="2400" b="1" dirty="0"/>
              <a:t>Estimation decisions </a:t>
            </a:r>
            <a:r>
              <a:rPr lang="en-US" altLang="en-US" sz="2400" dirty="0"/>
              <a:t>– irrational delivery date estimates cause teams to take short-cuts that can lead to reduced product quality.</a:t>
            </a:r>
          </a:p>
          <a:p>
            <a:pPr marL="291600" indent="-291600">
              <a:spcBef>
                <a:spcPts val="3000"/>
              </a:spcBef>
            </a:pPr>
            <a:r>
              <a:rPr lang="en-US" altLang="en-US" sz="2400" b="1" dirty="0"/>
              <a:t>Scheduling decisions </a:t>
            </a:r>
            <a:r>
              <a:rPr lang="en-US" altLang="en-US" sz="2400" dirty="0"/>
              <a:t>– failing to pay attention to task dependencies when creating the project schedule.</a:t>
            </a:r>
          </a:p>
          <a:p>
            <a:pPr marL="291600" indent="-291600">
              <a:spcBef>
                <a:spcPts val="3000"/>
              </a:spcBef>
            </a:pPr>
            <a:r>
              <a:rPr lang="en-US" altLang="en-US" sz="2400" b="1" dirty="0"/>
              <a:t>Risk-oriented decisions</a:t>
            </a:r>
            <a:r>
              <a:rPr lang="en-US" altLang="en-US" sz="2400" dirty="0"/>
              <a:t> – reacting to each crisis as it arises rather than building in mechanisms to monitor risks may result in products having reduced quality.</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21</a:t>
            </a:fld>
            <a:endParaRPr lang="en-US" dirty="0"/>
          </a:p>
        </p:txBody>
      </p:sp>
    </p:spTree>
    <p:extLst>
      <p:ext uri="{BB962C8B-B14F-4D97-AF65-F5344CB8AC3E}">
        <p14:creationId xmlns:p14="http://schemas.microsoft.com/office/powerpoint/2010/main" val="14912185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dirty="0"/>
              <a:t>Achieving Software Quality </a:t>
            </a:r>
            <a:r>
              <a:rPr lang="en-US" sz="1000" dirty="0"/>
              <a:t>1</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1866900" y="1276710"/>
            <a:ext cx="8458200" cy="5276491"/>
          </a:xfrm>
        </p:spPr>
        <p:txBody>
          <a:bodyPr vert="horz" lIns="91440" tIns="45720" rIns="91440" bIns="45720" rtlCol="0">
            <a:noAutofit/>
          </a:bodyPr>
          <a:lstStyle/>
          <a:p>
            <a:pPr>
              <a:spcBef>
                <a:spcPts val="1500"/>
              </a:spcBef>
            </a:pPr>
            <a:r>
              <a:rPr lang="en-US" altLang="en-US" sz="2400" dirty="0"/>
              <a:t>Software quality is the result of good project management and solid engineering practice.</a:t>
            </a:r>
          </a:p>
          <a:p>
            <a:pPr>
              <a:spcBef>
                <a:spcPts val="1500"/>
              </a:spcBef>
            </a:pPr>
            <a:r>
              <a:rPr lang="en-US" altLang="en-US" sz="2400" dirty="0"/>
              <a:t>To build high quality software you must understand the problem to be solved and be capable of creating a quality design the conforms to the problem requirements.</a:t>
            </a:r>
          </a:p>
          <a:p>
            <a:pPr>
              <a:spcBef>
                <a:spcPts val="1500"/>
              </a:spcBef>
            </a:pPr>
            <a:r>
              <a:rPr lang="en-US" altLang="en-US" sz="2400" dirty="0"/>
              <a:t>Project management – project plan includes explicit techniques for quality and change management.</a:t>
            </a:r>
            <a:endParaRPr lang="en-US" noProof="0" dirty="0">
              <a:solidFill>
                <a:schemeClr val="tx1"/>
              </a:solidFill>
            </a:endParaRPr>
          </a:p>
          <a:p>
            <a:pPr marL="403200" lvl="1" indent="-403200">
              <a:spcBef>
                <a:spcPts val="1000"/>
              </a:spcBef>
              <a:buFont typeface="+mj-lt"/>
              <a:buAutoNum type="arabicPeriod"/>
            </a:pPr>
            <a:r>
              <a:rPr lang="en-US" dirty="0">
                <a:solidFill>
                  <a:schemeClr val="tx1"/>
                </a:solidFill>
              </a:rPr>
              <a:t>U</a:t>
            </a:r>
            <a:r>
              <a:rPr lang="en-US" noProof="0" dirty="0">
                <a:solidFill>
                  <a:schemeClr val="tx1"/>
                </a:solidFill>
              </a:rPr>
              <a:t>se estimation to verify that delivery dates are achievable.</a:t>
            </a:r>
          </a:p>
          <a:p>
            <a:pPr marL="403200" lvl="1" indent="-403200">
              <a:spcBef>
                <a:spcPts val="1000"/>
              </a:spcBef>
              <a:buFont typeface="+mj-lt"/>
              <a:buAutoNum type="arabicPeriod"/>
            </a:pPr>
            <a:r>
              <a:rPr lang="en-US" noProof="0" dirty="0">
                <a:solidFill>
                  <a:schemeClr val="tx1"/>
                </a:solidFill>
              </a:rPr>
              <a:t>Schedule is understood and team avoids taking shortcuts.</a:t>
            </a:r>
          </a:p>
          <a:p>
            <a:pPr marL="403200" lvl="1" indent="-403200">
              <a:spcBef>
                <a:spcPts val="1000"/>
              </a:spcBef>
              <a:buFont typeface="+mj-lt"/>
              <a:buAutoNum type="arabicPeriod"/>
            </a:pPr>
            <a:r>
              <a:rPr lang="en-US" noProof="0" dirty="0">
                <a:solidFill>
                  <a:schemeClr val="tx1"/>
                </a:solidFill>
              </a:rPr>
              <a:t>Risk planning is conducted so problems do not breed chaos, software quality will be affected in a positive way.</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22</a:t>
            </a:fld>
            <a:endParaRPr lang="en-US" dirty="0"/>
          </a:p>
        </p:txBody>
      </p:sp>
    </p:spTree>
    <p:extLst>
      <p:ext uri="{BB962C8B-B14F-4D97-AF65-F5344CB8AC3E}">
        <p14:creationId xmlns:p14="http://schemas.microsoft.com/office/powerpoint/2010/main" val="8155781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dirty="0"/>
              <a:t>Achieving Software Quality </a:t>
            </a:r>
            <a:r>
              <a:rPr lang="en-US" sz="1000" dirty="0"/>
              <a:t>2</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291600" indent="-291600"/>
            <a:r>
              <a:rPr lang="en-US" sz="2400" dirty="0"/>
              <a:t>Project plan should include explicit techniques for quality and change management.</a:t>
            </a:r>
            <a:endParaRPr lang="en-US" altLang="en-US" sz="2400" dirty="0"/>
          </a:p>
          <a:p>
            <a:pPr marL="291600" indent="-291600"/>
            <a:r>
              <a:rPr lang="en-US" altLang="en-US" sz="2400" dirty="0"/>
              <a:t>Quality control - series of inspections, reviews, and tests used to ensure conformance of a work product to its specifications.</a:t>
            </a:r>
          </a:p>
          <a:p>
            <a:pPr marL="291600" indent="-291600"/>
            <a:r>
              <a:rPr lang="en-US" altLang="en-US" sz="2400" dirty="0"/>
              <a:t>Quality assurance - consists of the auditing and reporting procedures used to provide management with data needed to make proactive decisions.</a:t>
            </a:r>
          </a:p>
          <a:p>
            <a:pPr marL="291600" indent="-291600"/>
            <a:r>
              <a:rPr lang="en-US" sz="2400" dirty="0"/>
              <a:t>Defect prediction is an important part of identifying software components that may have quality concerns.</a:t>
            </a:r>
          </a:p>
          <a:p>
            <a:pPr marL="291600" indent="-291600"/>
            <a:r>
              <a:rPr lang="en-US" sz="2400" dirty="0"/>
              <a:t>Machine learning and statistical models may help identify relationships between metrics and defection components.</a:t>
            </a:r>
            <a:endParaRPr lang="en-US" altLang="en-US" sz="2400" dirty="0"/>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23</a:t>
            </a:fld>
            <a:endParaRPr lang="en-US" dirty="0"/>
          </a:p>
        </p:txBody>
      </p:sp>
    </p:spTree>
    <p:extLst>
      <p:ext uri="{BB962C8B-B14F-4D97-AF65-F5344CB8AC3E}">
        <p14:creationId xmlns:p14="http://schemas.microsoft.com/office/powerpoint/2010/main" val="30703361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14C897A-4409-4F96-826A-7AE9F1281913}"/>
              </a:ext>
            </a:extLst>
          </p:cNvPr>
          <p:cNvSpPr>
            <a:spLocks noGrp="1"/>
          </p:cNvSpPr>
          <p:nvPr>
            <p:ph type="ctrTitle"/>
          </p:nvPr>
        </p:nvSpPr>
        <p:spPr/>
        <p:txBody>
          <a:bodyPr/>
          <a:lstStyle/>
          <a:p>
            <a:r>
              <a:rPr lang="en-US" noProof="0" dirty="0">
                <a:latin typeface="Times New Roman" panose="02020603050405020304" pitchFamily="18" charset="0"/>
                <a:cs typeface="Times New Roman" panose="02020603050405020304" pitchFamily="18" charset="0"/>
              </a:rPr>
              <a:t>Chapter 16</a:t>
            </a:r>
          </a:p>
        </p:txBody>
      </p:sp>
      <p:sp>
        <p:nvSpPr>
          <p:cNvPr id="13" name="Subtitle 12">
            <a:extLst>
              <a:ext uri="{FF2B5EF4-FFF2-40B4-BE49-F238E27FC236}">
                <a16:creationId xmlns:a16="http://schemas.microsoft.com/office/drawing/2014/main" id="{39DC5F79-D657-4B2E-8FAB-C143E5618948}"/>
              </a:ext>
            </a:extLst>
          </p:cNvPr>
          <p:cNvSpPr>
            <a:spLocks noGrp="1"/>
          </p:cNvSpPr>
          <p:nvPr>
            <p:ph type="subTitle" idx="1"/>
          </p:nvPr>
        </p:nvSpPr>
        <p:spPr/>
        <p:txBody>
          <a:bodyPr/>
          <a:lstStyle/>
          <a:p>
            <a:r>
              <a:rPr lang="en-US" noProof="0" dirty="0">
                <a:latin typeface="Times New Roman" panose="02020603050405020304" pitchFamily="18" charset="0"/>
                <a:cs typeface="Times New Roman" panose="02020603050405020304" pitchFamily="18" charset="0"/>
              </a:rPr>
              <a:t>Reviews – A Recommended Approach</a:t>
            </a:r>
          </a:p>
        </p:txBody>
      </p:sp>
      <p:sp>
        <p:nvSpPr>
          <p:cNvPr id="14" name="Text Placeholder 13">
            <a:extLst>
              <a:ext uri="{FF2B5EF4-FFF2-40B4-BE49-F238E27FC236}">
                <a16:creationId xmlns:a16="http://schemas.microsoft.com/office/drawing/2014/main" id="{A59F268B-4D44-410E-9686-AEB4FDBAB432}"/>
              </a:ext>
            </a:extLst>
          </p:cNvPr>
          <p:cNvSpPr>
            <a:spLocks noGrp="1"/>
          </p:cNvSpPr>
          <p:nvPr>
            <p:ph type="body" sz="quarter" idx="10"/>
          </p:nvPr>
        </p:nvSpPr>
        <p:spPr/>
        <p:txBody>
          <a:bodyPr/>
          <a:lstStyle/>
          <a:p>
            <a:r>
              <a:rPr lang="en-US" noProof="0" dirty="0">
                <a:latin typeface="Times New Roman" panose="02020603050405020304" pitchFamily="18" charset="0"/>
                <a:cs typeface="Times New Roman" panose="02020603050405020304" pitchFamily="18" charset="0"/>
              </a:rPr>
              <a:t>Part Three – Quality and Security</a:t>
            </a:r>
          </a:p>
        </p:txBody>
      </p:sp>
      <p:sp>
        <p:nvSpPr>
          <p:cNvPr id="6" name="Footer Placeholder 5">
            <a:extLst>
              <a:ext uri="{FF2B5EF4-FFF2-40B4-BE49-F238E27FC236}">
                <a16:creationId xmlns:a16="http://schemas.microsoft.com/office/drawing/2014/main" id="{5075BF32-B42F-470F-B1EE-DD2931D140AA}"/>
              </a:ext>
            </a:extLst>
          </p:cNvPr>
          <p:cNvSpPr>
            <a:spLocks noGrp="1"/>
          </p:cNvSpPr>
          <p:nvPr>
            <p:ph type="ftr" sz="quarter" idx="12"/>
          </p:nvPr>
        </p:nvSpPr>
        <p:spPr>
          <a:xfrm>
            <a:off x="1524000" y="6478439"/>
            <a:ext cx="9144000" cy="379562"/>
          </a:xfrm>
        </p:spPr>
        <p:txBody>
          <a:bodyPr/>
          <a:lstStyle/>
          <a:p>
            <a:pPr defTabSz="457200">
              <a:spcBef>
                <a:spcPct val="20000"/>
              </a:spcBef>
              <a:defRPr/>
            </a:pPr>
            <a:r>
              <a:rPr lang="en-US" dirty="0">
                <a:latin typeface="Times New Roman" panose="02020603050405020304" pitchFamily="18" charset="0"/>
                <a:cs typeface="Times New Roman" panose="02020603050405020304" pitchFamily="18" charset="0"/>
              </a:rPr>
              <a:t>© 2020 McGraw Hill. All rights reserved. Authorized only for instructor use in the classroom.</a:t>
            </a:r>
          </a:p>
          <a:p>
            <a:pPr defTabSz="457200">
              <a:spcBef>
                <a:spcPct val="20000"/>
              </a:spcBef>
              <a:defRPr/>
            </a:pPr>
            <a:r>
              <a:rPr lang="en-US" dirty="0">
                <a:latin typeface="Times New Roman" panose="02020603050405020304" pitchFamily="18" charset="0"/>
                <a:cs typeface="Times New Roman" panose="02020603050405020304" pitchFamily="18" charset="0"/>
              </a:rPr>
              <a:t>No reproduction or further distribution permitted without the prior written consent of McGraw Hill.</a:t>
            </a:r>
          </a:p>
        </p:txBody>
      </p:sp>
      <p:pic>
        <p:nvPicPr>
          <p:cNvPr id="4" name="Picture Placeholder 3" descr="Software Engineering-A Practitioner's Approach, Ninth edition by Roger S. Pressman and Bruce R. Maxim.">
            <a:extLst>
              <a:ext uri="{FF2B5EF4-FFF2-40B4-BE49-F238E27FC236}">
                <a16:creationId xmlns:a16="http://schemas.microsoft.com/office/drawing/2014/main" id="{F931430B-C7B5-4B32-83F1-F94512FA5900}"/>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2502" b="2502"/>
          <a:stretch>
            <a:fillRect/>
          </a:stretch>
        </p:blipFill>
        <p:spPr>
          <a:xfrm>
            <a:off x="5962835" y="1175022"/>
            <a:ext cx="4229100" cy="4976453"/>
          </a:xfrm>
        </p:spPr>
      </p:pic>
    </p:spTree>
    <p:extLst>
      <p:ext uri="{BB962C8B-B14F-4D97-AF65-F5344CB8AC3E}">
        <p14:creationId xmlns:p14="http://schemas.microsoft.com/office/powerpoint/2010/main" val="41918853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2FD3BE-B109-D3AB-CA05-3483B18575E3}"/>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sz="4000" kern="1200" dirty="0">
                <a:solidFill>
                  <a:schemeClr val="tx2"/>
                </a:solidFill>
                <a:latin typeface="+mj-lt"/>
                <a:ea typeface="+mj-ea"/>
                <a:cs typeface="+mj-cs"/>
              </a:rPr>
              <a:t>Reviews</a:t>
            </a:r>
          </a:p>
        </p:txBody>
      </p:sp>
      <p:sp>
        <p:nvSpPr>
          <p:cNvPr id="3" name="Text Placeholder 2">
            <a:extLst>
              <a:ext uri="{FF2B5EF4-FFF2-40B4-BE49-F238E27FC236}">
                <a16:creationId xmlns:a16="http://schemas.microsoft.com/office/drawing/2014/main" id="{25EA626B-2C2F-BAC4-8237-2A83885546C0}"/>
              </a:ext>
            </a:extLst>
          </p:cNvPr>
          <p:cNvSpPr>
            <a:spLocks noGrp="1"/>
          </p:cNvSpPr>
          <p:nvPr>
            <p:ph type="body" idx="1"/>
          </p:nvPr>
        </p:nvSpPr>
        <p:spPr>
          <a:xfrm>
            <a:off x="6590966" y="3428999"/>
            <a:ext cx="4805691" cy="838831"/>
          </a:xfrm>
        </p:spPr>
        <p:txBody>
          <a:bodyPr vert="horz" lIns="91440" tIns="45720" rIns="91440" bIns="45720" rtlCol="0" anchor="b">
            <a:normAutofit/>
          </a:bodyPr>
          <a:lstStyle/>
          <a:p>
            <a:endParaRPr lang="en-US" sz="2000" kern="1200">
              <a:solidFill>
                <a:schemeClr val="tx2"/>
              </a:solidFill>
              <a:latin typeface="+mn-lt"/>
              <a:ea typeface="+mn-ea"/>
              <a:cs typeface="+mn-cs"/>
            </a:endParaRPr>
          </a:p>
        </p:txBody>
      </p:sp>
      <p:pic>
        <p:nvPicPr>
          <p:cNvPr id="7" name="Graphic 6" descr="Thumbs Up Sign">
            <a:extLst>
              <a:ext uri="{FF2B5EF4-FFF2-40B4-BE49-F238E27FC236}">
                <a16:creationId xmlns:a16="http://schemas.microsoft.com/office/drawing/2014/main" id="{99FB7592-C0FB-46E8-09A0-3BB64FA6E4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4644353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Reviews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1866900" y="1276709"/>
            <a:ext cx="8458200" cy="2682732"/>
          </a:xfrm>
        </p:spPr>
        <p:txBody>
          <a:bodyPr vert="horz" lIns="91440" tIns="45720" rIns="91440" bIns="45720" rtlCol="0">
            <a:noAutofit/>
          </a:bodyPr>
          <a:lstStyle/>
          <a:p>
            <a:pPr>
              <a:lnSpc>
                <a:spcPct val="90000"/>
              </a:lnSpc>
            </a:pPr>
            <a:r>
              <a:rPr lang="en-US" altLang="en-US" sz="2400" dirty="0">
                <a:latin typeface="Times New Roman" panose="02020603050405020304" pitchFamily="18" charset="0"/>
                <a:cs typeface="Times New Roman" panose="02020603050405020304" pitchFamily="18" charset="0"/>
              </a:rPr>
              <a:t>What are they?</a:t>
            </a:r>
          </a:p>
          <a:p>
            <a:pPr marL="291600" indent="-291600"/>
            <a:r>
              <a:rPr lang="en-US" altLang="en-US" sz="2400" dirty="0">
                <a:latin typeface="Times New Roman" panose="02020603050405020304" pitchFamily="18" charset="0"/>
                <a:cs typeface="Times New Roman" panose="02020603050405020304" pitchFamily="18" charset="0"/>
              </a:rPr>
              <a:t>A meeting conducted by technical people.</a:t>
            </a:r>
          </a:p>
          <a:p>
            <a:pPr marL="291600" indent="-291600"/>
            <a:r>
              <a:rPr lang="en-US" altLang="en-US" sz="2400" dirty="0">
                <a:latin typeface="Times New Roman" panose="02020603050405020304" pitchFamily="18" charset="0"/>
                <a:cs typeface="Times New Roman" panose="02020603050405020304" pitchFamily="18" charset="0"/>
              </a:rPr>
              <a:t>A technical assessment of a work product created during the software engineering process.</a:t>
            </a:r>
          </a:p>
          <a:p>
            <a:pPr marL="291600" indent="-291600"/>
            <a:r>
              <a:rPr lang="en-US" altLang="en-US" sz="2400" dirty="0">
                <a:latin typeface="Times New Roman" panose="02020603050405020304" pitchFamily="18" charset="0"/>
                <a:cs typeface="Times New Roman" panose="02020603050405020304" pitchFamily="18" charset="0"/>
              </a:rPr>
              <a:t>A software quality assurance mechanism.</a:t>
            </a:r>
          </a:p>
          <a:p>
            <a:pPr marL="291600" indent="-291600"/>
            <a:r>
              <a:rPr lang="en-US" altLang="en-US" sz="2400" dirty="0">
                <a:latin typeface="Times New Roman" panose="02020603050405020304" pitchFamily="18" charset="0"/>
                <a:cs typeface="Times New Roman" panose="02020603050405020304" pitchFamily="18" charset="0"/>
              </a:rPr>
              <a:t>A training ground.</a:t>
            </a:r>
          </a:p>
        </p:txBody>
      </p:sp>
      <p:sp>
        <p:nvSpPr>
          <p:cNvPr id="11" name="Content Placeholder 10"/>
          <p:cNvSpPr>
            <a:spLocks noGrp="1"/>
          </p:cNvSpPr>
          <p:nvPr>
            <p:ph sz="quarter" idx="16"/>
          </p:nvPr>
        </p:nvSpPr>
        <p:spPr>
          <a:xfrm>
            <a:off x="1866900" y="4163626"/>
            <a:ext cx="8458200" cy="2119943"/>
          </a:xfrm>
        </p:spPr>
        <p:txBody>
          <a:bodyPr>
            <a:normAutofit/>
          </a:bodyPr>
          <a:lstStyle/>
          <a:p>
            <a:pPr>
              <a:lnSpc>
                <a:spcPct val="90000"/>
              </a:lnSpc>
            </a:pPr>
            <a:r>
              <a:rPr lang="en-US" sz="2400" dirty="0">
                <a:latin typeface="Times New Roman" panose="02020603050405020304" pitchFamily="18" charset="0"/>
                <a:cs typeface="Times New Roman" panose="02020603050405020304" pitchFamily="18" charset="0"/>
              </a:rPr>
              <a:t>What they are not!</a:t>
            </a:r>
          </a:p>
          <a:p>
            <a:pPr marL="291600" indent="-291600"/>
            <a:r>
              <a:rPr lang="en-US" altLang="en-US" sz="2400" dirty="0">
                <a:latin typeface="Times New Roman" panose="02020603050405020304" pitchFamily="18" charset="0"/>
                <a:cs typeface="Times New Roman" panose="02020603050405020304" pitchFamily="18" charset="0"/>
              </a:rPr>
              <a:t>A project summary or progress assessment.</a:t>
            </a:r>
          </a:p>
          <a:p>
            <a:pPr marL="291600" indent="-291600"/>
            <a:r>
              <a:rPr lang="en-US" altLang="en-US" sz="2400" dirty="0">
                <a:latin typeface="Times New Roman" panose="02020603050405020304" pitchFamily="18" charset="0"/>
                <a:cs typeface="Times New Roman" panose="02020603050405020304" pitchFamily="18" charset="0"/>
              </a:rPr>
              <a:t>A meeting intended solely to impart information.</a:t>
            </a:r>
          </a:p>
          <a:p>
            <a:pPr marL="291600" indent="-291600"/>
            <a:r>
              <a:rPr lang="en-US" altLang="en-US" sz="2400" dirty="0">
                <a:latin typeface="Times New Roman" panose="02020603050405020304" pitchFamily="18" charset="0"/>
                <a:cs typeface="Times New Roman" panose="02020603050405020304" pitchFamily="18" charset="0"/>
              </a:rPr>
              <a:t>A mechanism for political or personal reprisal!</a:t>
            </a:r>
            <a:endParaRPr lang="en-US" sz="2400" dirty="0"/>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26</a:t>
            </a:fld>
            <a:endParaRPr lang="en-US" dirty="0"/>
          </a:p>
        </p:txBody>
      </p:sp>
    </p:spTree>
    <p:extLst>
      <p:ext uri="{BB962C8B-B14F-4D97-AF65-F5344CB8AC3E}">
        <p14:creationId xmlns:p14="http://schemas.microsoft.com/office/powerpoint/2010/main" val="3000273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Rigorous Reviews</a:t>
            </a:r>
            <a:endParaRPr lang="en-IN" dirty="0"/>
          </a:p>
        </p:txBody>
      </p:sp>
      <p:sp>
        <p:nvSpPr>
          <p:cNvPr id="3" name="Content Placeholder 2"/>
          <p:cNvSpPr>
            <a:spLocks noGrp="1"/>
          </p:cNvSpPr>
          <p:nvPr>
            <p:ph idx="1"/>
          </p:nvPr>
        </p:nvSpPr>
        <p:spPr/>
        <p:txBody>
          <a:bodyPr/>
          <a:lstStyle/>
          <a:p>
            <a:r>
              <a:rPr lang="en-US" dirty="0"/>
              <a:t>Space Organizations (ISRO, NASA) have the most rigorous reviews</a:t>
            </a:r>
            <a:endParaRPr lang="en-IN" dirty="0"/>
          </a:p>
        </p:txBody>
      </p:sp>
    </p:spTree>
    <p:extLst>
      <p:ext uri="{BB962C8B-B14F-4D97-AF65-F5344CB8AC3E}">
        <p14:creationId xmlns:p14="http://schemas.microsoft.com/office/powerpoint/2010/main" val="22137855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Cost Impact of Software Defects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1866900" y="1276709"/>
            <a:ext cx="8366094" cy="4058772"/>
          </a:xfrm>
        </p:spPr>
        <p:txBody>
          <a:bodyPr vert="horz" lIns="91440" tIns="45720" rIns="91440" bIns="45720" rtlCol="0">
            <a:noAutofit/>
          </a:bodyPr>
          <a:lstStyle/>
          <a:p>
            <a:pPr marL="291600" lvl="1" indent="-291600">
              <a:spcBef>
                <a:spcPts val="1000"/>
              </a:spcBef>
            </a:pPr>
            <a:r>
              <a:rPr lang="en-US" altLang="en-US" i="1" dirty="0">
                <a:latin typeface="Times New Roman" panose="02020603050405020304" pitchFamily="18" charset="0"/>
                <a:cs typeface="Times New Roman" panose="02020603050405020304" pitchFamily="18" charset="0"/>
              </a:rPr>
              <a:t>Error</a:t>
            </a:r>
            <a:r>
              <a:rPr lang="en-US" altLang="en-US" dirty="0">
                <a:latin typeface="Times New Roman" panose="02020603050405020304" pitchFamily="18" charset="0"/>
                <a:cs typeface="Times New Roman" panose="02020603050405020304" pitchFamily="18" charset="0"/>
              </a:rPr>
              <a:t>—a quality problem found </a:t>
            </a:r>
            <a:r>
              <a:rPr lang="en-US" altLang="en-US" i="1" dirty="0">
                <a:latin typeface="Times New Roman" panose="02020603050405020304" pitchFamily="18" charset="0"/>
                <a:cs typeface="Times New Roman" panose="02020603050405020304" pitchFamily="18" charset="0"/>
              </a:rPr>
              <a:t>before</a:t>
            </a:r>
            <a:r>
              <a:rPr lang="en-US" altLang="en-US" dirty="0">
                <a:latin typeface="Times New Roman" panose="02020603050405020304" pitchFamily="18" charset="0"/>
                <a:cs typeface="Times New Roman" panose="02020603050405020304" pitchFamily="18" charset="0"/>
              </a:rPr>
              <a:t> the software is released to end users.</a:t>
            </a:r>
          </a:p>
          <a:p>
            <a:pPr marL="291600" lvl="1" indent="-291600">
              <a:spcBef>
                <a:spcPts val="1000"/>
              </a:spcBef>
            </a:pPr>
            <a:r>
              <a:rPr lang="en-US" altLang="en-US" i="1" dirty="0">
                <a:latin typeface="Times New Roman" panose="02020603050405020304" pitchFamily="18" charset="0"/>
                <a:cs typeface="Times New Roman" panose="02020603050405020304" pitchFamily="18" charset="0"/>
              </a:rPr>
              <a:t>Defect—</a:t>
            </a:r>
            <a:r>
              <a:rPr lang="en-US" altLang="en-US" dirty="0">
                <a:latin typeface="Times New Roman" panose="02020603050405020304" pitchFamily="18" charset="0"/>
                <a:cs typeface="Times New Roman" panose="02020603050405020304" pitchFamily="18" charset="0"/>
              </a:rPr>
              <a:t>a quality problem found only</a:t>
            </a:r>
            <a:r>
              <a:rPr lang="en-US" altLang="en-US" i="1" dirty="0">
                <a:latin typeface="Times New Roman" panose="02020603050405020304" pitchFamily="18" charset="0"/>
                <a:cs typeface="Times New Roman" panose="02020603050405020304" pitchFamily="18" charset="0"/>
              </a:rPr>
              <a:t> after</a:t>
            </a:r>
            <a:r>
              <a:rPr lang="en-US" altLang="en-US" dirty="0">
                <a:latin typeface="Times New Roman" panose="02020603050405020304" pitchFamily="18" charset="0"/>
                <a:cs typeface="Times New Roman" panose="02020603050405020304" pitchFamily="18" charset="0"/>
              </a:rPr>
              <a:t> the software has been released to end-users.</a:t>
            </a:r>
          </a:p>
          <a:p>
            <a:pPr marL="291600" indent="-291600"/>
            <a:r>
              <a:rPr lang="en-US" altLang="en-US" sz="2400" dirty="0">
                <a:latin typeface="Times New Roman" panose="02020603050405020304" pitchFamily="18" charset="0"/>
                <a:cs typeface="Times New Roman" panose="02020603050405020304" pitchFamily="18" charset="0"/>
              </a:rPr>
              <a:t>We make this distinction because errors and defects have very different economic, business, psychological, and human impact.</a:t>
            </a:r>
          </a:p>
          <a:p>
            <a:pPr marL="291600" indent="-291600"/>
            <a:r>
              <a:rPr lang="en-US" sz="2400" dirty="0">
                <a:latin typeface="Times New Roman" panose="02020603050405020304" pitchFamily="18" charset="0"/>
                <a:cs typeface="Times New Roman" panose="02020603050405020304" pitchFamily="18" charset="0"/>
              </a:rPr>
              <a:t>Design activities introduce 50 to 65% of all software defects.</a:t>
            </a:r>
          </a:p>
          <a:p>
            <a:pPr marL="291600" indent="-291600"/>
            <a:r>
              <a:rPr lang="en-US" sz="2400" dirty="0">
                <a:latin typeface="Times New Roman" panose="02020603050405020304" pitchFamily="18" charset="0"/>
                <a:cs typeface="Times New Roman" panose="02020603050405020304" pitchFamily="18" charset="0"/>
              </a:rPr>
              <a:t>Review activities have been shown to be 75% effective in uncovering design flaws.</a:t>
            </a:r>
          </a:p>
          <a:p>
            <a:pPr marL="291600" indent="-291600"/>
            <a:r>
              <a:rPr lang="en-US" sz="2400" dirty="0">
                <a:latin typeface="Times New Roman" panose="02020603050405020304" pitchFamily="18" charset="0"/>
                <a:cs typeface="Times New Roman" panose="02020603050405020304" pitchFamily="18" charset="0"/>
              </a:rPr>
              <a:t>The sooner you find a defect the cheaper it is to fix it.</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28</a:t>
            </a:fld>
            <a:endParaRPr lang="en-US" dirty="0"/>
          </a:p>
        </p:txBody>
      </p:sp>
    </p:spTree>
    <p:extLst>
      <p:ext uri="{BB962C8B-B14F-4D97-AF65-F5344CB8AC3E}">
        <p14:creationId xmlns:p14="http://schemas.microsoft.com/office/powerpoint/2010/main" val="10667445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Defect Amplification and Removal</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1866900" y="1276709"/>
            <a:ext cx="8283512" cy="4458267"/>
          </a:xfrm>
        </p:spPr>
        <p:txBody>
          <a:bodyPr vert="horz" lIns="91440" tIns="45720" rIns="91440" bIns="45720" rtlCol="0">
            <a:noAutofit/>
          </a:bodyPr>
          <a:lstStyle/>
          <a:p>
            <a:pPr marL="291600" indent="-291600"/>
            <a:r>
              <a:rPr lang="en-US" sz="2400" b="1" dirty="0">
                <a:latin typeface="Times New Roman" panose="02020603050405020304" pitchFamily="18" charset="0"/>
                <a:cs typeface="Times New Roman" panose="02020603050405020304" pitchFamily="18" charset="0"/>
              </a:rPr>
              <a:t>Defect amplification </a:t>
            </a:r>
            <a:r>
              <a:rPr lang="en-US" sz="2400" dirty="0">
                <a:latin typeface="Times New Roman" panose="02020603050405020304" pitchFamily="18" charset="0"/>
                <a:cs typeface="Times New Roman" panose="02020603050405020304" pitchFamily="18" charset="0"/>
              </a:rPr>
              <a:t>is a term used to describe how an defect introduced early in the software engineering work flow (for example: during requirement modeling) and undetected, can and often will be amplified into multiple errors during design and more errors in construction.</a:t>
            </a:r>
          </a:p>
          <a:p>
            <a:pPr marL="291600" indent="-291600"/>
            <a:r>
              <a:rPr lang="en-US" sz="2400" b="1" dirty="0">
                <a:latin typeface="Times New Roman" panose="02020603050405020304" pitchFamily="18" charset="0"/>
                <a:cs typeface="Times New Roman" panose="02020603050405020304" pitchFamily="18" charset="0"/>
              </a:rPr>
              <a:t>Defect propagation </a:t>
            </a:r>
            <a:r>
              <a:rPr lang="en-US" sz="2400" dirty="0">
                <a:latin typeface="Times New Roman" panose="02020603050405020304" pitchFamily="18" charset="0"/>
                <a:cs typeface="Times New Roman" panose="02020603050405020304" pitchFamily="18" charset="0"/>
              </a:rPr>
              <a:t>is a term used to describe the impact an undiscovered defect has on future development activities or product behavior.</a:t>
            </a:r>
          </a:p>
          <a:p>
            <a:pPr marL="291600" indent="-291600"/>
            <a:r>
              <a:rPr lang="en-US" sz="2400" b="1" dirty="0">
                <a:latin typeface="Times New Roman" panose="02020603050405020304" pitchFamily="18" charset="0"/>
                <a:cs typeface="Times New Roman" panose="02020603050405020304" pitchFamily="18" charset="0"/>
              </a:rPr>
              <a:t>Technical debt</a:t>
            </a:r>
            <a:r>
              <a:rPr lang="en-US" sz="2400" dirty="0">
                <a:latin typeface="Times New Roman" panose="02020603050405020304" pitchFamily="18" charset="0"/>
                <a:cs typeface="Times New Roman" panose="02020603050405020304" pitchFamily="18" charset="0"/>
              </a:rPr>
              <a:t> is the term used to describe the costs incurred by failing to find and fix defects early or failing to update documentation following software changes.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29</a:t>
            </a:fld>
            <a:endParaRPr lang="en-US" dirty="0"/>
          </a:p>
        </p:txBody>
      </p:sp>
    </p:spTree>
    <p:extLst>
      <p:ext uri="{BB962C8B-B14F-4D97-AF65-F5344CB8AC3E}">
        <p14:creationId xmlns:p14="http://schemas.microsoft.com/office/powerpoint/2010/main" val="847199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Hand placing stars">
            <a:extLst>
              <a:ext uri="{FF2B5EF4-FFF2-40B4-BE49-F238E27FC236}">
                <a16:creationId xmlns:a16="http://schemas.microsoft.com/office/drawing/2014/main" id="{25D3F7DA-26A1-BB81-B71E-B09104D859BA}"/>
              </a:ext>
            </a:extLst>
          </p:cNvPr>
          <p:cNvPicPr>
            <a:picLocks noChangeAspect="1"/>
          </p:cNvPicPr>
          <p:nvPr/>
        </p:nvPicPr>
        <p:blipFill>
          <a:blip r:embed="rId2"/>
          <a:srcRect t="15730"/>
          <a:stretch/>
        </p:blipFill>
        <p:spPr>
          <a:xfrm>
            <a:off x="-3047" y="10"/>
            <a:ext cx="12191999" cy="6857990"/>
          </a:xfrm>
          <a:prstGeom prst="rect">
            <a:avLst/>
          </a:prstGeom>
        </p:spPr>
      </p:pic>
      <p:sp>
        <p:nvSpPr>
          <p:cNvPr id="10" name="Rectangle 9">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E42CE2-31D3-4AB7-96AA-35C8D7A4ECBA}"/>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a:solidFill>
                  <a:srgbClr val="FFFFFF"/>
                </a:solidFill>
              </a:rPr>
              <a:t>Quality Concepts</a:t>
            </a:r>
          </a:p>
        </p:txBody>
      </p:sp>
    </p:spTree>
    <p:extLst>
      <p:ext uri="{BB962C8B-B14F-4D97-AF65-F5344CB8AC3E}">
        <p14:creationId xmlns:p14="http://schemas.microsoft.com/office/powerpoint/2010/main" val="1750524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Review Metrics </a:t>
            </a:r>
            <a:r>
              <a:rPr lang="en-US" sz="1000" dirty="0">
                <a:latin typeface="Times New Roman" panose="02020603050405020304" pitchFamily="18" charset="0"/>
                <a:cs typeface="Times New Roman" panose="02020603050405020304" pitchFamily="18" charset="0"/>
              </a:rPr>
              <a:t>1</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1866900" y="1276709"/>
            <a:ext cx="8283512" cy="4878029"/>
          </a:xfrm>
        </p:spPr>
        <p:txBody>
          <a:bodyPr vert="horz" lIns="91440" tIns="45720" rIns="91440" bIns="45720" rtlCol="0">
            <a:noAutofit/>
          </a:bodyPr>
          <a:lstStyle/>
          <a:p>
            <a:pPr marL="291600" indent="-291600"/>
            <a:r>
              <a:rPr lang="en-US" altLang="en-US" b="1" i="1" noProof="0" dirty="0">
                <a:solidFill>
                  <a:schemeClr val="tx1"/>
                </a:solidFill>
                <a:latin typeface="Times New Roman" panose="02020603050405020304" pitchFamily="18" charset="0"/>
                <a:cs typeface="Times New Roman" panose="02020603050405020304" pitchFamily="18" charset="0"/>
              </a:rPr>
              <a:t>Preparation effort</a:t>
            </a:r>
            <a:r>
              <a:rPr lang="en-US" altLang="en-US" i="1" noProof="0" dirty="0">
                <a:solidFill>
                  <a:schemeClr val="tx1"/>
                </a:solidFill>
                <a:latin typeface="Times New Roman" panose="02020603050405020304" pitchFamily="18" charset="0"/>
                <a:cs typeface="Times New Roman" panose="02020603050405020304" pitchFamily="18" charset="0"/>
              </a:rPr>
              <a:t>, E</a:t>
            </a:r>
            <a:r>
              <a:rPr lang="en-US" altLang="en-US" i="1" baseline="-25000" noProof="0" dirty="0">
                <a:solidFill>
                  <a:schemeClr val="tx1"/>
                </a:solidFill>
                <a:latin typeface="Times New Roman" panose="02020603050405020304" pitchFamily="18" charset="0"/>
                <a:cs typeface="Times New Roman" panose="02020603050405020304" pitchFamily="18" charset="0"/>
              </a:rPr>
              <a:t>p </a:t>
            </a:r>
            <a:r>
              <a:rPr lang="en-US" altLang="en-US" noProof="0" dirty="0">
                <a:solidFill>
                  <a:schemeClr val="tx1"/>
                </a:solidFill>
                <a:latin typeface="Times New Roman" panose="02020603050405020304" pitchFamily="18" charset="0"/>
                <a:cs typeface="Times New Roman" panose="02020603050405020304" pitchFamily="18" charset="0"/>
              </a:rPr>
              <a:t>— the effort (in person-hours) required to review a work product prior to the actual review meeting.</a:t>
            </a:r>
          </a:p>
          <a:p>
            <a:pPr marL="291600" indent="-291600"/>
            <a:r>
              <a:rPr lang="en-US" altLang="en-US" b="1" i="1" noProof="0" dirty="0">
                <a:solidFill>
                  <a:schemeClr val="tx1"/>
                </a:solidFill>
                <a:latin typeface="Times New Roman" panose="02020603050405020304" pitchFamily="18" charset="0"/>
                <a:cs typeface="Times New Roman" panose="02020603050405020304" pitchFamily="18" charset="0"/>
              </a:rPr>
              <a:t>Assessment effort</a:t>
            </a:r>
            <a:r>
              <a:rPr lang="en-US" altLang="en-US" i="1" noProof="0" dirty="0">
                <a:solidFill>
                  <a:schemeClr val="tx1"/>
                </a:solidFill>
                <a:latin typeface="Times New Roman" panose="02020603050405020304" pitchFamily="18" charset="0"/>
                <a:cs typeface="Times New Roman" panose="02020603050405020304" pitchFamily="18" charset="0"/>
              </a:rPr>
              <a:t>, </a:t>
            </a:r>
            <a:r>
              <a:rPr lang="en-US" altLang="en-US" i="1" noProof="0" dirty="0" err="1">
                <a:solidFill>
                  <a:schemeClr val="tx1"/>
                </a:solidFill>
                <a:latin typeface="Times New Roman" panose="02020603050405020304" pitchFamily="18" charset="0"/>
                <a:cs typeface="Times New Roman" panose="02020603050405020304" pitchFamily="18" charset="0"/>
              </a:rPr>
              <a:t>E</a:t>
            </a:r>
            <a:r>
              <a:rPr lang="en-US" altLang="en-US" i="1" baseline="-25000" noProof="0" dirty="0" err="1">
                <a:solidFill>
                  <a:schemeClr val="tx1"/>
                </a:solidFill>
                <a:latin typeface="Times New Roman" panose="02020603050405020304" pitchFamily="18" charset="0"/>
                <a:cs typeface="Times New Roman" panose="02020603050405020304" pitchFamily="18" charset="0"/>
              </a:rPr>
              <a:t>a</a:t>
            </a:r>
            <a:r>
              <a:rPr lang="en-US" altLang="en-US" i="1" baseline="-25000" noProof="0" dirty="0">
                <a:solidFill>
                  <a:schemeClr val="tx1"/>
                </a:solidFill>
                <a:latin typeface="Times New Roman" panose="02020603050405020304" pitchFamily="18" charset="0"/>
                <a:cs typeface="Times New Roman" panose="02020603050405020304" pitchFamily="18" charset="0"/>
              </a:rPr>
              <a:t> </a:t>
            </a:r>
            <a:r>
              <a:rPr lang="en-US" altLang="en-US" noProof="0" dirty="0">
                <a:solidFill>
                  <a:schemeClr val="tx1"/>
                </a:solidFill>
                <a:latin typeface="Times New Roman" panose="02020603050405020304" pitchFamily="18" charset="0"/>
                <a:cs typeface="Times New Roman" panose="02020603050405020304" pitchFamily="18" charset="0"/>
              </a:rPr>
              <a:t>— the effort (in person-hours) that is expending during the actual review.</a:t>
            </a:r>
          </a:p>
          <a:p>
            <a:pPr marL="291600" indent="-291600"/>
            <a:r>
              <a:rPr lang="en-US" altLang="en-US" b="1" i="1" noProof="0" dirty="0">
                <a:solidFill>
                  <a:schemeClr val="tx1"/>
                </a:solidFill>
                <a:latin typeface="Times New Roman" panose="02020603050405020304" pitchFamily="18" charset="0"/>
                <a:cs typeface="Times New Roman" panose="02020603050405020304" pitchFamily="18" charset="0"/>
              </a:rPr>
              <a:t>Rework effort</a:t>
            </a:r>
            <a:r>
              <a:rPr lang="en-US" altLang="en-US" i="1" noProof="0" dirty="0">
                <a:solidFill>
                  <a:schemeClr val="tx1"/>
                </a:solidFill>
                <a:latin typeface="Times New Roman" panose="02020603050405020304" pitchFamily="18" charset="0"/>
                <a:cs typeface="Times New Roman" panose="02020603050405020304" pitchFamily="18" charset="0"/>
              </a:rPr>
              <a:t>, </a:t>
            </a:r>
            <a:r>
              <a:rPr lang="en-US" altLang="en-US" i="1" noProof="0" dirty="0" err="1">
                <a:solidFill>
                  <a:schemeClr val="tx1"/>
                </a:solidFill>
                <a:latin typeface="Times New Roman" panose="02020603050405020304" pitchFamily="18" charset="0"/>
                <a:cs typeface="Times New Roman" panose="02020603050405020304" pitchFamily="18" charset="0"/>
              </a:rPr>
              <a:t>E</a:t>
            </a:r>
            <a:r>
              <a:rPr lang="en-US" altLang="en-US" i="1" baseline="-25000" noProof="0" dirty="0" err="1">
                <a:solidFill>
                  <a:schemeClr val="tx1"/>
                </a:solidFill>
                <a:latin typeface="Times New Roman" panose="02020603050405020304" pitchFamily="18" charset="0"/>
                <a:cs typeface="Times New Roman" panose="02020603050405020304" pitchFamily="18" charset="0"/>
              </a:rPr>
              <a:t>r</a:t>
            </a:r>
            <a:r>
              <a:rPr lang="en-US" altLang="en-US" i="1" baseline="-25000" noProof="0" dirty="0">
                <a:solidFill>
                  <a:schemeClr val="tx1"/>
                </a:solidFill>
                <a:latin typeface="Times New Roman" panose="02020603050405020304" pitchFamily="18" charset="0"/>
                <a:cs typeface="Times New Roman" panose="02020603050405020304" pitchFamily="18" charset="0"/>
              </a:rPr>
              <a:t> </a:t>
            </a:r>
            <a:r>
              <a:rPr lang="en-US" altLang="en-US" noProof="0" dirty="0">
                <a:solidFill>
                  <a:schemeClr val="tx1"/>
                </a:solidFill>
                <a:latin typeface="Times New Roman" panose="02020603050405020304" pitchFamily="18" charset="0"/>
                <a:cs typeface="Times New Roman" panose="02020603050405020304" pitchFamily="18" charset="0"/>
              </a:rPr>
              <a:t>— the effort (in person-hours) that is dedicated to the correction of those errors uncovered during the review.</a:t>
            </a:r>
          </a:p>
          <a:p>
            <a:pPr marL="291600" indent="-291600"/>
            <a:r>
              <a:rPr lang="en-US" altLang="en-US" b="1" i="1" noProof="0" dirty="0">
                <a:solidFill>
                  <a:schemeClr val="tx1"/>
                </a:solidFill>
                <a:latin typeface="Times New Roman" panose="02020603050405020304" pitchFamily="18" charset="0"/>
                <a:cs typeface="Times New Roman" panose="02020603050405020304" pitchFamily="18" charset="0"/>
              </a:rPr>
              <a:t>Work product size</a:t>
            </a:r>
            <a:r>
              <a:rPr lang="en-US" altLang="en-US" i="1" noProof="0" dirty="0">
                <a:solidFill>
                  <a:schemeClr val="tx1"/>
                </a:solidFill>
                <a:latin typeface="Times New Roman" panose="02020603050405020304" pitchFamily="18" charset="0"/>
                <a:cs typeface="Times New Roman" panose="02020603050405020304" pitchFamily="18" charset="0"/>
              </a:rPr>
              <a:t>, W</a:t>
            </a:r>
            <a:r>
              <a:rPr lang="en-US" altLang="en-US" sz="100" i="1" dirty="0">
                <a:latin typeface="Times New Roman" panose="02020603050405020304" pitchFamily="18" charset="0"/>
                <a:cs typeface="Times New Roman" panose="02020603050405020304" pitchFamily="18" charset="0"/>
              </a:rPr>
              <a:t> </a:t>
            </a:r>
            <a:r>
              <a:rPr lang="en-US" altLang="en-US" i="1" noProof="0" dirty="0">
                <a:solidFill>
                  <a:schemeClr val="tx1"/>
                </a:solidFill>
                <a:latin typeface="Times New Roman" panose="02020603050405020304" pitchFamily="18" charset="0"/>
                <a:cs typeface="Times New Roman" panose="02020603050405020304" pitchFamily="18" charset="0"/>
              </a:rPr>
              <a:t>P</a:t>
            </a:r>
            <a:r>
              <a:rPr lang="en-US" altLang="en-US" sz="100" i="1" dirty="0">
                <a:latin typeface="Times New Roman" panose="02020603050405020304" pitchFamily="18" charset="0"/>
                <a:cs typeface="Times New Roman" panose="02020603050405020304" pitchFamily="18" charset="0"/>
              </a:rPr>
              <a:t> </a:t>
            </a:r>
            <a:r>
              <a:rPr lang="en-US" altLang="en-US" i="1" noProof="0" dirty="0">
                <a:solidFill>
                  <a:schemeClr val="tx1"/>
                </a:solidFill>
                <a:latin typeface="Times New Roman" panose="02020603050405020304" pitchFamily="18" charset="0"/>
                <a:cs typeface="Times New Roman" panose="02020603050405020304" pitchFamily="18" charset="0"/>
              </a:rPr>
              <a:t>S </a:t>
            </a:r>
            <a:r>
              <a:rPr lang="en-US" altLang="en-US" noProof="0" dirty="0">
                <a:solidFill>
                  <a:schemeClr val="tx1"/>
                </a:solidFill>
                <a:latin typeface="Times New Roman" panose="02020603050405020304" pitchFamily="18" charset="0"/>
                <a:cs typeface="Times New Roman" panose="02020603050405020304" pitchFamily="18" charset="0"/>
              </a:rPr>
              <a:t>— a measure of the size of the work product that has been reviewed (for example:  the number of U</a:t>
            </a:r>
            <a:r>
              <a:rPr lang="en-US" altLang="en-US" sz="100" dirty="0">
                <a:latin typeface="Times New Roman" panose="02020603050405020304" pitchFamily="18" charset="0"/>
                <a:cs typeface="Times New Roman" panose="02020603050405020304" pitchFamily="18" charset="0"/>
              </a:rPr>
              <a:t> </a:t>
            </a:r>
            <a:r>
              <a:rPr lang="en-US" altLang="en-US" noProof="0" dirty="0">
                <a:solidFill>
                  <a:schemeClr val="tx1"/>
                </a:solidFill>
                <a:latin typeface="Times New Roman" panose="02020603050405020304" pitchFamily="18" charset="0"/>
                <a:cs typeface="Times New Roman" panose="02020603050405020304" pitchFamily="18" charset="0"/>
              </a:rPr>
              <a:t>M</a:t>
            </a:r>
            <a:r>
              <a:rPr lang="en-US" altLang="en-US" sz="100" dirty="0">
                <a:latin typeface="Times New Roman" panose="02020603050405020304" pitchFamily="18" charset="0"/>
                <a:cs typeface="Times New Roman" panose="02020603050405020304" pitchFamily="18" charset="0"/>
              </a:rPr>
              <a:t> </a:t>
            </a:r>
            <a:r>
              <a:rPr lang="en-US" altLang="en-US" noProof="0" dirty="0">
                <a:solidFill>
                  <a:schemeClr val="tx1"/>
                </a:solidFill>
                <a:latin typeface="Times New Roman" panose="02020603050405020304" pitchFamily="18" charset="0"/>
                <a:cs typeface="Times New Roman" panose="02020603050405020304" pitchFamily="18" charset="0"/>
              </a:rPr>
              <a:t>L models, or the number of document pages, or the number of lines of code).</a:t>
            </a:r>
          </a:p>
          <a:p>
            <a:pPr marL="291600" indent="-291600"/>
            <a:r>
              <a:rPr lang="en-US" altLang="en-US" b="1" i="1" noProof="0" dirty="0">
                <a:solidFill>
                  <a:schemeClr val="tx1"/>
                </a:solidFill>
                <a:latin typeface="Times New Roman" panose="02020603050405020304" pitchFamily="18" charset="0"/>
                <a:cs typeface="Times New Roman" panose="02020603050405020304" pitchFamily="18" charset="0"/>
              </a:rPr>
              <a:t>Minor errors found</a:t>
            </a:r>
            <a:r>
              <a:rPr lang="en-US" altLang="en-US" i="1" noProof="0" dirty="0">
                <a:solidFill>
                  <a:schemeClr val="tx1"/>
                </a:solidFill>
                <a:latin typeface="Times New Roman" panose="02020603050405020304" pitchFamily="18" charset="0"/>
                <a:cs typeface="Times New Roman" panose="02020603050405020304" pitchFamily="18" charset="0"/>
              </a:rPr>
              <a:t>, </a:t>
            </a:r>
            <a:r>
              <a:rPr lang="en-US" altLang="en-US" i="1" noProof="0" dirty="0" err="1">
                <a:solidFill>
                  <a:schemeClr val="tx1"/>
                </a:solidFill>
                <a:latin typeface="Times New Roman" panose="02020603050405020304" pitchFamily="18" charset="0"/>
                <a:cs typeface="Times New Roman" panose="02020603050405020304" pitchFamily="18" charset="0"/>
              </a:rPr>
              <a:t>Err</a:t>
            </a:r>
            <a:r>
              <a:rPr lang="en-US" altLang="en-US" i="1" baseline="-25000" noProof="0" dirty="0" err="1">
                <a:solidFill>
                  <a:schemeClr val="tx1"/>
                </a:solidFill>
                <a:latin typeface="Times New Roman" panose="02020603050405020304" pitchFamily="18" charset="0"/>
                <a:cs typeface="Times New Roman" panose="02020603050405020304" pitchFamily="18" charset="0"/>
              </a:rPr>
              <a:t>minor</a:t>
            </a:r>
            <a:r>
              <a:rPr lang="en-US" altLang="en-US" i="1" baseline="-25000" noProof="0" dirty="0">
                <a:solidFill>
                  <a:schemeClr val="tx1"/>
                </a:solidFill>
                <a:latin typeface="Times New Roman" panose="02020603050405020304" pitchFamily="18" charset="0"/>
                <a:cs typeface="Times New Roman" panose="02020603050405020304" pitchFamily="18" charset="0"/>
              </a:rPr>
              <a:t> </a:t>
            </a:r>
            <a:r>
              <a:rPr lang="en-US" altLang="en-US" noProof="0" dirty="0">
                <a:solidFill>
                  <a:schemeClr val="tx1"/>
                </a:solidFill>
                <a:latin typeface="Times New Roman" panose="02020603050405020304" pitchFamily="18" charset="0"/>
                <a:cs typeface="Times New Roman" panose="02020603050405020304" pitchFamily="18" charset="0"/>
              </a:rPr>
              <a:t>— the number of errors found that can be categorized as minor (requiring less than some pre-specified effort to correct).</a:t>
            </a:r>
          </a:p>
          <a:p>
            <a:pPr marL="291600" indent="-291600"/>
            <a:r>
              <a:rPr lang="en-US" altLang="en-US" b="1" i="1" noProof="0" dirty="0">
                <a:solidFill>
                  <a:schemeClr val="tx1"/>
                </a:solidFill>
                <a:latin typeface="Times New Roman" panose="02020603050405020304" pitchFamily="18" charset="0"/>
                <a:cs typeface="Times New Roman" panose="02020603050405020304" pitchFamily="18" charset="0"/>
              </a:rPr>
              <a:t>Major errors found</a:t>
            </a:r>
            <a:r>
              <a:rPr lang="en-US" altLang="en-US" i="1" noProof="0" dirty="0">
                <a:solidFill>
                  <a:schemeClr val="tx1"/>
                </a:solidFill>
                <a:latin typeface="Times New Roman" panose="02020603050405020304" pitchFamily="18" charset="0"/>
                <a:cs typeface="Times New Roman" panose="02020603050405020304" pitchFamily="18" charset="0"/>
              </a:rPr>
              <a:t>, </a:t>
            </a:r>
            <a:r>
              <a:rPr lang="en-US" altLang="en-US" i="1" noProof="0" dirty="0" err="1">
                <a:solidFill>
                  <a:schemeClr val="tx1"/>
                </a:solidFill>
                <a:latin typeface="Times New Roman" panose="02020603050405020304" pitchFamily="18" charset="0"/>
                <a:cs typeface="Times New Roman" panose="02020603050405020304" pitchFamily="18" charset="0"/>
              </a:rPr>
              <a:t>Err</a:t>
            </a:r>
            <a:r>
              <a:rPr lang="en-US" altLang="en-US" i="1" baseline="-25000" noProof="0" dirty="0" err="1">
                <a:solidFill>
                  <a:schemeClr val="tx1"/>
                </a:solidFill>
                <a:latin typeface="Times New Roman" panose="02020603050405020304" pitchFamily="18" charset="0"/>
                <a:cs typeface="Times New Roman" panose="02020603050405020304" pitchFamily="18" charset="0"/>
              </a:rPr>
              <a:t>major</a:t>
            </a:r>
            <a:r>
              <a:rPr lang="en-US" altLang="en-US" i="1" baseline="-25000" noProof="0" dirty="0">
                <a:solidFill>
                  <a:schemeClr val="tx1"/>
                </a:solidFill>
                <a:latin typeface="Times New Roman" panose="02020603050405020304" pitchFamily="18" charset="0"/>
                <a:cs typeface="Times New Roman" panose="02020603050405020304" pitchFamily="18" charset="0"/>
              </a:rPr>
              <a:t> </a:t>
            </a:r>
            <a:r>
              <a:rPr lang="en-US" altLang="en-US" noProof="0" dirty="0">
                <a:solidFill>
                  <a:schemeClr val="tx1"/>
                </a:solidFill>
                <a:latin typeface="Times New Roman" panose="02020603050405020304" pitchFamily="18" charset="0"/>
                <a:cs typeface="Times New Roman" panose="02020603050405020304" pitchFamily="18" charset="0"/>
              </a:rPr>
              <a:t>— the number of errors found that can be categorized as major (requiring more than some pre-specified effort to correct).</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30</a:t>
            </a:fld>
            <a:endParaRPr lang="en-US" dirty="0"/>
          </a:p>
        </p:txBody>
      </p:sp>
    </p:spTree>
    <p:extLst>
      <p:ext uri="{BB962C8B-B14F-4D97-AF65-F5344CB8AC3E}">
        <p14:creationId xmlns:p14="http://schemas.microsoft.com/office/powerpoint/2010/main" val="11002678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Review Metrics </a:t>
            </a:r>
            <a:r>
              <a:rPr lang="en-US" sz="1000" dirty="0">
                <a:latin typeface="Times New Roman" panose="02020603050405020304" pitchFamily="18" charset="0"/>
                <a:cs typeface="Times New Roman" panose="02020603050405020304" pitchFamily="18" charset="0"/>
              </a:rPr>
              <a:t>2</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1866900" y="1276710"/>
            <a:ext cx="8458200" cy="1129140"/>
          </a:xfrm>
        </p:spPr>
        <p:txBody>
          <a:bodyPr vert="horz" lIns="91440" tIns="45720" rIns="91440" bIns="45720" rtlCol="0">
            <a:noAutofit/>
          </a:bodyPr>
          <a:lstStyle/>
          <a:p>
            <a:pPr marL="291600" indent="-291600"/>
            <a:r>
              <a:rPr lang="en-US" b="1" noProof="0" dirty="0">
                <a:latin typeface="Times New Roman" panose="02020603050405020304" pitchFamily="18" charset="0"/>
                <a:cs typeface="Times New Roman" panose="02020603050405020304" pitchFamily="18" charset="0"/>
              </a:rPr>
              <a:t>Total errors found, </a:t>
            </a:r>
            <a:r>
              <a:rPr lang="en-US" noProof="0" dirty="0" err="1">
                <a:latin typeface="Times New Roman" panose="02020603050405020304" pitchFamily="18" charset="0"/>
                <a:cs typeface="Times New Roman" panose="02020603050405020304" pitchFamily="18" charset="0"/>
              </a:rPr>
              <a:t>Errtot</a:t>
            </a:r>
            <a:r>
              <a:rPr lang="en-US" noProof="0" dirty="0">
                <a:latin typeface="Times New Roman" panose="02020603050405020304" pitchFamily="18" charset="0"/>
                <a:cs typeface="Times New Roman" panose="02020603050405020304" pitchFamily="18" charset="0"/>
              </a:rPr>
              <a:t>. Represents the sum of the errors found:</a:t>
            </a:r>
          </a:p>
          <a:p>
            <a:pPr marL="455613" lvl="3" indent="0">
              <a:buNone/>
            </a:pPr>
            <a:r>
              <a:rPr lang="en-US" sz="2000" dirty="0" err="1">
                <a:latin typeface="Times New Roman" panose="02020603050405020304" pitchFamily="18" charset="0"/>
                <a:cs typeface="Times New Roman" panose="02020603050405020304" pitchFamily="18" charset="0"/>
              </a:rPr>
              <a:t>Err</a:t>
            </a:r>
            <a:r>
              <a:rPr lang="en-US" sz="2000" baseline="-25000" dirty="0" err="1">
                <a:latin typeface="Times New Roman" panose="02020603050405020304" pitchFamily="18" charset="0"/>
                <a:cs typeface="Times New Roman" panose="02020603050405020304" pitchFamily="18" charset="0"/>
              </a:rPr>
              <a:t>tot</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Err</a:t>
            </a:r>
            <a:r>
              <a:rPr lang="en-US" sz="2000" baseline="-25000" dirty="0" err="1">
                <a:latin typeface="Times New Roman" panose="02020603050405020304" pitchFamily="18" charset="0"/>
                <a:cs typeface="Times New Roman" panose="02020603050405020304" pitchFamily="18" charset="0"/>
              </a:rPr>
              <a:t>minor</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Err</a:t>
            </a:r>
            <a:r>
              <a:rPr lang="en-US" sz="2000" baseline="-25000" dirty="0" err="1">
                <a:latin typeface="Times New Roman" panose="02020603050405020304" pitchFamily="18" charset="0"/>
                <a:cs typeface="Times New Roman" panose="02020603050405020304" pitchFamily="18" charset="0"/>
              </a:rPr>
              <a:t>major</a:t>
            </a:r>
            <a:endParaRPr lang="en-US" b="1" noProof="0" dirty="0">
              <a:latin typeface="Times New Roman" panose="02020603050405020304" pitchFamily="18" charset="0"/>
              <a:cs typeface="Times New Roman" panose="02020603050405020304" pitchFamily="18" charset="0"/>
            </a:endParaRPr>
          </a:p>
        </p:txBody>
      </p:sp>
      <p:sp>
        <p:nvSpPr>
          <p:cNvPr id="12" name="Content Placeholder 11"/>
          <p:cNvSpPr>
            <a:spLocks noGrp="1"/>
          </p:cNvSpPr>
          <p:nvPr>
            <p:ph sz="quarter" idx="17"/>
          </p:nvPr>
        </p:nvSpPr>
        <p:spPr>
          <a:xfrm>
            <a:off x="1866900" y="2699151"/>
            <a:ext cx="8458200" cy="1260291"/>
          </a:xfrm>
        </p:spPr>
        <p:txBody>
          <a:bodyPr>
            <a:normAutofit/>
          </a:bodyPr>
          <a:lstStyle/>
          <a:p>
            <a:pPr marL="291600" indent="-291600"/>
            <a:r>
              <a:rPr lang="en-US" b="1" noProof="0" dirty="0">
                <a:latin typeface="Times New Roman" panose="02020603050405020304" pitchFamily="18" charset="0"/>
                <a:cs typeface="Times New Roman" panose="02020603050405020304" pitchFamily="18" charset="0"/>
              </a:rPr>
              <a:t>Error density. </a:t>
            </a:r>
            <a:r>
              <a:rPr lang="en-US" noProof="0" dirty="0">
                <a:latin typeface="Times New Roman" panose="02020603050405020304" pitchFamily="18" charset="0"/>
                <a:cs typeface="Times New Roman" panose="02020603050405020304" pitchFamily="18" charset="0"/>
              </a:rPr>
              <a:t>Represents the errors found per unit of work product reviewed:</a:t>
            </a:r>
          </a:p>
          <a:p>
            <a:pPr marL="455613" lvl="3" indent="0">
              <a:buNone/>
            </a:pPr>
            <a:r>
              <a:rPr lang="en-US" sz="2000" dirty="0">
                <a:latin typeface="Times New Roman" panose="02020603050405020304" pitchFamily="18" charset="0"/>
                <a:cs typeface="Times New Roman" panose="02020603050405020304" pitchFamily="18" charset="0"/>
              </a:rPr>
              <a:t>Error density = </a:t>
            </a:r>
            <a:r>
              <a:rPr lang="en-US" sz="2000" dirty="0" err="1">
                <a:latin typeface="Times New Roman" panose="02020603050405020304" pitchFamily="18" charset="0"/>
                <a:cs typeface="Times New Roman" panose="02020603050405020304" pitchFamily="18" charset="0"/>
              </a:rPr>
              <a:t>Err</a:t>
            </a:r>
            <a:r>
              <a:rPr lang="en-US" sz="2000" baseline="-25000" dirty="0" err="1">
                <a:latin typeface="Times New Roman" panose="02020603050405020304" pitchFamily="18" charset="0"/>
                <a:cs typeface="Times New Roman" panose="02020603050405020304" pitchFamily="18" charset="0"/>
              </a:rPr>
              <a:t>tot</a:t>
            </a:r>
            <a:r>
              <a:rPr lang="en-US" sz="2000" baseline="-25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   W</a:t>
            </a:r>
            <a:r>
              <a:rPr lang="en-US" sz="1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a:t>
            </a:r>
            <a:r>
              <a:rPr lang="en-US" sz="1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a:t>
            </a:r>
            <a:endParaRPr lang="en-US" noProof="0" dirty="0"/>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31</a:t>
            </a:fld>
            <a:endParaRPr lang="en-US" dirty="0"/>
          </a:p>
        </p:txBody>
      </p:sp>
    </p:spTree>
    <p:extLst>
      <p:ext uri="{BB962C8B-B14F-4D97-AF65-F5344CB8AC3E}">
        <p14:creationId xmlns:p14="http://schemas.microsoft.com/office/powerpoint/2010/main" val="11824829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Metrics Example </a:t>
            </a:r>
            <a:r>
              <a:rPr lang="en-US" sz="1000" dirty="0">
                <a:latin typeface="Times New Roman" panose="02020603050405020304" pitchFamily="18" charset="0"/>
                <a:cs typeface="Times New Roman" panose="02020603050405020304" pitchFamily="18" charset="0"/>
              </a:rPr>
              <a:t>1</a:t>
            </a:r>
            <a:r>
              <a:rPr lang="en-US" sz="2800" dirty="0">
                <a:latin typeface="Times New Roman" panose="02020603050405020304" pitchFamily="18" charset="0"/>
                <a:cs typeface="Times New Roman" panose="02020603050405020304" pitchFamily="18" charset="0"/>
              </a:rPr>
              <a:t> </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1866900" y="1276709"/>
            <a:ext cx="8283512" cy="4467599"/>
          </a:xfrm>
        </p:spPr>
        <p:txBody>
          <a:bodyPr vert="horz" lIns="91440" tIns="45720" rIns="91440" bIns="45720" rtlCol="0">
            <a:noAutofit/>
          </a:bodyPr>
          <a:lstStyle/>
          <a:p>
            <a:pPr marL="291600" lvl="1" indent="-291600">
              <a:spcBef>
                <a:spcPts val="2500"/>
              </a:spcBef>
            </a:pPr>
            <a:r>
              <a:rPr lang="en-US" altLang="en-US" dirty="0">
                <a:latin typeface="Times New Roman" panose="02020603050405020304" pitchFamily="18" charset="0"/>
                <a:cs typeface="Times New Roman" panose="02020603050405020304" pitchFamily="18" charset="0"/>
              </a:rPr>
              <a:t>The average defect density for a requirements model is 0.68 errors per page, and a new requirement model is 40 pages long.</a:t>
            </a:r>
          </a:p>
          <a:p>
            <a:pPr marL="291600" lvl="1" indent="-291600">
              <a:spcBef>
                <a:spcPts val="2500"/>
              </a:spcBef>
            </a:pPr>
            <a:r>
              <a:rPr lang="en-US" altLang="en-US" dirty="0">
                <a:latin typeface="Times New Roman" panose="02020603050405020304" pitchFamily="18" charset="0"/>
                <a:cs typeface="Times New Roman" panose="02020603050405020304" pitchFamily="18" charset="0"/>
              </a:rPr>
              <a:t>A rough estimate suggests that your software team will find about 27 errors during the review of the document. </a:t>
            </a:r>
          </a:p>
          <a:p>
            <a:pPr marL="291600" lvl="1" indent="-291600">
              <a:spcBef>
                <a:spcPts val="2500"/>
              </a:spcBef>
            </a:pPr>
            <a:r>
              <a:rPr lang="en-US" altLang="en-US" dirty="0">
                <a:latin typeface="Times New Roman" panose="02020603050405020304" pitchFamily="18" charset="0"/>
                <a:cs typeface="Times New Roman" panose="02020603050405020304" pitchFamily="18" charset="0"/>
              </a:rPr>
              <a:t>If you find only 9 errors, you’ve done an extremely good job in developing the requirements model </a:t>
            </a:r>
            <a:r>
              <a:rPr lang="en-US" altLang="en-US" i="1" dirty="0">
                <a:latin typeface="Times New Roman" panose="02020603050405020304" pitchFamily="18" charset="0"/>
                <a:cs typeface="Times New Roman" panose="02020603050405020304" pitchFamily="18" charset="0"/>
              </a:rPr>
              <a:t>or</a:t>
            </a:r>
            <a:r>
              <a:rPr lang="en-US" altLang="en-US" dirty="0">
                <a:latin typeface="Times New Roman" panose="02020603050405020304" pitchFamily="18" charset="0"/>
                <a:cs typeface="Times New Roman" panose="02020603050405020304" pitchFamily="18" charset="0"/>
              </a:rPr>
              <a:t> your review approach was not thorough enough.</a:t>
            </a:r>
            <a:endParaRPr lang="en-US" altLang="en-US" sz="20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32</a:t>
            </a:fld>
            <a:endParaRPr lang="en-US" dirty="0"/>
          </a:p>
        </p:txBody>
      </p:sp>
    </p:spTree>
    <p:extLst>
      <p:ext uri="{BB962C8B-B14F-4D97-AF65-F5344CB8AC3E}">
        <p14:creationId xmlns:p14="http://schemas.microsoft.com/office/powerpoint/2010/main" val="37454050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Metrics Example </a:t>
            </a:r>
            <a:r>
              <a:rPr lang="en-US" sz="1000" dirty="0">
                <a:latin typeface="Times New Roman" panose="02020603050405020304" pitchFamily="18" charset="0"/>
                <a:cs typeface="Times New Roman" panose="02020603050405020304" pitchFamily="18" charset="0"/>
              </a:rPr>
              <a:t>2</a:t>
            </a:r>
            <a:r>
              <a:rPr lang="en-US" sz="2800" dirty="0">
                <a:latin typeface="Times New Roman" panose="02020603050405020304" pitchFamily="18" charset="0"/>
                <a:cs typeface="Times New Roman" panose="02020603050405020304" pitchFamily="18" charset="0"/>
              </a:rPr>
              <a:t> </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1866900" y="1276709"/>
            <a:ext cx="7886700" cy="4268306"/>
          </a:xfrm>
        </p:spPr>
        <p:txBody>
          <a:bodyPr vert="horz" lIns="91440" tIns="45720" rIns="91440" bIns="45720" rtlCol="0">
            <a:noAutofit/>
          </a:bodyPr>
          <a:lstStyle/>
          <a:p>
            <a:pPr marL="291600" indent="-291600"/>
            <a:r>
              <a:rPr lang="en-US" altLang="en-US" sz="2400" dirty="0">
                <a:latin typeface="Times New Roman" panose="02020603050405020304" pitchFamily="18" charset="0"/>
                <a:cs typeface="Times New Roman" panose="02020603050405020304" pitchFamily="18" charset="0"/>
              </a:rPr>
              <a:t>The effort required to correct a minor model error (immediately after the review) was found to require 4 person-hours. </a:t>
            </a:r>
          </a:p>
          <a:p>
            <a:pPr marL="291600" indent="-291600"/>
            <a:r>
              <a:rPr lang="en-US" altLang="en-US" sz="2400" dirty="0">
                <a:latin typeface="Times New Roman" panose="02020603050405020304" pitchFamily="18" charset="0"/>
                <a:cs typeface="Times New Roman" panose="02020603050405020304" pitchFamily="18" charset="0"/>
              </a:rPr>
              <a:t>The effort required for a major requirement error was found to be 18 person-hours. </a:t>
            </a:r>
          </a:p>
          <a:p>
            <a:pPr marL="291600" indent="-291600"/>
            <a:r>
              <a:rPr lang="en-US" altLang="en-US" sz="2400" dirty="0">
                <a:latin typeface="Times New Roman" panose="02020603050405020304" pitchFamily="18" charset="0"/>
                <a:cs typeface="Times New Roman" panose="02020603050405020304" pitchFamily="18" charset="0"/>
              </a:rPr>
              <a:t>Examining the review data collected, you find that minor errors occur about 6 times more frequently than major errors. </a:t>
            </a:r>
          </a:p>
          <a:p>
            <a:pPr marL="291600" indent="-291600"/>
            <a:r>
              <a:rPr lang="en-US" altLang="en-US" sz="2400" dirty="0">
                <a:latin typeface="Times New Roman" panose="02020603050405020304" pitchFamily="18" charset="0"/>
                <a:cs typeface="Times New Roman" panose="02020603050405020304" pitchFamily="18" charset="0"/>
              </a:rPr>
              <a:t>Therefore, you can estimate that the average effort to find and correct a requirements error during review is about 6 person-hours.</a:t>
            </a:r>
            <a:endParaRPr lang="en-US" altLang="en-US" sz="20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33</a:t>
            </a:fld>
            <a:endParaRPr lang="en-US" dirty="0"/>
          </a:p>
        </p:txBody>
      </p:sp>
    </p:spTree>
    <p:extLst>
      <p:ext uri="{BB962C8B-B14F-4D97-AF65-F5344CB8AC3E}">
        <p14:creationId xmlns:p14="http://schemas.microsoft.com/office/powerpoint/2010/main" val="39353858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Metrics Example </a:t>
            </a:r>
            <a:r>
              <a:rPr lang="en-US" sz="1000" dirty="0">
                <a:latin typeface="Times New Roman" panose="02020603050405020304" pitchFamily="18" charset="0"/>
                <a:cs typeface="Times New Roman" panose="02020603050405020304" pitchFamily="18" charset="0"/>
              </a:rPr>
              <a:t>3</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1866900" y="1276710"/>
            <a:ext cx="8458200" cy="1685565"/>
          </a:xfrm>
        </p:spPr>
        <p:txBody>
          <a:bodyPr vert="horz" lIns="91440" tIns="45720" rIns="91440" bIns="45720" rtlCol="0">
            <a:noAutofit/>
          </a:bodyPr>
          <a:lstStyle/>
          <a:p>
            <a:pPr marL="291600" indent="-291600">
              <a:spcBef>
                <a:spcPts val="2000"/>
              </a:spcBef>
            </a:pPr>
            <a:r>
              <a:rPr lang="en-US" altLang="en-US" sz="2400" dirty="0">
                <a:latin typeface="Times New Roman" panose="02020603050405020304" pitchFamily="18" charset="0"/>
                <a:cs typeface="Times New Roman" panose="02020603050405020304" pitchFamily="18" charset="0"/>
              </a:rPr>
              <a:t>Requirements related errors uncovered during testing require an average of 45 person-hours to find and correct. Using the averages noted, we get:</a:t>
            </a:r>
          </a:p>
          <a:p>
            <a:pPr marL="291600" indent="-291600">
              <a:spcBef>
                <a:spcPts val="2000"/>
              </a:spcBef>
            </a:pPr>
            <a:r>
              <a:rPr lang="en-US" altLang="en-US" sz="2400" dirty="0">
                <a:latin typeface="Times New Roman" panose="02020603050405020304" pitchFamily="18" charset="0"/>
                <a:cs typeface="Times New Roman" panose="02020603050405020304" pitchFamily="18" charset="0"/>
              </a:rPr>
              <a:t>Effort saved per error  = </a:t>
            </a:r>
            <a:r>
              <a:rPr lang="en-US" altLang="en-US" sz="2400" dirty="0" err="1">
                <a:latin typeface="Times New Roman" panose="02020603050405020304" pitchFamily="18" charset="0"/>
                <a:cs typeface="Times New Roman" panose="02020603050405020304" pitchFamily="18" charset="0"/>
              </a:rPr>
              <a:t>E</a:t>
            </a:r>
            <a:r>
              <a:rPr lang="en-US" altLang="en-US" sz="2400" baseline="-25000" dirty="0" err="1">
                <a:latin typeface="Times New Roman" panose="02020603050405020304" pitchFamily="18" charset="0"/>
                <a:cs typeface="Times New Roman" panose="02020603050405020304" pitchFamily="18" charset="0"/>
              </a:rPr>
              <a:t>testing</a:t>
            </a:r>
            <a:r>
              <a:rPr lang="en-US" altLang="en-US" sz="2400" dirty="0">
                <a:latin typeface="Times New Roman" panose="02020603050405020304" pitchFamily="18" charset="0"/>
                <a:cs typeface="Times New Roman" panose="02020603050405020304" pitchFamily="18" charset="0"/>
              </a:rPr>
              <a:t> – </a:t>
            </a:r>
            <a:r>
              <a:rPr lang="en-US" altLang="en-US" sz="2400" dirty="0" err="1">
                <a:latin typeface="Times New Roman" panose="02020603050405020304" pitchFamily="18" charset="0"/>
                <a:cs typeface="Times New Roman" panose="02020603050405020304" pitchFamily="18" charset="0"/>
              </a:rPr>
              <a:t>E</a:t>
            </a:r>
            <a:r>
              <a:rPr lang="en-US" altLang="en-US" sz="2400" baseline="-25000" dirty="0" err="1">
                <a:latin typeface="Times New Roman" panose="02020603050405020304" pitchFamily="18" charset="0"/>
                <a:cs typeface="Times New Roman" panose="02020603050405020304" pitchFamily="18" charset="0"/>
              </a:rPr>
              <a:t>reviews</a:t>
            </a:r>
            <a:endParaRPr lang="en-US" altLang="en-US" sz="2000" dirty="0">
              <a:latin typeface="Times New Roman" panose="02020603050405020304" pitchFamily="18" charset="0"/>
              <a:cs typeface="Times New Roman" panose="02020603050405020304" pitchFamily="18" charset="0"/>
            </a:endParaRPr>
          </a:p>
        </p:txBody>
      </p:sp>
      <p:sp>
        <p:nvSpPr>
          <p:cNvPr id="9" name="Content Placeholder 8">
            <a:extLst>
              <a:ext uri="{FF2B5EF4-FFF2-40B4-BE49-F238E27FC236}">
                <a16:creationId xmlns:a16="http://schemas.microsoft.com/office/drawing/2014/main" id="{CDE4ABFD-066B-4CD7-81BF-DE4CBE8B716F}"/>
              </a:ext>
            </a:extLst>
          </p:cNvPr>
          <p:cNvSpPr>
            <a:spLocks noGrp="1"/>
          </p:cNvSpPr>
          <p:nvPr>
            <p:ph sz="quarter" idx="16"/>
          </p:nvPr>
        </p:nvSpPr>
        <p:spPr>
          <a:xfrm>
            <a:off x="1866900" y="3057526"/>
            <a:ext cx="8458200" cy="2124075"/>
          </a:xfrm>
        </p:spPr>
        <p:txBody>
          <a:bodyPr>
            <a:normAutofit/>
          </a:bodyPr>
          <a:lstStyle/>
          <a:p>
            <a:pPr marL="290513" indent="2757488">
              <a:spcBef>
                <a:spcPts val="2000"/>
              </a:spcBef>
            </a:pPr>
            <a:r>
              <a:rPr lang="en-US" altLang="en-US" sz="2400" dirty="0">
                <a:latin typeface="Times New Roman" panose="02020603050405020304" pitchFamily="18" charset="0"/>
                <a:cs typeface="Times New Roman" panose="02020603050405020304" pitchFamily="18" charset="0"/>
              </a:rPr>
              <a:t>= 45 – 6  =  39 person-hours/error</a:t>
            </a:r>
          </a:p>
          <a:p>
            <a:pPr marL="291600" indent="-291600">
              <a:spcBef>
                <a:spcPts val="2000"/>
              </a:spcBef>
            </a:pPr>
            <a:r>
              <a:rPr lang="en-US" altLang="en-US" sz="2400" dirty="0">
                <a:latin typeface="Times New Roman" panose="02020603050405020304" pitchFamily="18" charset="0"/>
                <a:cs typeface="Times New Roman" panose="02020603050405020304" pitchFamily="18" charset="0"/>
              </a:rPr>
              <a:t>Since 22 errors were found during the review of the requirements model, a saving of about 858 person-hours of testing effort would be achieved. And that’s just for requirements-related errors.</a:t>
            </a:r>
            <a:endParaRPr lang="en-US" sz="2400" dirty="0"/>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34</a:t>
            </a:fld>
            <a:endParaRPr lang="en-US" dirty="0"/>
          </a:p>
        </p:txBody>
      </p:sp>
    </p:spTree>
    <p:extLst>
      <p:ext uri="{BB962C8B-B14F-4D97-AF65-F5344CB8AC3E}">
        <p14:creationId xmlns:p14="http://schemas.microsoft.com/office/powerpoint/2010/main" val="11527577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1866900" y="128954"/>
            <a:ext cx="8458200" cy="968764"/>
          </a:xfrm>
        </p:spPr>
        <p:txBody>
          <a:bodyPr>
            <a:noAutofit/>
          </a:bodyPr>
          <a:lstStyle/>
          <a:p>
            <a:r>
              <a:rPr lang="en-US" sz="4000" dirty="0">
                <a:latin typeface="Times New Roman" panose="02020603050405020304" pitchFamily="18" charset="0"/>
                <a:cs typeface="Times New Roman" panose="02020603050405020304" pitchFamily="18" charset="0"/>
              </a:rPr>
              <a:t>Effort Expended With and Without Reviews</a:t>
            </a:r>
          </a:p>
        </p:txBody>
      </p:sp>
      <p:pic>
        <p:nvPicPr>
          <p:cNvPr id="5" name="Picture 4" descr="A graph plots expended effort with and without inspection. The graph is plots time on the x-axis and effort on the y-axis.">
            <a:extLst>
              <a:ext uri="{FF2B5EF4-FFF2-40B4-BE49-F238E27FC236}">
                <a16:creationId xmlns:a16="http://schemas.microsoft.com/office/drawing/2014/main" id="{B05B2532-370C-4C1A-AD7C-7B8A815975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8806" y="1289318"/>
            <a:ext cx="7894388" cy="4470965"/>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4893564" y="6324600"/>
            <a:ext cx="3013129" cy="228600"/>
          </a:xfrm>
        </p:spPr>
        <p:txBody>
          <a:bodyPr/>
          <a:lstStyle/>
          <a:p>
            <a:r>
              <a:rPr lang="en-US" sz="1200" dirty="0">
                <a:latin typeface="Times New Roman" panose="02020603050405020304" pitchFamily="18" charset="0"/>
                <a:cs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rPr>
              <a:t>Access the text alternative for slide images.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35</a:t>
            </a:fld>
            <a:endParaRPr lang="en-US" dirty="0"/>
          </a:p>
        </p:txBody>
      </p:sp>
    </p:spTree>
    <p:extLst>
      <p:ext uri="{BB962C8B-B14F-4D97-AF65-F5344CB8AC3E}">
        <p14:creationId xmlns:p14="http://schemas.microsoft.com/office/powerpoint/2010/main" val="41333326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3600" dirty="0">
                <a:latin typeface="Times New Roman" panose="02020603050405020304" pitchFamily="18" charset="0"/>
                <a:cs typeface="Times New Roman" panose="02020603050405020304" pitchFamily="18" charset="0"/>
              </a:rPr>
              <a:t>Reference Model for Technical Reviews</a:t>
            </a:r>
          </a:p>
        </p:txBody>
      </p:sp>
      <p:pic>
        <p:nvPicPr>
          <p:cNvPr id="6" name="Picture 5" descr="A diagram displays reference model for technical reviews.">
            <a:extLst>
              <a:ext uri="{FF2B5EF4-FFF2-40B4-BE49-F238E27FC236}">
                <a16:creationId xmlns:a16="http://schemas.microsoft.com/office/drawing/2014/main" id="{FC0FD6CF-85C0-49F8-85CD-7D85EB54C4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8612" y="1129316"/>
            <a:ext cx="4734776" cy="5104482"/>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4893564" y="6324600"/>
            <a:ext cx="2931648" cy="228600"/>
          </a:xfrm>
        </p:spPr>
        <p:txBody>
          <a:bodyPr/>
          <a:lstStyle/>
          <a:p>
            <a:r>
              <a:rPr lang="en-US" sz="1200" dirty="0">
                <a:latin typeface="Times New Roman" panose="02020603050405020304" pitchFamily="18" charset="0"/>
                <a:cs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rPr>
              <a:t>Access the text alternative for slide images.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36</a:t>
            </a:fld>
            <a:endParaRPr lang="en-US" dirty="0"/>
          </a:p>
        </p:txBody>
      </p:sp>
    </p:spTree>
    <p:extLst>
      <p:ext uri="{BB962C8B-B14F-4D97-AF65-F5344CB8AC3E}">
        <p14:creationId xmlns:p14="http://schemas.microsoft.com/office/powerpoint/2010/main" val="42798742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Informal Reviews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1866900" y="1276709"/>
            <a:ext cx="8283512" cy="4303477"/>
          </a:xfrm>
        </p:spPr>
        <p:txBody>
          <a:bodyPr vert="horz" lIns="91440" tIns="45720" rIns="91440" bIns="45720" rtlCol="0">
            <a:noAutofit/>
          </a:bodyPr>
          <a:lstStyle/>
          <a:p>
            <a:r>
              <a:rPr lang="en-US" altLang="en-US" sz="2400" dirty="0">
                <a:latin typeface="Times New Roman" panose="02020603050405020304" pitchFamily="18" charset="0"/>
                <a:cs typeface="Times New Roman" panose="02020603050405020304" pitchFamily="18" charset="0"/>
              </a:rPr>
              <a:t>The benefit is immediate discovery of errors and better work product quality.</a:t>
            </a:r>
          </a:p>
          <a:p>
            <a:pPr>
              <a:spcBef>
                <a:spcPts val="2500"/>
              </a:spcBef>
            </a:pPr>
            <a:r>
              <a:rPr lang="en-US" altLang="en-US" sz="2400" dirty="0">
                <a:latin typeface="Times New Roman" panose="02020603050405020304" pitchFamily="18" charset="0"/>
                <a:cs typeface="Times New Roman" panose="02020603050405020304" pitchFamily="18" charset="0"/>
              </a:rPr>
              <a:t>Informal reviews include:</a:t>
            </a:r>
          </a:p>
          <a:p>
            <a:pPr marL="291600" lvl="1" indent="-291600">
              <a:spcBef>
                <a:spcPts val="1000"/>
              </a:spcBef>
            </a:pPr>
            <a:r>
              <a:rPr lang="en-US" altLang="en-US" dirty="0">
                <a:latin typeface="Times New Roman" panose="02020603050405020304" pitchFamily="18" charset="0"/>
                <a:cs typeface="Times New Roman" panose="02020603050405020304" pitchFamily="18" charset="0"/>
              </a:rPr>
              <a:t>A simple desk check of a software engineering work product with a colleague.</a:t>
            </a:r>
          </a:p>
          <a:p>
            <a:pPr marL="291600" lvl="1" indent="-291600">
              <a:spcBef>
                <a:spcPts val="1000"/>
              </a:spcBef>
            </a:pPr>
            <a:r>
              <a:rPr lang="en-US" altLang="en-US" dirty="0">
                <a:latin typeface="Times New Roman" panose="02020603050405020304" pitchFamily="18" charset="0"/>
                <a:cs typeface="Times New Roman" panose="02020603050405020304" pitchFamily="18" charset="0"/>
              </a:rPr>
              <a:t>A casual meeting (involving more than 2 people) for the purpose of reviewing a work product, or</a:t>
            </a:r>
          </a:p>
          <a:p>
            <a:pPr marL="291600" lvl="1" indent="-291600">
              <a:spcBef>
                <a:spcPts val="1000"/>
              </a:spcBef>
            </a:pPr>
            <a:r>
              <a:rPr lang="en-US" altLang="en-US" dirty="0">
                <a:latin typeface="Times New Roman" panose="02020603050405020304" pitchFamily="18" charset="0"/>
                <a:cs typeface="Times New Roman" panose="02020603050405020304" pitchFamily="18" charset="0"/>
              </a:rPr>
              <a:t>The review-oriented aspects of pair programming which encourages continuous review as work is created.</a:t>
            </a:r>
            <a:endParaRPr lang="en-US" altLang="en-US" sz="20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37</a:t>
            </a:fld>
            <a:endParaRPr lang="en-US" dirty="0"/>
          </a:p>
        </p:txBody>
      </p:sp>
    </p:spTree>
    <p:extLst>
      <p:ext uri="{BB962C8B-B14F-4D97-AF65-F5344CB8AC3E}">
        <p14:creationId xmlns:p14="http://schemas.microsoft.com/office/powerpoint/2010/main" val="15801403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Formal Technical Reviews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1866900" y="1276709"/>
            <a:ext cx="8383850" cy="3641521"/>
          </a:xfrm>
        </p:spPr>
        <p:txBody>
          <a:bodyPr vert="horz" lIns="91440" tIns="45720" rIns="91440" bIns="45720" rtlCol="0">
            <a:noAutofit/>
          </a:bodyPr>
          <a:lstStyle/>
          <a:p>
            <a:r>
              <a:rPr lang="en-US" altLang="en-US" sz="2400" dirty="0">
                <a:latin typeface="Times New Roman" panose="02020603050405020304" pitchFamily="18" charset="0"/>
                <a:cs typeface="Times New Roman" panose="02020603050405020304" pitchFamily="18" charset="0"/>
              </a:rPr>
              <a:t>The objectives of an F</a:t>
            </a:r>
            <a:r>
              <a:rPr lang="en-US" altLang="en-US" sz="1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T</a:t>
            </a:r>
            <a:r>
              <a:rPr lang="en-US" altLang="en-US" sz="1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R (</a:t>
            </a:r>
            <a:r>
              <a:rPr lang="en-US" altLang="en-US" sz="2400" i="1" dirty="0">
                <a:latin typeface="Times New Roman" panose="02020603050405020304" pitchFamily="18" charset="0"/>
                <a:cs typeface="Times New Roman" panose="02020603050405020304" pitchFamily="18" charset="0"/>
              </a:rPr>
              <a:t>walkthrough</a:t>
            </a:r>
            <a:r>
              <a:rPr lang="en-US" altLang="en-US" sz="2400" dirty="0">
                <a:latin typeface="Times New Roman" panose="02020603050405020304" pitchFamily="18" charset="0"/>
                <a:cs typeface="Times New Roman" panose="02020603050405020304" pitchFamily="18" charset="0"/>
              </a:rPr>
              <a:t> or </a:t>
            </a:r>
            <a:r>
              <a:rPr lang="en-US" altLang="en-US" sz="2400" i="1" dirty="0">
                <a:latin typeface="Times New Roman" panose="02020603050405020304" pitchFamily="18" charset="0"/>
                <a:cs typeface="Times New Roman" panose="02020603050405020304" pitchFamily="18" charset="0"/>
              </a:rPr>
              <a:t>inspection</a:t>
            </a:r>
            <a:r>
              <a:rPr lang="en-US" altLang="en-US" sz="2400" dirty="0">
                <a:latin typeface="Times New Roman" panose="02020603050405020304" pitchFamily="18" charset="0"/>
                <a:cs typeface="Times New Roman" panose="02020603050405020304" pitchFamily="18" charset="0"/>
              </a:rPr>
              <a:t>) are: </a:t>
            </a:r>
          </a:p>
          <a:p>
            <a:pPr marL="403200" lvl="1" indent="-403200">
              <a:spcBef>
                <a:spcPts val="1000"/>
              </a:spcBef>
              <a:buFont typeface="+mj-lt"/>
              <a:buAutoNum type="arabicPeriod"/>
            </a:pPr>
            <a:r>
              <a:rPr lang="en-US" altLang="en-US" dirty="0">
                <a:latin typeface="Times New Roman" panose="02020603050405020304" pitchFamily="18" charset="0"/>
                <a:cs typeface="Times New Roman" panose="02020603050405020304" pitchFamily="18" charset="0"/>
              </a:rPr>
              <a:t>To uncover errors in function, logic, or implementation for any representation of the software.</a:t>
            </a:r>
          </a:p>
          <a:p>
            <a:pPr marL="403200" lvl="1" indent="-403200">
              <a:spcBef>
                <a:spcPts val="1000"/>
              </a:spcBef>
              <a:buFont typeface="+mj-lt"/>
              <a:buAutoNum type="arabicPeriod"/>
            </a:pPr>
            <a:r>
              <a:rPr lang="en-US" altLang="en-US" dirty="0">
                <a:latin typeface="Times New Roman" panose="02020603050405020304" pitchFamily="18" charset="0"/>
                <a:cs typeface="Times New Roman" panose="02020603050405020304" pitchFamily="18" charset="0"/>
              </a:rPr>
              <a:t>To verify that the software under review meets its requirements.</a:t>
            </a:r>
          </a:p>
          <a:p>
            <a:pPr marL="403200" lvl="1" indent="-403200">
              <a:spcBef>
                <a:spcPts val="1000"/>
              </a:spcBef>
              <a:buFont typeface="+mj-lt"/>
              <a:buAutoNum type="arabicPeriod"/>
            </a:pPr>
            <a:r>
              <a:rPr lang="en-US" altLang="en-US" dirty="0">
                <a:latin typeface="Times New Roman" panose="02020603050405020304" pitchFamily="18" charset="0"/>
                <a:cs typeface="Times New Roman" panose="02020603050405020304" pitchFamily="18" charset="0"/>
              </a:rPr>
              <a:t>To ensure that the software has been represented according to predefined standards.</a:t>
            </a:r>
          </a:p>
          <a:p>
            <a:pPr marL="403200" lvl="1" indent="-403200">
              <a:spcBef>
                <a:spcPts val="1000"/>
              </a:spcBef>
              <a:buFont typeface="+mj-lt"/>
              <a:buAutoNum type="arabicPeriod"/>
            </a:pPr>
            <a:r>
              <a:rPr lang="en-US" altLang="en-US" dirty="0">
                <a:latin typeface="Times New Roman" panose="02020603050405020304" pitchFamily="18" charset="0"/>
                <a:cs typeface="Times New Roman" panose="02020603050405020304" pitchFamily="18" charset="0"/>
              </a:rPr>
              <a:t>To achieve software that is developed in a uniform manner.</a:t>
            </a:r>
          </a:p>
          <a:p>
            <a:pPr marL="403200" lvl="1" indent="-403200">
              <a:spcBef>
                <a:spcPts val="1000"/>
              </a:spcBef>
              <a:buFont typeface="+mj-lt"/>
              <a:buAutoNum type="arabicPeriod"/>
            </a:pPr>
            <a:r>
              <a:rPr lang="en-US" altLang="en-US" dirty="0">
                <a:latin typeface="Times New Roman" panose="02020603050405020304" pitchFamily="18" charset="0"/>
                <a:cs typeface="Times New Roman" panose="02020603050405020304" pitchFamily="18" charset="0"/>
              </a:rPr>
              <a:t>To make projects more manageable.</a:t>
            </a:r>
            <a:endParaRPr lang="en-US" altLang="en-US" sz="20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38</a:t>
            </a:fld>
            <a:endParaRPr lang="en-US" dirty="0"/>
          </a:p>
        </p:txBody>
      </p:sp>
    </p:spTree>
    <p:extLst>
      <p:ext uri="{BB962C8B-B14F-4D97-AF65-F5344CB8AC3E}">
        <p14:creationId xmlns:p14="http://schemas.microsoft.com/office/powerpoint/2010/main" val="25689442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Review Meeting</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1866900" y="1276710"/>
            <a:ext cx="8283512" cy="3552743"/>
          </a:xfrm>
        </p:spPr>
        <p:txBody>
          <a:bodyPr vert="horz" lIns="91440" tIns="45720" rIns="91440" bIns="45720" rtlCol="0">
            <a:noAutofit/>
          </a:bodyPr>
          <a:lstStyle/>
          <a:p>
            <a:pPr marL="291600" indent="-291600"/>
            <a:r>
              <a:rPr lang="en-US" altLang="en-US" sz="2400" dirty="0">
                <a:latin typeface="Times New Roman" panose="02020603050405020304" pitchFamily="18" charset="0"/>
                <a:cs typeface="Times New Roman" panose="02020603050405020304" pitchFamily="18" charset="0"/>
              </a:rPr>
              <a:t>Between three and five people (typically) should be involved in the review.</a:t>
            </a:r>
          </a:p>
          <a:p>
            <a:pPr marL="291600" indent="-291600"/>
            <a:r>
              <a:rPr lang="en-US" altLang="en-US" sz="2400" dirty="0">
                <a:latin typeface="Times New Roman" panose="02020603050405020304" pitchFamily="18" charset="0"/>
                <a:cs typeface="Times New Roman" panose="02020603050405020304" pitchFamily="18" charset="0"/>
              </a:rPr>
              <a:t>Advance preparation should occur but should require no more than two hours of work for each person.</a:t>
            </a:r>
          </a:p>
          <a:p>
            <a:pPr marL="291600" indent="-291600"/>
            <a:r>
              <a:rPr lang="en-US" altLang="en-US" sz="2400" dirty="0">
                <a:latin typeface="Times New Roman" panose="02020603050405020304" pitchFamily="18" charset="0"/>
                <a:cs typeface="Times New Roman" panose="02020603050405020304" pitchFamily="18" charset="0"/>
              </a:rPr>
              <a:t>The duration of the review meeting should be less than two hours.</a:t>
            </a:r>
          </a:p>
          <a:p>
            <a:pPr marL="291600" indent="-291600"/>
            <a:r>
              <a:rPr lang="en-US" altLang="en-US" sz="2400" dirty="0">
                <a:latin typeface="Times New Roman" panose="02020603050405020304" pitchFamily="18" charset="0"/>
                <a:cs typeface="Times New Roman" panose="02020603050405020304" pitchFamily="18" charset="0"/>
              </a:rPr>
              <a:t>Focus is on a work product (for example: a portion of a requirements model, a detailed component design, source code for a component).</a:t>
            </a:r>
            <a:endParaRPr lang="en-US" altLang="en-US" sz="20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39</a:t>
            </a:fld>
            <a:endParaRPr lang="en-US" dirty="0"/>
          </a:p>
        </p:txBody>
      </p:sp>
    </p:spTree>
    <p:extLst>
      <p:ext uri="{BB962C8B-B14F-4D97-AF65-F5344CB8AC3E}">
        <p14:creationId xmlns:p14="http://schemas.microsoft.com/office/powerpoint/2010/main" val="1721557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dirty="0"/>
              <a:t>What is Quality?</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a:spcBef>
                <a:spcPts val="300"/>
              </a:spcBef>
            </a:pPr>
            <a:r>
              <a:rPr lang="en-US" altLang="en-US" sz="2400" dirty="0"/>
              <a:t>The </a:t>
            </a:r>
            <a:r>
              <a:rPr lang="en-US" altLang="en-US" sz="2400" i="1" dirty="0"/>
              <a:t>American Heritage Dictionary</a:t>
            </a:r>
            <a:r>
              <a:rPr lang="en-US" altLang="en-US" sz="2400" dirty="0"/>
              <a:t> defines </a:t>
            </a:r>
            <a:r>
              <a:rPr lang="en-US" altLang="en-US" sz="2400" i="1" dirty="0"/>
              <a:t>quality</a:t>
            </a:r>
            <a:r>
              <a:rPr lang="en-US" altLang="en-US" sz="2400" dirty="0"/>
              <a:t> as “a characteristic or attribute of something.” </a:t>
            </a:r>
          </a:p>
          <a:p>
            <a:pPr>
              <a:spcBef>
                <a:spcPts val="300"/>
              </a:spcBef>
            </a:pPr>
            <a:r>
              <a:rPr lang="en-US" altLang="en-US" sz="2400" dirty="0"/>
              <a:t>For software, three kinds of quality may be encountered: </a:t>
            </a:r>
          </a:p>
          <a:p>
            <a:pPr marL="291600" lvl="1" indent="-291600">
              <a:spcBef>
                <a:spcPts val="1000"/>
              </a:spcBef>
            </a:pPr>
            <a:r>
              <a:rPr lang="en-US" altLang="en-US" b="1" dirty="0"/>
              <a:t>Quality of design </a:t>
            </a:r>
            <a:r>
              <a:rPr lang="en-US" altLang="en-US" dirty="0"/>
              <a:t>encompasses requirements, specifications, and the design of the system. </a:t>
            </a:r>
          </a:p>
          <a:p>
            <a:pPr marL="291600" lvl="1" indent="-291600">
              <a:spcBef>
                <a:spcPts val="1000"/>
              </a:spcBef>
            </a:pPr>
            <a:r>
              <a:rPr lang="en-US" altLang="en-US" b="1" dirty="0"/>
              <a:t>Quality of conformance </a:t>
            </a:r>
            <a:r>
              <a:rPr lang="en-US" altLang="en-US" dirty="0"/>
              <a:t>is an issue focused primarily on implementation.</a:t>
            </a:r>
          </a:p>
          <a:p>
            <a:pPr marL="291600" lvl="1" indent="-291600">
              <a:spcBef>
                <a:spcPts val="1000"/>
              </a:spcBef>
            </a:pPr>
            <a:r>
              <a:rPr lang="en-US" altLang="en-US" b="1" dirty="0"/>
              <a:t>User satisfaction </a:t>
            </a:r>
            <a:r>
              <a:rPr lang="en-US" altLang="en-US" dirty="0"/>
              <a:t>= compliant product + good quality + delivery within budget and schedule.</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4</a:t>
            </a:fld>
            <a:endParaRPr lang="en-US" dirty="0"/>
          </a:p>
        </p:txBody>
      </p:sp>
    </p:spTree>
    <p:extLst>
      <p:ext uri="{BB962C8B-B14F-4D97-AF65-F5344CB8AC3E}">
        <p14:creationId xmlns:p14="http://schemas.microsoft.com/office/powerpoint/2010/main" val="32791192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Review Players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1866900" y="1276710"/>
            <a:ext cx="8283512" cy="2869163"/>
          </a:xfrm>
        </p:spPr>
        <p:txBody>
          <a:bodyPr vert="horz" lIns="91440" tIns="45720" rIns="91440" bIns="45720" rtlCol="0">
            <a:noAutofit/>
          </a:bodyPr>
          <a:lstStyle/>
          <a:p>
            <a:pPr marL="291600" indent="-291600"/>
            <a:r>
              <a:rPr lang="en-US" altLang="en-US" i="1" noProof="0" dirty="0">
                <a:solidFill>
                  <a:schemeClr val="tx1"/>
                </a:solidFill>
                <a:latin typeface="Times New Roman" panose="02020603050405020304" pitchFamily="18" charset="0"/>
                <a:cs typeface="Times New Roman" panose="02020603050405020304" pitchFamily="18" charset="0"/>
              </a:rPr>
              <a:t>Producer</a:t>
            </a:r>
            <a:r>
              <a:rPr lang="en-US" altLang="en-US" noProof="0" dirty="0">
                <a:solidFill>
                  <a:schemeClr val="tx1"/>
                </a:solidFill>
                <a:latin typeface="Times New Roman" panose="02020603050405020304" pitchFamily="18" charset="0"/>
                <a:cs typeface="Times New Roman" panose="02020603050405020304" pitchFamily="18" charset="0"/>
              </a:rPr>
              <a:t>—the individual who has developed the work product.</a:t>
            </a:r>
          </a:p>
          <a:p>
            <a:pPr marL="291600" indent="-291600"/>
            <a:r>
              <a:rPr lang="en-US" altLang="en-US" i="1" noProof="0" dirty="0">
                <a:solidFill>
                  <a:schemeClr val="tx1"/>
                </a:solidFill>
                <a:latin typeface="Times New Roman" panose="02020603050405020304" pitchFamily="18" charset="0"/>
                <a:cs typeface="Times New Roman" panose="02020603050405020304" pitchFamily="18" charset="0"/>
              </a:rPr>
              <a:t>Review leader—</a:t>
            </a:r>
            <a:r>
              <a:rPr lang="en-US" altLang="en-US" noProof="0" dirty="0">
                <a:solidFill>
                  <a:schemeClr val="tx1"/>
                </a:solidFill>
                <a:latin typeface="Times New Roman" panose="02020603050405020304" pitchFamily="18" charset="0"/>
                <a:cs typeface="Times New Roman" panose="02020603050405020304" pitchFamily="18" charset="0"/>
              </a:rPr>
              <a:t>evaluates the product for readiness, generates copies of product materials, and distributes them to two or three </a:t>
            </a:r>
            <a:r>
              <a:rPr lang="en-US" altLang="en-US" i="1" noProof="0" dirty="0">
                <a:solidFill>
                  <a:schemeClr val="tx1"/>
                </a:solidFill>
                <a:latin typeface="Times New Roman" panose="02020603050405020304" pitchFamily="18" charset="0"/>
                <a:cs typeface="Times New Roman" panose="02020603050405020304" pitchFamily="18" charset="0"/>
              </a:rPr>
              <a:t>reviewers </a:t>
            </a:r>
            <a:r>
              <a:rPr lang="en-US" altLang="en-US" noProof="0" dirty="0">
                <a:solidFill>
                  <a:schemeClr val="tx1"/>
                </a:solidFill>
                <a:latin typeface="Times New Roman" panose="02020603050405020304" pitchFamily="18" charset="0"/>
                <a:cs typeface="Times New Roman" panose="02020603050405020304" pitchFamily="18" charset="0"/>
              </a:rPr>
              <a:t>for advance preparation and facilitates the meeting discussion.</a:t>
            </a:r>
          </a:p>
          <a:p>
            <a:pPr marL="291600" indent="-291600"/>
            <a:r>
              <a:rPr lang="en-US" altLang="en-US" i="1" noProof="0" dirty="0">
                <a:solidFill>
                  <a:schemeClr val="tx1"/>
                </a:solidFill>
                <a:latin typeface="Times New Roman" panose="02020603050405020304" pitchFamily="18" charset="0"/>
                <a:cs typeface="Times New Roman" panose="02020603050405020304" pitchFamily="18" charset="0"/>
              </a:rPr>
              <a:t>Reviewer</a:t>
            </a:r>
            <a:r>
              <a:rPr lang="en-US" altLang="en-US" noProof="0" dirty="0">
                <a:solidFill>
                  <a:schemeClr val="tx1"/>
                </a:solidFill>
                <a:latin typeface="Times New Roman" panose="02020603050405020304" pitchFamily="18" charset="0"/>
                <a:cs typeface="Times New Roman" panose="02020603050405020304" pitchFamily="18" charset="0"/>
              </a:rPr>
              <a:t>(</a:t>
            </a:r>
            <a:r>
              <a:rPr lang="en-US" altLang="en-US" i="1" noProof="0" dirty="0">
                <a:solidFill>
                  <a:schemeClr val="tx1"/>
                </a:solidFill>
                <a:latin typeface="Times New Roman" panose="02020603050405020304" pitchFamily="18" charset="0"/>
                <a:cs typeface="Times New Roman" panose="02020603050405020304" pitchFamily="18" charset="0"/>
              </a:rPr>
              <a:t>s</a:t>
            </a:r>
            <a:r>
              <a:rPr lang="en-US" altLang="en-US" noProof="0" dirty="0">
                <a:solidFill>
                  <a:schemeClr val="tx1"/>
                </a:solidFill>
                <a:latin typeface="Times New Roman" panose="02020603050405020304" pitchFamily="18" charset="0"/>
                <a:cs typeface="Times New Roman" panose="02020603050405020304" pitchFamily="18" charset="0"/>
              </a:rPr>
              <a:t>)—expected to spend between one and two hours reviewing the product, making notes, and otherwise becoming familiar with the work.</a:t>
            </a:r>
          </a:p>
          <a:p>
            <a:pPr marL="291600" indent="-291600"/>
            <a:r>
              <a:rPr lang="en-US" altLang="en-US" i="1" noProof="0" dirty="0">
                <a:solidFill>
                  <a:schemeClr val="tx1"/>
                </a:solidFill>
                <a:latin typeface="Times New Roman" panose="02020603050405020304" pitchFamily="18" charset="0"/>
                <a:cs typeface="Times New Roman" panose="02020603050405020304" pitchFamily="18" charset="0"/>
              </a:rPr>
              <a:t>Recorder</a:t>
            </a:r>
            <a:r>
              <a:rPr lang="en-US" altLang="en-US" noProof="0" dirty="0">
                <a:solidFill>
                  <a:schemeClr val="tx1"/>
                </a:solidFill>
                <a:latin typeface="Times New Roman" panose="02020603050405020304" pitchFamily="18" charset="0"/>
                <a:cs typeface="Times New Roman" panose="02020603050405020304" pitchFamily="18" charset="0"/>
              </a:rPr>
              <a:t>—reviewer who records (in writing) all important issues raised during the review.</a:t>
            </a:r>
            <a:endParaRPr lang="en-US" altLang="en-US" sz="20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40</a:t>
            </a:fld>
            <a:endParaRPr lang="en-US" dirty="0"/>
          </a:p>
        </p:txBody>
      </p:sp>
    </p:spTree>
    <p:extLst>
      <p:ext uri="{BB962C8B-B14F-4D97-AF65-F5344CB8AC3E}">
        <p14:creationId xmlns:p14="http://schemas.microsoft.com/office/powerpoint/2010/main" val="5978815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Review Outcome</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1866900" y="1276709"/>
            <a:ext cx="8283512" cy="3463968"/>
          </a:xfrm>
        </p:spPr>
        <p:txBody>
          <a:bodyPr vert="horz" lIns="91440" tIns="45720" rIns="91440" bIns="45720" rtlCol="0">
            <a:noAutofit/>
          </a:bodyPr>
          <a:lstStyle/>
          <a:p>
            <a:r>
              <a:rPr lang="en-US" sz="2400" dirty="0">
                <a:latin typeface="Times New Roman" panose="02020603050405020304" pitchFamily="18" charset="0"/>
                <a:cs typeface="Times New Roman" panose="02020603050405020304" pitchFamily="18" charset="0"/>
              </a:rPr>
              <a:t>At the end of the review, all attendees of the F</a:t>
            </a:r>
            <a:r>
              <a:rPr lang="en-US" sz="1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a:t>
            </a:r>
            <a:r>
              <a:rPr lang="en-US" sz="1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R must decide whether to: </a:t>
            </a:r>
          </a:p>
          <a:p>
            <a:pPr marL="403200" indent="-403200">
              <a:buFont typeface="+mj-lt"/>
              <a:buAutoNum type="arabicPeriod"/>
            </a:pPr>
            <a:r>
              <a:rPr lang="en-US" sz="2400" dirty="0">
                <a:latin typeface="Times New Roman" panose="02020603050405020304" pitchFamily="18" charset="0"/>
                <a:cs typeface="Times New Roman" panose="02020603050405020304" pitchFamily="18" charset="0"/>
              </a:rPr>
              <a:t>Accept the product without further modification.</a:t>
            </a:r>
          </a:p>
          <a:p>
            <a:pPr marL="403200" indent="-403200">
              <a:buFont typeface="+mj-lt"/>
              <a:buAutoNum type="arabicPeriod"/>
            </a:pPr>
            <a:r>
              <a:rPr lang="en-US" sz="2400" dirty="0">
                <a:latin typeface="Times New Roman" panose="02020603050405020304" pitchFamily="18" charset="0"/>
                <a:cs typeface="Times New Roman" panose="02020603050405020304" pitchFamily="18" charset="0"/>
              </a:rPr>
              <a:t>Reject the product due to severe errors (once corrected, another review must be performed).</a:t>
            </a:r>
          </a:p>
          <a:p>
            <a:pPr marL="403200" indent="-403200">
              <a:buFont typeface="+mj-lt"/>
              <a:buAutoNum type="arabicPeriod"/>
            </a:pPr>
            <a:r>
              <a:rPr lang="en-US" sz="2400" dirty="0">
                <a:latin typeface="Times New Roman" panose="02020603050405020304" pitchFamily="18" charset="0"/>
                <a:cs typeface="Times New Roman" panose="02020603050405020304" pitchFamily="18" charset="0"/>
              </a:rPr>
              <a:t>Accept the product provisionally (minor errors have been encountered and must be corrected, but no additional review will be required).</a:t>
            </a:r>
            <a:endParaRPr lang="en-US" altLang="en-US" sz="20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41</a:t>
            </a:fld>
            <a:endParaRPr lang="en-US" dirty="0"/>
          </a:p>
        </p:txBody>
      </p:sp>
    </p:spTree>
    <p:extLst>
      <p:ext uri="{BB962C8B-B14F-4D97-AF65-F5344CB8AC3E}">
        <p14:creationId xmlns:p14="http://schemas.microsoft.com/office/powerpoint/2010/main" val="35282206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3600" dirty="0">
                <a:latin typeface="Times New Roman" panose="02020603050405020304" pitchFamily="18" charset="0"/>
                <a:cs typeface="Times New Roman" panose="02020603050405020304" pitchFamily="18" charset="0"/>
              </a:rPr>
              <a:t>Review Reporting and Record Keeping</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1866900" y="1276710"/>
            <a:ext cx="8458200" cy="3236676"/>
          </a:xfrm>
        </p:spPr>
        <p:txBody>
          <a:bodyPr vert="horz" lIns="91440" tIns="45720" rIns="91440" bIns="45720" rtlCol="0">
            <a:noAutofit/>
          </a:bodyPr>
          <a:lstStyle/>
          <a:p>
            <a:pPr marL="291600" indent="-291600"/>
            <a:r>
              <a:rPr lang="en-US" sz="2400" dirty="0">
                <a:latin typeface="Times New Roman" panose="02020603050405020304" pitchFamily="18" charset="0"/>
                <a:cs typeface="Times New Roman" panose="02020603050405020304" pitchFamily="18" charset="0"/>
              </a:rPr>
              <a:t>During the F</a:t>
            </a:r>
            <a:r>
              <a:rPr lang="en-US" sz="1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a:t>
            </a:r>
            <a:r>
              <a:rPr lang="en-US" sz="1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R, the recorder records all issues raised and summarizes these in a </a:t>
            </a:r>
            <a:r>
              <a:rPr lang="en-US" sz="2400" i="1" dirty="0">
                <a:latin typeface="Times New Roman" panose="02020603050405020304" pitchFamily="18" charset="0"/>
                <a:cs typeface="Times New Roman" panose="02020603050405020304" pitchFamily="18" charset="0"/>
              </a:rPr>
              <a:t>review issues list</a:t>
            </a:r>
            <a:r>
              <a:rPr lang="en-US" sz="2400" dirty="0">
                <a:latin typeface="Times New Roman" panose="02020603050405020304" pitchFamily="18" charset="0"/>
                <a:cs typeface="Times New Roman" panose="02020603050405020304" pitchFamily="18" charset="0"/>
              </a:rPr>
              <a:t> to serve as an action list for the producer.</a:t>
            </a:r>
            <a:endParaRPr lang="en-US" sz="2400" i="1" dirty="0">
              <a:latin typeface="Times New Roman" panose="02020603050405020304" pitchFamily="18" charset="0"/>
              <a:cs typeface="Times New Roman" panose="02020603050405020304" pitchFamily="18" charset="0"/>
            </a:endParaRPr>
          </a:p>
          <a:p>
            <a:pPr marL="291600" indent="-291600"/>
            <a:r>
              <a:rPr lang="en-US" sz="2400" dirty="0">
                <a:latin typeface="Times New Roman" panose="02020603050405020304" pitchFamily="18" charset="0"/>
                <a:cs typeface="Times New Roman" panose="02020603050405020304" pitchFamily="18" charset="0"/>
              </a:rPr>
              <a:t>A </a:t>
            </a:r>
            <a:r>
              <a:rPr lang="en-US" sz="2400" i="1" dirty="0">
                <a:latin typeface="Times New Roman" panose="02020603050405020304" pitchFamily="18" charset="0"/>
                <a:cs typeface="Times New Roman" panose="02020603050405020304" pitchFamily="18" charset="0"/>
              </a:rPr>
              <a:t>formal technical review summary report </a:t>
            </a:r>
            <a:r>
              <a:rPr lang="en-US" sz="2400" dirty="0">
                <a:latin typeface="Times New Roman" panose="02020603050405020304" pitchFamily="18" charset="0"/>
                <a:cs typeface="Times New Roman" panose="02020603050405020304" pitchFamily="18" charset="0"/>
              </a:rPr>
              <a:t>is created that answers three questions: </a:t>
            </a:r>
          </a:p>
          <a:p>
            <a:pPr marL="622800" lvl="4" indent="-320400">
              <a:spcBef>
                <a:spcPts val="1000"/>
              </a:spcBef>
              <a:buFont typeface="+mj-lt"/>
              <a:buAutoNum type="arabicPeriod"/>
            </a:pPr>
            <a:r>
              <a:rPr lang="en-US" sz="2000" dirty="0">
                <a:latin typeface="Times New Roman" panose="02020603050405020304" pitchFamily="18" charset="0"/>
                <a:cs typeface="Times New Roman" panose="02020603050405020304" pitchFamily="18" charset="0"/>
              </a:rPr>
              <a:t>What was reviewed? </a:t>
            </a:r>
          </a:p>
          <a:p>
            <a:pPr marL="622800" lvl="4" indent="-320400">
              <a:spcBef>
                <a:spcPts val="1000"/>
              </a:spcBef>
              <a:buFont typeface="+mj-lt"/>
              <a:buAutoNum type="arabicPeriod"/>
            </a:pPr>
            <a:r>
              <a:rPr lang="en-US" sz="2000" dirty="0">
                <a:latin typeface="Times New Roman" panose="02020603050405020304" pitchFamily="18" charset="0"/>
                <a:cs typeface="Times New Roman" panose="02020603050405020304" pitchFamily="18" charset="0"/>
              </a:rPr>
              <a:t>Who reviewed it? </a:t>
            </a:r>
          </a:p>
          <a:p>
            <a:pPr marL="622800" lvl="4" indent="-320400">
              <a:spcBef>
                <a:spcPts val="1000"/>
              </a:spcBef>
              <a:buFont typeface="+mj-lt"/>
              <a:buAutoNum type="arabicPeriod"/>
            </a:pPr>
            <a:r>
              <a:rPr lang="en-US" sz="2000" dirty="0">
                <a:latin typeface="Times New Roman" panose="02020603050405020304" pitchFamily="18" charset="0"/>
                <a:cs typeface="Times New Roman" panose="02020603050405020304" pitchFamily="18" charset="0"/>
              </a:rPr>
              <a:t>What were the findings and conclusions?</a:t>
            </a:r>
            <a:endParaRPr lang="en-US" sz="2400" dirty="0">
              <a:latin typeface="Times New Roman" panose="02020603050405020304" pitchFamily="18" charset="0"/>
              <a:cs typeface="Times New Roman" panose="02020603050405020304" pitchFamily="18" charset="0"/>
            </a:endParaRPr>
          </a:p>
        </p:txBody>
      </p:sp>
      <p:sp>
        <p:nvSpPr>
          <p:cNvPr id="13" name="Content Placeholder 12"/>
          <p:cNvSpPr>
            <a:spLocks noGrp="1"/>
          </p:cNvSpPr>
          <p:nvPr>
            <p:ph sz="quarter" idx="18"/>
          </p:nvPr>
        </p:nvSpPr>
        <p:spPr>
          <a:xfrm>
            <a:off x="1866900" y="4622471"/>
            <a:ext cx="8458200" cy="815559"/>
          </a:xfrm>
        </p:spPr>
        <p:txBody>
          <a:bodyPr>
            <a:noAutofit/>
          </a:bodyPr>
          <a:lstStyle/>
          <a:p>
            <a:pPr marL="291600" indent="-291600"/>
            <a:r>
              <a:rPr lang="en-US" sz="2400" dirty="0">
                <a:latin typeface="Times New Roman" panose="02020603050405020304" pitchFamily="18" charset="0"/>
                <a:cs typeface="Times New Roman" panose="02020603050405020304" pitchFamily="18" charset="0"/>
              </a:rPr>
              <a:t>You should establish a follow-up procedure to ensure that items on the issues list have been properly corrected.</a:t>
            </a:r>
            <a:endParaRPr lang="en-US" sz="2400" dirty="0"/>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42</a:t>
            </a:fld>
            <a:endParaRPr lang="en-US" dirty="0"/>
          </a:p>
        </p:txBody>
      </p:sp>
    </p:spTree>
    <p:extLst>
      <p:ext uri="{BB962C8B-B14F-4D97-AF65-F5344CB8AC3E}">
        <p14:creationId xmlns:p14="http://schemas.microsoft.com/office/powerpoint/2010/main" val="39712762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Review Guidelines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1866900" y="1276709"/>
            <a:ext cx="8283512" cy="4520410"/>
          </a:xfrm>
        </p:spPr>
        <p:txBody>
          <a:bodyPr vert="horz" lIns="91440" tIns="45720" rIns="91440" bIns="45720" rtlCol="0">
            <a:noAutofit/>
          </a:bodyPr>
          <a:lstStyle/>
          <a:p>
            <a:pPr marL="291600" indent="-291600"/>
            <a:r>
              <a:rPr lang="en-US" altLang="en-US" noProof="0" dirty="0">
                <a:latin typeface="Times New Roman" panose="02020603050405020304" pitchFamily="18" charset="0"/>
                <a:cs typeface="Times New Roman" panose="02020603050405020304" pitchFamily="18" charset="0"/>
              </a:rPr>
              <a:t>Review the product, not the producer. </a:t>
            </a:r>
          </a:p>
          <a:p>
            <a:pPr marL="291600" indent="-291600"/>
            <a:r>
              <a:rPr lang="en-US" altLang="en-US" noProof="0" dirty="0">
                <a:latin typeface="Times New Roman" panose="02020603050405020304" pitchFamily="18" charset="0"/>
                <a:cs typeface="Times New Roman" panose="02020603050405020304" pitchFamily="18" charset="0"/>
              </a:rPr>
              <a:t>Set an agenda and maintain it. </a:t>
            </a:r>
          </a:p>
          <a:p>
            <a:pPr marL="291600" indent="-291600"/>
            <a:r>
              <a:rPr lang="en-US" altLang="en-US" noProof="0" dirty="0">
                <a:latin typeface="Times New Roman" panose="02020603050405020304" pitchFamily="18" charset="0"/>
                <a:cs typeface="Times New Roman" panose="02020603050405020304" pitchFamily="18" charset="0"/>
              </a:rPr>
              <a:t>Limit debate and rebuttal. </a:t>
            </a:r>
          </a:p>
          <a:p>
            <a:pPr marL="291600" indent="-291600"/>
            <a:r>
              <a:rPr lang="en-US" altLang="en-US" noProof="0" dirty="0">
                <a:latin typeface="Times New Roman" panose="02020603050405020304" pitchFamily="18" charset="0"/>
                <a:cs typeface="Times New Roman" panose="02020603050405020304" pitchFamily="18" charset="0"/>
              </a:rPr>
              <a:t>Enunciate problem areas, but don’t try to solve every problem noted. </a:t>
            </a:r>
          </a:p>
          <a:p>
            <a:pPr marL="291600" indent="-291600"/>
            <a:r>
              <a:rPr lang="en-US" altLang="en-US" noProof="0" dirty="0">
                <a:latin typeface="Times New Roman" panose="02020603050405020304" pitchFamily="18" charset="0"/>
                <a:cs typeface="Times New Roman" panose="02020603050405020304" pitchFamily="18" charset="0"/>
              </a:rPr>
              <a:t>Take written notes. </a:t>
            </a:r>
          </a:p>
          <a:p>
            <a:pPr marL="291600" indent="-291600"/>
            <a:r>
              <a:rPr lang="en-US" altLang="en-US" noProof="0" dirty="0">
                <a:latin typeface="Times New Roman" panose="02020603050405020304" pitchFamily="18" charset="0"/>
                <a:cs typeface="Times New Roman" panose="02020603050405020304" pitchFamily="18" charset="0"/>
              </a:rPr>
              <a:t>Limit the number of participants and insist upon advance preparation. </a:t>
            </a:r>
          </a:p>
          <a:p>
            <a:pPr marL="291600" indent="-291600"/>
            <a:r>
              <a:rPr lang="en-US" altLang="en-US" noProof="0" dirty="0">
                <a:latin typeface="Times New Roman" panose="02020603050405020304" pitchFamily="18" charset="0"/>
                <a:cs typeface="Times New Roman" panose="02020603050405020304" pitchFamily="18" charset="0"/>
              </a:rPr>
              <a:t>Develop a checklist for each product that is likely to be reviewed. </a:t>
            </a:r>
          </a:p>
          <a:p>
            <a:pPr marL="291600" indent="-291600"/>
            <a:r>
              <a:rPr lang="en-US" altLang="en-US" noProof="0" dirty="0">
                <a:latin typeface="Times New Roman" panose="02020603050405020304" pitchFamily="18" charset="0"/>
                <a:cs typeface="Times New Roman" panose="02020603050405020304" pitchFamily="18" charset="0"/>
              </a:rPr>
              <a:t>Allocate resources and schedule time for F</a:t>
            </a:r>
            <a:r>
              <a:rPr lang="en-US" altLang="en-US" sz="100" dirty="0">
                <a:latin typeface="Times New Roman" panose="02020603050405020304" pitchFamily="18" charset="0"/>
                <a:cs typeface="Times New Roman" panose="02020603050405020304" pitchFamily="18" charset="0"/>
              </a:rPr>
              <a:t> </a:t>
            </a:r>
            <a:r>
              <a:rPr lang="en-US" altLang="en-US" noProof="0" dirty="0">
                <a:latin typeface="Times New Roman" panose="02020603050405020304" pitchFamily="18" charset="0"/>
                <a:cs typeface="Times New Roman" panose="02020603050405020304" pitchFamily="18" charset="0"/>
              </a:rPr>
              <a:t>T</a:t>
            </a:r>
            <a:r>
              <a:rPr lang="en-US" altLang="en-US" sz="100" dirty="0">
                <a:latin typeface="Times New Roman" panose="02020603050405020304" pitchFamily="18" charset="0"/>
                <a:cs typeface="Times New Roman" panose="02020603050405020304" pitchFamily="18" charset="0"/>
              </a:rPr>
              <a:t> </a:t>
            </a:r>
            <a:r>
              <a:rPr lang="en-US" altLang="en-US" noProof="0" dirty="0">
                <a:latin typeface="Times New Roman" panose="02020603050405020304" pitchFamily="18" charset="0"/>
                <a:cs typeface="Times New Roman" panose="02020603050405020304" pitchFamily="18" charset="0"/>
              </a:rPr>
              <a:t>Rs. </a:t>
            </a:r>
          </a:p>
          <a:p>
            <a:pPr marL="291600" indent="-291600"/>
            <a:r>
              <a:rPr lang="en-US" altLang="en-US" noProof="0" dirty="0">
                <a:latin typeface="Times New Roman" panose="02020603050405020304" pitchFamily="18" charset="0"/>
                <a:cs typeface="Times New Roman" panose="02020603050405020304" pitchFamily="18" charset="0"/>
              </a:rPr>
              <a:t>Conduct meaningful training for all reviewers. </a:t>
            </a:r>
          </a:p>
          <a:p>
            <a:pPr marL="291600" indent="-291600"/>
            <a:r>
              <a:rPr lang="en-US" altLang="en-US" noProof="0" dirty="0">
                <a:latin typeface="Times New Roman" panose="02020603050405020304" pitchFamily="18" charset="0"/>
                <a:cs typeface="Times New Roman" panose="02020603050405020304" pitchFamily="18" charset="0"/>
              </a:rPr>
              <a:t>Review your early reviews.</a:t>
            </a:r>
            <a:endParaRPr lang="en-US" altLang="en-US" sz="20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43</a:t>
            </a:fld>
            <a:endParaRPr lang="en-US" dirty="0"/>
          </a:p>
        </p:txBody>
      </p:sp>
    </p:spTree>
    <p:extLst>
      <p:ext uri="{BB962C8B-B14F-4D97-AF65-F5344CB8AC3E}">
        <p14:creationId xmlns:p14="http://schemas.microsoft.com/office/powerpoint/2010/main" val="14421421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Postmortem Evaluations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1866900" y="1276709"/>
            <a:ext cx="8283512" cy="4049894"/>
          </a:xfrm>
        </p:spPr>
        <p:txBody>
          <a:bodyPr vert="horz" lIns="91440" tIns="45720" rIns="91440" bIns="45720" rtlCol="0">
            <a:noAutofit/>
          </a:bodyPr>
          <a:lstStyle/>
          <a:p>
            <a:pPr marL="291600" indent="-291600"/>
            <a:r>
              <a:rPr lang="en-US" sz="2400" dirty="0">
                <a:latin typeface="Times New Roman" panose="02020603050405020304" pitchFamily="18" charset="0"/>
                <a:cs typeface="Times New Roman" panose="02020603050405020304" pitchFamily="18" charset="0"/>
              </a:rPr>
              <a:t>A </a:t>
            </a:r>
            <a:r>
              <a:rPr lang="en-US" sz="2400" b="1" i="1" dirty="0">
                <a:latin typeface="Times New Roman" panose="02020603050405020304" pitchFamily="18" charset="0"/>
                <a:cs typeface="Times New Roman" panose="02020603050405020304" pitchFamily="18" charset="0"/>
              </a:rPr>
              <a:t>postmortem evaluation </a:t>
            </a:r>
            <a:r>
              <a:rPr lang="en-US" sz="2400" dirty="0">
                <a:latin typeface="Times New Roman" panose="02020603050405020304" pitchFamily="18" charset="0"/>
                <a:cs typeface="Times New Roman" panose="02020603050405020304" pitchFamily="18" charset="0"/>
              </a:rPr>
              <a:t>(P</a:t>
            </a:r>
            <a:r>
              <a:rPr lang="en-US" sz="1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a:t>
            </a:r>
            <a:r>
              <a:rPr lang="en-US" sz="1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E) is a mechanism to determine what went right and what went wrong with the software engineering process and practices applied to a specific project.</a:t>
            </a:r>
          </a:p>
          <a:p>
            <a:pPr marL="291600" indent="-291600"/>
            <a:r>
              <a:rPr lang="en-US" sz="2400" dirty="0">
                <a:latin typeface="Times New Roman" panose="02020603050405020304" pitchFamily="18" charset="0"/>
                <a:cs typeface="Times New Roman" panose="02020603050405020304" pitchFamily="18" charset="0"/>
              </a:rPr>
              <a:t>A P</a:t>
            </a:r>
            <a:r>
              <a:rPr lang="en-US" sz="1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a:t>
            </a:r>
            <a:r>
              <a:rPr lang="en-US" sz="1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E is attended by members of the software team and stakeholders who examine the entire software project, focusing on </a:t>
            </a:r>
            <a:r>
              <a:rPr lang="en-US" sz="2400" i="1" dirty="0">
                <a:latin typeface="Times New Roman" panose="02020603050405020304" pitchFamily="18" charset="0"/>
                <a:cs typeface="Times New Roman" panose="02020603050405020304" pitchFamily="18" charset="0"/>
              </a:rPr>
              <a:t>excellences </a:t>
            </a:r>
            <a:r>
              <a:rPr lang="en-US" sz="2400" dirty="0">
                <a:latin typeface="Times New Roman" panose="02020603050405020304" pitchFamily="18" charset="0"/>
                <a:cs typeface="Times New Roman" panose="02020603050405020304" pitchFamily="18" charset="0"/>
              </a:rPr>
              <a:t>(achievements and positive experiences) and </a:t>
            </a:r>
            <a:r>
              <a:rPr lang="en-US" sz="2400" i="1" dirty="0">
                <a:latin typeface="Times New Roman" panose="02020603050405020304" pitchFamily="18" charset="0"/>
                <a:cs typeface="Times New Roman" panose="02020603050405020304" pitchFamily="18" charset="0"/>
              </a:rPr>
              <a:t>challenges </a:t>
            </a:r>
            <a:r>
              <a:rPr lang="en-US" sz="2400" dirty="0">
                <a:latin typeface="Times New Roman" panose="02020603050405020304" pitchFamily="18" charset="0"/>
                <a:cs typeface="Times New Roman" panose="02020603050405020304" pitchFamily="18" charset="0"/>
              </a:rPr>
              <a:t>(problems and negative experiences).</a:t>
            </a:r>
          </a:p>
          <a:p>
            <a:pPr marL="291600" indent="-291600"/>
            <a:r>
              <a:rPr lang="en-US" sz="2400" dirty="0">
                <a:latin typeface="Times New Roman" panose="02020603050405020304" pitchFamily="18" charset="0"/>
                <a:cs typeface="Times New Roman" panose="02020603050405020304" pitchFamily="18" charset="0"/>
              </a:rPr>
              <a:t>The intent is to extract lessons learned from the challenges and excellences and to suggest improvements to process and practice moving forward.</a:t>
            </a:r>
            <a:endParaRPr lang="en-US" altLang="en-US" sz="24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44</a:t>
            </a:fld>
            <a:endParaRPr lang="en-US" dirty="0"/>
          </a:p>
        </p:txBody>
      </p:sp>
    </p:spTree>
    <p:extLst>
      <p:ext uri="{BB962C8B-B14F-4D97-AF65-F5344CB8AC3E}">
        <p14:creationId xmlns:p14="http://schemas.microsoft.com/office/powerpoint/2010/main" val="16503819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Agile Reviews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1866900" y="1276709"/>
            <a:ext cx="8283512" cy="4094282"/>
          </a:xfrm>
        </p:spPr>
        <p:txBody>
          <a:bodyPr vert="horz" lIns="91440" tIns="45720" rIns="91440" bIns="45720" rtlCol="0">
            <a:noAutofit/>
          </a:bodyPr>
          <a:lstStyle/>
          <a:p>
            <a:pPr marL="291600" indent="-291600"/>
            <a:r>
              <a:rPr lang="en-US" sz="2400" dirty="0">
                <a:latin typeface="Times New Roman" panose="02020603050405020304" pitchFamily="18" charset="0"/>
                <a:cs typeface="Times New Roman" panose="02020603050405020304" pitchFamily="18" charset="0"/>
              </a:rPr>
              <a:t>During the sprint planning meeting, user stories are reviewed and ordered according to priority.</a:t>
            </a:r>
          </a:p>
          <a:p>
            <a:pPr marL="291600" indent="-291600"/>
            <a:r>
              <a:rPr lang="en-US" sz="2400" dirty="0">
                <a:latin typeface="Times New Roman" panose="02020603050405020304" pitchFamily="18" charset="0"/>
                <a:cs typeface="Times New Roman" panose="02020603050405020304" pitchFamily="18" charset="0"/>
              </a:rPr>
              <a:t>The daily Scrum meeting is an informal way to ensure that team members are all working on the same priorities and try to catch any defects that may cause the sprint to fail.</a:t>
            </a:r>
          </a:p>
          <a:p>
            <a:pPr marL="291600" indent="-291600"/>
            <a:r>
              <a:rPr lang="en-US" sz="2400" dirty="0">
                <a:latin typeface="Times New Roman" panose="02020603050405020304" pitchFamily="18" charset="0"/>
                <a:cs typeface="Times New Roman" panose="02020603050405020304" pitchFamily="18" charset="0"/>
              </a:rPr>
              <a:t>The sprint review meeting is often conducted using guidelines like the formal technical review discussed in this chapter.</a:t>
            </a:r>
          </a:p>
          <a:p>
            <a:pPr marL="291600" indent="-291600"/>
            <a:r>
              <a:rPr lang="en-US" sz="2400" dirty="0">
                <a:latin typeface="Times New Roman" panose="02020603050405020304" pitchFamily="18" charset="0"/>
                <a:cs typeface="Times New Roman" panose="02020603050405020304" pitchFamily="18" charset="0"/>
              </a:rPr>
              <a:t>The sprint retrospective meeting really a postmortem meeting in that the development team is trying to capture its lessons learned.</a:t>
            </a:r>
            <a:endParaRPr lang="en-US" altLang="en-US" sz="24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45</a:t>
            </a:fld>
            <a:endParaRPr lang="en-US" dirty="0"/>
          </a:p>
        </p:txBody>
      </p:sp>
    </p:spTree>
    <p:extLst>
      <p:ext uri="{BB962C8B-B14F-4D97-AF65-F5344CB8AC3E}">
        <p14:creationId xmlns:p14="http://schemas.microsoft.com/office/powerpoint/2010/main" val="20799169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14C897A-4409-4F96-826A-7AE9F1281913}"/>
              </a:ext>
            </a:extLst>
          </p:cNvPr>
          <p:cNvSpPr>
            <a:spLocks noGrp="1"/>
          </p:cNvSpPr>
          <p:nvPr>
            <p:ph type="ctrTitle"/>
          </p:nvPr>
        </p:nvSpPr>
        <p:spPr/>
        <p:txBody>
          <a:bodyPr/>
          <a:lstStyle/>
          <a:p>
            <a:r>
              <a:rPr lang="en-US" noProof="0" dirty="0">
                <a:latin typeface="Times New Roman" panose="02020603050405020304" pitchFamily="18" charset="0"/>
                <a:cs typeface="Times New Roman" panose="02020603050405020304" pitchFamily="18" charset="0"/>
              </a:rPr>
              <a:t>Chapter 17</a:t>
            </a:r>
          </a:p>
        </p:txBody>
      </p:sp>
      <p:sp>
        <p:nvSpPr>
          <p:cNvPr id="13" name="Subtitle 12">
            <a:extLst>
              <a:ext uri="{FF2B5EF4-FFF2-40B4-BE49-F238E27FC236}">
                <a16:creationId xmlns:a16="http://schemas.microsoft.com/office/drawing/2014/main" id="{39DC5F79-D657-4B2E-8FAB-C143E5618948}"/>
              </a:ext>
            </a:extLst>
          </p:cNvPr>
          <p:cNvSpPr>
            <a:spLocks noGrp="1"/>
          </p:cNvSpPr>
          <p:nvPr>
            <p:ph type="subTitle" idx="1"/>
          </p:nvPr>
        </p:nvSpPr>
        <p:spPr/>
        <p:txBody>
          <a:bodyPr/>
          <a:lstStyle/>
          <a:p>
            <a:r>
              <a:rPr lang="en-US" noProof="0" dirty="0">
                <a:latin typeface="Times New Roman" panose="02020603050405020304" pitchFamily="18" charset="0"/>
                <a:cs typeface="Times New Roman" panose="02020603050405020304" pitchFamily="18" charset="0"/>
              </a:rPr>
              <a:t>Software Quality Assurance</a:t>
            </a:r>
          </a:p>
        </p:txBody>
      </p:sp>
      <p:sp>
        <p:nvSpPr>
          <p:cNvPr id="14" name="Text Placeholder 13">
            <a:extLst>
              <a:ext uri="{FF2B5EF4-FFF2-40B4-BE49-F238E27FC236}">
                <a16:creationId xmlns:a16="http://schemas.microsoft.com/office/drawing/2014/main" id="{A59F268B-4D44-410E-9686-AEB4FDBAB432}"/>
              </a:ext>
            </a:extLst>
          </p:cNvPr>
          <p:cNvSpPr>
            <a:spLocks noGrp="1"/>
          </p:cNvSpPr>
          <p:nvPr>
            <p:ph type="body" sz="quarter" idx="10"/>
          </p:nvPr>
        </p:nvSpPr>
        <p:spPr/>
        <p:txBody>
          <a:bodyPr/>
          <a:lstStyle/>
          <a:p>
            <a:r>
              <a:rPr lang="en-US" noProof="0" dirty="0">
                <a:latin typeface="Times New Roman" panose="02020603050405020304" pitchFamily="18" charset="0"/>
                <a:cs typeface="Times New Roman" panose="02020603050405020304" pitchFamily="18" charset="0"/>
              </a:rPr>
              <a:t>Part Three – Quality and </a:t>
            </a:r>
            <a:r>
              <a:rPr lang="en-US" noProof="0" dirty="0" err="1">
                <a:latin typeface="Times New Roman" panose="02020603050405020304" pitchFamily="18" charset="0"/>
                <a:cs typeface="Times New Roman" panose="02020603050405020304" pitchFamily="18" charset="0"/>
              </a:rPr>
              <a:t>Seccurity</a:t>
            </a:r>
            <a:endParaRPr lang="en-US" noProof="0"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5075BF32-B42F-470F-B1EE-DD2931D140AA}"/>
              </a:ext>
            </a:extLst>
          </p:cNvPr>
          <p:cNvSpPr>
            <a:spLocks noGrp="1"/>
          </p:cNvSpPr>
          <p:nvPr>
            <p:ph type="ftr" sz="quarter" idx="12"/>
          </p:nvPr>
        </p:nvSpPr>
        <p:spPr>
          <a:xfrm>
            <a:off x="1524000" y="6478439"/>
            <a:ext cx="9144000" cy="379562"/>
          </a:xfrm>
        </p:spPr>
        <p:txBody>
          <a:bodyPr/>
          <a:lstStyle/>
          <a:p>
            <a:pPr defTabSz="457200">
              <a:spcBef>
                <a:spcPct val="20000"/>
              </a:spcBef>
              <a:defRPr/>
            </a:pPr>
            <a:r>
              <a:rPr lang="en-US" dirty="0">
                <a:latin typeface="Times New Roman" panose="02020603050405020304" pitchFamily="18" charset="0"/>
                <a:cs typeface="Times New Roman" panose="02020603050405020304" pitchFamily="18" charset="0"/>
              </a:rPr>
              <a:t>© 2020 McGraw Hill. All rights reserved. Authorized only for instructor use in the classroom.</a:t>
            </a:r>
          </a:p>
          <a:p>
            <a:pPr defTabSz="457200">
              <a:spcBef>
                <a:spcPct val="20000"/>
              </a:spcBef>
              <a:defRPr/>
            </a:pPr>
            <a:r>
              <a:rPr lang="en-US" dirty="0">
                <a:latin typeface="Times New Roman" panose="02020603050405020304" pitchFamily="18" charset="0"/>
                <a:cs typeface="Times New Roman" panose="02020603050405020304" pitchFamily="18" charset="0"/>
              </a:rPr>
              <a:t>No reproduction or further distribution permitted without the prior written consent of McGraw Hill.</a:t>
            </a:r>
          </a:p>
        </p:txBody>
      </p:sp>
      <p:pic>
        <p:nvPicPr>
          <p:cNvPr id="4" name="Picture Placeholder 3" descr="Software Engineering-A Practitioner's Approach, Ninth edition by Roger S. Pressman and Bruce R. Maxim">
            <a:extLst>
              <a:ext uri="{FF2B5EF4-FFF2-40B4-BE49-F238E27FC236}">
                <a16:creationId xmlns:a16="http://schemas.microsoft.com/office/drawing/2014/main" id="{F931430B-C7B5-4B32-83F1-F94512FA5900}"/>
              </a:ext>
            </a:extLst>
          </p:cNvPr>
          <p:cNvPicPr>
            <a:picLocks noGrp="1" noChangeAspect="1"/>
          </p:cNvPicPr>
          <p:nvPr>
            <p:ph type="pic" sz="quarter" idx="11"/>
          </p:nvPr>
        </p:nvPicPr>
        <p:blipFill>
          <a:blip r:embed="rId3">
            <a:extLst>
              <a:ext uri="{28A0092B-C50C-407E-A947-70E740481C1C}">
                <a14:useLocalDpi xmlns:a14="http://schemas.microsoft.com/office/drawing/2010/main" val="0"/>
              </a:ext>
            </a:extLst>
          </a:blip>
          <a:srcRect t="2502" b="2502"/>
          <a:stretch>
            <a:fillRect/>
          </a:stretch>
        </p:blipFill>
        <p:spPr>
          <a:xfrm>
            <a:off x="5962835" y="1175022"/>
            <a:ext cx="4229100" cy="4976453"/>
          </a:xfrm>
        </p:spPr>
      </p:pic>
    </p:spTree>
    <p:extLst>
      <p:ext uri="{BB962C8B-B14F-4D97-AF65-F5344CB8AC3E}">
        <p14:creationId xmlns:p14="http://schemas.microsoft.com/office/powerpoint/2010/main" val="13614856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095171-A499-B183-715B-643D384A1E02}"/>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sz="4000" kern="1200" dirty="0">
                <a:solidFill>
                  <a:schemeClr val="tx2"/>
                </a:solidFill>
                <a:latin typeface="+mj-lt"/>
                <a:ea typeface="+mj-ea"/>
                <a:cs typeface="+mj-cs"/>
              </a:rPr>
              <a:t>Software Quality Assurance</a:t>
            </a:r>
          </a:p>
        </p:txBody>
      </p:sp>
      <p:sp>
        <p:nvSpPr>
          <p:cNvPr id="3" name="Text Placeholder 2">
            <a:extLst>
              <a:ext uri="{FF2B5EF4-FFF2-40B4-BE49-F238E27FC236}">
                <a16:creationId xmlns:a16="http://schemas.microsoft.com/office/drawing/2014/main" id="{DCBDFEC6-DAAF-995B-EF9A-4E6609CAD303}"/>
              </a:ext>
            </a:extLst>
          </p:cNvPr>
          <p:cNvSpPr>
            <a:spLocks noGrp="1"/>
          </p:cNvSpPr>
          <p:nvPr>
            <p:ph type="body" idx="1"/>
          </p:nvPr>
        </p:nvSpPr>
        <p:spPr>
          <a:xfrm>
            <a:off x="6590966" y="3428999"/>
            <a:ext cx="4805691" cy="838831"/>
          </a:xfrm>
        </p:spPr>
        <p:txBody>
          <a:bodyPr vert="horz" lIns="91440" tIns="45720" rIns="91440" bIns="45720" rtlCol="0" anchor="b">
            <a:normAutofit/>
          </a:bodyPr>
          <a:lstStyle/>
          <a:p>
            <a:endParaRPr lang="en-US" sz="2000" kern="1200">
              <a:solidFill>
                <a:schemeClr val="tx2"/>
              </a:solidFill>
              <a:latin typeface="+mn-lt"/>
              <a:ea typeface="+mn-ea"/>
              <a:cs typeface="+mn-cs"/>
            </a:endParaRPr>
          </a:p>
        </p:txBody>
      </p:sp>
      <p:pic>
        <p:nvPicPr>
          <p:cNvPr id="7" name="Graphic 6" descr="Workforce Management">
            <a:extLst>
              <a:ext uri="{FF2B5EF4-FFF2-40B4-BE49-F238E27FC236}">
                <a16:creationId xmlns:a16="http://schemas.microsoft.com/office/drawing/2014/main" id="{4F84EBE9-3F6F-57EE-2233-CD8AD823702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632669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Quality Management</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1831732" y="1197578"/>
            <a:ext cx="8194243" cy="4235557"/>
          </a:xfrm>
        </p:spPr>
        <p:txBody>
          <a:bodyPr vert="horz" lIns="91440" tIns="45720" rIns="91440" bIns="45720" rtlCol="0">
            <a:noAutofit/>
          </a:bodyPr>
          <a:lstStyle/>
          <a:p>
            <a:r>
              <a:rPr lang="en-US" altLang="en-US" sz="2400" dirty="0">
                <a:latin typeface="Times New Roman" panose="02020603050405020304" pitchFamily="18" charset="0"/>
                <a:cs typeface="Times New Roman" panose="02020603050405020304" pitchFamily="18" charset="0"/>
              </a:rPr>
              <a:t>Phil Crosby once said:</a:t>
            </a:r>
          </a:p>
          <a:p>
            <a:pPr marL="291600" lvl="1" indent="-291600">
              <a:spcBef>
                <a:spcPts val="1000"/>
              </a:spcBef>
            </a:pPr>
            <a:r>
              <a:rPr lang="en-US" altLang="en-US" noProof="0" dirty="0">
                <a:solidFill>
                  <a:schemeClr val="tx1"/>
                </a:solidFill>
                <a:latin typeface="Times New Roman" panose="02020603050405020304" pitchFamily="18" charset="0"/>
                <a:cs typeface="Times New Roman" panose="02020603050405020304" pitchFamily="18" charset="0"/>
              </a:rPr>
              <a:t>The problem of quality management is not what people don't know about it. The problem is what they think they do.</a:t>
            </a:r>
          </a:p>
          <a:p>
            <a:pPr marL="291600" lvl="1" indent="-291600">
              <a:spcBef>
                <a:spcPts val="1000"/>
              </a:spcBef>
            </a:pPr>
            <a:r>
              <a:rPr lang="en-US" altLang="en-US" i="1" noProof="0" dirty="0">
                <a:solidFill>
                  <a:schemeClr val="tx1"/>
                </a:solidFill>
                <a:latin typeface="Times New Roman" panose="02020603050405020304" pitchFamily="18" charset="0"/>
                <a:cs typeface="Times New Roman" panose="02020603050405020304" pitchFamily="18" charset="0"/>
              </a:rPr>
              <a:t>Everybody is for it.</a:t>
            </a:r>
            <a:r>
              <a:rPr lang="en-US" altLang="en-US" noProof="0" dirty="0">
                <a:solidFill>
                  <a:schemeClr val="tx1"/>
                </a:solidFill>
                <a:latin typeface="Times New Roman" panose="02020603050405020304" pitchFamily="18" charset="0"/>
                <a:cs typeface="Times New Roman" panose="02020603050405020304" pitchFamily="18" charset="0"/>
              </a:rPr>
              <a:t> (Under certain conditions, of course.)</a:t>
            </a:r>
          </a:p>
          <a:p>
            <a:pPr marL="291600" lvl="1" indent="-291600">
              <a:spcBef>
                <a:spcPts val="1000"/>
              </a:spcBef>
            </a:pPr>
            <a:r>
              <a:rPr lang="en-US" altLang="en-US" i="1" noProof="0" dirty="0">
                <a:solidFill>
                  <a:schemeClr val="tx1"/>
                </a:solidFill>
                <a:latin typeface="Times New Roman" panose="02020603050405020304" pitchFamily="18" charset="0"/>
                <a:cs typeface="Times New Roman" panose="02020603050405020304" pitchFamily="18" charset="0"/>
              </a:rPr>
              <a:t>Everyone feels they understand it.</a:t>
            </a:r>
            <a:r>
              <a:rPr lang="en-US" altLang="en-US" noProof="0" dirty="0">
                <a:solidFill>
                  <a:schemeClr val="tx1"/>
                </a:solidFill>
                <a:latin typeface="Times New Roman" panose="02020603050405020304" pitchFamily="18" charset="0"/>
                <a:cs typeface="Times New Roman" panose="02020603050405020304" pitchFamily="18" charset="0"/>
              </a:rPr>
              <a:t> (Even though they wouldn't want to explain it.)</a:t>
            </a:r>
          </a:p>
          <a:p>
            <a:pPr marL="291600" lvl="1" indent="-291600">
              <a:spcBef>
                <a:spcPts val="1000"/>
              </a:spcBef>
            </a:pPr>
            <a:r>
              <a:rPr lang="en-US" altLang="en-US" i="1" noProof="0" dirty="0">
                <a:solidFill>
                  <a:schemeClr val="tx1"/>
                </a:solidFill>
                <a:latin typeface="Times New Roman" panose="02020603050405020304" pitchFamily="18" charset="0"/>
                <a:cs typeface="Times New Roman" panose="02020603050405020304" pitchFamily="18" charset="0"/>
              </a:rPr>
              <a:t>Everyone thinks execution is only a matter of following natural inclinations.</a:t>
            </a:r>
            <a:r>
              <a:rPr lang="en-US" altLang="en-US" noProof="0" dirty="0">
                <a:solidFill>
                  <a:schemeClr val="tx1"/>
                </a:solidFill>
                <a:latin typeface="Times New Roman" panose="02020603050405020304" pitchFamily="18" charset="0"/>
                <a:cs typeface="Times New Roman" panose="02020603050405020304" pitchFamily="18" charset="0"/>
              </a:rPr>
              <a:t> (After all, we do get along somehow.)</a:t>
            </a:r>
          </a:p>
          <a:p>
            <a:pPr marL="291600" lvl="1" indent="-291600">
              <a:spcBef>
                <a:spcPts val="1000"/>
              </a:spcBef>
            </a:pPr>
            <a:r>
              <a:rPr lang="en-US" altLang="en-US" i="1" noProof="0" dirty="0">
                <a:solidFill>
                  <a:schemeClr val="tx1"/>
                </a:solidFill>
                <a:latin typeface="Times New Roman" panose="02020603050405020304" pitchFamily="18" charset="0"/>
                <a:cs typeface="Times New Roman" panose="02020603050405020304" pitchFamily="18" charset="0"/>
              </a:rPr>
              <a:t>Most people feel that problems in these areas are caused by other people.</a:t>
            </a:r>
            <a:r>
              <a:rPr lang="en-US" altLang="en-US" noProof="0" dirty="0">
                <a:solidFill>
                  <a:schemeClr val="tx1"/>
                </a:solidFill>
                <a:latin typeface="Times New Roman" panose="02020603050405020304" pitchFamily="18" charset="0"/>
                <a:cs typeface="Times New Roman" panose="02020603050405020304" pitchFamily="18" charset="0"/>
              </a:rPr>
              <a:t> (If only they would take the time to do things right.)</a:t>
            </a:r>
            <a:endParaRPr lang="en-US"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48</a:t>
            </a:fld>
            <a:endParaRPr lang="en-US"/>
          </a:p>
        </p:txBody>
      </p:sp>
    </p:spTree>
    <p:extLst>
      <p:ext uri="{BB962C8B-B14F-4D97-AF65-F5344CB8AC3E}">
        <p14:creationId xmlns:p14="http://schemas.microsoft.com/office/powerpoint/2010/main" val="38327464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Software Quality Assurance</a:t>
            </a:r>
          </a:p>
        </p:txBody>
      </p:sp>
      <p:pic>
        <p:nvPicPr>
          <p:cNvPr id="6" name="Picture 5" descr="An illustration displays componenets for software quality assurance.&#10;">
            <a:extLst>
              <a:ext uri="{FF2B5EF4-FFF2-40B4-BE49-F238E27FC236}">
                <a16:creationId xmlns:a16="http://schemas.microsoft.com/office/drawing/2014/main" id="{B502854B-3CB3-4F49-A8FE-016CD1BB34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6722" y="1239082"/>
            <a:ext cx="7814204" cy="4867561"/>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4495559" y="6324600"/>
            <a:ext cx="3200885" cy="190500"/>
          </a:xfrm>
        </p:spPr>
        <p:txBody>
          <a:bodyPr/>
          <a:lstStyle/>
          <a:p>
            <a:r>
              <a:rPr lang="en-US" sz="1200" dirty="0">
                <a:latin typeface="Times New Roman" panose="02020603050405020304" pitchFamily="18" charset="0"/>
                <a:cs typeface="Times New Roman" panose="02020603050405020304" pitchFamily="18" charset="0"/>
                <a:hlinkClick r:id="" action="ppaction://noaction">
                  <a:extLst>
                    <a:ext uri="{A12FA001-AC4F-418D-AE19-62706E023703}">
                      <ahyp:hlinkClr xmlns:ahyp="http://schemas.microsoft.com/office/drawing/2018/hyperlinkcolor" val="tx"/>
                    </a:ext>
                  </a:extLst>
                </a:hlinkClick>
              </a:rPr>
              <a:t>Access the text alternative for slide images.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49</a:t>
            </a:fld>
            <a:endParaRPr lang="en-US"/>
          </a:p>
        </p:txBody>
      </p:sp>
    </p:spTree>
    <p:extLst>
      <p:ext uri="{BB962C8B-B14F-4D97-AF65-F5344CB8AC3E}">
        <p14:creationId xmlns:p14="http://schemas.microsoft.com/office/powerpoint/2010/main" val="2914632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dirty="0"/>
              <a:t>Quality – Pragmatic Views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1866901" y="1276710"/>
            <a:ext cx="7898275" cy="4971691"/>
          </a:xfrm>
        </p:spPr>
        <p:txBody>
          <a:bodyPr vert="horz" lIns="91440" tIns="45720" rIns="91440" bIns="45720" rtlCol="0">
            <a:noAutofit/>
          </a:bodyPr>
          <a:lstStyle/>
          <a:p>
            <a:pPr>
              <a:spcBef>
                <a:spcPts val="300"/>
              </a:spcBef>
            </a:pPr>
            <a:r>
              <a:rPr lang="en-US" altLang="en-US" sz="2400" dirty="0"/>
              <a:t>The </a:t>
            </a:r>
            <a:r>
              <a:rPr lang="en-US" altLang="en-US" sz="2400" b="1" i="1" dirty="0"/>
              <a:t>transcendental view</a:t>
            </a:r>
            <a:r>
              <a:rPr lang="en-US" altLang="en-US" sz="2400" b="1" dirty="0"/>
              <a:t> </a:t>
            </a:r>
            <a:r>
              <a:rPr lang="en-US" altLang="en-US" sz="2400" dirty="0"/>
              <a:t>argues that quality is something that you immediately recognize but cannot explicitly define. </a:t>
            </a:r>
          </a:p>
          <a:p>
            <a:pPr>
              <a:spcBef>
                <a:spcPts val="300"/>
              </a:spcBef>
            </a:pPr>
            <a:r>
              <a:rPr lang="en-US" altLang="en-US" sz="2400" dirty="0"/>
              <a:t>The </a:t>
            </a:r>
            <a:r>
              <a:rPr lang="en-US" altLang="en-US" sz="2400" b="1" i="1" dirty="0"/>
              <a:t>user view</a:t>
            </a:r>
            <a:r>
              <a:rPr lang="en-US" altLang="en-US" sz="2400" dirty="0"/>
              <a:t> sees product quality in terms of meeting the end-user’s specific goals.</a:t>
            </a:r>
          </a:p>
          <a:p>
            <a:pPr>
              <a:spcBef>
                <a:spcPts val="300"/>
              </a:spcBef>
            </a:pPr>
            <a:r>
              <a:rPr lang="en-US" altLang="en-US" sz="2400" dirty="0"/>
              <a:t>The </a:t>
            </a:r>
            <a:r>
              <a:rPr lang="en-US" altLang="en-US" sz="2400" b="1" i="1" dirty="0"/>
              <a:t>manufacturer’s view</a:t>
            </a:r>
            <a:r>
              <a:rPr lang="en-US" altLang="en-US" sz="2400" b="1" dirty="0"/>
              <a:t> </a:t>
            </a:r>
            <a:r>
              <a:rPr lang="en-US" altLang="en-US" sz="2400" dirty="0"/>
              <a:t>defines quality in terms of making sure a product its original specification.</a:t>
            </a:r>
          </a:p>
          <a:p>
            <a:pPr>
              <a:spcBef>
                <a:spcPts val="300"/>
              </a:spcBef>
            </a:pPr>
            <a:r>
              <a:rPr lang="en-US" altLang="en-US" sz="2400" dirty="0"/>
              <a:t>The </a:t>
            </a:r>
            <a:r>
              <a:rPr lang="en-US" altLang="en-US" sz="2400" b="1" i="1" dirty="0"/>
              <a:t>product view</a:t>
            </a:r>
            <a:r>
              <a:rPr lang="en-US" altLang="en-US" sz="2400" b="1" dirty="0"/>
              <a:t> </a:t>
            </a:r>
            <a:r>
              <a:rPr lang="en-US" altLang="en-US" sz="2400" dirty="0"/>
              <a:t>suggests that quality can be tied to inherent characteristics (for example: functions and features) of a product. </a:t>
            </a:r>
          </a:p>
          <a:p>
            <a:pPr>
              <a:spcBef>
                <a:spcPts val="300"/>
              </a:spcBef>
            </a:pPr>
            <a:r>
              <a:rPr lang="en-US" altLang="en-US" sz="2400" dirty="0"/>
              <a:t>The </a:t>
            </a:r>
            <a:r>
              <a:rPr lang="en-US" altLang="en-US" sz="2400" b="1" i="1" dirty="0"/>
              <a:t>value-based view</a:t>
            </a:r>
            <a:r>
              <a:rPr lang="en-US" altLang="en-US" sz="2400" b="1" dirty="0"/>
              <a:t> </a:t>
            </a:r>
            <a:r>
              <a:rPr lang="en-US" altLang="en-US" sz="2400" dirty="0"/>
              <a:t>measures quality based on how much a customer is willing to pay for a product. </a:t>
            </a:r>
          </a:p>
          <a:p>
            <a:pPr>
              <a:spcBef>
                <a:spcPts val="300"/>
              </a:spcBef>
            </a:pPr>
            <a:r>
              <a:rPr lang="en-US" altLang="en-US" sz="2400" dirty="0"/>
              <a:t>Quality encompasses all of these views and more.</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5</a:t>
            </a:fld>
            <a:endParaRPr lang="en-US" dirty="0"/>
          </a:p>
        </p:txBody>
      </p:sp>
    </p:spTree>
    <p:extLst>
      <p:ext uri="{BB962C8B-B14F-4D97-AF65-F5344CB8AC3E}">
        <p14:creationId xmlns:p14="http://schemas.microsoft.com/office/powerpoint/2010/main" val="11761441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Elements of S</a:t>
            </a:r>
            <a:r>
              <a:rPr lang="en-US" sz="100" dirty="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Q</a:t>
            </a:r>
            <a:r>
              <a:rPr lang="en-US" sz="100" dirty="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A</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1866900" y="1276709"/>
            <a:ext cx="8283512" cy="4626942"/>
          </a:xfrm>
        </p:spPr>
        <p:txBody>
          <a:bodyPr vert="horz" lIns="91440" tIns="45720" rIns="91440" bIns="45720" rtlCol="0">
            <a:noAutofit/>
          </a:bodyPr>
          <a:lstStyle/>
          <a:p>
            <a:pPr marL="291600" indent="-291600"/>
            <a:r>
              <a:rPr lang="en-US" altLang="en-US" noProof="0" dirty="0">
                <a:latin typeface="Times New Roman" panose="02020603050405020304" pitchFamily="18" charset="0"/>
                <a:cs typeface="Times New Roman" panose="02020603050405020304" pitchFamily="18" charset="0"/>
              </a:rPr>
              <a:t>Standards.</a:t>
            </a:r>
          </a:p>
          <a:p>
            <a:pPr marL="291600" indent="-291600"/>
            <a:r>
              <a:rPr lang="en-US" altLang="en-US" noProof="0" dirty="0">
                <a:latin typeface="Times New Roman" panose="02020603050405020304" pitchFamily="18" charset="0"/>
                <a:cs typeface="Times New Roman" panose="02020603050405020304" pitchFamily="18" charset="0"/>
              </a:rPr>
              <a:t>Reviews and Audits.</a:t>
            </a:r>
          </a:p>
          <a:p>
            <a:pPr marL="291600" indent="-291600"/>
            <a:r>
              <a:rPr lang="en-US" altLang="en-US" noProof="0" dirty="0">
                <a:latin typeface="Times New Roman" panose="02020603050405020304" pitchFamily="18" charset="0"/>
                <a:cs typeface="Times New Roman" panose="02020603050405020304" pitchFamily="18" charset="0"/>
              </a:rPr>
              <a:t>Testing.</a:t>
            </a:r>
          </a:p>
          <a:p>
            <a:pPr marL="291600" indent="-291600"/>
            <a:r>
              <a:rPr lang="en-US" altLang="en-US" noProof="0" dirty="0">
                <a:latin typeface="Times New Roman" panose="02020603050405020304" pitchFamily="18" charset="0"/>
                <a:cs typeface="Times New Roman" panose="02020603050405020304" pitchFamily="18" charset="0"/>
              </a:rPr>
              <a:t>Error/defect collection and analysis.</a:t>
            </a:r>
          </a:p>
          <a:p>
            <a:pPr marL="291600" indent="-291600"/>
            <a:r>
              <a:rPr lang="en-US" altLang="en-US" noProof="0" dirty="0">
                <a:latin typeface="Times New Roman" panose="02020603050405020304" pitchFamily="18" charset="0"/>
                <a:cs typeface="Times New Roman" panose="02020603050405020304" pitchFamily="18" charset="0"/>
              </a:rPr>
              <a:t>Change management.</a:t>
            </a:r>
          </a:p>
          <a:p>
            <a:pPr marL="291600" indent="-291600"/>
            <a:r>
              <a:rPr lang="en-US" altLang="en-US" noProof="0" dirty="0">
                <a:latin typeface="Times New Roman" panose="02020603050405020304" pitchFamily="18" charset="0"/>
                <a:cs typeface="Times New Roman" panose="02020603050405020304" pitchFamily="18" charset="0"/>
              </a:rPr>
              <a:t>Education.</a:t>
            </a:r>
          </a:p>
          <a:p>
            <a:pPr marL="291600" indent="-291600"/>
            <a:r>
              <a:rPr lang="en-US" altLang="en-US" noProof="0" dirty="0">
                <a:latin typeface="Times New Roman" panose="02020603050405020304" pitchFamily="18" charset="0"/>
                <a:cs typeface="Times New Roman" panose="02020603050405020304" pitchFamily="18" charset="0"/>
              </a:rPr>
              <a:t>Vendor management.</a:t>
            </a:r>
          </a:p>
          <a:p>
            <a:pPr marL="291600" indent="-291600"/>
            <a:r>
              <a:rPr lang="en-US" altLang="en-US" noProof="0" dirty="0">
                <a:latin typeface="Times New Roman" panose="02020603050405020304" pitchFamily="18" charset="0"/>
                <a:cs typeface="Times New Roman" panose="02020603050405020304" pitchFamily="18" charset="0"/>
              </a:rPr>
              <a:t>Security management.</a:t>
            </a:r>
          </a:p>
          <a:p>
            <a:pPr marL="291600" indent="-291600"/>
            <a:r>
              <a:rPr lang="en-US" altLang="en-US" noProof="0" dirty="0">
                <a:latin typeface="Times New Roman" panose="02020603050405020304" pitchFamily="18" charset="0"/>
                <a:cs typeface="Times New Roman" panose="02020603050405020304" pitchFamily="18" charset="0"/>
              </a:rPr>
              <a:t>Safety.</a:t>
            </a:r>
          </a:p>
          <a:p>
            <a:pPr marL="291600" indent="-291600"/>
            <a:r>
              <a:rPr lang="en-US" altLang="en-US" noProof="0" dirty="0">
                <a:latin typeface="Times New Roman" panose="02020603050405020304" pitchFamily="18" charset="0"/>
                <a:cs typeface="Times New Roman" panose="02020603050405020304" pitchFamily="18" charset="0"/>
              </a:rPr>
              <a:t>Risk management.</a:t>
            </a:r>
            <a:endParaRPr lang="en-US" sz="16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50</a:t>
            </a:fld>
            <a:endParaRPr lang="en-US"/>
          </a:p>
        </p:txBody>
      </p:sp>
    </p:spTree>
    <p:extLst>
      <p:ext uri="{BB962C8B-B14F-4D97-AF65-F5344CB8AC3E}">
        <p14:creationId xmlns:p14="http://schemas.microsoft.com/office/powerpoint/2010/main" val="12224428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Data Driven S</a:t>
            </a:r>
            <a:r>
              <a:rPr lang="en-US" sz="100" dirty="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Q</a:t>
            </a:r>
            <a:r>
              <a:rPr lang="en-US" sz="100" dirty="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A</a:t>
            </a:r>
          </a:p>
        </p:txBody>
      </p:sp>
      <p:pic>
        <p:nvPicPr>
          <p:cNvPr id="6" name="Picture 5" descr="A circular model displays data driven software quality assurance process. &#10;">
            <a:extLst>
              <a:ext uri="{FF2B5EF4-FFF2-40B4-BE49-F238E27FC236}">
                <a16:creationId xmlns:a16="http://schemas.microsoft.com/office/drawing/2014/main" id="{39A87C61-1DDD-40B9-AB77-08B1BF67B4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0818" y="1213986"/>
            <a:ext cx="5183835" cy="4960708"/>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4335513" y="6324600"/>
            <a:ext cx="3520974" cy="190500"/>
          </a:xfrm>
        </p:spPr>
        <p:txBody>
          <a:bodyPr/>
          <a:lstStyle/>
          <a:p>
            <a:r>
              <a:rPr lang="en-US" sz="1200" dirty="0">
                <a:latin typeface="Times New Roman" panose="02020603050405020304" pitchFamily="18" charset="0"/>
                <a:cs typeface="Times New Roman" panose="02020603050405020304" pitchFamily="18" charset="0"/>
                <a:hlinkClick r:id="" action="ppaction://noaction">
                  <a:extLst>
                    <a:ext uri="{A12FA001-AC4F-418D-AE19-62706E023703}">
                      <ahyp:hlinkClr xmlns:ahyp="http://schemas.microsoft.com/office/drawing/2018/hyperlinkcolor" val="tx"/>
                    </a:ext>
                  </a:extLst>
                </a:hlinkClick>
              </a:rPr>
              <a:t>Access the text alternative for slide images.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51</a:t>
            </a:fld>
            <a:endParaRPr lang="en-US"/>
          </a:p>
        </p:txBody>
      </p:sp>
    </p:spTree>
    <p:extLst>
      <p:ext uri="{BB962C8B-B14F-4D97-AF65-F5344CB8AC3E}">
        <p14:creationId xmlns:p14="http://schemas.microsoft.com/office/powerpoint/2010/main" val="24351937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Role of S</a:t>
            </a:r>
            <a:r>
              <a:rPr lang="en-US" sz="100" dirty="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Q</a:t>
            </a:r>
            <a:r>
              <a:rPr lang="en-US" sz="100" dirty="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A Group 1</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1866900" y="1276709"/>
            <a:ext cx="8458200" cy="2701904"/>
          </a:xfrm>
        </p:spPr>
        <p:txBody>
          <a:bodyPr vert="horz" lIns="91440" tIns="45720" rIns="91440" bIns="45720" rtlCol="0">
            <a:noAutofit/>
          </a:bodyPr>
          <a:lstStyle/>
          <a:p>
            <a:pPr>
              <a:spcBef>
                <a:spcPts val="1200"/>
              </a:spcBef>
            </a:pPr>
            <a:r>
              <a:rPr lang="en-US" altLang="en-US" b="1" noProof="0" dirty="0">
                <a:latin typeface="Times New Roman" panose="02020603050405020304" pitchFamily="18" charset="0"/>
                <a:cs typeface="Times New Roman" panose="02020603050405020304" pitchFamily="18" charset="0"/>
              </a:rPr>
              <a:t>Prepares an S</a:t>
            </a:r>
            <a:r>
              <a:rPr lang="en-US" altLang="en-US" sz="100" b="1" dirty="0">
                <a:latin typeface="Times New Roman" panose="02020603050405020304" pitchFamily="18" charset="0"/>
                <a:cs typeface="Times New Roman" panose="02020603050405020304" pitchFamily="18" charset="0"/>
              </a:rPr>
              <a:t> </a:t>
            </a:r>
            <a:r>
              <a:rPr lang="en-US" altLang="en-US" b="1" noProof="0" dirty="0">
                <a:latin typeface="Times New Roman" panose="02020603050405020304" pitchFamily="18" charset="0"/>
                <a:cs typeface="Times New Roman" panose="02020603050405020304" pitchFamily="18" charset="0"/>
              </a:rPr>
              <a:t>Q</a:t>
            </a:r>
            <a:r>
              <a:rPr lang="en-US" altLang="en-US" sz="100" b="1" dirty="0">
                <a:latin typeface="Times New Roman" panose="02020603050405020304" pitchFamily="18" charset="0"/>
                <a:cs typeface="Times New Roman" panose="02020603050405020304" pitchFamily="18" charset="0"/>
              </a:rPr>
              <a:t> </a:t>
            </a:r>
            <a:r>
              <a:rPr lang="en-US" altLang="en-US" b="1" noProof="0" dirty="0">
                <a:latin typeface="Times New Roman" panose="02020603050405020304" pitchFamily="18" charset="0"/>
                <a:cs typeface="Times New Roman" panose="02020603050405020304" pitchFamily="18" charset="0"/>
              </a:rPr>
              <a:t>A plan for a project which identifies:</a:t>
            </a:r>
          </a:p>
          <a:p>
            <a:pPr marL="291600" lvl="2" indent="-291600">
              <a:spcBef>
                <a:spcPts val="1000"/>
              </a:spcBef>
            </a:pPr>
            <a:r>
              <a:rPr lang="en-US" altLang="en-US" sz="1600" dirty="0">
                <a:latin typeface="Times New Roman" panose="02020603050405020304" pitchFamily="18" charset="0"/>
                <a:cs typeface="Times New Roman" panose="02020603050405020304" pitchFamily="18" charset="0"/>
              </a:rPr>
              <a:t>Evaluations to be performed.</a:t>
            </a:r>
          </a:p>
          <a:p>
            <a:pPr marL="291600" lvl="2" indent="-291600">
              <a:spcBef>
                <a:spcPts val="1000"/>
              </a:spcBef>
            </a:pPr>
            <a:r>
              <a:rPr lang="en-US" altLang="en-US" sz="1600" dirty="0">
                <a:latin typeface="Times New Roman" panose="02020603050405020304" pitchFamily="18" charset="0"/>
                <a:cs typeface="Times New Roman" panose="02020603050405020304" pitchFamily="18" charset="0"/>
              </a:rPr>
              <a:t>A</a:t>
            </a:r>
            <a:r>
              <a:rPr lang="en-US" altLang="en-US" sz="1600" dirty="0" err="1">
                <a:latin typeface="Times New Roman" panose="02020603050405020304" pitchFamily="18" charset="0"/>
                <a:cs typeface="Times New Roman" panose="02020603050405020304" pitchFamily="18" charset="0"/>
              </a:rPr>
              <a:t>udits</a:t>
            </a:r>
            <a:r>
              <a:rPr lang="en-US" altLang="en-US" sz="1600" dirty="0">
                <a:latin typeface="Times New Roman" panose="02020603050405020304" pitchFamily="18" charset="0"/>
                <a:cs typeface="Times New Roman" panose="02020603050405020304" pitchFamily="18" charset="0"/>
              </a:rPr>
              <a:t> and reviews to be performed.</a:t>
            </a:r>
          </a:p>
          <a:p>
            <a:pPr marL="291600" lvl="2" indent="-291600">
              <a:spcBef>
                <a:spcPts val="1000"/>
              </a:spcBef>
            </a:pPr>
            <a:r>
              <a:rPr lang="en-US" altLang="en-US" sz="1600" dirty="0">
                <a:latin typeface="Times New Roman" panose="02020603050405020304" pitchFamily="18" charset="0"/>
                <a:cs typeface="Times New Roman" panose="02020603050405020304" pitchFamily="18" charset="0"/>
              </a:rPr>
              <a:t>S</a:t>
            </a:r>
            <a:r>
              <a:rPr lang="en-US" altLang="en-US" sz="1600" dirty="0" err="1">
                <a:latin typeface="Times New Roman" panose="02020603050405020304" pitchFamily="18" charset="0"/>
                <a:cs typeface="Times New Roman" panose="02020603050405020304" pitchFamily="18" charset="0"/>
              </a:rPr>
              <a:t>tandards</a:t>
            </a:r>
            <a:r>
              <a:rPr lang="en-US" altLang="en-US" sz="1600" dirty="0">
                <a:latin typeface="Times New Roman" panose="02020603050405020304" pitchFamily="18" charset="0"/>
                <a:cs typeface="Times New Roman" panose="02020603050405020304" pitchFamily="18" charset="0"/>
              </a:rPr>
              <a:t> that are applicable to the project.</a:t>
            </a:r>
          </a:p>
          <a:p>
            <a:pPr marL="291600" lvl="2" indent="-291600">
              <a:spcBef>
                <a:spcPts val="1000"/>
              </a:spcBef>
            </a:pPr>
            <a:r>
              <a:rPr lang="en-US" altLang="en-US" sz="1600" dirty="0">
                <a:latin typeface="Times New Roman" panose="02020603050405020304" pitchFamily="18" charset="0"/>
                <a:cs typeface="Times New Roman" panose="02020603050405020304" pitchFamily="18" charset="0"/>
              </a:rPr>
              <a:t>P</a:t>
            </a:r>
            <a:r>
              <a:rPr lang="en-US" altLang="en-US" sz="1600" dirty="0" err="1">
                <a:latin typeface="Times New Roman" panose="02020603050405020304" pitchFamily="18" charset="0"/>
                <a:cs typeface="Times New Roman" panose="02020603050405020304" pitchFamily="18" charset="0"/>
              </a:rPr>
              <a:t>rocedures</a:t>
            </a:r>
            <a:r>
              <a:rPr lang="en-US" altLang="en-US" sz="1600" dirty="0">
                <a:latin typeface="Times New Roman" panose="02020603050405020304" pitchFamily="18" charset="0"/>
                <a:cs typeface="Times New Roman" panose="02020603050405020304" pitchFamily="18" charset="0"/>
              </a:rPr>
              <a:t> for error reporting and tracking.</a:t>
            </a:r>
          </a:p>
          <a:p>
            <a:pPr marL="291600" lvl="2" indent="-291600">
              <a:spcBef>
                <a:spcPts val="1000"/>
              </a:spcBef>
            </a:pPr>
            <a:r>
              <a:rPr lang="en-US" altLang="en-US" sz="1600" dirty="0">
                <a:latin typeface="Times New Roman" panose="02020603050405020304" pitchFamily="18" charset="0"/>
                <a:cs typeface="Times New Roman" panose="02020603050405020304" pitchFamily="18" charset="0"/>
              </a:rPr>
              <a:t>Documents to be produced by the S</a:t>
            </a:r>
            <a:r>
              <a:rPr lang="en-US" altLang="en-US" sz="100" dirty="0">
                <a:latin typeface="Times New Roman" panose="02020603050405020304" pitchFamily="18" charset="0"/>
                <a:cs typeface="Times New Roman" panose="02020603050405020304" pitchFamily="18" charset="0"/>
              </a:rPr>
              <a:t> </a:t>
            </a:r>
            <a:r>
              <a:rPr lang="en-US" altLang="en-US" sz="1600" dirty="0">
                <a:latin typeface="Times New Roman" panose="02020603050405020304" pitchFamily="18" charset="0"/>
                <a:cs typeface="Times New Roman" panose="02020603050405020304" pitchFamily="18" charset="0"/>
              </a:rPr>
              <a:t>Q</a:t>
            </a:r>
            <a:r>
              <a:rPr lang="en-US" altLang="en-US" sz="100" dirty="0">
                <a:latin typeface="Times New Roman" panose="02020603050405020304" pitchFamily="18" charset="0"/>
                <a:cs typeface="Times New Roman" panose="02020603050405020304" pitchFamily="18" charset="0"/>
              </a:rPr>
              <a:t> </a:t>
            </a:r>
            <a:r>
              <a:rPr lang="en-US" altLang="en-US" sz="1600" dirty="0">
                <a:latin typeface="Times New Roman" panose="02020603050405020304" pitchFamily="18" charset="0"/>
                <a:cs typeface="Times New Roman" panose="02020603050405020304" pitchFamily="18" charset="0"/>
              </a:rPr>
              <a:t>A group.</a:t>
            </a:r>
          </a:p>
          <a:p>
            <a:pPr marL="291600" lvl="2" indent="-291600">
              <a:spcBef>
                <a:spcPts val="1000"/>
              </a:spcBef>
            </a:pPr>
            <a:r>
              <a:rPr lang="en-US" altLang="en-US" sz="1600" dirty="0">
                <a:latin typeface="Times New Roman" panose="02020603050405020304" pitchFamily="18" charset="0"/>
                <a:cs typeface="Times New Roman" panose="02020603050405020304" pitchFamily="18" charset="0"/>
              </a:rPr>
              <a:t>Amount of feedback provided to the software project team.</a:t>
            </a:r>
          </a:p>
        </p:txBody>
      </p:sp>
      <p:sp>
        <p:nvSpPr>
          <p:cNvPr id="11" name="Content Placeholder 10"/>
          <p:cNvSpPr>
            <a:spLocks noGrp="1"/>
          </p:cNvSpPr>
          <p:nvPr>
            <p:ph sz="quarter" idx="16"/>
          </p:nvPr>
        </p:nvSpPr>
        <p:spPr>
          <a:xfrm>
            <a:off x="1866900" y="4241259"/>
            <a:ext cx="8458200" cy="1828800"/>
          </a:xfrm>
        </p:spPr>
        <p:txBody>
          <a:bodyPr>
            <a:normAutofit/>
          </a:bodyPr>
          <a:lstStyle/>
          <a:p>
            <a:pPr>
              <a:spcBef>
                <a:spcPts val="600"/>
              </a:spcBef>
            </a:pPr>
            <a:r>
              <a:rPr lang="en-US" altLang="en-US" b="1" noProof="0" dirty="0">
                <a:latin typeface="Times New Roman" panose="02020603050405020304" pitchFamily="18" charset="0"/>
                <a:cs typeface="Times New Roman" panose="02020603050405020304" pitchFamily="18" charset="0"/>
              </a:rPr>
              <a:t>Participates in the development of the project’s software process description.</a:t>
            </a:r>
            <a:endParaRPr lang="en-US" altLang="en-US" noProof="0" dirty="0">
              <a:latin typeface="Times New Roman" panose="02020603050405020304" pitchFamily="18" charset="0"/>
              <a:cs typeface="Times New Roman" panose="02020603050405020304" pitchFamily="18" charset="0"/>
            </a:endParaRPr>
          </a:p>
          <a:p>
            <a:pPr marL="291600" lvl="1" indent="-291600">
              <a:spcBef>
                <a:spcPts val="1000"/>
              </a:spcBef>
            </a:pPr>
            <a:r>
              <a:rPr lang="en-US" altLang="en-US" sz="1800" dirty="0">
                <a:latin typeface="Times New Roman" panose="02020603050405020304" pitchFamily="18" charset="0"/>
                <a:cs typeface="Times New Roman" panose="02020603050405020304" pitchFamily="18" charset="0"/>
              </a:rPr>
              <a:t>Reviews the process description for compliance with organizational policy, internal software standards, externally imposed standards (for example, I</a:t>
            </a:r>
            <a:r>
              <a:rPr lang="en-US" altLang="en-US" sz="100" dirty="0">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S</a:t>
            </a:r>
            <a:r>
              <a:rPr lang="en-US" altLang="en-US" sz="100" dirty="0">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O-9001), and other parts of the software project plan.</a:t>
            </a:r>
            <a:endParaRPr lang="en-US" noProof="0" dirty="0"/>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52</a:t>
            </a:fld>
            <a:endParaRPr lang="en-US"/>
          </a:p>
        </p:txBody>
      </p:sp>
    </p:spTree>
    <p:extLst>
      <p:ext uri="{BB962C8B-B14F-4D97-AF65-F5344CB8AC3E}">
        <p14:creationId xmlns:p14="http://schemas.microsoft.com/office/powerpoint/2010/main" val="29984816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Role of S</a:t>
            </a:r>
            <a:r>
              <a:rPr lang="en-US" sz="100" dirty="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Q</a:t>
            </a:r>
            <a:r>
              <a:rPr lang="en-US" sz="100" dirty="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A Group 2</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1866900" y="1276710"/>
            <a:ext cx="8458200" cy="1310847"/>
          </a:xfrm>
        </p:spPr>
        <p:txBody>
          <a:bodyPr vert="horz" lIns="91440" tIns="45720" rIns="91440" bIns="45720" rtlCol="0">
            <a:noAutofit/>
          </a:bodyPr>
          <a:lstStyle/>
          <a:p>
            <a:pPr>
              <a:spcBef>
                <a:spcPts val="600"/>
              </a:spcBef>
            </a:pPr>
            <a:r>
              <a:rPr lang="en-US" altLang="en-US" sz="1800" b="1" dirty="0">
                <a:latin typeface="Times New Roman" panose="02020603050405020304" pitchFamily="18" charset="0"/>
                <a:cs typeface="Times New Roman" panose="02020603050405020304" pitchFamily="18" charset="0"/>
              </a:rPr>
              <a:t>Reviews software engineering activities to verify compliance with the defined software process.</a:t>
            </a:r>
            <a:r>
              <a:rPr lang="en-US" altLang="en-US" sz="1800" dirty="0">
                <a:latin typeface="Times New Roman" panose="02020603050405020304" pitchFamily="18" charset="0"/>
                <a:cs typeface="Times New Roman" panose="02020603050405020304" pitchFamily="18" charset="0"/>
              </a:rPr>
              <a:t> </a:t>
            </a:r>
          </a:p>
          <a:p>
            <a:pPr marL="291600" lvl="1" indent="-291600">
              <a:spcBef>
                <a:spcPts val="1000"/>
              </a:spcBef>
            </a:pPr>
            <a:r>
              <a:rPr lang="en-US" altLang="en-US" sz="1600" dirty="0">
                <a:latin typeface="Times New Roman" panose="02020603050405020304" pitchFamily="18" charset="0"/>
                <a:cs typeface="Times New Roman" panose="02020603050405020304" pitchFamily="18" charset="0"/>
              </a:rPr>
              <a:t>I</a:t>
            </a:r>
            <a:r>
              <a:rPr lang="en-US" altLang="en-US" sz="1600" dirty="0" err="1">
                <a:latin typeface="Times New Roman" panose="02020603050405020304" pitchFamily="18" charset="0"/>
                <a:cs typeface="Times New Roman" panose="02020603050405020304" pitchFamily="18" charset="0"/>
              </a:rPr>
              <a:t>dentifies</a:t>
            </a:r>
            <a:r>
              <a:rPr lang="en-US" altLang="en-US" sz="1600" dirty="0">
                <a:latin typeface="Times New Roman" panose="02020603050405020304" pitchFamily="18" charset="0"/>
                <a:cs typeface="Times New Roman" panose="02020603050405020304" pitchFamily="18" charset="0"/>
              </a:rPr>
              <a:t>, documents, and tracks deviations from the process and verifies that corrections have been made.</a:t>
            </a:r>
          </a:p>
        </p:txBody>
      </p:sp>
      <p:sp>
        <p:nvSpPr>
          <p:cNvPr id="20" name="Content Placeholder 19"/>
          <p:cNvSpPr>
            <a:spLocks noGrp="1"/>
          </p:cNvSpPr>
          <p:nvPr>
            <p:ph sz="quarter" idx="15"/>
          </p:nvPr>
        </p:nvSpPr>
        <p:spPr>
          <a:xfrm>
            <a:off x="1866900" y="2783512"/>
            <a:ext cx="8458200" cy="1662030"/>
          </a:xfrm>
        </p:spPr>
        <p:txBody>
          <a:bodyPr>
            <a:normAutofit/>
          </a:bodyPr>
          <a:lstStyle/>
          <a:p>
            <a:pPr>
              <a:spcBef>
                <a:spcPts val="600"/>
              </a:spcBef>
            </a:pPr>
            <a:r>
              <a:rPr lang="en-US" altLang="en-US" sz="1800" b="1" dirty="0">
                <a:latin typeface="Times New Roman" panose="02020603050405020304" pitchFamily="18" charset="0"/>
                <a:cs typeface="Times New Roman" panose="02020603050405020304" pitchFamily="18" charset="0"/>
              </a:rPr>
              <a:t>Audits designated software work products to verify compliance with those defined as part of the software process.</a:t>
            </a:r>
            <a:r>
              <a:rPr lang="en-US" altLang="en-US" sz="1800" dirty="0">
                <a:latin typeface="Times New Roman" panose="02020603050405020304" pitchFamily="18" charset="0"/>
                <a:cs typeface="Times New Roman" panose="02020603050405020304" pitchFamily="18" charset="0"/>
              </a:rPr>
              <a:t> </a:t>
            </a:r>
          </a:p>
          <a:p>
            <a:pPr marL="291600" lvl="1" indent="-291600">
              <a:spcBef>
                <a:spcPts val="1000"/>
              </a:spcBef>
            </a:pPr>
            <a:r>
              <a:rPr lang="en-US" altLang="en-US" sz="1600" dirty="0">
                <a:latin typeface="Times New Roman" panose="02020603050405020304" pitchFamily="18" charset="0"/>
                <a:cs typeface="Times New Roman" panose="02020603050405020304" pitchFamily="18" charset="0"/>
              </a:rPr>
              <a:t>R</a:t>
            </a:r>
            <a:r>
              <a:rPr lang="en-US" altLang="en-US" sz="1600" dirty="0" err="1">
                <a:latin typeface="Times New Roman" panose="02020603050405020304" pitchFamily="18" charset="0"/>
                <a:cs typeface="Times New Roman" panose="02020603050405020304" pitchFamily="18" charset="0"/>
              </a:rPr>
              <a:t>eviews</a:t>
            </a:r>
            <a:r>
              <a:rPr lang="en-US" altLang="en-US" sz="1600" dirty="0">
                <a:latin typeface="Times New Roman" panose="02020603050405020304" pitchFamily="18" charset="0"/>
                <a:cs typeface="Times New Roman" panose="02020603050405020304" pitchFamily="18" charset="0"/>
              </a:rPr>
              <a:t> selected work products; identifies, documents, and tracks deviations; verifies that corrections have been made.</a:t>
            </a:r>
          </a:p>
          <a:p>
            <a:pPr marL="291600" lvl="1" indent="-291600">
              <a:spcBef>
                <a:spcPts val="1000"/>
              </a:spcBef>
            </a:pPr>
            <a:r>
              <a:rPr lang="en-US" altLang="en-US" sz="1600" dirty="0">
                <a:latin typeface="Times New Roman" panose="02020603050405020304" pitchFamily="18" charset="0"/>
                <a:cs typeface="Times New Roman" panose="02020603050405020304" pitchFamily="18" charset="0"/>
              </a:rPr>
              <a:t>P</a:t>
            </a:r>
            <a:r>
              <a:rPr lang="en-US" altLang="en-US" sz="1600" dirty="0" err="1">
                <a:latin typeface="Times New Roman" panose="02020603050405020304" pitchFamily="18" charset="0"/>
                <a:cs typeface="Times New Roman" panose="02020603050405020304" pitchFamily="18" charset="0"/>
              </a:rPr>
              <a:t>eriodically</a:t>
            </a:r>
            <a:r>
              <a:rPr lang="en-US" altLang="en-US" sz="1600" dirty="0">
                <a:latin typeface="Times New Roman" panose="02020603050405020304" pitchFamily="18" charset="0"/>
                <a:cs typeface="Times New Roman" panose="02020603050405020304" pitchFamily="18" charset="0"/>
              </a:rPr>
              <a:t> reports the results of its work to the project manager.</a:t>
            </a:r>
            <a:endParaRPr lang="en-US" noProof="0" dirty="0"/>
          </a:p>
        </p:txBody>
      </p:sp>
      <p:sp>
        <p:nvSpPr>
          <p:cNvPr id="22" name="Content Placeholder 21"/>
          <p:cNvSpPr>
            <a:spLocks noGrp="1"/>
          </p:cNvSpPr>
          <p:nvPr>
            <p:ph sz="quarter" idx="17"/>
          </p:nvPr>
        </p:nvSpPr>
        <p:spPr>
          <a:xfrm>
            <a:off x="1866900" y="4655187"/>
            <a:ext cx="8458200" cy="1574844"/>
          </a:xfrm>
        </p:spPr>
        <p:txBody>
          <a:bodyPr>
            <a:normAutofit/>
          </a:bodyPr>
          <a:lstStyle/>
          <a:p>
            <a:r>
              <a:rPr lang="en-US" altLang="en-US" sz="1800" b="1" dirty="0">
                <a:latin typeface="Times New Roman" panose="02020603050405020304" pitchFamily="18" charset="0"/>
                <a:cs typeface="Times New Roman" panose="02020603050405020304" pitchFamily="18" charset="0"/>
              </a:rPr>
              <a:t>Ensures that deviations in software work and work products are documented and handled according to a documented procedure.</a:t>
            </a:r>
          </a:p>
          <a:p>
            <a:r>
              <a:rPr lang="en-US" altLang="en-US" sz="1800" b="1" dirty="0">
                <a:latin typeface="Times New Roman" panose="02020603050405020304" pitchFamily="18" charset="0"/>
                <a:cs typeface="Times New Roman" panose="02020603050405020304" pitchFamily="18" charset="0"/>
              </a:rPr>
              <a:t>Records any noncompliance and reports to senior management.</a:t>
            </a:r>
          </a:p>
          <a:p>
            <a:pPr marL="291600" lvl="1" indent="-291600">
              <a:spcBef>
                <a:spcPts val="1000"/>
              </a:spcBef>
            </a:pPr>
            <a:r>
              <a:rPr lang="en-US" altLang="en-US" sz="1600" dirty="0">
                <a:latin typeface="Times New Roman" panose="02020603050405020304" pitchFamily="18" charset="0"/>
                <a:cs typeface="Times New Roman" panose="02020603050405020304" pitchFamily="18" charset="0"/>
              </a:rPr>
              <a:t>Noncompliance items are tracked until they are resolved.</a:t>
            </a:r>
            <a:endParaRPr lang="en-US" noProof="0" dirty="0"/>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53</a:t>
            </a:fld>
            <a:endParaRPr lang="en-US"/>
          </a:p>
        </p:txBody>
      </p:sp>
    </p:spTree>
    <p:extLst>
      <p:ext uri="{BB962C8B-B14F-4D97-AF65-F5344CB8AC3E}">
        <p14:creationId xmlns:p14="http://schemas.microsoft.com/office/powerpoint/2010/main" val="30068460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S</a:t>
            </a:r>
            <a:r>
              <a:rPr lang="en-US" sz="100" dirty="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Q</a:t>
            </a:r>
            <a:r>
              <a:rPr lang="en-US" sz="100" dirty="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A Goals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1866900" y="1276708"/>
            <a:ext cx="8283512" cy="4948994"/>
          </a:xfrm>
        </p:spPr>
        <p:txBody>
          <a:bodyPr vert="horz" lIns="91440" tIns="45720" rIns="91440" bIns="45720" rtlCol="0">
            <a:noAutofit/>
          </a:bodyPr>
          <a:lstStyle/>
          <a:p>
            <a:pPr marL="291600" indent="-291600"/>
            <a:r>
              <a:rPr lang="en-US" altLang="en-US" sz="2400" b="1" dirty="0">
                <a:latin typeface="Times New Roman" panose="02020603050405020304" pitchFamily="18" charset="0"/>
                <a:cs typeface="Times New Roman" panose="02020603050405020304" pitchFamily="18" charset="0"/>
              </a:rPr>
              <a:t>Requirements quality.</a:t>
            </a:r>
            <a:r>
              <a:rPr lang="en-US" altLang="en-US" sz="2400" dirty="0">
                <a:latin typeface="Times New Roman" panose="02020603050405020304" pitchFamily="18" charset="0"/>
                <a:cs typeface="Times New Roman" panose="02020603050405020304" pitchFamily="18" charset="0"/>
              </a:rPr>
              <a:t> The correctness, completeness, and consistency of the requirements model will have a strong influence on the quality of all work products.</a:t>
            </a:r>
          </a:p>
          <a:p>
            <a:pPr marL="291600" indent="-291600"/>
            <a:r>
              <a:rPr lang="en-US" altLang="en-US" sz="2400" b="1" dirty="0">
                <a:latin typeface="Times New Roman" panose="02020603050405020304" pitchFamily="18" charset="0"/>
                <a:cs typeface="Times New Roman" panose="02020603050405020304" pitchFamily="18" charset="0"/>
              </a:rPr>
              <a:t>Design quality.</a:t>
            </a:r>
            <a:r>
              <a:rPr lang="en-US" altLang="en-US" sz="2400" dirty="0">
                <a:latin typeface="Times New Roman" panose="02020603050405020304" pitchFamily="18" charset="0"/>
                <a:cs typeface="Times New Roman" panose="02020603050405020304" pitchFamily="18" charset="0"/>
              </a:rPr>
              <a:t> Every element of the design model should be assessed to ensure that it exhibits high quality and that the design itself conforms to requirements.</a:t>
            </a:r>
          </a:p>
          <a:p>
            <a:pPr marL="291600" indent="-291600"/>
            <a:r>
              <a:rPr lang="en-US" altLang="en-US" sz="2400" b="1" dirty="0">
                <a:latin typeface="Times New Roman" panose="02020603050405020304" pitchFamily="18" charset="0"/>
                <a:cs typeface="Times New Roman" panose="02020603050405020304" pitchFamily="18" charset="0"/>
              </a:rPr>
              <a:t>Code quality.</a:t>
            </a:r>
            <a:r>
              <a:rPr lang="en-US" altLang="en-US" sz="2400" dirty="0">
                <a:latin typeface="Times New Roman" panose="02020603050405020304" pitchFamily="18" charset="0"/>
                <a:cs typeface="Times New Roman" panose="02020603050405020304" pitchFamily="18" charset="0"/>
              </a:rPr>
              <a:t> Source code and related work products must conform to local coding standards and exhibit characteristics that will facilitate maintainability.</a:t>
            </a:r>
          </a:p>
          <a:p>
            <a:pPr marL="291600" indent="-291600"/>
            <a:r>
              <a:rPr lang="en-US" altLang="en-US" sz="2400" b="1" dirty="0">
                <a:latin typeface="Times New Roman" panose="02020603050405020304" pitchFamily="18" charset="0"/>
                <a:cs typeface="Times New Roman" panose="02020603050405020304" pitchFamily="18" charset="0"/>
              </a:rPr>
              <a:t>Quality control effectiveness.</a:t>
            </a:r>
            <a:r>
              <a:rPr lang="en-US" altLang="en-US" sz="2400" dirty="0">
                <a:latin typeface="Times New Roman" panose="02020603050405020304" pitchFamily="18" charset="0"/>
                <a:cs typeface="Times New Roman" panose="02020603050405020304" pitchFamily="18" charset="0"/>
              </a:rPr>
              <a:t> A software team should apply limited resources in a way that has the highest likelihood of achieving a high quality result.</a:t>
            </a:r>
            <a:endParaRPr lang="en-US" sz="24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54</a:t>
            </a:fld>
            <a:endParaRPr lang="en-US"/>
          </a:p>
        </p:txBody>
      </p:sp>
    </p:spTree>
    <p:extLst>
      <p:ext uri="{BB962C8B-B14F-4D97-AF65-F5344CB8AC3E}">
        <p14:creationId xmlns:p14="http://schemas.microsoft.com/office/powerpoint/2010/main" val="26371350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Formal S</a:t>
            </a:r>
            <a:r>
              <a:rPr lang="en-US" sz="100" dirty="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Q</a:t>
            </a:r>
            <a:r>
              <a:rPr lang="en-US" sz="100" dirty="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A</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1866900" y="1276709"/>
            <a:ext cx="8283512" cy="3801319"/>
          </a:xfrm>
        </p:spPr>
        <p:txBody>
          <a:bodyPr vert="horz" lIns="91440" tIns="45720" rIns="91440" bIns="45720" rtlCol="0">
            <a:noAutofit/>
          </a:bodyPr>
          <a:lstStyle/>
          <a:p>
            <a:pPr marL="291600" indent="-291600">
              <a:defRPr/>
            </a:pPr>
            <a:r>
              <a:rPr lang="en-US" sz="2400" dirty="0">
                <a:latin typeface="Times New Roman" panose="02020603050405020304" pitchFamily="18" charset="0"/>
                <a:cs typeface="Times New Roman" panose="02020603050405020304" pitchFamily="18" charset="0"/>
              </a:rPr>
              <a:t>Assumes that a rigorous syntax and semantics can be defined for every programming language.</a:t>
            </a:r>
          </a:p>
          <a:p>
            <a:pPr marL="291600" indent="-291600">
              <a:defRPr/>
            </a:pPr>
            <a:r>
              <a:rPr lang="en-US" sz="2400" dirty="0">
                <a:latin typeface="Times New Roman" panose="02020603050405020304" pitchFamily="18" charset="0"/>
                <a:cs typeface="Times New Roman" panose="02020603050405020304" pitchFamily="18" charset="0"/>
              </a:rPr>
              <a:t>Allows the use of a rigorous approach to the specification of software requirements.</a:t>
            </a:r>
          </a:p>
          <a:p>
            <a:pPr marL="291600" indent="-291600">
              <a:defRPr/>
            </a:pPr>
            <a:r>
              <a:rPr lang="en-US" sz="2400" dirty="0">
                <a:latin typeface="Times New Roman" panose="02020603050405020304" pitchFamily="18" charset="0"/>
                <a:cs typeface="Times New Roman" panose="02020603050405020304" pitchFamily="18" charset="0"/>
              </a:rPr>
              <a:t>Applies mathematical proof of correctness techniques to demonstrate that a program conforms to its specification.</a:t>
            </a:r>
          </a:p>
          <a:p>
            <a:pPr marL="291600" indent="-291600">
              <a:defRPr/>
            </a:pPr>
            <a:r>
              <a:rPr lang="en-US" sz="2400" dirty="0">
                <a:latin typeface="Times New Roman" panose="02020603050405020304" pitchFamily="18" charset="0"/>
                <a:cs typeface="Times New Roman" panose="02020603050405020304" pitchFamily="18" charset="0"/>
              </a:rPr>
              <a:t>Although formal methods are interesting to some software engineering researchers, most commercial developers rarely use of formal methods.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55</a:t>
            </a:fld>
            <a:endParaRPr lang="en-US"/>
          </a:p>
        </p:txBody>
      </p:sp>
    </p:spTree>
    <p:extLst>
      <p:ext uri="{BB962C8B-B14F-4D97-AF65-F5344CB8AC3E}">
        <p14:creationId xmlns:p14="http://schemas.microsoft.com/office/powerpoint/2010/main" val="401901206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Statistical S</a:t>
            </a:r>
            <a:r>
              <a:rPr lang="en-US" sz="100" dirty="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Q</a:t>
            </a:r>
            <a:r>
              <a:rPr lang="en-US" sz="100" dirty="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A</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1866900" y="1276709"/>
            <a:ext cx="8283512" cy="4671331"/>
          </a:xfrm>
        </p:spPr>
        <p:txBody>
          <a:bodyPr vert="horz" lIns="91440" tIns="45720" rIns="91440" bIns="45720" rtlCol="0">
            <a:noAutofit/>
          </a:bodyPr>
          <a:lstStyle/>
          <a:p>
            <a:pPr marL="403200" indent="-403200">
              <a:buFont typeface="+mj-lt"/>
              <a:buAutoNum type="arabicPeriod"/>
            </a:pPr>
            <a:r>
              <a:rPr lang="en-US" altLang="en-US" sz="2400" dirty="0">
                <a:latin typeface="Times New Roman" panose="02020603050405020304" pitchFamily="18" charset="0"/>
                <a:cs typeface="Times New Roman" panose="02020603050405020304" pitchFamily="18" charset="0"/>
              </a:rPr>
              <a:t>Information about software errors and defects is collected and categorized.</a:t>
            </a:r>
          </a:p>
          <a:p>
            <a:pPr marL="403200" indent="-403200">
              <a:buFont typeface="+mj-lt"/>
              <a:buAutoNum type="arabicPeriod"/>
            </a:pPr>
            <a:r>
              <a:rPr lang="en-US" altLang="en-US" sz="2400" dirty="0">
                <a:latin typeface="Times New Roman" panose="02020603050405020304" pitchFamily="18" charset="0"/>
                <a:cs typeface="Times New Roman" panose="02020603050405020304" pitchFamily="18" charset="0"/>
              </a:rPr>
              <a:t>An attempt is made to trace each error and defect to its underlying cause (for example, design error, violation of standards, non-conformance to specifications, poor communication with the customer).</a:t>
            </a:r>
          </a:p>
          <a:p>
            <a:pPr marL="403200" indent="-403200">
              <a:buFont typeface="+mj-lt"/>
              <a:buAutoNum type="arabicPeriod"/>
            </a:pPr>
            <a:r>
              <a:rPr lang="en-US" altLang="en-US" sz="2400" dirty="0">
                <a:latin typeface="Times New Roman" panose="02020603050405020304" pitchFamily="18" charset="0"/>
                <a:cs typeface="Times New Roman" panose="02020603050405020304" pitchFamily="18" charset="0"/>
              </a:rPr>
              <a:t>Using the Pareto principle (80 percent of the defects can be traced to 20 percent of all possible causes), isolate the 20 percent (the </a:t>
            </a:r>
            <a:r>
              <a:rPr lang="en-US" altLang="en-US" sz="2400" i="1" dirty="0">
                <a:latin typeface="Times New Roman" panose="02020603050405020304" pitchFamily="18" charset="0"/>
                <a:cs typeface="Times New Roman" panose="02020603050405020304" pitchFamily="18" charset="0"/>
              </a:rPr>
              <a:t>vital few</a:t>
            </a:r>
            <a:r>
              <a:rPr lang="en-US" altLang="en-US" sz="2400" dirty="0">
                <a:latin typeface="Times New Roman" panose="02020603050405020304" pitchFamily="18" charset="0"/>
                <a:cs typeface="Times New Roman" panose="02020603050405020304" pitchFamily="18" charset="0"/>
              </a:rPr>
              <a:t>).</a:t>
            </a:r>
          </a:p>
          <a:p>
            <a:pPr marL="403200" indent="-403200">
              <a:buFont typeface="+mj-lt"/>
              <a:buAutoNum type="arabicPeriod"/>
            </a:pPr>
            <a:r>
              <a:rPr lang="en-US" altLang="en-US" sz="2400" dirty="0">
                <a:latin typeface="Times New Roman" panose="02020603050405020304" pitchFamily="18" charset="0"/>
                <a:cs typeface="Times New Roman" panose="02020603050405020304" pitchFamily="18" charset="0"/>
              </a:rPr>
              <a:t>Once the vital few causes have been identified, move to correct the problems that caused the errors and defects.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56</a:t>
            </a:fld>
            <a:endParaRPr lang="en-US"/>
          </a:p>
        </p:txBody>
      </p:sp>
    </p:spTree>
    <p:extLst>
      <p:ext uri="{BB962C8B-B14F-4D97-AF65-F5344CB8AC3E}">
        <p14:creationId xmlns:p14="http://schemas.microsoft.com/office/powerpoint/2010/main" val="2166263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Six Sigma for Software Engineering 1</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1866900" y="1276709"/>
            <a:ext cx="8283512" cy="3952240"/>
          </a:xfrm>
        </p:spPr>
        <p:txBody>
          <a:bodyPr vert="horz" lIns="91440" tIns="45720" rIns="91440" bIns="45720" rtlCol="0">
            <a:noAutofit/>
          </a:bodyPr>
          <a:lstStyle/>
          <a:p>
            <a:pPr marL="1588" lvl="1" indent="0">
              <a:spcBef>
                <a:spcPts val="600"/>
              </a:spcBef>
              <a:spcAft>
                <a:spcPts val="1600"/>
              </a:spcAft>
              <a:buNone/>
            </a:pPr>
            <a:r>
              <a:rPr lang="en-US" altLang="en-US" dirty="0">
                <a:latin typeface="Times New Roman" panose="02020603050405020304" pitchFamily="18" charset="0"/>
                <a:cs typeface="Times New Roman" panose="02020603050405020304" pitchFamily="18" charset="0"/>
              </a:rPr>
              <a:t>The term “six sigma” is derived from six standard deviations from the mean - 3.4 instances (defects) per million occurrences - implying an extremely high quality standard. </a:t>
            </a:r>
          </a:p>
          <a:p>
            <a:pPr marL="1588" lvl="1" indent="0">
              <a:spcBef>
                <a:spcPts val="1000"/>
              </a:spcBef>
              <a:buNone/>
            </a:pPr>
            <a:r>
              <a:rPr lang="en-US" altLang="en-US" dirty="0">
                <a:latin typeface="Times New Roman" panose="02020603050405020304" pitchFamily="18" charset="0"/>
                <a:cs typeface="Times New Roman" panose="02020603050405020304" pitchFamily="18" charset="0"/>
              </a:rPr>
              <a:t>The three cores steps:</a:t>
            </a:r>
          </a:p>
          <a:p>
            <a:pPr marL="291600" lvl="1" indent="-291600">
              <a:spcBef>
                <a:spcPts val="1000"/>
              </a:spcBef>
            </a:pPr>
            <a:r>
              <a:rPr lang="en-US" altLang="en-US" b="1" i="1" noProof="0" dirty="0">
                <a:solidFill>
                  <a:schemeClr val="tx1"/>
                </a:solidFill>
                <a:latin typeface="Times New Roman" panose="02020603050405020304" pitchFamily="18" charset="0"/>
                <a:cs typeface="Times New Roman" panose="02020603050405020304" pitchFamily="18" charset="0"/>
              </a:rPr>
              <a:t>Define</a:t>
            </a:r>
            <a:r>
              <a:rPr lang="en-US" altLang="en-US" noProof="0" dirty="0">
                <a:solidFill>
                  <a:schemeClr val="tx1"/>
                </a:solidFill>
                <a:latin typeface="Times New Roman" panose="02020603050405020304" pitchFamily="18" charset="0"/>
                <a:cs typeface="Times New Roman" panose="02020603050405020304" pitchFamily="18" charset="0"/>
              </a:rPr>
              <a:t> customer requirements and deliverables and project goals via well-defined methods of customer communication.</a:t>
            </a:r>
          </a:p>
          <a:p>
            <a:pPr marL="291600" lvl="1" indent="-291600">
              <a:spcBef>
                <a:spcPts val="1000"/>
              </a:spcBef>
            </a:pPr>
            <a:r>
              <a:rPr lang="en-US" altLang="en-US" b="1" i="1" noProof="0" dirty="0">
                <a:solidFill>
                  <a:schemeClr val="tx1"/>
                </a:solidFill>
                <a:latin typeface="Times New Roman" panose="02020603050405020304" pitchFamily="18" charset="0"/>
                <a:cs typeface="Times New Roman" panose="02020603050405020304" pitchFamily="18" charset="0"/>
              </a:rPr>
              <a:t>Measure</a:t>
            </a:r>
            <a:r>
              <a:rPr lang="en-US" altLang="en-US" noProof="0" dirty="0">
                <a:solidFill>
                  <a:schemeClr val="tx1"/>
                </a:solidFill>
                <a:latin typeface="Times New Roman" panose="02020603050405020304" pitchFamily="18" charset="0"/>
                <a:cs typeface="Times New Roman" panose="02020603050405020304" pitchFamily="18" charset="0"/>
              </a:rPr>
              <a:t> the existing process and its output to determine current quality performance (collect defect metrics).</a:t>
            </a:r>
          </a:p>
          <a:p>
            <a:pPr marL="291600" lvl="1" indent="-291600">
              <a:spcBef>
                <a:spcPts val="1000"/>
              </a:spcBef>
            </a:pPr>
            <a:r>
              <a:rPr lang="en-US" altLang="en-US" b="1" i="1" noProof="0" dirty="0">
                <a:solidFill>
                  <a:schemeClr val="tx1"/>
                </a:solidFill>
                <a:latin typeface="Times New Roman" panose="02020603050405020304" pitchFamily="18" charset="0"/>
                <a:cs typeface="Times New Roman" panose="02020603050405020304" pitchFamily="18" charset="0"/>
              </a:rPr>
              <a:t>Analyze</a:t>
            </a:r>
            <a:r>
              <a:rPr lang="en-US" altLang="en-US" noProof="0" dirty="0">
                <a:solidFill>
                  <a:schemeClr val="tx1"/>
                </a:solidFill>
                <a:latin typeface="Times New Roman" panose="02020603050405020304" pitchFamily="18" charset="0"/>
                <a:cs typeface="Times New Roman" panose="02020603050405020304" pitchFamily="18" charset="0"/>
              </a:rPr>
              <a:t> defect metrics and determine the vital few causes.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57</a:t>
            </a:fld>
            <a:endParaRPr lang="en-US"/>
          </a:p>
        </p:txBody>
      </p:sp>
    </p:spTree>
    <p:extLst>
      <p:ext uri="{BB962C8B-B14F-4D97-AF65-F5344CB8AC3E}">
        <p14:creationId xmlns:p14="http://schemas.microsoft.com/office/powerpoint/2010/main" val="991321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Six Sigma for Software Engineering 2</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1866900" y="1276710"/>
            <a:ext cx="8458200" cy="1709682"/>
          </a:xfrm>
        </p:spPr>
        <p:txBody>
          <a:bodyPr vert="horz" lIns="91440" tIns="45720" rIns="91440" bIns="45720" rtlCol="0">
            <a:noAutofit/>
          </a:bodyPr>
          <a:lstStyle/>
          <a:p>
            <a:pPr marL="1588" lvl="1" indent="0">
              <a:spcBef>
                <a:spcPts val="1000"/>
              </a:spcBef>
              <a:buNone/>
            </a:pPr>
            <a:r>
              <a:rPr lang="en-US" altLang="en-US" dirty="0">
                <a:latin typeface="Times New Roman" panose="02020603050405020304" pitchFamily="18" charset="0"/>
                <a:cs typeface="Times New Roman" panose="02020603050405020304" pitchFamily="18" charset="0"/>
              </a:rPr>
              <a:t>For an existing process the needs improvement:</a:t>
            </a:r>
          </a:p>
          <a:p>
            <a:pPr marL="291600" lvl="1" indent="-291600">
              <a:spcBef>
                <a:spcPts val="1000"/>
              </a:spcBef>
            </a:pPr>
            <a:r>
              <a:rPr lang="en-US" altLang="en-US" b="1" i="1" noProof="0" dirty="0">
                <a:solidFill>
                  <a:schemeClr val="tx1"/>
                </a:solidFill>
                <a:latin typeface="Times New Roman" panose="02020603050405020304" pitchFamily="18" charset="0"/>
                <a:cs typeface="Times New Roman" panose="02020603050405020304" pitchFamily="18" charset="0"/>
              </a:rPr>
              <a:t>Improve</a:t>
            </a:r>
            <a:r>
              <a:rPr lang="en-US" altLang="en-US" noProof="0" dirty="0">
                <a:solidFill>
                  <a:schemeClr val="tx1"/>
                </a:solidFill>
                <a:latin typeface="Times New Roman" panose="02020603050405020304" pitchFamily="18" charset="0"/>
                <a:cs typeface="Times New Roman" panose="02020603050405020304" pitchFamily="18" charset="0"/>
              </a:rPr>
              <a:t> the process by eliminating the root causes of defects.</a:t>
            </a:r>
          </a:p>
          <a:p>
            <a:pPr marL="291600" lvl="1" indent="-291600">
              <a:spcBef>
                <a:spcPts val="1000"/>
              </a:spcBef>
            </a:pPr>
            <a:r>
              <a:rPr lang="en-US" altLang="en-US" b="1" i="1" noProof="0" dirty="0">
                <a:solidFill>
                  <a:schemeClr val="tx1"/>
                </a:solidFill>
                <a:latin typeface="Times New Roman" panose="02020603050405020304" pitchFamily="18" charset="0"/>
                <a:cs typeface="Times New Roman" panose="02020603050405020304" pitchFamily="18" charset="0"/>
              </a:rPr>
              <a:t>Control</a:t>
            </a:r>
            <a:r>
              <a:rPr lang="en-US" altLang="en-US" noProof="0" dirty="0">
                <a:solidFill>
                  <a:schemeClr val="tx1"/>
                </a:solidFill>
                <a:latin typeface="Times New Roman" panose="02020603050405020304" pitchFamily="18" charset="0"/>
                <a:cs typeface="Times New Roman" panose="02020603050405020304" pitchFamily="18" charset="0"/>
              </a:rPr>
              <a:t> the process to ensure that future work does not reintroduce the causes of defects.</a:t>
            </a:r>
          </a:p>
        </p:txBody>
      </p:sp>
      <p:sp>
        <p:nvSpPr>
          <p:cNvPr id="11" name="Content Placeholder 10"/>
          <p:cNvSpPr>
            <a:spLocks noGrp="1"/>
          </p:cNvSpPr>
          <p:nvPr>
            <p:ph sz="quarter" idx="16"/>
          </p:nvPr>
        </p:nvSpPr>
        <p:spPr>
          <a:xfrm>
            <a:off x="1806012" y="3255948"/>
            <a:ext cx="8519089" cy="2144994"/>
          </a:xfrm>
        </p:spPr>
        <p:txBody>
          <a:bodyPr>
            <a:normAutofit/>
          </a:bodyPr>
          <a:lstStyle/>
          <a:p>
            <a:pPr marL="1588" lvl="1" indent="0">
              <a:spcBef>
                <a:spcPts val="1000"/>
              </a:spcBef>
              <a:buNone/>
            </a:pPr>
            <a:r>
              <a:rPr lang="en-US" altLang="en-US" dirty="0">
                <a:latin typeface="Times New Roman" panose="02020603050405020304" pitchFamily="18" charset="0"/>
                <a:cs typeface="Times New Roman" panose="02020603050405020304" pitchFamily="18" charset="0"/>
              </a:rPr>
              <a:t>For a new process being developed:</a:t>
            </a:r>
          </a:p>
          <a:p>
            <a:pPr marL="291600" lvl="1" indent="-291600">
              <a:spcBef>
                <a:spcPts val="1000"/>
              </a:spcBef>
            </a:pPr>
            <a:r>
              <a:rPr lang="en-US" b="1" i="1" noProof="0" dirty="0">
                <a:solidFill>
                  <a:schemeClr val="tx1"/>
                </a:solidFill>
                <a:latin typeface="Times New Roman" panose="02020603050405020304" pitchFamily="18" charset="0"/>
                <a:cs typeface="Times New Roman" panose="02020603050405020304" pitchFamily="18" charset="0"/>
              </a:rPr>
              <a:t>Design</a:t>
            </a:r>
            <a:r>
              <a:rPr lang="en-US" i="1" noProof="0" dirty="0">
                <a:solidFill>
                  <a:schemeClr val="tx1"/>
                </a:solidFill>
                <a:latin typeface="Times New Roman" panose="02020603050405020304" pitchFamily="18" charset="0"/>
                <a:cs typeface="Times New Roman" panose="02020603050405020304" pitchFamily="18" charset="0"/>
              </a:rPr>
              <a:t> </a:t>
            </a:r>
            <a:r>
              <a:rPr lang="en-US" noProof="0" dirty="0">
                <a:solidFill>
                  <a:schemeClr val="tx1"/>
                </a:solidFill>
                <a:latin typeface="Times New Roman" panose="02020603050405020304" pitchFamily="18" charset="0"/>
                <a:cs typeface="Times New Roman" panose="02020603050405020304" pitchFamily="18" charset="0"/>
              </a:rPr>
              <a:t>the process to: (1) avoid the root causes of defects and (2) to meet customer requirements.</a:t>
            </a:r>
          </a:p>
          <a:p>
            <a:pPr marL="291600" lvl="1" indent="-291600">
              <a:spcBef>
                <a:spcPts val="1000"/>
              </a:spcBef>
            </a:pPr>
            <a:r>
              <a:rPr lang="en-US" b="1" i="1" noProof="0" dirty="0">
                <a:solidFill>
                  <a:schemeClr val="tx1"/>
                </a:solidFill>
                <a:latin typeface="Times New Roman" panose="02020603050405020304" pitchFamily="18" charset="0"/>
                <a:cs typeface="Times New Roman" panose="02020603050405020304" pitchFamily="18" charset="0"/>
              </a:rPr>
              <a:t>Verify</a:t>
            </a:r>
            <a:r>
              <a:rPr lang="en-US" i="1" noProof="0" dirty="0">
                <a:solidFill>
                  <a:schemeClr val="tx1"/>
                </a:solidFill>
                <a:latin typeface="Times New Roman" panose="02020603050405020304" pitchFamily="18" charset="0"/>
                <a:cs typeface="Times New Roman" panose="02020603050405020304" pitchFamily="18" charset="0"/>
              </a:rPr>
              <a:t> </a:t>
            </a:r>
            <a:r>
              <a:rPr lang="en-US" noProof="0" dirty="0">
                <a:solidFill>
                  <a:schemeClr val="tx1"/>
                </a:solidFill>
                <a:latin typeface="Times New Roman" panose="02020603050405020304" pitchFamily="18" charset="0"/>
                <a:cs typeface="Times New Roman" panose="02020603050405020304" pitchFamily="18" charset="0"/>
              </a:rPr>
              <a:t>that the process model will, in fact, avoid defects and meet customer requirements.</a:t>
            </a:r>
            <a:endParaRPr lang="en-US" altLang="en-US"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58</a:t>
            </a:fld>
            <a:endParaRPr lang="en-US"/>
          </a:p>
        </p:txBody>
      </p:sp>
    </p:spTree>
    <p:extLst>
      <p:ext uri="{BB962C8B-B14F-4D97-AF65-F5344CB8AC3E}">
        <p14:creationId xmlns:p14="http://schemas.microsoft.com/office/powerpoint/2010/main" val="389985137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Software Reliability and Availability</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1866901" y="1276710"/>
            <a:ext cx="7926893" cy="4531238"/>
          </a:xfrm>
        </p:spPr>
        <p:txBody>
          <a:bodyPr vert="horz" lIns="91440" tIns="45720" rIns="91440" bIns="45720" rtlCol="0">
            <a:noAutofit/>
          </a:bodyPr>
          <a:lstStyle/>
          <a:p>
            <a:pPr>
              <a:spcBef>
                <a:spcPts val="300"/>
              </a:spcBef>
            </a:pPr>
            <a:r>
              <a:rPr lang="en-US" altLang="en-US" sz="2400" dirty="0">
                <a:latin typeface="Times New Roman" panose="02020603050405020304" pitchFamily="18" charset="0"/>
                <a:cs typeface="Times New Roman" panose="02020603050405020304" pitchFamily="18" charset="0"/>
              </a:rPr>
              <a:t>A simple measure of reliability is </a:t>
            </a:r>
            <a:r>
              <a:rPr lang="en-US" altLang="en-US" sz="2400" i="1" dirty="0">
                <a:latin typeface="Times New Roman" panose="02020603050405020304" pitchFamily="18" charset="0"/>
                <a:cs typeface="Times New Roman" panose="02020603050405020304" pitchFamily="18" charset="0"/>
              </a:rPr>
              <a:t>mean-time-between-failure</a:t>
            </a:r>
            <a:r>
              <a:rPr lang="en-US" altLang="en-US" sz="2400" dirty="0">
                <a:latin typeface="Times New Roman" panose="02020603050405020304" pitchFamily="18" charset="0"/>
                <a:cs typeface="Times New Roman" panose="02020603050405020304" pitchFamily="18" charset="0"/>
              </a:rPr>
              <a:t> (M</a:t>
            </a:r>
            <a:r>
              <a:rPr lang="en-US" altLang="en-US" sz="1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T</a:t>
            </a:r>
            <a:r>
              <a:rPr lang="en-US" altLang="en-US" sz="1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B</a:t>
            </a:r>
            <a:r>
              <a:rPr lang="en-US" altLang="en-US" sz="1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F): </a:t>
            </a:r>
          </a:p>
          <a:p>
            <a:pPr indent="2601913">
              <a:spcBef>
                <a:spcPts val="600"/>
              </a:spcBef>
              <a:spcAft>
                <a:spcPts val="1800"/>
              </a:spcAft>
            </a:pPr>
            <a:r>
              <a:rPr lang="en-US" altLang="en-US" sz="2400" dirty="0">
                <a:latin typeface="Times New Roman" panose="02020603050405020304" pitchFamily="18" charset="0"/>
                <a:cs typeface="Times New Roman" panose="02020603050405020304" pitchFamily="18" charset="0"/>
              </a:rPr>
              <a:t>M</a:t>
            </a:r>
            <a:r>
              <a:rPr lang="en-US" altLang="en-US" sz="1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T</a:t>
            </a:r>
            <a:r>
              <a:rPr lang="en-US" altLang="en-US" sz="1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B</a:t>
            </a:r>
            <a:r>
              <a:rPr lang="en-US" altLang="en-US" sz="1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F = M</a:t>
            </a:r>
            <a:r>
              <a:rPr lang="en-US" altLang="en-US" sz="1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T</a:t>
            </a:r>
            <a:r>
              <a:rPr lang="en-US" altLang="en-US" sz="1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T</a:t>
            </a:r>
            <a:r>
              <a:rPr lang="en-US" altLang="en-US" sz="1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F + M</a:t>
            </a:r>
            <a:r>
              <a:rPr lang="en-US" altLang="en-US" sz="1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T</a:t>
            </a:r>
            <a:r>
              <a:rPr lang="en-US" altLang="en-US" sz="1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T</a:t>
            </a:r>
            <a:r>
              <a:rPr lang="en-US" altLang="en-US" sz="1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R</a:t>
            </a:r>
          </a:p>
          <a:p>
            <a:r>
              <a:rPr lang="en-US" altLang="en-US" sz="2400" dirty="0">
                <a:latin typeface="Times New Roman" panose="02020603050405020304" pitchFamily="18" charset="0"/>
                <a:cs typeface="Times New Roman" panose="02020603050405020304" pitchFamily="18" charset="0"/>
              </a:rPr>
              <a:t>M</a:t>
            </a:r>
            <a:r>
              <a:rPr lang="en-US" altLang="en-US" sz="1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T</a:t>
            </a:r>
            <a:r>
              <a:rPr lang="en-US" altLang="en-US" sz="1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a:t>
            </a:r>
            <a:r>
              <a:rPr lang="en-US" altLang="en-US" sz="1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F is </a:t>
            </a:r>
            <a:r>
              <a:rPr lang="en-US" altLang="en-US" sz="2400" i="1" dirty="0">
                <a:latin typeface="Times New Roman" panose="02020603050405020304" pitchFamily="18" charset="0"/>
                <a:cs typeface="Times New Roman" panose="02020603050405020304" pitchFamily="18" charset="0"/>
              </a:rPr>
              <a:t>mean-time-to-failure</a:t>
            </a:r>
          </a:p>
          <a:p>
            <a:pPr>
              <a:spcAft>
                <a:spcPts val="1800"/>
              </a:spcAft>
            </a:pPr>
            <a:r>
              <a:rPr lang="en-US" altLang="en-US" sz="2400" dirty="0">
                <a:latin typeface="Times New Roman" panose="02020603050405020304" pitchFamily="18" charset="0"/>
                <a:cs typeface="Times New Roman" panose="02020603050405020304" pitchFamily="18" charset="0"/>
              </a:rPr>
              <a:t>M</a:t>
            </a:r>
            <a:r>
              <a:rPr lang="en-US" altLang="en-US" sz="1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T</a:t>
            </a:r>
            <a:r>
              <a:rPr lang="en-US" altLang="en-US" sz="1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a:t>
            </a:r>
            <a:r>
              <a:rPr lang="en-US" altLang="en-US" sz="1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R is </a:t>
            </a:r>
            <a:r>
              <a:rPr lang="en-US" altLang="en-US" sz="2400" i="1" dirty="0">
                <a:latin typeface="Times New Roman" panose="02020603050405020304" pitchFamily="18" charset="0"/>
                <a:cs typeface="Times New Roman" panose="02020603050405020304" pitchFamily="18" charset="0"/>
              </a:rPr>
              <a:t>mean-time-to-repair</a:t>
            </a:r>
            <a:r>
              <a:rPr lang="en-US" altLang="en-US" sz="2400" dirty="0">
                <a:latin typeface="Times New Roman" panose="02020603050405020304" pitchFamily="18" charset="0"/>
                <a:cs typeface="Times New Roman" panose="02020603050405020304" pitchFamily="18" charset="0"/>
              </a:rPr>
              <a:t>, respectively.</a:t>
            </a:r>
            <a:endParaRPr lang="en-US" altLang="en-US" sz="2400" i="1" dirty="0">
              <a:latin typeface="Times New Roman" panose="02020603050405020304" pitchFamily="18" charset="0"/>
              <a:cs typeface="Times New Roman" panose="02020603050405020304" pitchFamily="18" charset="0"/>
            </a:endParaRPr>
          </a:p>
          <a:p>
            <a:pPr>
              <a:spcBef>
                <a:spcPts val="300"/>
              </a:spcBef>
            </a:pPr>
            <a:r>
              <a:rPr lang="en-US" altLang="en-US" sz="2400" i="1" dirty="0">
                <a:latin typeface="Times New Roman" panose="02020603050405020304" pitchFamily="18" charset="0"/>
                <a:cs typeface="Times New Roman" panose="02020603050405020304" pitchFamily="18" charset="0"/>
              </a:rPr>
              <a:t>Software availability</a:t>
            </a:r>
            <a:r>
              <a:rPr lang="en-US" altLang="en-US" sz="2400" dirty="0">
                <a:latin typeface="Times New Roman" panose="02020603050405020304" pitchFamily="18" charset="0"/>
                <a:cs typeface="Times New Roman" panose="02020603050405020304" pitchFamily="18" charset="0"/>
              </a:rPr>
              <a:t> is the probability that a program is operating according to requirements at a given point in time and is defined as</a:t>
            </a:r>
          </a:p>
          <a:p>
            <a:pPr indent="1617663"/>
            <a:r>
              <a:rPr lang="en-US" altLang="en-US" sz="2400" dirty="0">
                <a:latin typeface="Times New Roman" panose="02020603050405020304" pitchFamily="18" charset="0"/>
                <a:cs typeface="Times New Roman" panose="02020603050405020304" pitchFamily="18" charset="0"/>
              </a:rPr>
              <a:t>Availability = [M</a:t>
            </a:r>
            <a:r>
              <a:rPr lang="en-US" altLang="en-US" sz="1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T</a:t>
            </a:r>
            <a:r>
              <a:rPr lang="en-US" altLang="en-US" sz="1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a:t>
            </a:r>
            <a:r>
              <a:rPr lang="en-US" altLang="en-US" sz="1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F/(M</a:t>
            </a:r>
            <a:r>
              <a:rPr lang="en-US" altLang="en-US" sz="1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T</a:t>
            </a:r>
            <a:r>
              <a:rPr lang="en-US" altLang="en-US" sz="1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a:t>
            </a:r>
            <a:r>
              <a:rPr lang="en-US" altLang="en-US" sz="1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F + M</a:t>
            </a:r>
            <a:r>
              <a:rPr lang="en-US" altLang="en-US" sz="1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T</a:t>
            </a:r>
            <a:r>
              <a:rPr lang="en-US" altLang="en-US" sz="1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a:t>
            </a:r>
            <a:r>
              <a:rPr lang="en-US" altLang="en-US" sz="1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R)] × 100%</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59</a:t>
            </a:fld>
            <a:endParaRPr lang="en-US"/>
          </a:p>
        </p:txBody>
      </p:sp>
    </p:spTree>
    <p:extLst>
      <p:ext uri="{BB962C8B-B14F-4D97-AF65-F5344CB8AC3E}">
        <p14:creationId xmlns:p14="http://schemas.microsoft.com/office/powerpoint/2010/main" val="308292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dirty="0"/>
              <a:t>Software Quality</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a:spcBef>
                <a:spcPts val="300"/>
              </a:spcBef>
            </a:pPr>
            <a:r>
              <a:rPr lang="en-US" altLang="en-US" sz="2400" dirty="0"/>
              <a:t>Software quality can be defined as: </a:t>
            </a:r>
          </a:p>
          <a:p>
            <a:pPr marL="398463" lvl="3" indent="0">
              <a:spcBef>
                <a:spcPts val="300"/>
              </a:spcBef>
              <a:buNone/>
            </a:pPr>
            <a:r>
              <a:rPr lang="en-US" altLang="en-US" sz="2400" i="1" dirty="0">
                <a:latin typeface="Times New Roman" panose="02020603050405020304" pitchFamily="18" charset="0"/>
                <a:cs typeface="Times New Roman" panose="02020603050405020304" pitchFamily="18" charset="0"/>
              </a:rPr>
              <a:t>An effective software process applied in a manner that creates a useful product that provides measurable value for those who produce it and those who use it.</a:t>
            </a:r>
          </a:p>
          <a:p>
            <a:pPr marL="0" lvl="2" indent="0">
              <a:spcBef>
                <a:spcPts val="3000"/>
              </a:spcBef>
              <a:buNone/>
            </a:pPr>
            <a:r>
              <a:rPr lang="en-US" altLang="en-US" sz="2400" dirty="0"/>
              <a:t>Advantages of providing useful products:</a:t>
            </a:r>
          </a:p>
          <a:p>
            <a:pPr marL="403200" lvl="3" indent="-403200">
              <a:spcBef>
                <a:spcPts val="1000"/>
              </a:spcBef>
              <a:buFont typeface="+mj-lt"/>
              <a:buAutoNum type="arabicPeriod"/>
            </a:pPr>
            <a:r>
              <a:rPr lang="en-US" altLang="en-US" sz="2400" dirty="0">
                <a:latin typeface="Times New Roman" panose="02020603050405020304" pitchFamily="18" charset="0"/>
                <a:cs typeface="Times New Roman" panose="02020603050405020304" pitchFamily="18" charset="0"/>
              </a:rPr>
              <a:t>Greater software product revenue.</a:t>
            </a:r>
          </a:p>
          <a:p>
            <a:pPr marL="403200" lvl="3" indent="-403200">
              <a:spcBef>
                <a:spcPts val="1000"/>
              </a:spcBef>
              <a:buFont typeface="+mj-lt"/>
              <a:buAutoNum type="arabicPeriod"/>
            </a:pPr>
            <a:r>
              <a:rPr lang="en-US" altLang="en-US" sz="2400" dirty="0">
                <a:latin typeface="Times New Roman" panose="02020603050405020304" pitchFamily="18" charset="0"/>
                <a:cs typeface="Times New Roman" panose="02020603050405020304" pitchFamily="18" charset="0"/>
              </a:rPr>
              <a:t>Better profitability when an application supports a business process.</a:t>
            </a:r>
          </a:p>
          <a:p>
            <a:pPr marL="403200" lvl="3" indent="-403200">
              <a:spcBef>
                <a:spcPts val="1000"/>
              </a:spcBef>
              <a:buFont typeface="+mj-lt"/>
              <a:buAutoNum type="arabicPeriod"/>
            </a:pPr>
            <a:r>
              <a:rPr lang="en-US" altLang="en-US" sz="2400" dirty="0">
                <a:latin typeface="Times New Roman" panose="02020603050405020304" pitchFamily="18" charset="0"/>
                <a:cs typeface="Times New Roman" panose="02020603050405020304" pitchFamily="18" charset="0"/>
              </a:rPr>
              <a:t>Improved availability of information that is crucial for the business.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6</a:t>
            </a:fld>
            <a:endParaRPr lang="en-US" dirty="0"/>
          </a:p>
        </p:txBody>
      </p:sp>
    </p:spTree>
    <p:extLst>
      <p:ext uri="{BB962C8B-B14F-4D97-AF65-F5344CB8AC3E}">
        <p14:creationId xmlns:p14="http://schemas.microsoft.com/office/powerpoint/2010/main" val="334592610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AI and Reliability Models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1866900" y="1276708"/>
            <a:ext cx="8283512" cy="5023608"/>
          </a:xfrm>
        </p:spPr>
        <p:txBody>
          <a:bodyPr vert="horz" lIns="91440" tIns="45720" rIns="91440" bIns="45720" rtlCol="0">
            <a:noAutofit/>
          </a:bodyPr>
          <a:lstStyle/>
          <a:p>
            <a:pPr marL="291600" indent="-291600"/>
            <a:r>
              <a:rPr lang="en-US" b="1" i="1" noProof="0" dirty="0">
                <a:latin typeface="Times New Roman" panose="02020603050405020304" pitchFamily="18" charset="0"/>
                <a:cs typeface="Times New Roman" panose="02020603050405020304" pitchFamily="18" charset="0"/>
              </a:rPr>
              <a:t>Software reliability </a:t>
            </a:r>
            <a:r>
              <a:rPr lang="en-US" noProof="0" dirty="0">
                <a:latin typeface="Times New Roman" panose="02020603050405020304" pitchFamily="18" charset="0"/>
                <a:cs typeface="Times New Roman" panose="02020603050405020304" pitchFamily="18" charset="0"/>
              </a:rPr>
              <a:t>is the probability of failure-free software operation for a specified time period in a specified environment.</a:t>
            </a:r>
          </a:p>
          <a:p>
            <a:pPr marL="291600" indent="-291600"/>
            <a:r>
              <a:rPr lang="en-US" b="1" i="1" noProof="0" dirty="0">
                <a:latin typeface="Times New Roman" panose="02020603050405020304" pitchFamily="18" charset="0"/>
                <a:cs typeface="Times New Roman" panose="02020603050405020304" pitchFamily="18" charset="0"/>
              </a:rPr>
              <a:t>Bayesian inference </a:t>
            </a:r>
            <a:r>
              <a:rPr lang="en-US" noProof="0" dirty="0">
                <a:latin typeface="Times New Roman" panose="02020603050405020304" pitchFamily="18" charset="0"/>
                <a:cs typeface="Times New Roman" panose="02020603050405020304" pitchFamily="18" charset="0"/>
              </a:rPr>
              <a:t>is a method of statistical inference in which Bayes’ theorem is used to update the probability for a hypothesis (such as system reliability) being correct as more evidence or information becomes available.</a:t>
            </a:r>
          </a:p>
          <a:p>
            <a:pPr marL="291600" indent="-291600"/>
            <a:r>
              <a:rPr lang="en-US" noProof="0" dirty="0">
                <a:latin typeface="Times New Roman" panose="02020603050405020304" pitchFamily="18" charset="0"/>
                <a:cs typeface="Times New Roman" panose="02020603050405020304" pitchFamily="18" charset="0"/>
              </a:rPr>
              <a:t>Bayesian inference can be used to estimate probabilistic quantities using historic data even when some of the information is missing. </a:t>
            </a:r>
          </a:p>
          <a:p>
            <a:pPr marL="291600" indent="-291600"/>
            <a:r>
              <a:rPr lang="en-US" noProof="0" dirty="0">
                <a:latin typeface="Times New Roman" panose="02020603050405020304" pitchFamily="18" charset="0"/>
                <a:cs typeface="Times New Roman" panose="02020603050405020304" pitchFamily="18" charset="0"/>
              </a:rPr>
              <a:t>Making use of predictive data analytics tools such as a </a:t>
            </a:r>
            <a:r>
              <a:rPr lang="en-US" b="1" i="1" noProof="0" dirty="0">
                <a:latin typeface="Times New Roman" panose="02020603050405020304" pitchFamily="18" charset="0"/>
                <a:cs typeface="Times New Roman" panose="02020603050405020304" pitchFamily="18" charset="0"/>
              </a:rPr>
              <a:t>regression model</a:t>
            </a:r>
            <a:r>
              <a:rPr lang="en-US" noProof="0" dirty="0">
                <a:latin typeface="Times New Roman" panose="02020603050405020304" pitchFamily="18" charset="0"/>
                <a:cs typeface="Times New Roman" panose="02020603050405020304" pitchFamily="18" charset="0"/>
              </a:rPr>
              <a:t> involving M</a:t>
            </a:r>
            <a:r>
              <a:rPr lang="en-US" sz="100" dirty="0">
                <a:latin typeface="Times New Roman" panose="02020603050405020304" pitchFamily="18" charset="0"/>
                <a:cs typeface="Times New Roman" panose="02020603050405020304" pitchFamily="18" charset="0"/>
              </a:rPr>
              <a:t> </a:t>
            </a:r>
            <a:r>
              <a:rPr lang="en-US" noProof="0" dirty="0">
                <a:latin typeface="Times New Roman" panose="02020603050405020304" pitchFamily="18" charset="0"/>
                <a:cs typeface="Times New Roman" panose="02020603050405020304" pitchFamily="18" charset="0"/>
              </a:rPr>
              <a:t>T</a:t>
            </a:r>
            <a:r>
              <a:rPr lang="en-US" sz="100" dirty="0">
                <a:latin typeface="Times New Roman" panose="02020603050405020304" pitchFamily="18" charset="0"/>
                <a:cs typeface="Times New Roman" panose="02020603050405020304" pitchFamily="18" charset="0"/>
              </a:rPr>
              <a:t> </a:t>
            </a:r>
            <a:r>
              <a:rPr lang="en-US" noProof="0" dirty="0">
                <a:latin typeface="Times New Roman" panose="02020603050405020304" pitchFamily="18" charset="0"/>
                <a:cs typeface="Times New Roman" panose="02020603050405020304" pitchFamily="18" charset="0"/>
              </a:rPr>
              <a:t>B</a:t>
            </a:r>
            <a:r>
              <a:rPr lang="en-US" sz="100" dirty="0">
                <a:latin typeface="Times New Roman" panose="02020603050405020304" pitchFamily="18" charset="0"/>
                <a:cs typeface="Times New Roman" panose="02020603050405020304" pitchFamily="18" charset="0"/>
              </a:rPr>
              <a:t> </a:t>
            </a:r>
            <a:r>
              <a:rPr lang="en-US" noProof="0" dirty="0">
                <a:latin typeface="Times New Roman" panose="02020603050405020304" pitchFamily="18" charset="0"/>
                <a:cs typeface="Times New Roman" panose="02020603050405020304" pitchFamily="18" charset="0"/>
              </a:rPr>
              <a:t>F can been used to estimate where and what types of defects might occur in future prototypes.</a:t>
            </a:r>
          </a:p>
          <a:p>
            <a:pPr marL="291600" indent="-291600"/>
            <a:r>
              <a:rPr lang="en-US" b="1" noProof="0" dirty="0">
                <a:latin typeface="Times New Roman" panose="02020603050405020304" pitchFamily="18" charset="0"/>
                <a:cs typeface="Times New Roman" panose="02020603050405020304" pitchFamily="18" charset="0"/>
              </a:rPr>
              <a:t>Genetic algorithms </a:t>
            </a:r>
            <a:r>
              <a:rPr lang="en-US" noProof="0" dirty="0">
                <a:latin typeface="Times New Roman" panose="02020603050405020304" pitchFamily="18" charset="0"/>
                <a:cs typeface="Times New Roman" panose="02020603050405020304" pitchFamily="18" charset="0"/>
              </a:rPr>
              <a:t>can be used to grow reliability models by discovering relationships using historic system data to predict future software component failures.</a:t>
            </a:r>
            <a:endParaRPr lang="en-US" altLang="en-US"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60</a:t>
            </a:fld>
            <a:endParaRPr lang="en-US"/>
          </a:p>
        </p:txBody>
      </p:sp>
    </p:spTree>
    <p:extLst>
      <p:ext uri="{BB962C8B-B14F-4D97-AF65-F5344CB8AC3E}">
        <p14:creationId xmlns:p14="http://schemas.microsoft.com/office/powerpoint/2010/main" val="42509745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Software Safety</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1866900" y="1276710"/>
            <a:ext cx="8283512" cy="2963695"/>
          </a:xfrm>
        </p:spPr>
        <p:txBody>
          <a:bodyPr vert="horz" lIns="91440" tIns="45720" rIns="91440" bIns="45720" rtlCol="0">
            <a:noAutofit/>
          </a:bodyPr>
          <a:lstStyle/>
          <a:p>
            <a:pPr>
              <a:spcAft>
                <a:spcPts val="1800"/>
              </a:spcAft>
            </a:pPr>
            <a:r>
              <a:rPr lang="en-US" altLang="en-US" sz="2400" b="1" i="1" dirty="0">
                <a:latin typeface="Times New Roman" panose="02020603050405020304" pitchFamily="18" charset="0"/>
                <a:cs typeface="Times New Roman" panose="02020603050405020304" pitchFamily="18" charset="0"/>
              </a:rPr>
              <a:t>Software safety</a:t>
            </a:r>
            <a:r>
              <a:rPr lang="en-US" altLang="en-US" sz="2400" b="1"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is a software quality assurance activity that focuses on the identification and assessment of potential hazards that may affect software negatively and cause an entire system to fail.</a:t>
            </a:r>
          </a:p>
          <a:p>
            <a:r>
              <a:rPr lang="en-US" altLang="en-US" sz="2400" dirty="0">
                <a:latin typeface="Times New Roman" panose="02020603050405020304" pitchFamily="18" charset="0"/>
                <a:cs typeface="Times New Roman" panose="02020603050405020304" pitchFamily="18" charset="0"/>
              </a:rPr>
              <a:t>If hazards can be identified early in the software process, software design features can be specified that will either eliminate or control potential hazards.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61</a:t>
            </a:fld>
            <a:endParaRPr lang="en-US"/>
          </a:p>
        </p:txBody>
      </p:sp>
    </p:spTree>
    <p:extLst>
      <p:ext uri="{BB962C8B-B14F-4D97-AF65-F5344CB8AC3E}">
        <p14:creationId xmlns:p14="http://schemas.microsoft.com/office/powerpoint/2010/main" val="38578893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I</a:t>
            </a:r>
            <a:r>
              <a:rPr lang="en-US" sz="100" dirty="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S</a:t>
            </a:r>
            <a:r>
              <a:rPr lang="en-US" sz="100" dirty="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O 9001:2015 Standard</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1866900" y="1276710"/>
            <a:ext cx="8458200" cy="1667457"/>
          </a:xfrm>
        </p:spPr>
        <p:txBody>
          <a:bodyPr vert="horz" lIns="91440" tIns="45720" rIns="91440" bIns="45720" rtlCol="0">
            <a:noAutofit/>
          </a:bodyPr>
          <a:lstStyle/>
          <a:p>
            <a:pPr marL="291600" indent="-291600"/>
            <a:r>
              <a:rPr lang="en-US" altLang="en-US" sz="2400" dirty="0">
                <a:latin typeface="Times New Roman" panose="02020603050405020304" pitchFamily="18" charset="0"/>
                <a:cs typeface="Times New Roman" panose="02020603050405020304" pitchFamily="18" charset="0"/>
              </a:rPr>
              <a:t>I</a:t>
            </a:r>
            <a:r>
              <a:rPr lang="en-US" altLang="en-US" sz="1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S</a:t>
            </a:r>
            <a:r>
              <a:rPr lang="en-US" altLang="en-US" sz="1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O 9001:2015 is the quality assurance standard that applies to software engineering. </a:t>
            </a:r>
          </a:p>
          <a:p>
            <a:pPr marL="291600" indent="-291600"/>
            <a:r>
              <a:rPr lang="en-US" altLang="en-US" sz="2400" dirty="0">
                <a:latin typeface="Times New Roman" panose="02020603050405020304" pitchFamily="18" charset="0"/>
                <a:cs typeface="Times New Roman" panose="02020603050405020304" pitchFamily="18" charset="0"/>
              </a:rPr>
              <a:t>The requirements delineated by I</a:t>
            </a:r>
            <a:r>
              <a:rPr lang="en-US" altLang="en-US" sz="1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S</a:t>
            </a:r>
            <a:r>
              <a:rPr lang="en-US" altLang="en-US" sz="1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O 9001:2008 address topics such as:</a:t>
            </a:r>
            <a:endParaRPr lang="en-US" sz="2400" dirty="0">
              <a:latin typeface="Times New Roman" panose="02020603050405020304" pitchFamily="18" charset="0"/>
              <a:cs typeface="Times New Roman" panose="02020603050405020304" pitchFamily="18" charset="0"/>
            </a:endParaRPr>
          </a:p>
        </p:txBody>
      </p:sp>
      <p:sp>
        <p:nvSpPr>
          <p:cNvPr id="10" name="Content Placeholder 9"/>
          <p:cNvSpPr>
            <a:spLocks noGrp="1"/>
          </p:cNvSpPr>
          <p:nvPr>
            <p:ph sz="quarter" idx="15"/>
          </p:nvPr>
        </p:nvSpPr>
        <p:spPr>
          <a:xfrm>
            <a:off x="2189018" y="2971595"/>
            <a:ext cx="8136082" cy="1352116"/>
          </a:xfrm>
        </p:spPr>
        <p:txBody>
          <a:bodyPr>
            <a:normAutofit/>
          </a:bodyPr>
          <a:lstStyle/>
          <a:p>
            <a:pPr marL="0" lvl="4" indent="0">
              <a:lnSpc>
                <a:spcPct val="110000"/>
              </a:lnSpc>
              <a:spcBef>
                <a:spcPts val="0"/>
              </a:spcBef>
              <a:spcAft>
                <a:spcPts val="800"/>
              </a:spcAft>
              <a:buNone/>
            </a:pPr>
            <a:r>
              <a:rPr lang="en-US" dirty="0">
                <a:latin typeface="Times New Roman" panose="02020603050405020304" pitchFamily="18" charset="0"/>
                <a:cs typeface="Times New Roman" panose="02020603050405020304" pitchFamily="18" charset="0"/>
              </a:rPr>
              <a:t>Management responsibility, quality system, contract review, design control, document and data control, product identification and traceability, process control, inspection and testing, corrective and preventive action, control of quality records, internal quality audits, training, servicing, and statistical techniques.</a:t>
            </a:r>
            <a:endParaRPr lang="en-US" dirty="0"/>
          </a:p>
        </p:txBody>
      </p:sp>
      <p:sp>
        <p:nvSpPr>
          <p:cNvPr id="12" name="Content Placeholder 11"/>
          <p:cNvSpPr>
            <a:spLocks noGrp="1"/>
          </p:cNvSpPr>
          <p:nvPr>
            <p:ph sz="quarter" idx="17"/>
          </p:nvPr>
        </p:nvSpPr>
        <p:spPr>
          <a:xfrm>
            <a:off x="1866900" y="4409140"/>
            <a:ext cx="8458200" cy="1264106"/>
          </a:xfrm>
        </p:spPr>
        <p:txBody>
          <a:bodyPr>
            <a:normAutofit/>
          </a:bodyPr>
          <a:lstStyle/>
          <a:p>
            <a:pPr marL="291600" indent="-291600"/>
            <a:r>
              <a:rPr lang="en-US" sz="2400" dirty="0">
                <a:latin typeface="Times New Roman" panose="02020603050405020304" pitchFamily="18" charset="0"/>
                <a:cs typeface="Times New Roman" panose="02020603050405020304" pitchFamily="18" charset="0"/>
              </a:rPr>
              <a:t>For an organization to become registered to I</a:t>
            </a:r>
            <a:r>
              <a:rPr lang="en-US" sz="1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a:t>
            </a:r>
            <a:r>
              <a:rPr lang="en-US" sz="1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O 9001:2015, it must establish procedures to address each of the requirements listed and able to demonstrate these policies and being followed.</a:t>
            </a:r>
            <a:endParaRPr lang="en-US" sz="2400" dirty="0"/>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62</a:t>
            </a:fld>
            <a:endParaRPr lang="en-US"/>
          </a:p>
        </p:txBody>
      </p:sp>
    </p:spTree>
    <p:extLst>
      <p:ext uri="{BB962C8B-B14F-4D97-AF65-F5344CB8AC3E}">
        <p14:creationId xmlns:p14="http://schemas.microsoft.com/office/powerpoint/2010/main" val="30775875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S</a:t>
            </a:r>
            <a:r>
              <a:rPr lang="en-US" sz="100" dirty="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Q</a:t>
            </a:r>
            <a:r>
              <a:rPr lang="en-US" sz="100" dirty="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A Plan Contents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1866900" y="1276709"/>
            <a:ext cx="8283512" cy="5103994"/>
          </a:xfrm>
        </p:spPr>
        <p:txBody>
          <a:bodyPr vert="horz" lIns="91440" tIns="45720" rIns="91440" bIns="45720" rtlCol="0">
            <a:noAutofit/>
          </a:bodyPr>
          <a:lstStyle/>
          <a:p>
            <a:pPr marL="403200" indent="-403200">
              <a:buFont typeface="+mj-lt"/>
              <a:buAutoNum type="arabicPeriod"/>
            </a:pPr>
            <a:r>
              <a:rPr lang="en-US" sz="2400" dirty="0">
                <a:latin typeface="Times New Roman" panose="02020603050405020304" pitchFamily="18" charset="0"/>
                <a:cs typeface="Times New Roman" panose="02020603050405020304" pitchFamily="18" charset="0"/>
              </a:rPr>
              <a:t>Purpose and scope of the plan.</a:t>
            </a:r>
          </a:p>
          <a:p>
            <a:pPr marL="403200" indent="-403200">
              <a:buFont typeface="+mj-lt"/>
              <a:buAutoNum type="arabicPeriod"/>
            </a:pPr>
            <a:r>
              <a:rPr lang="en-US" sz="2400" dirty="0">
                <a:latin typeface="Times New Roman" panose="02020603050405020304" pitchFamily="18" charset="0"/>
                <a:cs typeface="Times New Roman" panose="02020603050405020304" pitchFamily="18" charset="0"/>
              </a:rPr>
              <a:t>Description of all software engineering work products that fall within the purview of S</a:t>
            </a:r>
            <a:r>
              <a:rPr lang="en-US" sz="1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Q</a:t>
            </a:r>
            <a:r>
              <a:rPr lang="en-US" sz="1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a:t>
            </a:r>
          </a:p>
          <a:p>
            <a:pPr marL="403200" indent="-403200">
              <a:buFont typeface="+mj-lt"/>
              <a:buAutoNum type="arabicPeriod"/>
            </a:pPr>
            <a:r>
              <a:rPr lang="en-US" sz="2400" dirty="0">
                <a:latin typeface="Times New Roman" panose="02020603050405020304" pitchFamily="18" charset="0"/>
                <a:cs typeface="Times New Roman" panose="02020603050405020304" pitchFamily="18" charset="0"/>
              </a:rPr>
              <a:t>Applicable standards and practices that are applied during the software process.</a:t>
            </a:r>
          </a:p>
          <a:p>
            <a:pPr marL="403200" indent="-403200">
              <a:buFont typeface="+mj-lt"/>
              <a:buAutoNum type="arabicPeriod"/>
            </a:pPr>
            <a:r>
              <a:rPr lang="en-US" sz="2400" dirty="0">
                <a:latin typeface="Times New Roman" panose="02020603050405020304" pitchFamily="18" charset="0"/>
                <a:cs typeface="Times New Roman" panose="02020603050405020304" pitchFamily="18" charset="0"/>
              </a:rPr>
              <a:t>S</a:t>
            </a:r>
            <a:r>
              <a:rPr lang="en-US" sz="1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Q</a:t>
            </a:r>
            <a:r>
              <a:rPr lang="en-US" sz="1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 actions and tasks (including reviews and audits) and their placement throughout the software process.</a:t>
            </a:r>
          </a:p>
          <a:p>
            <a:pPr marL="403200" indent="-403200">
              <a:buFont typeface="+mj-lt"/>
              <a:buAutoNum type="arabicPeriod"/>
            </a:pPr>
            <a:r>
              <a:rPr lang="en-US" sz="2400" dirty="0">
                <a:latin typeface="Times New Roman" panose="02020603050405020304" pitchFamily="18" charset="0"/>
                <a:cs typeface="Times New Roman" panose="02020603050405020304" pitchFamily="18" charset="0"/>
              </a:rPr>
              <a:t>Tools and methods supporting S</a:t>
            </a:r>
            <a:r>
              <a:rPr lang="en-US" sz="1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Q</a:t>
            </a:r>
            <a:r>
              <a:rPr lang="en-US" sz="1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 actions and tasks.</a:t>
            </a:r>
          </a:p>
          <a:p>
            <a:pPr marL="403200" indent="-403200">
              <a:buFont typeface="+mj-lt"/>
              <a:buAutoNum type="arabicPeriod"/>
            </a:pPr>
            <a:r>
              <a:rPr lang="en-US" sz="2400" dirty="0">
                <a:latin typeface="Times New Roman" panose="02020603050405020304" pitchFamily="18" charset="0"/>
                <a:cs typeface="Times New Roman" panose="02020603050405020304" pitchFamily="18" charset="0"/>
              </a:rPr>
              <a:t>Software configuration management procedures.</a:t>
            </a:r>
          </a:p>
          <a:p>
            <a:pPr marL="403200" indent="-403200">
              <a:buFont typeface="+mj-lt"/>
              <a:buAutoNum type="arabicPeriod"/>
            </a:pPr>
            <a:r>
              <a:rPr lang="en-US" sz="2400" dirty="0">
                <a:latin typeface="Times New Roman" panose="02020603050405020304" pitchFamily="18" charset="0"/>
                <a:cs typeface="Times New Roman" panose="02020603050405020304" pitchFamily="18" charset="0"/>
              </a:rPr>
              <a:t>Methods for safeguarding and maintaining S</a:t>
            </a:r>
            <a:r>
              <a:rPr lang="en-US" sz="1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Q</a:t>
            </a:r>
            <a:r>
              <a:rPr lang="en-US" sz="1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 records.</a:t>
            </a:r>
          </a:p>
          <a:p>
            <a:pPr marL="403200" indent="-403200">
              <a:buFont typeface="+mj-lt"/>
              <a:buAutoNum type="arabicPeriod"/>
            </a:pPr>
            <a:r>
              <a:rPr lang="en-US" sz="2400" dirty="0">
                <a:latin typeface="Times New Roman" panose="02020603050405020304" pitchFamily="18" charset="0"/>
                <a:cs typeface="Times New Roman" panose="02020603050405020304" pitchFamily="18" charset="0"/>
              </a:rPr>
              <a:t>Organizational roles and responsibilities.</a:t>
            </a:r>
            <a:endParaRPr lang="en-US" altLang="en-US" sz="24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63</a:t>
            </a:fld>
            <a:endParaRPr lang="en-US"/>
          </a:p>
        </p:txBody>
      </p:sp>
    </p:spTree>
    <p:extLst>
      <p:ext uri="{BB962C8B-B14F-4D97-AF65-F5344CB8AC3E}">
        <p14:creationId xmlns:p14="http://schemas.microsoft.com/office/powerpoint/2010/main" val="2850236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dirty="0"/>
              <a:t>Software Quality – Effective Process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291600" indent="-291600"/>
            <a:r>
              <a:rPr lang="en-US" altLang="en-US" sz="2400" dirty="0"/>
              <a:t>An </a:t>
            </a:r>
            <a:r>
              <a:rPr lang="en-US" altLang="en-US" sz="2400" i="1" dirty="0"/>
              <a:t>effective software process</a:t>
            </a:r>
            <a:r>
              <a:rPr lang="en-US" altLang="en-US" sz="2400" dirty="0"/>
              <a:t> establishes infrastructure that supports building a high-quality software product. </a:t>
            </a:r>
          </a:p>
          <a:p>
            <a:pPr marL="291600" indent="-291600"/>
            <a:r>
              <a:rPr lang="en-US" altLang="en-US" sz="2400" dirty="0"/>
              <a:t>The management aspects of process create the checks and balances that help avoid project chaos—a key contributor to poor quality.</a:t>
            </a:r>
          </a:p>
          <a:p>
            <a:pPr marL="291600" indent="-291600"/>
            <a:r>
              <a:rPr lang="en-US" altLang="en-US" sz="2400" dirty="0"/>
              <a:t>Software engineering practices allow the developer to analyze the problem and design a solid solution—both critical to building high quality software. </a:t>
            </a:r>
          </a:p>
          <a:p>
            <a:pPr marL="291600" indent="-291600"/>
            <a:r>
              <a:rPr lang="en-US" altLang="en-US" sz="2400" dirty="0"/>
              <a:t>Umbrella activities such as change management and technical reviews have as much to do with quality as any other part of software engineering practice.</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7</a:t>
            </a:fld>
            <a:endParaRPr lang="en-US" dirty="0"/>
          </a:p>
        </p:txBody>
      </p:sp>
    </p:spTree>
    <p:extLst>
      <p:ext uri="{BB962C8B-B14F-4D97-AF65-F5344CB8AC3E}">
        <p14:creationId xmlns:p14="http://schemas.microsoft.com/office/powerpoint/2010/main" val="896558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dirty="0"/>
              <a:t>Software Quality – Useful Product</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291600" indent="-291600"/>
            <a:r>
              <a:rPr lang="en-US" altLang="en-US" sz="2400" dirty="0"/>
              <a:t>A </a:t>
            </a:r>
            <a:r>
              <a:rPr lang="en-US" altLang="en-US" sz="2400" i="1" dirty="0"/>
              <a:t>useful product </a:t>
            </a:r>
            <a:r>
              <a:rPr lang="en-US" altLang="en-US" sz="2400" dirty="0"/>
              <a:t>delivers the content, functions, and features that the end-user desires.</a:t>
            </a:r>
          </a:p>
          <a:p>
            <a:pPr marL="291600" indent="-291600"/>
            <a:r>
              <a:rPr lang="en-US" altLang="en-US" sz="2400" dirty="0"/>
              <a:t>But as important, it delivers these assets in a reliable, error free way. </a:t>
            </a:r>
          </a:p>
          <a:p>
            <a:pPr marL="291600" indent="-291600"/>
            <a:r>
              <a:rPr lang="en-US" altLang="en-US" sz="2400" dirty="0"/>
              <a:t>A useful product always satisfies those requirements that have been explicitly stated by stakeholders. </a:t>
            </a:r>
          </a:p>
          <a:p>
            <a:pPr marL="291600" indent="-291600"/>
            <a:r>
              <a:rPr lang="en-US" altLang="en-US" sz="2400" dirty="0"/>
              <a:t>A useful product satisfies a set of implicit requirement that are expected of all high-quality software.</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8</a:t>
            </a:fld>
            <a:endParaRPr lang="en-US" dirty="0"/>
          </a:p>
        </p:txBody>
      </p:sp>
    </p:spTree>
    <p:extLst>
      <p:ext uri="{BB962C8B-B14F-4D97-AF65-F5344CB8AC3E}">
        <p14:creationId xmlns:p14="http://schemas.microsoft.com/office/powerpoint/2010/main" val="980499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dirty="0"/>
              <a:t>Software Quality – Adding Value</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291600" indent="-291600"/>
            <a:r>
              <a:rPr lang="en-US" altLang="en-US" sz="2400" dirty="0"/>
              <a:t>By</a:t>
            </a:r>
            <a:r>
              <a:rPr lang="en-US" altLang="en-US" sz="2400" i="1" dirty="0"/>
              <a:t> adding value for both the producer and user</a:t>
            </a:r>
            <a:r>
              <a:rPr lang="en-US" altLang="en-US" sz="2400" dirty="0"/>
              <a:t> of a software product, high quality software provides benefits for the software organization and the end-user community. </a:t>
            </a:r>
          </a:p>
          <a:p>
            <a:pPr marL="291600" indent="-291600"/>
            <a:r>
              <a:rPr lang="en-US" altLang="en-US" sz="2400" dirty="0"/>
              <a:t>The software organization gains added value because high quality software requires less maintenance effort, fewer bug fixes, and reduced customer support. </a:t>
            </a:r>
          </a:p>
          <a:p>
            <a:pPr marL="291600" indent="-291600"/>
            <a:r>
              <a:rPr lang="en-US" altLang="en-US" sz="2400" dirty="0"/>
              <a:t>The user community gains added value because the application provides a useful capability in a way that expedites some business process. </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9</a:t>
            </a:fld>
            <a:endParaRPr lang="en-US" dirty="0"/>
          </a:p>
        </p:txBody>
      </p:sp>
    </p:spTree>
    <p:extLst>
      <p:ext uri="{BB962C8B-B14F-4D97-AF65-F5344CB8AC3E}">
        <p14:creationId xmlns:p14="http://schemas.microsoft.com/office/powerpoint/2010/main" val="2130300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3712</TotalTime>
  <Words>4649</Words>
  <Application>Microsoft Office PowerPoint</Application>
  <PresentationFormat>Widescreen</PresentationFormat>
  <Paragraphs>393</Paragraphs>
  <Slides>63</Slides>
  <Notes>3</Notes>
  <HiddenSlides>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63</vt:i4>
      </vt:variant>
    </vt:vector>
  </HeadingPairs>
  <TitlesOfParts>
    <vt:vector size="68" baseType="lpstr">
      <vt:lpstr>Arial</vt:lpstr>
      <vt:lpstr>Calibri</vt:lpstr>
      <vt:lpstr>Calibri Light</vt:lpstr>
      <vt:lpstr>Times New Roman</vt:lpstr>
      <vt:lpstr>Office Theme</vt:lpstr>
      <vt:lpstr>Software Engineering</vt:lpstr>
      <vt:lpstr>Chapter 15</vt:lpstr>
      <vt:lpstr>Quality Concepts</vt:lpstr>
      <vt:lpstr>What is Quality?</vt:lpstr>
      <vt:lpstr>Quality – Pragmatic Views</vt:lpstr>
      <vt:lpstr>Software Quality</vt:lpstr>
      <vt:lpstr>Software Quality – Effective Process</vt:lpstr>
      <vt:lpstr>Software Quality – Useful Product</vt:lpstr>
      <vt:lpstr>Software Quality – Adding Value</vt:lpstr>
      <vt:lpstr>McCall’s Quality Factors</vt:lpstr>
      <vt:lpstr>Quality in Use – ISO25010:2017</vt:lpstr>
      <vt:lpstr>Product Quality – ISO25010:2017</vt:lpstr>
      <vt:lpstr>Qualitative Quality Assessment</vt:lpstr>
      <vt:lpstr>Quantitative Quality Assessment</vt:lpstr>
      <vt:lpstr>Software Quality Dilemma</vt:lpstr>
      <vt:lpstr>Good Enough Software</vt:lpstr>
      <vt:lpstr>Cost of Quality</vt:lpstr>
      <vt:lpstr>Relative Costs to Find and Repair a Defect</vt:lpstr>
      <vt:lpstr>Negligence and Liability</vt:lpstr>
      <vt:lpstr>Quality, Risk, and Security</vt:lpstr>
      <vt:lpstr>Impact of Management Decisions</vt:lpstr>
      <vt:lpstr>Achieving Software Quality 1</vt:lpstr>
      <vt:lpstr>Achieving Software Quality 2</vt:lpstr>
      <vt:lpstr>Chapter 16</vt:lpstr>
      <vt:lpstr>Reviews</vt:lpstr>
      <vt:lpstr>Reviews</vt:lpstr>
      <vt:lpstr>Rigorous Reviews</vt:lpstr>
      <vt:lpstr>Cost Impact of Software Defects</vt:lpstr>
      <vt:lpstr>Defect Amplification and Removal</vt:lpstr>
      <vt:lpstr>Review Metrics 1</vt:lpstr>
      <vt:lpstr>Review Metrics 2</vt:lpstr>
      <vt:lpstr>Metrics Example 1 </vt:lpstr>
      <vt:lpstr>Metrics Example 2 </vt:lpstr>
      <vt:lpstr>Metrics Example 3</vt:lpstr>
      <vt:lpstr>Effort Expended With and Without Reviews</vt:lpstr>
      <vt:lpstr>Reference Model for Technical Reviews</vt:lpstr>
      <vt:lpstr>Informal Reviews</vt:lpstr>
      <vt:lpstr>Formal Technical Reviews</vt:lpstr>
      <vt:lpstr>Review Meeting</vt:lpstr>
      <vt:lpstr>Review Players</vt:lpstr>
      <vt:lpstr>Review Outcome</vt:lpstr>
      <vt:lpstr>Review Reporting and Record Keeping</vt:lpstr>
      <vt:lpstr>Review Guidelines</vt:lpstr>
      <vt:lpstr>Postmortem Evaluations</vt:lpstr>
      <vt:lpstr>Agile Reviews</vt:lpstr>
      <vt:lpstr>Chapter 17</vt:lpstr>
      <vt:lpstr>Software Quality Assurance</vt:lpstr>
      <vt:lpstr>Quality Management</vt:lpstr>
      <vt:lpstr>Software Quality Assurance</vt:lpstr>
      <vt:lpstr>Elements of S Q A</vt:lpstr>
      <vt:lpstr>Data Driven S Q A</vt:lpstr>
      <vt:lpstr>Role of S Q A Group 1</vt:lpstr>
      <vt:lpstr>Role of S Q A Group 2</vt:lpstr>
      <vt:lpstr>S Q A Goals</vt:lpstr>
      <vt:lpstr>Formal S Q A</vt:lpstr>
      <vt:lpstr>Statistical S Q A</vt:lpstr>
      <vt:lpstr>Six Sigma for Software Engineering 1</vt:lpstr>
      <vt:lpstr>Six Sigma for Software Engineering 2</vt:lpstr>
      <vt:lpstr>Software Reliability and Availability</vt:lpstr>
      <vt:lpstr>AI and Reliability Models</vt:lpstr>
      <vt:lpstr>Software Safety</vt:lpstr>
      <vt:lpstr>I S O 9001:2015 Standard</vt:lpstr>
      <vt:lpstr>S Q A Plan Contents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For Business Leaders</dc:title>
  <dc:creator>Vinaya Sathyanarayana</dc:creator>
  <cp:lastModifiedBy>Vinaya Sathyanarayana</cp:lastModifiedBy>
  <cp:revision>249</cp:revision>
  <dcterms:created xsi:type="dcterms:W3CDTF">2021-08-02T01:45:51Z</dcterms:created>
  <dcterms:modified xsi:type="dcterms:W3CDTF">2024-10-07T12:06:47Z</dcterms:modified>
</cp:coreProperties>
</file>