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Intro" id="{6ADA1BAC-568C-44B3-8A96-0BD42A7A2C1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5368" autoAdjust="0"/>
    <p:restoredTop sz="86410" autoAdjust="0"/>
  </p:normalViewPr>
  <p:slideViewPr>
    <p:cSldViewPr snapToGrid="0">
      <p:cViewPr>
        <p:scale>
          <a:sx n="60" d="100"/>
          <a:sy n="60" d="100"/>
        </p:scale>
        <p:origin x="306" y="138"/>
      </p:cViewPr>
      <p:guideLst/>
    </p:cSldViewPr>
  </p:slideViewPr>
  <p:outlineViewPr>
    <p:cViewPr>
      <p:scale>
        <a:sx n="33" d="100"/>
        <a:sy n="33" d="100"/>
      </p:scale>
      <p:origin x="0" y="-44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DEF00-F378-43A8-8CE0-540B92BFEF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4AF38-EF70-49C5-B173-E9F7DE4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7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8986D-EE3A-4DEB-89D2-3A8448169C3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2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7874-808B-4770-B803-30891C594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D1345-94C2-4B00-B4A9-B622959E1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E77E-C5F9-4D58-8144-96400F18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23E-8065-400F-B2F6-CFEC67B7E2A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9261E-2892-403A-8350-17DB80B9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3EB66-6DCB-4510-8A89-8617D1A9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312D-2C7B-462B-8CD0-5D54CB44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2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BC4C-D377-4C56-87F8-3B779E4D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62B87-98EC-4EF8-BD6E-4BC785B21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7377-05A4-46EC-927E-A0CCE437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23E-8065-400F-B2F6-CFEC67B7E2A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66E49-DBB3-4227-A869-9DA77909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64BB-3923-482C-A9AA-D9FBEBFC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312D-2C7B-462B-8CD0-5D54CB44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44928-E559-4040-9180-1E608E4C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19AF7-B491-43F8-A9D0-9A9DA998F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903C-A4EE-4B06-9708-6BE5FFF8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23E-8065-400F-B2F6-CFEC67B7E2A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3334-1A91-4F76-B4C4-0E636600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3BB6C-8CFB-4F76-A47A-F6CF2206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312D-2C7B-462B-8CD0-5D54CB44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2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57201" y="2095501"/>
            <a:ext cx="51815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829056" y="2608290"/>
            <a:ext cx="4047744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29056" y="4069830"/>
            <a:ext cx="4047744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50976" y="4919472"/>
            <a:ext cx="337718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29056" y="5096656"/>
            <a:ext cx="4057737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6096000" y="1450230"/>
            <a:ext cx="56388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F4607C07-D864-4A1A-8061-D12997CC50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No reproduction or further distribution permitted without the prior written consent of McGraw-Hill Education.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99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4801"/>
            <a:ext cx="112776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1276710"/>
            <a:ext cx="112776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2463" y="6324600"/>
            <a:ext cx="3207076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2800" y="6684964"/>
            <a:ext cx="92964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85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4801"/>
            <a:ext cx="112776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1276710"/>
            <a:ext cx="54356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99200" y="1257300"/>
            <a:ext cx="5435600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2752" y="6324600"/>
            <a:ext cx="3206496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2800" y="6684964"/>
            <a:ext cx="92964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5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4801"/>
            <a:ext cx="112776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1276710"/>
            <a:ext cx="112776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4343400"/>
            <a:ext cx="11277600" cy="1905000"/>
          </a:xfrm>
        </p:spPr>
        <p:txBody>
          <a:bodyPr/>
          <a:lstStyle>
            <a:lvl1pPr>
              <a:defRPr/>
            </a:lvl1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2752" y="6324600"/>
            <a:ext cx="3206496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2800" y="6684964"/>
            <a:ext cx="92964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27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E07B-0784-4FEC-B262-31B70022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D99D-8730-4754-B4F2-CFE101E74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720-7CA7-4C1F-B937-AC25A36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23E-8065-400F-B2F6-CFEC67B7E2A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2352B-007B-4CB7-A9FA-72D01551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4EB5E-B9F6-474C-B146-4EC189AA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312D-2C7B-462B-8CD0-5D54CB44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7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83CB-8D9E-4AC0-9659-6F2A2124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BBD3C-F7FA-4EA4-A114-CDB594EC0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AAF4C-AB12-4EE8-9FBE-78BAC0F9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23E-8065-400F-B2F6-CFEC67B7E2A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79298-B1A9-4F98-AF66-358C5843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6563-48BE-4E1A-861F-B8C2DF3B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312D-2C7B-462B-8CD0-5D54CB44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1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5803-E5B4-48B3-9EFE-7C182C5A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DA13-BC43-43AE-9CFA-F67F3E2C0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8584C-85BE-40D1-8823-23A647782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3C7D-939B-4EEA-A55D-F26ECE09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23E-8065-400F-B2F6-CFEC67B7E2A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C97A7-462A-44B7-A6C3-BEF9F724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F9E1-3754-4F4D-91F8-858C1A70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312D-2C7B-462B-8CD0-5D54CB44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0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D075-DD7C-4131-8779-F6EF45F4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1CB87-9E5B-4539-AD47-615EFC35B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47129-B842-43DC-A38A-E0CC770BE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CEFED-D644-4CD8-9748-1D7278260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31995-4BCA-4C1A-AACF-62D749621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04E15-BF33-4D72-BAD7-E4504355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23E-8065-400F-B2F6-CFEC67B7E2A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B6BAC-CE63-4F61-BCB2-A82D8FFB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FAB73-088B-4E72-BE5D-DD1F7E2E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312D-2C7B-462B-8CD0-5D54CB44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3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7347-6713-407F-804E-D9247D53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1828E-C118-4198-8CF1-0BD07A19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23E-8065-400F-B2F6-CFEC67B7E2A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4A2EC-B39B-4971-95E4-D3E24C77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E6E60-54CB-41B9-9590-FC80637C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312D-2C7B-462B-8CD0-5D54CB44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553CF-9C73-4868-A48A-CAE1A200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23E-8065-400F-B2F6-CFEC67B7E2A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42EEE-8F82-4981-93B3-9C1987BB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02D3-6AFF-40BA-807E-B5E7FCE2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312D-2C7B-462B-8CD0-5D54CB44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7BFD-AF6C-4C52-87C7-2F6F9545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0133-263C-44CC-9F82-F81FBC3CD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B3C9D-06AA-471A-B499-7D583002D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5DB66-4827-433C-89F2-2EBD04BD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23E-8065-400F-B2F6-CFEC67B7E2A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4C325-88B7-4D8B-ABB9-AD44765D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7086A-0FC2-4ED9-BF82-939D56A6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312D-2C7B-462B-8CD0-5D54CB44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4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6466-6941-4493-914D-262E4E1A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A0D35-44C3-40F7-96FE-51D4742F4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85496-3729-4354-A153-49E5ABF48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A2790-CB01-498E-873D-C0A6ECAA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23E-8065-400F-B2F6-CFEC67B7E2A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9C121-BF59-4946-B0F0-FF50AB67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7B2F8-33FA-42DE-BC62-4714357D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312D-2C7B-462B-8CD0-5D54CB44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7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C22DC-ACF5-48C9-8163-FE4269B1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C9F09-1E7D-49EB-BA9A-B230C0173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9B4E9-2C58-41A3-BBD4-1B2A67F77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223E-8065-400F-B2F6-CFEC67B7E2A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93FE7-5034-49B8-95E5-EDE3FD370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5FE0B-4544-4042-849C-B6E2BC4B0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5312D-2C7B-462B-8CD0-5D54CB44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2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31760-051C-42EE-8566-3B44A7276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 smtClean="0"/>
              <a:t>Software Engineering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05391-4030-4ABE-8221-87D310008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Vinaya Sathyanarayana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3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92443"/>
            <a:ext cx="8458200" cy="1177910"/>
          </a:xfrm>
        </p:spPr>
        <p:txBody>
          <a:bodyPr>
            <a:noAutofit/>
          </a:bodyPr>
          <a:lstStyle/>
          <a:p>
            <a:r>
              <a:rPr lang="en-US" sz="4000" dirty="0"/>
              <a:t>SQUARE Security Requirements Engineering </a:t>
            </a:r>
            <a:r>
              <a:rPr lang="en-US" sz="1000" dirty="0"/>
              <a:t>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647420"/>
            <a:ext cx="8458200" cy="4395572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/>
            <a:r>
              <a:rPr lang="en-US" sz="2400" b="1" dirty="0"/>
              <a:t>Step 5. Select elicitation technique. </a:t>
            </a:r>
            <a:r>
              <a:rPr lang="en-US" sz="2400" dirty="0"/>
              <a:t>This step becomes important when there are diverse stakeholders. </a:t>
            </a:r>
          </a:p>
          <a:p>
            <a:pPr marL="291600" indent="-291600"/>
            <a:r>
              <a:rPr lang="en-US" sz="2400" b="1" dirty="0"/>
              <a:t>Step 6. Elicit security requirements. </a:t>
            </a:r>
            <a:r>
              <a:rPr lang="en-US" sz="2400" dirty="0"/>
              <a:t>This builds on the artifacts that were developed in earlier steps.</a:t>
            </a:r>
          </a:p>
          <a:p>
            <a:pPr marL="291600" indent="-291600"/>
            <a:r>
              <a:rPr lang="en-US" sz="2400" b="1" dirty="0"/>
              <a:t>Step 7. Categorize requirements. </a:t>
            </a:r>
            <a:r>
              <a:rPr lang="en-US" sz="2400" dirty="0"/>
              <a:t>Allows security requirements engineer to identify essential requirements.</a:t>
            </a:r>
          </a:p>
          <a:p>
            <a:pPr marL="291600" indent="-291600"/>
            <a:r>
              <a:rPr lang="en-US" sz="2400" b="1" dirty="0"/>
              <a:t>Step 8. Prioritize requirements. </a:t>
            </a:r>
            <a:r>
              <a:rPr lang="en-US" sz="2400" dirty="0"/>
              <a:t>Performs a cost-benefit analysis to determine security requirements with a high payoff relative to their cost.</a:t>
            </a:r>
          </a:p>
          <a:p>
            <a:pPr marL="291600" indent="-291600"/>
            <a:r>
              <a:rPr lang="en-US" sz="2400" b="1" dirty="0"/>
              <a:t>Step 9. Requirements inspection.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1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Misuse (Abuse)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443297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/>
              <a:t>A </a:t>
            </a:r>
            <a:r>
              <a:rPr lang="en-US" sz="2400" b="1" i="1" dirty="0"/>
              <a:t>misuse case </a:t>
            </a:r>
            <a:r>
              <a:rPr lang="en-US" sz="2400" dirty="0"/>
              <a:t>can be thought of as a use case that the attacker initiates.</a:t>
            </a:r>
            <a:endParaRPr lang="en-US" noProof="0" dirty="0">
              <a:solidFill>
                <a:schemeClr val="tx1"/>
              </a:solidFill>
            </a:endParaRPr>
          </a:p>
          <a:p>
            <a:r>
              <a:rPr lang="en-US" sz="2400" dirty="0"/>
              <a:t>Misuse cases need to be prioritized as generated.</a:t>
            </a:r>
          </a:p>
          <a:p>
            <a:r>
              <a:rPr lang="en-US" sz="2400" dirty="0"/>
              <a:t>Trying to answer such questions like these help developers to analyze their assumptions and allows them to fix problems up front:</a:t>
            </a:r>
          </a:p>
          <a:p>
            <a:pPr marL="291600" lvl="1" indent="-291600">
              <a:spcBef>
                <a:spcPts val="1000"/>
              </a:spcBef>
            </a:pPr>
            <a:r>
              <a:rPr lang="en-US" noProof="0" dirty="0">
                <a:solidFill>
                  <a:schemeClr val="tx1"/>
                </a:solidFill>
              </a:rPr>
              <a:t>How can the system distinguish between valid and invalid input data?</a:t>
            </a:r>
          </a:p>
          <a:p>
            <a:pPr marL="291600" lvl="1" indent="-291600">
              <a:spcBef>
                <a:spcPts val="1000"/>
              </a:spcBef>
            </a:pPr>
            <a:r>
              <a:rPr lang="en-US" noProof="0" dirty="0">
                <a:solidFill>
                  <a:schemeClr val="tx1"/>
                </a:solidFill>
              </a:rPr>
              <a:t>Can it tell whether a request is coming from a legitimate application or a rogue application?</a:t>
            </a:r>
          </a:p>
          <a:p>
            <a:pPr marL="291600" lvl="1" indent="-291600">
              <a:spcBef>
                <a:spcPts val="1000"/>
              </a:spcBef>
            </a:pPr>
            <a:r>
              <a:rPr lang="en-US" noProof="0" dirty="0">
                <a:solidFill>
                  <a:schemeClr val="tx1"/>
                </a:solidFill>
              </a:rPr>
              <a:t>Can an insider cause a system to malfunction?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8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Misuse Case Example</a:t>
            </a:r>
          </a:p>
        </p:txBody>
      </p:sp>
      <p:pic>
        <p:nvPicPr>
          <p:cNvPr id="5" name="Picture 4" descr="The diagram shows a misuse case example between a user an attacker and an android system. &#10;">
            <a:extLst>
              <a:ext uri="{FF2B5EF4-FFF2-40B4-BE49-F238E27FC236}">
                <a16:creationId xmlns:a16="http://schemas.microsoft.com/office/drawing/2014/main" id="{E3D23B28-B38C-4FFE-8583-A854096C3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349" y="2142771"/>
            <a:ext cx="8203183" cy="295014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48CB84-AAD0-4820-85FE-7DF96E917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5195" y="6324600"/>
            <a:ext cx="3521610" cy="190500"/>
          </a:xfrm>
        </p:spPr>
        <p:txBody>
          <a:bodyPr/>
          <a:lstStyle/>
          <a:p>
            <a:r>
              <a:rPr lang="en-US" sz="1200" dirty="0">
                <a:hlinkClick r:id="" action="ppaction://noaction"/>
              </a:rPr>
              <a:t>Access the text alternative for slide images.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94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Attack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09"/>
            <a:ext cx="8458200" cy="4338900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/>
            <a:r>
              <a:rPr lang="en-US" sz="2400" dirty="0"/>
              <a:t>Attack patterns can provide some help by providing a blueprint for creating an attack.</a:t>
            </a:r>
          </a:p>
          <a:p>
            <a:pPr marL="291600" indent="-291600"/>
            <a:r>
              <a:rPr lang="en-US" sz="2400" dirty="0"/>
              <a:t>For example, buffer overflow is one type of security exploitation.</a:t>
            </a:r>
          </a:p>
          <a:p>
            <a:pPr marL="291600" indent="-291600"/>
            <a:r>
              <a:rPr lang="en-US" sz="2400" dirty="0"/>
              <a:t>Attackers trying to capitalize on a buffer overflow make use of similar steps.</a:t>
            </a:r>
          </a:p>
          <a:p>
            <a:pPr marL="291600" indent="-291600"/>
            <a:r>
              <a:rPr lang="en-US" sz="2400" dirty="0"/>
              <a:t>Attack patterns can document these steps (for example, timing, resources, techniques) as well as practices software developers can use to prevent or mitigate their success.</a:t>
            </a:r>
          </a:p>
          <a:p>
            <a:pPr marL="291600" indent="-291600"/>
            <a:r>
              <a:rPr lang="en-US" sz="2400" dirty="0"/>
              <a:t>When you’re trying to develop misuse cases, attack patterns can help.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88263"/>
            <a:ext cx="8639352" cy="1124588"/>
          </a:xfrm>
        </p:spPr>
        <p:txBody>
          <a:bodyPr>
            <a:noAutofit/>
          </a:bodyPr>
          <a:lstStyle/>
          <a:p>
            <a:r>
              <a:rPr lang="en-US" sz="4000" dirty="0"/>
              <a:t>Risk Management Framework (R</a:t>
            </a:r>
            <a:r>
              <a:rPr lang="en-US" sz="100" dirty="0"/>
              <a:t> </a:t>
            </a:r>
            <a:r>
              <a:rPr lang="en-US" sz="4000" dirty="0"/>
              <a:t>M</a:t>
            </a:r>
            <a:r>
              <a:rPr lang="en-US" sz="100" dirty="0"/>
              <a:t> </a:t>
            </a:r>
            <a:r>
              <a:rPr lang="en-US" sz="4000" dirty="0"/>
              <a:t>F)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519884"/>
            <a:ext cx="8458200" cy="5033316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/>
            <a:r>
              <a:rPr lang="en-US" b="1" noProof="0" dirty="0">
                <a:solidFill>
                  <a:schemeClr val="tx1"/>
                </a:solidFill>
              </a:rPr>
              <a:t>Categorize </a:t>
            </a:r>
            <a:r>
              <a:rPr lang="en-US" noProof="0" dirty="0">
                <a:solidFill>
                  <a:schemeClr val="tx1"/>
                </a:solidFill>
              </a:rPr>
              <a:t>the information system and the information processed, stored, and transmitted by that system based on an impact analysis.</a:t>
            </a:r>
          </a:p>
          <a:p>
            <a:pPr marL="291600" indent="-291600"/>
            <a:r>
              <a:rPr lang="en-US" b="1" noProof="0" dirty="0">
                <a:solidFill>
                  <a:schemeClr val="tx1"/>
                </a:solidFill>
              </a:rPr>
              <a:t>Select </a:t>
            </a:r>
            <a:r>
              <a:rPr lang="en-US" noProof="0" dirty="0">
                <a:solidFill>
                  <a:schemeClr val="tx1"/>
                </a:solidFill>
              </a:rPr>
              <a:t>an initial set of baseline security controls for the information system based on the security categorization.</a:t>
            </a:r>
          </a:p>
          <a:p>
            <a:pPr marL="291600" indent="-291600"/>
            <a:r>
              <a:rPr lang="en-US" b="1" noProof="0" dirty="0">
                <a:solidFill>
                  <a:schemeClr val="tx1"/>
                </a:solidFill>
              </a:rPr>
              <a:t>Implement </a:t>
            </a:r>
            <a:r>
              <a:rPr lang="en-US" noProof="0" dirty="0">
                <a:solidFill>
                  <a:schemeClr val="tx1"/>
                </a:solidFill>
              </a:rPr>
              <a:t>the security controls and describe how the controls are employed within the information system and its environment.</a:t>
            </a:r>
          </a:p>
          <a:p>
            <a:pPr marL="291600" indent="-291600"/>
            <a:r>
              <a:rPr lang="en-US" b="1" noProof="0" dirty="0">
                <a:solidFill>
                  <a:schemeClr val="tx1"/>
                </a:solidFill>
              </a:rPr>
              <a:t>Assess </a:t>
            </a:r>
            <a:r>
              <a:rPr lang="en-US" noProof="0" dirty="0">
                <a:solidFill>
                  <a:schemeClr val="tx1"/>
                </a:solidFill>
              </a:rPr>
              <a:t>security controls to determine the extent to which they are operating to meeting system security requirements.</a:t>
            </a:r>
          </a:p>
          <a:p>
            <a:pPr marL="291600" indent="-291600"/>
            <a:r>
              <a:rPr lang="en-US" b="1" noProof="0" dirty="0">
                <a:solidFill>
                  <a:schemeClr val="tx1"/>
                </a:solidFill>
              </a:rPr>
              <a:t>Authorize </a:t>
            </a:r>
            <a:r>
              <a:rPr lang="en-US" noProof="0" dirty="0">
                <a:solidFill>
                  <a:schemeClr val="tx1"/>
                </a:solidFill>
              </a:rPr>
              <a:t>information system operation based on a determination that the risk to organization, assets, and individuals is acceptable.</a:t>
            </a:r>
          </a:p>
          <a:p>
            <a:pPr marL="291600" indent="-291600"/>
            <a:r>
              <a:rPr lang="en-US" b="1" noProof="0" dirty="0">
                <a:solidFill>
                  <a:schemeClr val="tx1"/>
                </a:solidFill>
              </a:rPr>
              <a:t>Monitor </a:t>
            </a:r>
            <a:r>
              <a:rPr lang="en-US" noProof="0" dirty="0">
                <a:solidFill>
                  <a:schemeClr val="tx1"/>
                </a:solidFill>
              </a:rPr>
              <a:t>the security controls in the information system on an ongoing basis including assessing control effectiveness, documenting changes to the system.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66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STRIDE Threat Categories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C3DC3C-EE35-41A3-BF36-773ABF76843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1" y="1276710"/>
            <a:ext cx="3304761" cy="3454317"/>
          </a:xfrm>
        </p:spPr>
        <p:txBody>
          <a:bodyPr>
            <a:normAutofit/>
          </a:bodyPr>
          <a:lstStyle/>
          <a:p>
            <a:r>
              <a:rPr lang="en-US" sz="2400" b="1" dirty="0"/>
              <a:t>Threat</a:t>
            </a:r>
          </a:p>
          <a:p>
            <a:r>
              <a:rPr lang="en-US" sz="2400" dirty="0"/>
              <a:t>Spoofing</a:t>
            </a:r>
          </a:p>
          <a:p>
            <a:r>
              <a:rPr lang="en-US" sz="2400" dirty="0"/>
              <a:t>Tampering</a:t>
            </a:r>
          </a:p>
          <a:p>
            <a:r>
              <a:rPr lang="en-US" sz="2400" dirty="0"/>
              <a:t>Repudiation</a:t>
            </a:r>
          </a:p>
          <a:p>
            <a:r>
              <a:rPr lang="en-US" sz="2400" dirty="0"/>
              <a:t>Information disclosure</a:t>
            </a:r>
          </a:p>
          <a:p>
            <a:r>
              <a:rPr lang="en-US" sz="2400" dirty="0"/>
              <a:t>Denial of service</a:t>
            </a:r>
          </a:p>
          <a:p>
            <a:r>
              <a:rPr lang="en-US" sz="2400" dirty="0"/>
              <a:t>Elevation of privilege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F99E26-5D12-4656-953D-4D11D37F58F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48401" y="1257301"/>
            <a:ext cx="2898913" cy="3454318"/>
          </a:xfrm>
        </p:spPr>
        <p:txBody>
          <a:bodyPr>
            <a:normAutofit/>
          </a:bodyPr>
          <a:lstStyle/>
          <a:p>
            <a:r>
              <a:rPr lang="en-US" sz="2400" b="1" dirty="0"/>
              <a:t>Security Property</a:t>
            </a:r>
          </a:p>
          <a:p>
            <a:r>
              <a:rPr lang="en-US" sz="2400" dirty="0"/>
              <a:t>Authentication</a:t>
            </a:r>
          </a:p>
          <a:p>
            <a:r>
              <a:rPr lang="en-US" sz="2400" dirty="0"/>
              <a:t>Integrity</a:t>
            </a:r>
          </a:p>
          <a:p>
            <a:r>
              <a:rPr lang="en-US" sz="2400" dirty="0"/>
              <a:t>Nonrepudiation</a:t>
            </a:r>
          </a:p>
          <a:p>
            <a:r>
              <a:rPr lang="en-US" sz="2400" dirty="0"/>
              <a:t>Confidentiality</a:t>
            </a:r>
          </a:p>
          <a:p>
            <a:r>
              <a:rPr lang="en-US" sz="2400" dirty="0"/>
              <a:t>Availability</a:t>
            </a:r>
          </a:p>
          <a:p>
            <a:r>
              <a:rPr lang="en-US" sz="2400" dirty="0"/>
              <a:t>Authorization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1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STRIDE Threat Modeling 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B1EC70-C2D5-4A35-98D8-E55C56F037B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2013143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>
                <a:solidFill>
                  <a:schemeClr val="tx1"/>
                </a:solidFill>
              </a:rPr>
              <a:t>Typical STRIDE implementation includes modeling a system with data flow diagrams (D</a:t>
            </a:r>
            <a:r>
              <a:rPr lang="en-US" sz="100" dirty="0"/>
              <a:t> </a:t>
            </a:r>
            <a:r>
              <a:rPr lang="en-US" noProof="0" dirty="0">
                <a:solidFill>
                  <a:schemeClr val="tx1"/>
                </a:solidFill>
              </a:rPr>
              <a:t>F</a:t>
            </a:r>
            <a:r>
              <a:rPr lang="en-US" sz="100" dirty="0"/>
              <a:t> </a:t>
            </a:r>
            <a:r>
              <a:rPr lang="en-US" noProof="0" dirty="0">
                <a:solidFill>
                  <a:schemeClr val="tx1"/>
                </a:solidFill>
              </a:rPr>
              <a:t>Ds):</a:t>
            </a:r>
          </a:p>
          <a:p>
            <a:pPr marL="291600" lvl="1" indent="-291600"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noProof="0" dirty="0" err="1">
                <a:solidFill>
                  <a:schemeClr val="tx1"/>
                </a:solidFill>
              </a:rPr>
              <a:t>apping</a:t>
            </a:r>
            <a:r>
              <a:rPr lang="en-US" noProof="0" dirty="0">
                <a:solidFill>
                  <a:schemeClr val="tx1"/>
                </a:solidFill>
              </a:rPr>
              <a:t> the D</a:t>
            </a:r>
            <a:r>
              <a:rPr lang="en-US" sz="100" dirty="0"/>
              <a:t> </a:t>
            </a:r>
            <a:r>
              <a:rPr lang="en-US" noProof="0" dirty="0">
                <a:solidFill>
                  <a:schemeClr val="tx1"/>
                </a:solidFill>
              </a:rPr>
              <a:t>F</a:t>
            </a:r>
            <a:r>
              <a:rPr lang="en-US" sz="100" dirty="0"/>
              <a:t> </a:t>
            </a:r>
            <a:r>
              <a:rPr lang="en-US" noProof="0" dirty="0">
                <a:solidFill>
                  <a:schemeClr val="tx1"/>
                </a:solidFill>
              </a:rPr>
              <a:t>D elements to the six threat categories,</a:t>
            </a:r>
          </a:p>
          <a:p>
            <a:pPr marL="291600" lvl="1" indent="-291600">
              <a:spcBef>
                <a:spcPts val="1000"/>
              </a:spcBef>
            </a:pPr>
            <a:r>
              <a:rPr lang="en-US" noProof="0" dirty="0">
                <a:solidFill>
                  <a:schemeClr val="tx1"/>
                </a:solidFill>
              </a:rPr>
              <a:t>Determining the specific threats via checklists or threat trees.</a:t>
            </a:r>
          </a:p>
          <a:p>
            <a:pPr marL="291600" lvl="1" indent="-291600">
              <a:spcBef>
                <a:spcPts val="1000"/>
              </a:spcBef>
            </a:pPr>
            <a:r>
              <a:rPr lang="en-US" noProof="0" dirty="0">
                <a:solidFill>
                  <a:schemeClr val="tx1"/>
                </a:solidFill>
              </a:rPr>
              <a:t>Documenting the threats and steps for their prevention.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269DA-F9B1-4C9C-BD63-94B1D20507C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66900" y="3488359"/>
            <a:ext cx="8458200" cy="2236581"/>
          </a:xfrm>
        </p:spPr>
        <p:txBody>
          <a:bodyPr>
            <a:normAutofit fontScale="85000" lnSpcReduction="20000"/>
          </a:bodyPr>
          <a:lstStyle/>
          <a:p>
            <a:r>
              <a:rPr lang="en-US" noProof="0" dirty="0">
                <a:solidFill>
                  <a:schemeClr val="tx1"/>
                </a:solidFill>
              </a:rPr>
              <a:t>In the next stage, the STRIDE user works through a checklist of specific threats that are associated with each match between a D</a:t>
            </a:r>
            <a:r>
              <a:rPr lang="en-US" sz="100" dirty="0"/>
              <a:t> </a:t>
            </a:r>
            <a:r>
              <a:rPr lang="en-US" noProof="0" dirty="0">
                <a:solidFill>
                  <a:schemeClr val="tx1"/>
                </a:solidFill>
              </a:rPr>
              <a:t>F</a:t>
            </a:r>
            <a:r>
              <a:rPr lang="en-US" sz="100" dirty="0"/>
              <a:t> </a:t>
            </a:r>
            <a:r>
              <a:rPr lang="en-US" noProof="0" dirty="0">
                <a:solidFill>
                  <a:schemeClr val="tx1"/>
                </a:solidFill>
              </a:rPr>
              <a:t>D element and threat category.</a:t>
            </a:r>
          </a:p>
          <a:p>
            <a:r>
              <a:rPr lang="en-US" noProof="0" dirty="0">
                <a:solidFill>
                  <a:schemeClr val="tx1"/>
                </a:solidFill>
              </a:rPr>
              <a:t>Once the threats have been identified, mitigation strategies can be developed and prioritized.</a:t>
            </a:r>
          </a:p>
          <a:p>
            <a:r>
              <a:rPr lang="en-US" noProof="0" dirty="0">
                <a:solidFill>
                  <a:schemeClr val="tx1"/>
                </a:solidFill>
              </a:rPr>
              <a:t>Typically, prioritization is based on cost and value considerations of implementing or not implementing a mitigation strategy,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28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Attack Surface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233119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500"/>
              </a:spcAft>
            </a:pPr>
            <a:r>
              <a:rPr lang="en-US" sz="2400" dirty="0"/>
              <a:t>The </a:t>
            </a:r>
            <a:r>
              <a:rPr lang="en-US" sz="2400" b="1" i="1" dirty="0"/>
              <a:t>attack surface </a:t>
            </a:r>
            <a:r>
              <a:rPr lang="en-US" sz="2400" dirty="0"/>
              <a:t>of an application is:</a:t>
            </a:r>
          </a:p>
          <a:p>
            <a:pPr marL="403200" lvl="1" indent="-403200"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noProof="0" dirty="0">
                <a:solidFill>
                  <a:schemeClr val="tx1"/>
                </a:solidFill>
              </a:rPr>
              <a:t>he sum of all paths for data/commands into and out of the application.</a:t>
            </a:r>
          </a:p>
          <a:p>
            <a:pPr marL="403200" lvl="1" indent="-403200"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noProof="0" dirty="0">
                <a:solidFill>
                  <a:schemeClr val="tx1"/>
                </a:solidFill>
              </a:rPr>
              <a:t>he code that protects these paths.</a:t>
            </a:r>
          </a:p>
          <a:p>
            <a:pPr marL="403200" lvl="1" indent="-403200">
              <a:spcBef>
                <a:spcPts val="1000"/>
              </a:spcBef>
              <a:buFont typeface="+mj-lt"/>
              <a:buAutoNum type="arabicPeriod"/>
            </a:pPr>
            <a:r>
              <a:rPr lang="en-US" noProof="0" dirty="0">
                <a:solidFill>
                  <a:schemeClr val="tx1"/>
                </a:solidFill>
              </a:rPr>
              <a:t>All valuable data used in the application.</a:t>
            </a:r>
          </a:p>
          <a:p>
            <a:pPr marL="403200" lvl="1" indent="-403200">
              <a:spcBef>
                <a:spcPts val="1000"/>
              </a:spcBef>
              <a:buFont typeface="+mj-lt"/>
              <a:buAutoNum type="arabicPeriod"/>
            </a:pPr>
            <a:r>
              <a:rPr lang="en-US" noProof="0" dirty="0">
                <a:solidFill>
                  <a:schemeClr val="tx1"/>
                </a:solidFill>
              </a:rPr>
              <a:t>The code that protects these data.</a:t>
            </a:r>
            <a:endParaRPr lang="en-US" b="1" i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BD021A-6265-486B-9B12-C0F7DE21478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66900" y="3786573"/>
            <a:ext cx="8458200" cy="1311755"/>
          </a:xfrm>
        </p:spPr>
        <p:txBody>
          <a:bodyPr>
            <a:normAutofit/>
          </a:bodyPr>
          <a:lstStyle/>
          <a:p>
            <a:r>
              <a:rPr lang="en-US" sz="2400" b="1" i="1" dirty="0"/>
              <a:t>Attack Surface Analysis </a:t>
            </a:r>
            <a:r>
              <a:rPr lang="en-US" sz="2400" dirty="0"/>
              <a:t>involves mapping the parts of a system need to be reviewed and tested for security vulnerabilities with the intention of minimizing risks to the attack surface.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36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Secure Coding Practices </a:t>
            </a:r>
            <a:r>
              <a:rPr lang="en-US" sz="1000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403200" indent="-403200">
              <a:buFont typeface="+mj-lt"/>
              <a:buAutoNum type="arabicPeriod"/>
            </a:pPr>
            <a:r>
              <a:rPr lang="en-US" sz="2400" b="1" dirty="0"/>
              <a:t>Validate input. </a:t>
            </a:r>
            <a:r>
              <a:rPr lang="en-US" sz="2400" dirty="0"/>
              <a:t>Validate input from all untrusted data sources.</a:t>
            </a:r>
          </a:p>
          <a:p>
            <a:pPr marL="403200" indent="-403200">
              <a:buFont typeface="+mj-lt"/>
              <a:buAutoNum type="arabicPeriod"/>
            </a:pPr>
            <a:r>
              <a:rPr lang="en-US" sz="2400" b="1" dirty="0"/>
              <a:t>Heed compiler warnings. </a:t>
            </a:r>
            <a:r>
              <a:rPr lang="en-US" sz="2400" dirty="0"/>
              <a:t>Compile code using the highest warning level available for your compiler and eliminate warnings by modifying the code.</a:t>
            </a:r>
          </a:p>
          <a:p>
            <a:pPr marL="403200" indent="-403200">
              <a:buFont typeface="+mj-lt"/>
              <a:buAutoNum type="arabicPeriod"/>
            </a:pPr>
            <a:r>
              <a:rPr lang="en-US" sz="2400" b="1" dirty="0"/>
              <a:t>Architect and design for security policies. </a:t>
            </a:r>
            <a:r>
              <a:rPr lang="en-US" sz="2400" dirty="0"/>
              <a:t>Create a software architecture and design your software to implement and enforce security policies.</a:t>
            </a:r>
          </a:p>
          <a:p>
            <a:pPr marL="403200" indent="-403200">
              <a:buFont typeface="+mj-lt"/>
              <a:buAutoNum type="arabicPeriod"/>
            </a:pPr>
            <a:r>
              <a:rPr lang="en-US" sz="2400" b="1" dirty="0"/>
              <a:t>Keep it simple. </a:t>
            </a:r>
            <a:r>
              <a:rPr lang="en-US" sz="2400" dirty="0"/>
              <a:t>Keep the design as simple and as small as possible.</a:t>
            </a:r>
          </a:p>
          <a:p>
            <a:pPr marL="403200" indent="-403200">
              <a:buFont typeface="+mj-lt"/>
              <a:buAutoNum type="arabicPeriod"/>
            </a:pPr>
            <a:r>
              <a:rPr lang="en-US" sz="2400" b="1" dirty="0"/>
              <a:t>Default deny. </a:t>
            </a:r>
            <a:r>
              <a:rPr lang="en-US" sz="2400" dirty="0"/>
              <a:t>Base access decisions on permission rather than exclusion.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2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Secure Coding Practices </a:t>
            </a:r>
            <a:r>
              <a:rPr lang="en-US" sz="1000" dirty="0"/>
              <a:t>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4543988"/>
          </a:xfrm>
        </p:spPr>
        <p:txBody>
          <a:bodyPr vert="horz" lIns="91440" tIns="45720" rIns="91440" bIns="45720" rtlCol="0">
            <a:noAutofit/>
          </a:bodyPr>
          <a:lstStyle/>
          <a:p>
            <a:pPr marL="403200" indent="-403200">
              <a:buFont typeface="+mj-lt"/>
              <a:buAutoNum type="arabicPeriod" startAt="6"/>
            </a:pPr>
            <a:r>
              <a:rPr lang="en-US" sz="2400" b="1" dirty="0"/>
              <a:t>Adhere to the principle of least privilege. </a:t>
            </a:r>
            <a:r>
              <a:rPr lang="en-US" sz="2400" dirty="0"/>
              <a:t>Every process should execute with the least set of privileges necessary to complete the job.</a:t>
            </a:r>
          </a:p>
          <a:p>
            <a:pPr marL="403200" indent="-403200">
              <a:buFont typeface="+mj-lt"/>
              <a:buAutoNum type="arabicPeriod" startAt="6"/>
            </a:pPr>
            <a:r>
              <a:rPr lang="en-US" sz="2400" b="1" dirty="0"/>
              <a:t>Sanitize data sent to other systems. </a:t>
            </a:r>
            <a:r>
              <a:rPr lang="en-US" sz="2400" dirty="0"/>
              <a:t>Sanitize all data passed to complex subsystems such as command shells, relational databases, and commercial off-the-shelf (COTS) components. </a:t>
            </a:r>
          </a:p>
          <a:p>
            <a:pPr marL="403200" indent="-403200">
              <a:buFont typeface="+mj-lt"/>
              <a:buAutoNum type="arabicPeriod" startAt="6"/>
            </a:pPr>
            <a:r>
              <a:rPr lang="en-US" sz="2400" b="1" dirty="0"/>
              <a:t>Practice defense in depth. </a:t>
            </a:r>
            <a:r>
              <a:rPr lang="en-US" sz="2400" dirty="0"/>
              <a:t>Manage risk with multiple defensive strategies.</a:t>
            </a:r>
          </a:p>
          <a:p>
            <a:pPr marL="403200" indent="-403200">
              <a:buFont typeface="+mj-lt"/>
              <a:buAutoNum type="arabicPeriod" startAt="6"/>
            </a:pPr>
            <a:r>
              <a:rPr lang="en-US" sz="2400" b="1" dirty="0"/>
              <a:t>Use effective quality assurance techniques.</a:t>
            </a:r>
            <a:endParaRPr lang="en-US" sz="2400" dirty="0"/>
          </a:p>
          <a:p>
            <a:pPr marL="541338" indent="-541338">
              <a:buFont typeface="+mj-lt"/>
              <a:buAutoNum type="arabicPeriod" startAt="6"/>
            </a:pPr>
            <a:r>
              <a:rPr lang="en-US" sz="2400" b="1" dirty="0"/>
              <a:t>Adopt a secure coding standard.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3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14C897A-4409-4F96-826A-7AE9F1281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Chapter 18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9DC5F79-D657-4B2E-8FAB-C143E5618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Software Security Engineering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59F268B-4D44-410E-9686-AEB4FDBAB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Part Three - Quality and Security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5BF32-B42F-470F-B1EE-DD2931D140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24000" y="6478439"/>
            <a:ext cx="9144000" cy="379562"/>
          </a:xfrm>
        </p:spPr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2020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reproduction or further distribution permitted without the prior written consent of McGraw Hill.</a:t>
            </a:r>
          </a:p>
        </p:txBody>
      </p:sp>
      <p:pic>
        <p:nvPicPr>
          <p:cNvPr id="4" name="Picture Placeholder 3" descr="Software Engineering-A Practitioner's Approach, Ninth edition by Roger S. Pressman and Bruce R. Maxim">
            <a:extLst>
              <a:ext uri="{FF2B5EF4-FFF2-40B4-BE49-F238E27FC236}">
                <a16:creationId xmlns:a16="http://schemas.microsoft.com/office/drawing/2014/main" id="{F931430B-C7B5-4B32-83F1-F94512FA590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" b="2502"/>
          <a:stretch>
            <a:fillRect/>
          </a:stretch>
        </p:blipFill>
        <p:spPr>
          <a:xfrm>
            <a:off x="5962835" y="1175022"/>
            <a:ext cx="4229100" cy="4976453"/>
          </a:xfrm>
        </p:spPr>
      </p:pic>
    </p:spTree>
    <p:extLst>
      <p:ext uri="{BB962C8B-B14F-4D97-AF65-F5344CB8AC3E}">
        <p14:creationId xmlns:p14="http://schemas.microsoft.com/office/powerpoint/2010/main" val="1645151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Measurement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4789794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/>
            <a:r>
              <a:rPr lang="en-US" sz="2400" dirty="0"/>
              <a:t>Measures of software quality can go a long way toward measuring software security.</a:t>
            </a:r>
          </a:p>
          <a:p>
            <a:pPr marL="291600" indent="-291600"/>
            <a:r>
              <a:rPr lang="en-US" sz="2400" dirty="0"/>
              <a:t>Defect and vulnerability count are useful measures.</a:t>
            </a:r>
          </a:p>
          <a:p>
            <a:pPr marL="291600" indent="-291600"/>
            <a:r>
              <a:rPr lang="en-US" sz="2400" dirty="0"/>
              <a:t>Not all software defects are security problems, vulnerabilities in software generally result from a defect of some kind in the requirements, architecture, or code.</a:t>
            </a:r>
          </a:p>
          <a:p>
            <a:pPr marL="291600" indent="-291600"/>
            <a:r>
              <a:rPr lang="en-US" sz="2400" dirty="0"/>
              <a:t>To assess software vulnerabilities and associated security issues, data must be collected data so that patterns can be analyzed over time.</a:t>
            </a:r>
            <a:endParaRPr lang="en-US" noProof="0" dirty="0">
              <a:solidFill>
                <a:schemeClr val="tx1"/>
              </a:solidFill>
            </a:endParaRPr>
          </a:p>
          <a:p>
            <a:pPr marL="291600" indent="-291600"/>
            <a:r>
              <a:rPr lang="en-US" sz="2400" dirty="0"/>
              <a:t>Without collecting data about software security issues, it is impossible to measure its improvement.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37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Security Measure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4573485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/>
            <a:r>
              <a:rPr lang="en-US" sz="2400" dirty="0"/>
              <a:t>Percentage of security requirements covered by attack patterns, misuse and abuse cases, and other specified means of threat modeling and analysis (Requirements Engineering).</a:t>
            </a:r>
          </a:p>
          <a:p>
            <a:pPr marL="291600" indent="-291600"/>
            <a:r>
              <a:rPr lang="en-US" sz="2400" dirty="0"/>
              <a:t>Percentage of architectural and design components subject to attack surface analysis and measurement (Architecture and Design).</a:t>
            </a:r>
          </a:p>
          <a:p>
            <a:pPr marL="291600" indent="-291600"/>
            <a:r>
              <a:rPr lang="en-US" sz="2400" dirty="0"/>
              <a:t>Financial and/or human safety estimate of impact for each threat category (Risk).</a:t>
            </a:r>
          </a:p>
          <a:p>
            <a:pPr marL="291600" indent="-291600"/>
            <a:r>
              <a:rPr lang="en-US" sz="2400" dirty="0"/>
              <a:t>Number of (vetted) trusted suppliers in the supply chain by level (Trusted Dependencies).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05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82640"/>
            <a:ext cx="8458200" cy="1135834"/>
          </a:xfrm>
        </p:spPr>
        <p:txBody>
          <a:bodyPr>
            <a:noAutofit/>
          </a:bodyPr>
          <a:lstStyle/>
          <a:p>
            <a:r>
              <a:rPr lang="en-US" sz="4000" dirty="0"/>
              <a:t>Software Assurance Maturity Model (SAMM)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541463"/>
            <a:ext cx="8458200" cy="371633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/>
              <a:t>SAMM is an open framework with the following objectives:</a:t>
            </a:r>
          </a:p>
          <a:p>
            <a:pPr marL="291600" indent="-291600"/>
            <a:r>
              <a:rPr lang="en-US" sz="2400" dirty="0"/>
              <a:t>Evaluate an organization’s existing software security practices.</a:t>
            </a:r>
          </a:p>
          <a:p>
            <a:pPr marL="291600" indent="-291600"/>
            <a:r>
              <a:rPr lang="en-US" sz="2400" dirty="0"/>
              <a:t>Build a balanced software security assurance program in well-defined iterations.</a:t>
            </a:r>
          </a:p>
          <a:p>
            <a:pPr marL="291600" indent="-291600"/>
            <a:r>
              <a:rPr lang="en-US" sz="2400" dirty="0"/>
              <a:t>Demonstrate concrete improvements to a security assurance program.</a:t>
            </a:r>
          </a:p>
          <a:p>
            <a:pPr marL="291600" indent="-291600"/>
            <a:r>
              <a:rPr lang="en-US" sz="2400" dirty="0"/>
              <a:t>Define and measure security-related activities throughout an organization.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7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93706"/>
            <a:ext cx="8458200" cy="1126058"/>
          </a:xfrm>
        </p:spPr>
        <p:txBody>
          <a:bodyPr>
            <a:noAutofit/>
          </a:bodyPr>
          <a:lstStyle/>
          <a:p>
            <a:r>
              <a:rPr lang="en-US" sz="4000" dirty="0"/>
              <a:t>Secure Software Development Process Model</a:t>
            </a:r>
          </a:p>
        </p:txBody>
      </p:sp>
      <p:pic>
        <p:nvPicPr>
          <p:cNvPr id="5" name="Picture 4" descr="An illustration displays a secure software development process model. &#10;">
            <a:extLst>
              <a:ext uri="{FF2B5EF4-FFF2-40B4-BE49-F238E27FC236}">
                <a16:creationId xmlns:a16="http://schemas.microsoft.com/office/drawing/2014/main" id="{6EDF5923-C083-451E-B170-789D8C87C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39" y="2198987"/>
            <a:ext cx="8403227" cy="278185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6E824A-8E40-47CD-8F17-DE43347A8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95268" y="6315075"/>
            <a:ext cx="3201464" cy="209550"/>
          </a:xfrm>
        </p:spPr>
        <p:txBody>
          <a:bodyPr/>
          <a:lstStyle/>
          <a:p>
            <a:r>
              <a:rPr lang="en-US" sz="1200" dirty="0">
                <a:hlinkClick r:id="" action="ppaction://noaction"/>
              </a:rPr>
              <a:t>Access the text alternative for slide images.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0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Microsoft Secure by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291600" indent="-291600"/>
            <a:r>
              <a:rPr lang="en-US" sz="2400" b="1" dirty="0"/>
              <a:t>Secure architecture, design, and structure. </a:t>
            </a:r>
            <a:r>
              <a:rPr lang="en-US" sz="2400" dirty="0"/>
              <a:t>Developers consider security issues part of the software architectural design process.</a:t>
            </a:r>
          </a:p>
          <a:p>
            <a:pPr marL="291600" indent="-291600"/>
            <a:r>
              <a:rPr lang="en-US" sz="2400" b="1" dirty="0"/>
              <a:t>Threat modeling and mitigation. </a:t>
            </a:r>
            <a:r>
              <a:rPr lang="en-US" sz="2400" dirty="0"/>
              <a:t>Threat models created and mitigations are present in all design and functional specifications.</a:t>
            </a:r>
          </a:p>
          <a:p>
            <a:pPr marL="291600" indent="-291600"/>
            <a:r>
              <a:rPr lang="en-US" sz="2400" b="1" dirty="0"/>
              <a:t>Elimination of vulnerabilities. </a:t>
            </a:r>
            <a:r>
              <a:rPr lang="en-US" sz="2400" dirty="0"/>
              <a:t>This review includes the use of analysis and testing tools to eliminate classes of vulnerabilities presents in the code.</a:t>
            </a:r>
          </a:p>
          <a:p>
            <a:pPr marL="291600" indent="-291600"/>
            <a:r>
              <a:rPr lang="en-US" sz="2400" b="1" dirty="0"/>
              <a:t>Improvements in security. </a:t>
            </a:r>
            <a:r>
              <a:rPr lang="en-US" sz="2400" dirty="0"/>
              <a:t>Less secure legacy protocols and code are deprecated, users are provided with secure alternatives consistent.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3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Microsoft Secure by Default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291600" indent="-291600"/>
            <a:r>
              <a:rPr lang="en-US" sz="2400" b="1" dirty="0"/>
              <a:t>Least privilege. </a:t>
            </a:r>
            <a:r>
              <a:rPr lang="en-US" sz="2400" dirty="0"/>
              <a:t>All components run with the fewest possible permissions.</a:t>
            </a:r>
          </a:p>
          <a:p>
            <a:pPr marL="291600" indent="-291600"/>
            <a:r>
              <a:rPr lang="en-US" sz="2400" b="1" dirty="0"/>
              <a:t>Defense in depth. </a:t>
            </a:r>
            <a:r>
              <a:rPr lang="en-US" sz="2400" dirty="0"/>
              <a:t>Components do not rely on a single threat mitigation solution that exposes users if it fails.</a:t>
            </a:r>
          </a:p>
          <a:p>
            <a:pPr marL="291600" indent="-291600"/>
            <a:r>
              <a:rPr lang="en-US" sz="2400" b="1" dirty="0"/>
              <a:t>Conservative default settings. </a:t>
            </a:r>
            <a:r>
              <a:rPr lang="en-US" sz="2400" dirty="0"/>
              <a:t>Development team minimizes attack surface in default configuration.</a:t>
            </a:r>
          </a:p>
          <a:p>
            <a:pPr marL="291600" indent="-291600"/>
            <a:r>
              <a:rPr lang="en-US" sz="2400" b="1" dirty="0"/>
              <a:t>Avoidance of risky default changes. </a:t>
            </a:r>
            <a:r>
              <a:rPr lang="en-US" sz="2400" dirty="0"/>
              <a:t>Applications do not make any changes that reduce computer security.</a:t>
            </a:r>
          </a:p>
          <a:p>
            <a:pPr marL="291600" indent="-291600"/>
            <a:r>
              <a:rPr lang="en-US" sz="2400" b="1" dirty="0"/>
              <a:t>Less commonly used services off by default. </a:t>
            </a:r>
            <a:r>
              <a:rPr lang="en-US" sz="2400" dirty="0"/>
              <a:t>If fewer than 80 percent of a program’s users use a feature, that feature should not be activated by default.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1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Microsoft Secure in Deployment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3943877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/>
            <a:r>
              <a:rPr lang="en-US" sz="2400" b="1" dirty="0"/>
              <a:t>Deployment guides. </a:t>
            </a:r>
            <a:r>
              <a:rPr lang="en-US" sz="2400" dirty="0"/>
              <a:t>Prescriptive deployment guides outline how to deploy each feature of a program securely, including providing users with information that enables them to assess the security risk of activating non-default options.</a:t>
            </a:r>
          </a:p>
          <a:p>
            <a:pPr marL="291600" indent="-291600"/>
            <a:r>
              <a:rPr lang="en-US" sz="2400" b="1" dirty="0"/>
              <a:t>Analysis and management tools. </a:t>
            </a:r>
            <a:r>
              <a:rPr lang="en-US" sz="2400" dirty="0"/>
              <a:t>Security analysis and management tools enable administrators to configure the optimal security level for a release.</a:t>
            </a:r>
          </a:p>
          <a:p>
            <a:pPr marL="291600" indent="-291600"/>
            <a:r>
              <a:rPr lang="en-US" sz="2400" b="1" dirty="0"/>
              <a:t>Patch deployment tools. </a:t>
            </a:r>
            <a:r>
              <a:rPr lang="en-US" sz="2400" dirty="0"/>
              <a:t>Deployment tools aid in patch deployment.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5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Communications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291600" indent="-291600"/>
            <a:r>
              <a:rPr lang="en-US" sz="2400" b="1" dirty="0"/>
              <a:t>Security response. </a:t>
            </a:r>
            <a:r>
              <a:rPr lang="en-US" sz="2400" dirty="0"/>
              <a:t>Development teams respond promptly to reports of security vulnerabilities and communicate information about security updates.</a:t>
            </a:r>
          </a:p>
          <a:p>
            <a:pPr marL="291600" indent="-291600"/>
            <a:r>
              <a:rPr lang="en-US" sz="2400" b="1" dirty="0"/>
              <a:t>Community engagement. </a:t>
            </a:r>
            <a:r>
              <a:rPr lang="en-US" sz="2400" dirty="0"/>
              <a:t>Development teams proactively engage with users to answer questions about security vulnerabilities, security updates, or changes in the security landscape.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4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67136"/>
            <a:ext cx="8562561" cy="1119637"/>
          </a:xfrm>
        </p:spPr>
        <p:txBody>
          <a:bodyPr>
            <a:noAutofit/>
          </a:bodyPr>
          <a:lstStyle/>
          <a:p>
            <a:r>
              <a:rPr lang="en-US" sz="4000" dirty="0"/>
              <a:t>Software Security Touchpoints (Activities)</a:t>
            </a:r>
          </a:p>
        </p:txBody>
      </p:sp>
      <p:pic>
        <p:nvPicPr>
          <p:cNvPr id="6" name="Picture 5" descr="An illustration displays software security touchpoints for a risk analysis.  &#10;">
            <a:extLst>
              <a:ext uri="{FF2B5EF4-FFF2-40B4-BE49-F238E27FC236}">
                <a16:creationId xmlns:a16="http://schemas.microsoft.com/office/drawing/2014/main" id="{45381374-2EA3-4961-BFA2-E95CBC5B7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714" y="1534763"/>
            <a:ext cx="4662905" cy="466700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B7C6E-D08D-4BAF-8262-4DF71B45CF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5195" y="6367132"/>
            <a:ext cx="3521610" cy="190500"/>
          </a:xfrm>
        </p:spPr>
        <p:txBody>
          <a:bodyPr/>
          <a:lstStyle/>
          <a:p>
            <a:r>
              <a:rPr lang="en-US" sz="1200" dirty="0">
                <a:hlinkClick r:id="" action="ppaction://noaction"/>
              </a:rPr>
              <a:t>Access the text alternative for slide images.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2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458200" cy="1153297"/>
          </a:xfrm>
        </p:spPr>
        <p:txBody>
          <a:bodyPr>
            <a:noAutofit/>
          </a:bodyPr>
          <a:lstStyle/>
          <a:p>
            <a:r>
              <a:rPr lang="en-US" sz="4000" dirty="0"/>
              <a:t>SQUARE Security Requirements Engineering </a:t>
            </a:r>
            <a:r>
              <a:rPr lang="en-US" sz="1000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647420"/>
            <a:ext cx="8639352" cy="4296180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/>
            <a:r>
              <a:rPr lang="en-US" sz="2400" b="1" dirty="0"/>
              <a:t>Step 1. Agree on definitions. </a:t>
            </a:r>
            <a:r>
              <a:rPr lang="en-US" sz="2400" dirty="0"/>
              <a:t>Needed as a prerequisite to security requirements engineering so there is no semantic confusion.</a:t>
            </a:r>
          </a:p>
          <a:p>
            <a:pPr marL="291600" indent="-291600"/>
            <a:r>
              <a:rPr lang="en-US" sz="2400" b="1" dirty="0"/>
              <a:t>Step 2. Identify assets and security goals. </a:t>
            </a:r>
            <a:r>
              <a:rPr lang="en-US" sz="2400" dirty="0"/>
              <a:t>Step occurs at project organizational level and needed to support software development.</a:t>
            </a:r>
          </a:p>
          <a:p>
            <a:pPr marL="291600" indent="-291600"/>
            <a:r>
              <a:rPr lang="en-US" sz="2400" b="1" dirty="0"/>
              <a:t>Step 3. Develop artifacts. </a:t>
            </a:r>
            <a:r>
              <a:rPr lang="en-US" sz="2400" dirty="0"/>
              <a:t>Often, organizations do not have key documents needed to support requirements definition, or they may not be up to date.</a:t>
            </a:r>
          </a:p>
          <a:p>
            <a:pPr marL="291600" indent="-291600"/>
            <a:r>
              <a:rPr lang="en-US" sz="2400" b="1" dirty="0"/>
              <a:t>Step 4. Perform risk assessment. </a:t>
            </a:r>
            <a:r>
              <a:rPr lang="en-US" sz="2400" dirty="0"/>
              <a:t>Requires an expert in risk assessment methods, support of stakeholders, and support of a security requirements engineer.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0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3714</TotalTime>
  <Words>1514</Words>
  <Application>Microsoft Office PowerPoint</Application>
  <PresentationFormat>Widescreen</PresentationFormat>
  <Paragraphs>142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Software Engineering</vt:lpstr>
      <vt:lpstr>Chapter 18</vt:lpstr>
      <vt:lpstr>Secure Software Development Process Model</vt:lpstr>
      <vt:lpstr>Microsoft Secure by Design</vt:lpstr>
      <vt:lpstr>Microsoft Secure by Default</vt:lpstr>
      <vt:lpstr>Microsoft Secure in Deployment</vt:lpstr>
      <vt:lpstr>Communications</vt:lpstr>
      <vt:lpstr>Software Security Touchpoints (Activities)</vt:lpstr>
      <vt:lpstr>SQUARE Security Requirements Engineering 1</vt:lpstr>
      <vt:lpstr>SQUARE Security Requirements Engineering 2</vt:lpstr>
      <vt:lpstr>Misuse (Abuse) Cases</vt:lpstr>
      <vt:lpstr>Misuse Case Example</vt:lpstr>
      <vt:lpstr>Attack Patterns</vt:lpstr>
      <vt:lpstr>Risk Management Framework (R M F) Steps</vt:lpstr>
      <vt:lpstr>STRIDE Threat Categories</vt:lpstr>
      <vt:lpstr>STRIDE Threat Modeling Steps</vt:lpstr>
      <vt:lpstr>Attack Surface</vt:lpstr>
      <vt:lpstr>Secure Coding Practices 1</vt:lpstr>
      <vt:lpstr>Secure Coding Practices 2</vt:lpstr>
      <vt:lpstr>Measurement</vt:lpstr>
      <vt:lpstr>Security Measure Examples</vt:lpstr>
      <vt:lpstr>Software Assurance Maturity Model (SAMM)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Business Leaders</dc:title>
  <dc:creator>Vinaya Sathyanarayana</dc:creator>
  <cp:lastModifiedBy>Dell</cp:lastModifiedBy>
  <cp:revision>250</cp:revision>
  <dcterms:created xsi:type="dcterms:W3CDTF">2021-08-02T01:45:51Z</dcterms:created>
  <dcterms:modified xsi:type="dcterms:W3CDTF">2024-05-25T01:12:08Z</dcterms:modified>
</cp:coreProperties>
</file>