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38" r:id="rId3"/>
    <p:sldId id="339" r:id="rId4"/>
    <p:sldId id="343" r:id="rId5"/>
    <p:sldId id="459" r:id="rId6"/>
    <p:sldId id="454" r:id="rId7"/>
    <p:sldId id="464" r:id="rId8"/>
    <p:sldId id="465" r:id="rId9"/>
    <p:sldId id="466" r:id="rId10"/>
    <p:sldId id="317" r:id="rId11"/>
    <p:sldId id="460" r:id="rId12"/>
    <p:sldId id="461" r:id="rId13"/>
    <p:sldId id="462" r:id="rId14"/>
    <p:sldId id="463" r:id="rId15"/>
    <p:sldId id="455" r:id="rId16"/>
    <p:sldId id="469" r:id="rId17"/>
    <p:sldId id="470" r:id="rId18"/>
    <p:sldId id="471" r:id="rId19"/>
    <p:sldId id="472" r:id="rId20"/>
    <p:sldId id="473" r:id="rId21"/>
    <p:sldId id="474" r:id="rId22"/>
    <p:sldId id="467" r:id="rId23"/>
    <p:sldId id="475" r:id="rId24"/>
    <p:sldId id="476" r:id="rId25"/>
    <p:sldId id="477" r:id="rId26"/>
    <p:sldId id="478" r:id="rId27"/>
    <p:sldId id="479" r:id="rId28"/>
    <p:sldId id="480" r:id="rId29"/>
    <p:sldId id="490" r:id="rId30"/>
    <p:sldId id="481" r:id="rId31"/>
    <p:sldId id="483" r:id="rId32"/>
    <p:sldId id="482" r:id="rId33"/>
    <p:sldId id="484" r:id="rId34"/>
    <p:sldId id="485" r:id="rId35"/>
    <p:sldId id="487" r:id="rId36"/>
    <p:sldId id="488" r:id="rId37"/>
    <p:sldId id="489" r:id="rId38"/>
    <p:sldId id="318" r:id="rId39"/>
    <p:sldId id="48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0ED"/>
    <a:srgbClr val="1B8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794" autoAdjust="0"/>
  </p:normalViewPr>
  <p:slideViewPr>
    <p:cSldViewPr snapToGrid="0">
      <p:cViewPr varScale="1">
        <p:scale>
          <a:sx n="107" d="100"/>
          <a:sy n="107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6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47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&amp;&amp; 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26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&amp;&amp; 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1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8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1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5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3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9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smile_zhangw/article/details/79341141" TargetMode="External"/><Relationship Id="rId4" Type="http://schemas.openxmlformats.org/officeDocument/2006/relationships/hyperlink" Target="https://blog.csdn.net/qq981091829/article/details/9642698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85926" y="1296639"/>
            <a:ext cx="1782860" cy="743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基础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4405" y="2240280"/>
            <a:ext cx="2598788" cy="397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>
                <a:solidFill>
                  <a:schemeClr val="bg1"/>
                </a:solidFill>
                <a:cs typeface="+mn-ea"/>
                <a:sym typeface="+mn-lt"/>
              </a:rPr>
              <a:t>建造整个世界  度量每种可能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5926" y="4971544"/>
            <a:ext cx="2128090" cy="8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cs typeface="+mn-ea"/>
                <a:sym typeface="+mn-lt"/>
              </a:rPr>
              <a:t>云计量土建产品</a:t>
            </a:r>
            <a:r>
              <a:rPr lang="zh-CN" altLang="en-US" sz="1700" dirty="0" smtClean="0">
                <a:cs typeface="+mn-ea"/>
                <a:sym typeface="+mn-lt"/>
              </a:rPr>
              <a:t>部</a:t>
            </a:r>
            <a:endParaRPr lang="en-US" altLang="zh-CN" sz="17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700" dirty="0">
                <a:cs typeface="+mn-ea"/>
                <a:sym typeface="+mn-lt"/>
              </a:rPr>
              <a:t>唐维</a:t>
            </a:r>
            <a:r>
              <a:rPr lang="zh-CN" altLang="en-US" sz="1700" dirty="0" smtClean="0">
                <a:cs typeface="+mn-ea"/>
                <a:sym typeface="+mn-lt"/>
              </a:rPr>
              <a:t>   </a:t>
            </a:r>
            <a:r>
              <a:rPr lang="en-US" altLang="zh-CN" sz="1700" dirty="0">
                <a:cs typeface="+mn-ea"/>
                <a:sym typeface="+mn-lt"/>
              </a:rPr>
              <a:t>2019</a:t>
            </a:r>
            <a:r>
              <a:rPr lang="zh-CN" altLang="en-US" sz="1700" dirty="0" smtClean="0">
                <a:cs typeface="+mn-ea"/>
                <a:sym typeface="+mn-lt"/>
              </a:rPr>
              <a:t>年</a:t>
            </a:r>
            <a:r>
              <a:rPr lang="en-US" altLang="zh-CN" sz="1700" dirty="0">
                <a:cs typeface="+mn-ea"/>
                <a:sym typeface="+mn-lt"/>
              </a:rPr>
              <a:t>5</a:t>
            </a:r>
            <a:r>
              <a:rPr lang="zh-CN" altLang="en-US" sz="1700" dirty="0" smtClean="0">
                <a:cs typeface="+mn-ea"/>
                <a:sym typeface="+mn-lt"/>
              </a:rPr>
              <a:t>月</a:t>
            </a:r>
            <a:endParaRPr lang="en-US" altLang="zh-CN" sz="17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1525" y="3019425"/>
            <a:ext cx="223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3. </a:t>
            </a: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基础</a:t>
            </a:r>
            <a:endParaRPr lang="en-US" altLang="zh-CN" sz="3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05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基本语法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1077"/>
            <a:ext cx="108400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头文件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标准输入输出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命名空间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输入参数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拓展：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</a:t>
            </a: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317" y="1021077"/>
            <a:ext cx="280000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关键字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3" y="974006"/>
            <a:ext cx="7454834" cy="58839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2000" y="557701"/>
            <a:ext cx="5968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https://www.runoob.com/w3cnote/cpp-keyword-intro.html</a:t>
            </a:r>
          </a:p>
        </p:txBody>
      </p:sp>
    </p:spTree>
    <p:extLst>
      <p:ext uri="{BB962C8B-B14F-4D97-AF65-F5344CB8AC3E}">
        <p14:creationId xmlns:p14="http://schemas.microsoft.com/office/powerpoint/2010/main" val="29162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数据类型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44" y="1289432"/>
            <a:ext cx="8028571" cy="30476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5644" y="72007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基本的内置类型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09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数据类型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1025" name="Picture 1" descr="C://Users/tangw-b/AppData/Local/YNote/data/qqBF21D13C108CA1059E57F0074965B0D8/b2fd6b87a07146e2b16faa3c1917af79/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" y="1073304"/>
            <a:ext cx="6149789" cy="578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19953" y="6436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取值范围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26" name="Picture 2" descr="C://Users/tangw-b/AppData/Local/YNote/data/qqBF21D13C108CA1059E57F0074965B0D8/66546980c96c492a8221e643a4461ee6/clipboa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55" y="3965652"/>
            <a:ext cx="51339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553200" y="3491172"/>
            <a:ext cx="577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https://blog.csdn.net/zhiwen_a/article/details/81192087</a:t>
            </a:r>
          </a:p>
        </p:txBody>
      </p:sp>
    </p:spTree>
    <p:extLst>
      <p:ext uri="{BB962C8B-B14F-4D97-AF65-F5344CB8AC3E}">
        <p14:creationId xmlns:p14="http://schemas.microsoft.com/office/powerpoint/2010/main" val="34731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0" y="2318684"/>
            <a:ext cx="8028571" cy="30095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0975" y="8148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算术运算符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120" y="1567680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的值为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，变量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B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的值为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2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180975" y="8148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关系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运算符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565341"/>
            <a:ext cx="7942857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180975" y="8148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逻辑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运算符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1622717"/>
            <a:ext cx="8000000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180975" y="8148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位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运算符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586105"/>
            <a:ext cx="7990476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180975" y="8148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赋值运算符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583115"/>
            <a:ext cx="797142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3875" y="400685"/>
            <a:ext cx="2159566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9A0ED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233512" y="1630499"/>
            <a:ext cx="2522855" cy="899179"/>
            <a:chOff x="6345" y="2056"/>
            <a:chExt cx="3973" cy="1420"/>
          </a:xfrm>
        </p:grpSpPr>
        <p:sp>
          <p:nvSpPr>
            <p:cNvPr id="12" name="文本框 11"/>
            <p:cNvSpPr txBox="1"/>
            <p:nvPr/>
          </p:nvSpPr>
          <p:spPr>
            <a:xfrm>
              <a:off x="6345" y="2056"/>
              <a:ext cx="1190" cy="1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9A0ED"/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01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689" y="2580"/>
              <a:ext cx="0" cy="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055" y="2458"/>
              <a:ext cx="2263" cy="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20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HelloWorld</a:t>
              </a:r>
              <a:endPara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33512" y="2616009"/>
            <a:ext cx="1270635" cy="847090"/>
            <a:chOff x="6345" y="2056"/>
            <a:chExt cx="2001" cy="1420"/>
          </a:xfrm>
        </p:grpSpPr>
        <p:sp>
          <p:nvSpPr>
            <p:cNvPr id="17" name="文本框 16"/>
            <p:cNvSpPr txBox="1"/>
            <p:nvPr/>
          </p:nvSpPr>
          <p:spPr>
            <a:xfrm>
              <a:off x="6345" y="2056"/>
              <a:ext cx="1190" cy="1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9A0ED"/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02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689" y="2580"/>
              <a:ext cx="0" cy="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055" y="2466"/>
              <a:ext cx="291" cy="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45471" y="3527502"/>
            <a:ext cx="2267585" cy="901700"/>
            <a:chOff x="6345" y="2056"/>
            <a:chExt cx="3571" cy="1420"/>
          </a:xfrm>
        </p:grpSpPr>
        <p:sp>
          <p:nvSpPr>
            <p:cNvPr id="21" name="文本框 20"/>
            <p:cNvSpPr txBox="1"/>
            <p:nvPr/>
          </p:nvSpPr>
          <p:spPr>
            <a:xfrm>
              <a:off x="6345" y="2056"/>
              <a:ext cx="1190" cy="1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9A0ED"/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03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689" y="2580"/>
              <a:ext cx="0" cy="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055" y="2469"/>
              <a:ext cx="1861" cy="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C++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基础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02312" y="1657188"/>
            <a:ext cx="2296160" cy="872490"/>
            <a:chOff x="6345" y="2056"/>
            <a:chExt cx="3616" cy="1420"/>
          </a:xfrm>
        </p:grpSpPr>
        <p:sp>
          <p:nvSpPr>
            <p:cNvPr id="33" name="文本框 32"/>
            <p:cNvSpPr txBox="1"/>
            <p:nvPr/>
          </p:nvSpPr>
          <p:spPr>
            <a:xfrm>
              <a:off x="6345" y="2056"/>
              <a:ext cx="1190" cy="1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9A0ED"/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04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675" y="2595"/>
              <a:ext cx="0" cy="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8055" y="2473"/>
              <a:ext cx="1906" cy="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/>
                  <a:ea typeface="Microsoft YaHei"/>
                  <a:cs typeface="+mn-ea"/>
                  <a:sym typeface="+mn-lt"/>
                </a:rPr>
                <a:t>类与对象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319362" y="2850522"/>
            <a:ext cx="1210588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环境准备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33744" y="2586838"/>
            <a:ext cx="2353945" cy="1015652"/>
            <a:chOff x="6345" y="2056"/>
            <a:chExt cx="3707" cy="1653"/>
          </a:xfrm>
        </p:grpSpPr>
        <p:sp>
          <p:nvSpPr>
            <p:cNvPr id="26" name="文本框 25"/>
            <p:cNvSpPr txBox="1"/>
            <p:nvPr/>
          </p:nvSpPr>
          <p:spPr>
            <a:xfrm>
              <a:off x="6345" y="2056"/>
              <a:ext cx="1190" cy="1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9A0ED"/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05</a:t>
              </a:r>
              <a:endPara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9A0ED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7675" y="2595"/>
              <a:ext cx="0" cy="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055" y="2473"/>
              <a:ext cx="1997" cy="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QT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、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STL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4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180975" y="8148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杂项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运算符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549416"/>
            <a:ext cx="7990476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运算符优先级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724667"/>
            <a:ext cx="8000000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</a:rPr>
              <a:t>C++</a:t>
            </a:r>
            <a:r>
              <a:rPr lang="zh-CN" altLang="en-US" dirty="0">
                <a:solidFill>
                  <a:schemeClr val="bg1"/>
                </a:solidFill>
                <a:cs typeface="+mn-ea"/>
              </a:rPr>
              <a:t>中的内存</a:t>
            </a: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2" name="矩形 1"/>
          <p:cNvSpPr/>
          <p:nvPr/>
        </p:nvSpPr>
        <p:spPr>
          <a:xfrm>
            <a:off x="336238" y="1370711"/>
            <a:ext cx="18646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</a:rPr>
              <a:t>栈</a:t>
            </a:r>
            <a:endParaRPr lang="en-US" altLang="zh-CN" dirty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堆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全局</a:t>
            </a:r>
            <a:r>
              <a:rPr lang="en-US" altLang="zh-CN" dirty="0">
                <a:cs typeface="+mn-ea"/>
              </a:rPr>
              <a:t>/</a:t>
            </a:r>
            <a:r>
              <a:rPr lang="zh-CN" altLang="en-US" dirty="0">
                <a:cs typeface="+mn-ea"/>
              </a:rPr>
              <a:t>静态存储</a:t>
            </a:r>
            <a:r>
              <a:rPr lang="zh-CN" altLang="en-US" dirty="0" smtClean="0">
                <a:cs typeface="+mn-ea"/>
              </a:rPr>
              <a:t>区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常量</a:t>
            </a:r>
            <a:r>
              <a:rPr lang="zh-CN" altLang="en-US" dirty="0">
                <a:cs typeface="+mn-ea"/>
              </a:rPr>
              <a:t>存储</a:t>
            </a:r>
            <a:r>
              <a:rPr lang="zh-CN" altLang="en-US" dirty="0" smtClean="0">
                <a:cs typeface="+mn-ea"/>
              </a:rPr>
              <a:t>区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/>
              <a:t>程序代码</a:t>
            </a:r>
            <a:r>
              <a:rPr lang="zh-CN" altLang="en-US" dirty="0"/>
              <a:t>区</a:t>
            </a:r>
            <a:endParaRPr lang="zh-CN" altLang="en-US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7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循环、判断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2" name="矩形 1"/>
          <p:cNvSpPr/>
          <p:nvPr/>
        </p:nvSpPr>
        <p:spPr>
          <a:xfrm>
            <a:off x="336238" y="1272099"/>
            <a:ext cx="10310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</a:rPr>
              <a:t>f</a:t>
            </a:r>
            <a:r>
              <a:rPr lang="en-US" altLang="zh-CN" dirty="0" smtClean="0">
                <a:cs typeface="+mn-ea"/>
              </a:rPr>
              <a:t>or</a:t>
            </a:r>
          </a:p>
          <a:p>
            <a:r>
              <a:rPr lang="en-US" altLang="zh-CN" dirty="0">
                <a:cs typeface="+mn-ea"/>
              </a:rPr>
              <a:t>w</a:t>
            </a:r>
            <a:r>
              <a:rPr lang="en-US" altLang="zh-CN" dirty="0" smtClean="0">
                <a:cs typeface="+mn-ea"/>
              </a:rPr>
              <a:t>hile</a:t>
            </a:r>
          </a:p>
          <a:p>
            <a:r>
              <a:rPr lang="en-US" altLang="zh-CN" dirty="0" smtClean="0">
                <a:cs typeface="+mn-ea"/>
              </a:rPr>
              <a:t>do while</a:t>
            </a:r>
          </a:p>
          <a:p>
            <a:r>
              <a:rPr lang="en-US" altLang="zh-CN" dirty="0">
                <a:cs typeface="+mn-ea"/>
              </a:rPr>
              <a:t>f</a:t>
            </a:r>
            <a:r>
              <a:rPr lang="en-US" altLang="zh-CN" dirty="0" smtClean="0">
                <a:cs typeface="+mn-ea"/>
              </a:rPr>
              <a:t>or each</a:t>
            </a:r>
            <a:endParaRPr lang="zh-CN" altLang="en-US" dirty="0"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238" y="3342946"/>
            <a:ext cx="1415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</a:rPr>
              <a:t>If</a:t>
            </a:r>
          </a:p>
          <a:p>
            <a:r>
              <a:rPr lang="en-US" altLang="zh-CN" dirty="0">
                <a:cs typeface="+mn-ea"/>
              </a:rPr>
              <a:t>e</a:t>
            </a:r>
            <a:r>
              <a:rPr lang="en-US" altLang="zh-CN" dirty="0" smtClean="0">
                <a:cs typeface="+mn-ea"/>
              </a:rPr>
              <a:t>lse</a:t>
            </a:r>
          </a:p>
          <a:p>
            <a:r>
              <a:rPr lang="en-US" altLang="zh-CN" dirty="0" smtClean="0">
                <a:cs typeface="+mn-ea"/>
              </a:rPr>
              <a:t>switch case</a:t>
            </a:r>
            <a:endParaRPr lang="zh-CN" altLang="en-US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9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函数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2" name="矩形 1"/>
          <p:cNvSpPr/>
          <p:nvPr/>
        </p:nvSpPr>
        <p:spPr>
          <a:xfrm>
            <a:off x="336238" y="1272099"/>
            <a:ext cx="13965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cs typeface="+mn-ea"/>
              </a:rPr>
              <a:t>返回类型</a:t>
            </a:r>
            <a:endParaRPr lang="en-US" altLang="zh-CN" dirty="0" smtClean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</a:rPr>
              <a:t>函数</a:t>
            </a:r>
            <a:r>
              <a:rPr lang="zh-CN" altLang="en-US" dirty="0" smtClean="0">
                <a:cs typeface="+mn-ea"/>
              </a:rPr>
              <a:t>名</a:t>
            </a:r>
            <a:endParaRPr lang="en-US" altLang="zh-CN" dirty="0" smtClean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cs typeface="+mn-ea"/>
              </a:rPr>
              <a:t>参数</a:t>
            </a:r>
            <a:endParaRPr lang="en-US" altLang="zh-CN" dirty="0" smtClean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</a:rPr>
              <a:t>函数</a:t>
            </a:r>
            <a:r>
              <a:rPr lang="zh-CN" altLang="en-US" dirty="0" smtClean="0">
                <a:cs typeface="+mn-ea"/>
              </a:rPr>
              <a:t>主体</a:t>
            </a:r>
            <a:endParaRPr lang="en-US" altLang="zh-CN" dirty="0" smtClean="0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4520" y="302900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函数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声明与实现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520" y="7377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Helvetica Neue"/>
              </a:rPr>
              <a:t>组成部分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0" y="3605247"/>
            <a:ext cx="2076190" cy="361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20" y="4191885"/>
            <a:ext cx="1895238" cy="20761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481979" y="73775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Lambda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表达式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958" y="1272099"/>
            <a:ext cx="5682843" cy="17569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81979" y="3525781"/>
            <a:ext cx="2263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练习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—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斐波拉契数列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1 1 2 3 5 8 13</a:t>
            </a:r>
          </a:p>
        </p:txBody>
      </p:sp>
    </p:spTree>
    <p:extLst>
      <p:ext uri="{BB962C8B-B14F-4D97-AF65-F5344CB8AC3E}">
        <p14:creationId xmlns:p14="http://schemas.microsoft.com/office/powerpoint/2010/main" val="1188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指针、引用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5" y="2445433"/>
            <a:ext cx="2952381" cy="303809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7785" y="990165"/>
            <a:ext cx="783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指针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是一个变量，其值为另一个变量的地址，即，内存位置的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直接地址。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type *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varName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67" y="2445433"/>
            <a:ext cx="3514286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525" y="3019425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4.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类与对象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17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编码规范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307785" y="990165"/>
            <a:ext cx="7832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命名规范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变量名、函数名小写开头，类名、枚举名大写开头，使用驼峰式命名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5" y="2257486"/>
            <a:ext cx="2095238" cy="31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769" y="2257486"/>
            <a:ext cx="2095238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定义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307785" y="990165"/>
            <a:ext cx="783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类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一类事物的抽象，例如人、电脑、桌子等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785" y="2049642"/>
            <a:ext cx="783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对象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具体的某一个事物，例如我、你，某台电脑等等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06680" y="3109119"/>
            <a:ext cx="1045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组成：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类名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方法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属性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3" y="3071155"/>
            <a:ext cx="3228571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en-US" altLang="zh-CN" dirty="0" err="1">
                <a:solidFill>
                  <a:schemeClr val="bg1"/>
                </a:solidFill>
                <a:cs typeface="+mn-ea"/>
              </a:rPr>
              <a:t>c</a:t>
            </a:r>
            <a:r>
              <a:rPr lang="en-US" altLang="zh-CN" dirty="0" err="1" smtClean="0">
                <a:solidFill>
                  <a:schemeClr val="bg1"/>
                </a:solidFill>
                <a:cs typeface="+mn-ea"/>
              </a:rPr>
              <a:t>++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对象模型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5" y="3658302"/>
            <a:ext cx="117138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C++</a:t>
            </a:r>
            <a:r>
              <a:rPr lang="zh-CN" altLang="en-US" sz="1600" dirty="0" smtClean="0">
                <a:latin typeface="+mn-ea"/>
              </a:rPr>
              <a:t>对象模型中，</a:t>
            </a:r>
            <a:r>
              <a:rPr lang="en-US" altLang="zh-CN" sz="1600" dirty="0" err="1" smtClean="0">
                <a:latin typeface="+mn-ea"/>
              </a:rPr>
              <a:t>nonstatic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数据成员被置于每一个类对象中，而</a:t>
            </a:r>
            <a:r>
              <a:rPr lang="en-US" altLang="zh-CN" sz="1600" dirty="0">
                <a:latin typeface="+mn-ea"/>
              </a:rPr>
              <a:t>static</a:t>
            </a:r>
            <a:r>
              <a:rPr lang="zh-CN" altLang="en-US" sz="1600" dirty="0">
                <a:latin typeface="+mn-ea"/>
              </a:rPr>
              <a:t>数据成员被置于类对象之外。</a:t>
            </a:r>
            <a:r>
              <a:rPr lang="en-US" altLang="zh-CN" sz="1600" dirty="0">
                <a:latin typeface="+mn-ea"/>
              </a:rPr>
              <a:t>static</a:t>
            </a:r>
            <a:r>
              <a:rPr lang="zh-CN" altLang="en-US" sz="1600" dirty="0">
                <a:latin typeface="+mn-ea"/>
              </a:rPr>
              <a:t>与</a:t>
            </a:r>
            <a:r>
              <a:rPr lang="en-US" altLang="zh-CN" sz="1600" dirty="0" err="1">
                <a:latin typeface="+mn-ea"/>
              </a:rPr>
              <a:t>nonstatic</a:t>
            </a:r>
            <a:r>
              <a:rPr lang="zh-CN" altLang="en-US" sz="1600" dirty="0">
                <a:latin typeface="+mn-ea"/>
              </a:rPr>
              <a:t>函数也都放在类对象之外，而对于</a:t>
            </a:r>
            <a:r>
              <a:rPr lang="en-US" altLang="zh-CN" sz="1600" dirty="0">
                <a:latin typeface="+mn-ea"/>
              </a:rPr>
              <a:t>virtual </a:t>
            </a:r>
            <a:r>
              <a:rPr lang="zh-CN" altLang="en-US" sz="1600" dirty="0">
                <a:latin typeface="+mn-ea"/>
              </a:rPr>
              <a:t>函数，则通过虚函数表</a:t>
            </a:r>
            <a:r>
              <a:rPr lang="en-US" altLang="zh-CN" sz="1600" dirty="0">
                <a:latin typeface="+mn-ea"/>
              </a:rPr>
              <a:t>+</a:t>
            </a:r>
            <a:r>
              <a:rPr lang="zh-CN" altLang="en-US" sz="1600" dirty="0">
                <a:latin typeface="+mn-ea"/>
              </a:rPr>
              <a:t>虚指针来支持：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每个</a:t>
            </a:r>
            <a:r>
              <a:rPr lang="zh-CN" altLang="en-US" sz="1600" dirty="0">
                <a:latin typeface="+mn-ea"/>
              </a:rPr>
              <a:t>类生成一个表格，称为虚表（</a:t>
            </a:r>
            <a:r>
              <a:rPr lang="en-US" altLang="zh-CN" sz="1600" dirty="0">
                <a:latin typeface="+mn-ea"/>
              </a:rPr>
              <a:t>virtual table</a:t>
            </a:r>
            <a:r>
              <a:rPr lang="zh-CN" altLang="en-US" sz="1600" dirty="0">
                <a:latin typeface="+mn-ea"/>
              </a:rPr>
              <a:t>，简称</a:t>
            </a:r>
            <a:r>
              <a:rPr lang="en-US" altLang="zh-CN" sz="1600" dirty="0" err="1">
                <a:latin typeface="+mn-ea"/>
              </a:rPr>
              <a:t>vtbl</a:t>
            </a:r>
            <a:r>
              <a:rPr lang="zh-CN" altLang="en-US" sz="1600" dirty="0">
                <a:latin typeface="+mn-ea"/>
              </a:rPr>
              <a:t>）。虚表中存放着一堆指针，这些指针指向该类每一个虚函数。虚表中的函数地址将按声明时的顺序排列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每个</a:t>
            </a:r>
            <a:r>
              <a:rPr lang="zh-CN" altLang="en-US" sz="1600" dirty="0">
                <a:latin typeface="+mn-ea"/>
              </a:rPr>
              <a:t>类对象都拥有一个虚表指针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vptr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，由编译器为其生成。虚表指针的设定与重置皆由类的复制控制（也即是构造函数、析构函数、赋值操作符）来完成。</a:t>
            </a:r>
            <a:r>
              <a:rPr lang="en-US" altLang="zh-CN" sz="1600" dirty="0" err="1">
                <a:latin typeface="+mn-ea"/>
              </a:rPr>
              <a:t>vptr</a:t>
            </a:r>
            <a:r>
              <a:rPr lang="zh-CN" altLang="en-US" sz="1600" dirty="0">
                <a:latin typeface="+mn-ea"/>
              </a:rPr>
              <a:t>的位置为编译器决定，传统上它被放在所有显示声明的成员之后，不过现在许多编译器把</a:t>
            </a:r>
            <a:r>
              <a:rPr lang="en-US" altLang="zh-CN" sz="1600" dirty="0" err="1">
                <a:latin typeface="+mn-ea"/>
              </a:rPr>
              <a:t>vptr</a:t>
            </a:r>
            <a:r>
              <a:rPr lang="zh-CN" altLang="en-US" sz="1600" dirty="0">
                <a:latin typeface="+mn-ea"/>
              </a:rPr>
              <a:t>放在一个类对象的最前端（也就是说对象的地址就是</a:t>
            </a:r>
            <a:r>
              <a:rPr lang="en-US" altLang="zh-CN" sz="1600" dirty="0" err="1">
                <a:latin typeface="+mn-ea"/>
              </a:rPr>
              <a:t>vptr</a:t>
            </a:r>
            <a:r>
              <a:rPr lang="zh-CN" altLang="en-US" sz="1600" dirty="0">
                <a:latin typeface="+mn-ea"/>
              </a:rPr>
              <a:t>的地址）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虚</a:t>
            </a:r>
            <a:r>
              <a:rPr lang="zh-CN" altLang="en-US" sz="1600" dirty="0">
                <a:latin typeface="+mn-ea"/>
              </a:rPr>
              <a:t>函数表的前面设置了一个指向</a:t>
            </a:r>
            <a:r>
              <a:rPr lang="en-US" altLang="zh-CN" sz="1600" dirty="0" err="1">
                <a:latin typeface="+mn-ea"/>
              </a:rPr>
              <a:t>type_info</a:t>
            </a:r>
            <a:r>
              <a:rPr lang="zh-CN" altLang="en-US" sz="1600" dirty="0">
                <a:latin typeface="+mn-ea"/>
              </a:rPr>
              <a:t>的指针，用以支持</a:t>
            </a:r>
            <a:r>
              <a:rPr lang="en-US" altLang="zh-CN" sz="1600" dirty="0">
                <a:latin typeface="+mn-ea"/>
              </a:rPr>
              <a:t>RTTI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Run Time Type Identification</a:t>
            </a:r>
            <a:r>
              <a:rPr lang="zh-CN" altLang="en-US" sz="1600" dirty="0">
                <a:latin typeface="+mn-ea"/>
              </a:rPr>
              <a:t>，运行时类型识别）。</a:t>
            </a:r>
            <a:r>
              <a:rPr lang="en-US" altLang="zh-CN" sz="1600" dirty="0">
                <a:latin typeface="+mn-ea"/>
              </a:rPr>
              <a:t>RTTI</a:t>
            </a:r>
            <a:r>
              <a:rPr lang="zh-CN" altLang="en-US" sz="1600" dirty="0">
                <a:latin typeface="+mn-ea"/>
              </a:rPr>
              <a:t>是为多态而生成的信息，包括对象继承关系，对象本身的描述等，只有具有虚函数的对象在会生成。</a:t>
            </a:r>
          </a:p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3" y="678685"/>
            <a:ext cx="3876190" cy="26857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58871" y="21120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4"/>
              </a:rPr>
              <a:t>Vs </a:t>
            </a:r>
            <a:r>
              <a:rPr lang="zh-CN" altLang="en-US" dirty="0">
                <a:hlinkClick r:id="rId4"/>
              </a:rPr>
              <a:t>查看对象模型内存布局</a:t>
            </a:r>
            <a:endParaRPr lang="en-US" altLang="zh-CN" dirty="0">
              <a:hlinkClick r:id="rId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8871" y="1287019"/>
            <a:ext cx="6508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C++</a:t>
            </a:r>
            <a:r>
              <a:rPr lang="zh-CN" altLang="en-US" dirty="0" smtClean="0">
                <a:hlinkClick r:id="rId5"/>
              </a:rPr>
              <a:t>对象模型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13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1525" y="3019425"/>
            <a:ext cx="2524024" cy="73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1.HelloWorld</a:t>
            </a:r>
            <a:endParaRPr lang="zh-CN" altLang="en-US" sz="3200" dirty="0">
              <a:solidFill>
                <a:prstClr val="white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0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成员初始化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1" name="矩形 10"/>
          <p:cNvSpPr/>
          <p:nvPr/>
        </p:nvSpPr>
        <p:spPr>
          <a:xfrm>
            <a:off x="3983316" y="1178190"/>
            <a:ext cx="5178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属性初始化方式：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初始化列表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构造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函数内赋值（有拷贝构造的消耗）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类内初始化（</a:t>
            </a:r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c++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11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38" y="1140424"/>
            <a:ext cx="3228571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7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成员函数声明与实现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1" name="矩形 10"/>
          <p:cNvSpPr/>
          <p:nvPr/>
        </p:nvSpPr>
        <p:spPr>
          <a:xfrm>
            <a:off x="3983316" y="1178190"/>
            <a:ext cx="51786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在头文件，对应类中声明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实现方式：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类中实现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.h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文件中实现（一般不用）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.</a:t>
            </a:r>
            <a:r>
              <a:rPr lang="en-US" altLang="zh-CN" b="1" dirty="0" err="1" smtClean="0">
                <a:solidFill>
                  <a:srgbClr val="333333"/>
                </a:solidFill>
                <a:latin typeface="Helvetica Neue"/>
              </a:rPr>
              <a:t>cpp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中实现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31" y="1063722"/>
            <a:ext cx="2971429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>
                <a:solidFill>
                  <a:schemeClr val="bg1"/>
                </a:solidFill>
                <a:cs typeface="+mn-ea"/>
              </a:rPr>
              <a:t>继承</a:t>
            </a: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1" y="713345"/>
            <a:ext cx="6466667" cy="59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402" y="713345"/>
            <a:ext cx="3847619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重写与重载、重定义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278768" y="1025791"/>
            <a:ext cx="8685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Override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（重写、覆盖）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：子类重写基类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虚方法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上一页中的</a:t>
            </a:r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getArea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函数即是重写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8" y="3167414"/>
            <a:ext cx="5600000" cy="17238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8768" y="1856285"/>
            <a:ext cx="8685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Overload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（重载）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：函数重载，用于同名函数，不同参数个数、类型、顺序的场景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	 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运算符重载，例如“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&lt;&lt;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”可以是位移运算符也可以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是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输出运算符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975" y="5110473"/>
            <a:ext cx="868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重定义（隐藏）：与基类函数同名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027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多态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1" y="1063369"/>
            <a:ext cx="3733333" cy="1838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4251" y="3571767"/>
            <a:ext cx="868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静态多态</a:t>
            </a:r>
            <a:r>
              <a:rPr lang="zh-CN" altLang="en-US" dirty="0"/>
              <a:t>是编译器在</a:t>
            </a:r>
            <a:r>
              <a:rPr lang="zh-CN" altLang="en-US" b="1" dirty="0"/>
              <a:t>编译期间</a:t>
            </a:r>
            <a:r>
              <a:rPr lang="zh-CN" altLang="en-US" dirty="0"/>
              <a:t>完成的，编译器会根据实参类型来选择调用合适的函数</a:t>
            </a:r>
            <a:r>
              <a:rPr lang="zh-CN" altLang="en-US" dirty="0" smtClean="0"/>
              <a:t>，  如果</a:t>
            </a:r>
            <a:r>
              <a:rPr lang="zh-CN" altLang="en-US" dirty="0"/>
              <a:t>有合适的函数可以调用就调，没有的话就会发出警告或者报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/>
              <a:t>动态</a:t>
            </a:r>
            <a:r>
              <a:rPr lang="zh-CN" altLang="en-US" b="1" dirty="0" smtClean="0"/>
              <a:t>多态</a:t>
            </a:r>
            <a:r>
              <a:rPr lang="zh-CN" altLang="en-US" dirty="0" smtClean="0"/>
              <a:t>是</a:t>
            </a:r>
            <a:r>
              <a:rPr lang="zh-CN" altLang="en-US" dirty="0"/>
              <a:t>在</a:t>
            </a:r>
            <a:r>
              <a:rPr lang="zh-CN" altLang="en-US" b="1" dirty="0"/>
              <a:t>程序运行时</a:t>
            </a:r>
            <a:r>
              <a:rPr lang="zh-CN" altLang="en-US" dirty="0"/>
              <a:t>根据基类的引用（指针）指向的对象来确定自己具体该调用哪一个类的</a:t>
            </a:r>
            <a:r>
              <a:rPr lang="zh-CN" altLang="en-US" b="1" dirty="0"/>
              <a:t>虚函数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796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静态多态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4" y="1298386"/>
            <a:ext cx="3057143" cy="29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60" y="1298386"/>
            <a:ext cx="2847619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动态多态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5" y="1066825"/>
            <a:ext cx="5714286" cy="48857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22368" y="1066825"/>
            <a:ext cx="38360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动态多态的</a:t>
            </a:r>
            <a:r>
              <a:rPr lang="zh-CN" altLang="en-US" b="1" dirty="0" smtClean="0"/>
              <a:t>条件</a:t>
            </a:r>
            <a:endParaRPr lang="en-US" altLang="zh-CN" b="1" dirty="0" smtClean="0"/>
          </a:p>
          <a:p>
            <a:r>
              <a:rPr lang="zh-CN" altLang="en-US" dirty="0"/>
              <a:t>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●基类中必须</a:t>
            </a:r>
            <a:r>
              <a:rPr lang="zh-CN" altLang="en-US" dirty="0" smtClean="0"/>
              <a:t>包含</a:t>
            </a:r>
            <a:r>
              <a:rPr lang="zh-CN" altLang="en-US" b="1" dirty="0" smtClean="0"/>
              <a:t>虚函数</a:t>
            </a:r>
            <a:r>
              <a:rPr lang="zh-CN" altLang="en-US" dirty="0" smtClean="0"/>
              <a:t>，</a:t>
            </a:r>
            <a:r>
              <a:rPr lang="zh-CN" altLang="en-US" dirty="0"/>
              <a:t>并且派生类中一定要对基类中的虚函数进行</a:t>
            </a:r>
            <a:r>
              <a:rPr lang="zh-CN" altLang="en-US" b="1" dirty="0" smtClean="0"/>
              <a:t>重写</a:t>
            </a:r>
            <a:endParaRPr lang="en-US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●通过</a:t>
            </a:r>
            <a:r>
              <a:rPr lang="zh-CN" altLang="en-US" b="1" dirty="0"/>
              <a:t>基</a:t>
            </a:r>
            <a:r>
              <a:rPr lang="zh-CN" altLang="en-US" b="1" dirty="0" smtClean="0"/>
              <a:t>类指针</a:t>
            </a:r>
            <a:r>
              <a:rPr lang="zh-CN" altLang="en-US" dirty="0" smtClean="0"/>
              <a:t>调用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56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抽象类、纯虚函数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422775" y="4346543"/>
            <a:ext cx="8685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抽象类不能被用于实例化对象，它只能作为接口</a:t>
            </a:r>
            <a:r>
              <a:rPr lang="zh-CN" altLang="en-US" dirty="0" smtClean="0"/>
              <a:t>使用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5" y="774607"/>
            <a:ext cx="5019048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1525" y="3019425"/>
            <a:ext cx="2257349" cy="743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5.QT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STL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5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525" y="3019425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5.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设计模式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65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bg1"/>
                </a:solidFill>
                <a:cs typeface="+mn-ea"/>
                <a:sym typeface="+mn-lt"/>
              </a:rPr>
              <a:t>HelloWorld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58" y="1772568"/>
            <a:ext cx="280000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简介</a:t>
            </a: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8" name="矩形 7"/>
          <p:cNvSpPr/>
          <p:nvPr/>
        </p:nvSpPr>
        <p:spPr>
          <a:xfrm>
            <a:off x="73954" y="1164513"/>
            <a:ext cx="111767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/>
              <a:t>C</a:t>
            </a:r>
            <a:r>
              <a:rPr lang="en-US" altLang="zh-CN" dirty="0"/>
              <a:t>++ </a:t>
            </a:r>
            <a:r>
              <a:rPr lang="zh-CN" altLang="en-US" dirty="0"/>
              <a:t>是一种静态类型的、编译式</a:t>
            </a:r>
            <a:r>
              <a:rPr lang="zh-CN" altLang="en-US" dirty="0" smtClean="0"/>
              <a:t>的、</a:t>
            </a:r>
            <a:r>
              <a:rPr lang="zh-CN" altLang="en-US" dirty="0"/>
              <a:t>大小写敏感</a:t>
            </a:r>
            <a:r>
              <a:rPr lang="zh-CN" altLang="en-US" dirty="0" smtClean="0"/>
              <a:t>的编程语言</a:t>
            </a:r>
            <a:r>
              <a:rPr lang="zh-CN" altLang="en-US" dirty="0"/>
              <a:t>，支持过程化编程、</a:t>
            </a:r>
            <a:r>
              <a:rPr lang="zh-CN" altLang="en-US" dirty="0" smtClean="0"/>
              <a:t>面向对象</a:t>
            </a:r>
            <a:r>
              <a:rPr lang="zh-CN" altLang="en-US" dirty="0"/>
              <a:t>编程和泛型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dirty="0"/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/>
              <a:t>C</a:t>
            </a:r>
            <a:r>
              <a:rPr lang="en-US" altLang="zh-CN" dirty="0"/>
              <a:t>++ </a:t>
            </a:r>
            <a:r>
              <a:rPr lang="zh-CN" altLang="en-US" dirty="0"/>
              <a:t>是 </a:t>
            </a:r>
            <a:r>
              <a:rPr lang="en-US" altLang="zh-CN" dirty="0"/>
              <a:t>C </a:t>
            </a:r>
            <a:r>
              <a:rPr lang="zh-CN" altLang="en-US" dirty="0"/>
              <a:t>的一个超</a:t>
            </a:r>
            <a:r>
              <a:rPr lang="zh-CN" altLang="en-US" dirty="0" smtClean="0"/>
              <a:t>集，</a:t>
            </a:r>
            <a:r>
              <a:rPr lang="zh-CN" altLang="en-US" dirty="0"/>
              <a:t>任何合法的 </a:t>
            </a:r>
            <a:r>
              <a:rPr lang="en-US" altLang="zh-CN" dirty="0"/>
              <a:t>C </a:t>
            </a:r>
            <a:r>
              <a:rPr lang="zh-CN" altLang="en-US" dirty="0"/>
              <a:t>程序都是合法的 </a:t>
            </a:r>
            <a:r>
              <a:rPr lang="en-US" altLang="zh-CN" dirty="0"/>
              <a:t>C++ 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dirty="0" smtClean="0"/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C++</a:t>
            </a:r>
            <a:r>
              <a:rPr lang="zh-CN" altLang="en-US" dirty="0"/>
              <a:t>组成：核心</a:t>
            </a:r>
            <a:r>
              <a:rPr lang="zh-CN" altLang="en-US" dirty="0" smtClean="0"/>
              <a:t>语言、</a:t>
            </a:r>
            <a:r>
              <a:rPr lang="en-US" altLang="zh-CN" dirty="0"/>
              <a:t>C++ </a:t>
            </a:r>
            <a:r>
              <a:rPr lang="zh-CN" altLang="en-US" dirty="0" smtClean="0"/>
              <a:t>标准库、</a:t>
            </a:r>
            <a:r>
              <a:rPr lang="zh-CN" altLang="en-US" dirty="0"/>
              <a:t>标准模板库（</a:t>
            </a:r>
            <a:r>
              <a:rPr lang="en-US" altLang="zh-CN" dirty="0"/>
              <a:t>STL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C++</a:t>
            </a:r>
            <a:r>
              <a:rPr lang="zh-CN" altLang="en-US" dirty="0"/>
              <a:t>标准：</a:t>
            </a:r>
            <a:r>
              <a:rPr lang="en-US" altLang="zh-C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902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525" y="3019425"/>
            <a:ext cx="2167581" cy="743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.</a:t>
            </a:r>
            <a:r>
              <a:rPr lang="zh-CN" altLang="en-US" sz="32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环境准备</a:t>
            </a:r>
          </a:p>
        </p:txBody>
      </p:sp>
    </p:spTree>
    <p:extLst>
      <p:ext uri="{BB962C8B-B14F-4D97-AF65-F5344CB8AC3E}">
        <p14:creationId xmlns:p14="http://schemas.microsoft.com/office/powerpoint/2010/main" val="9760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环境准备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1077"/>
            <a:ext cx="108400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VS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2010/2017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QT5.5.1  +  QT-</a:t>
            </a: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addin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VAssistX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Incredibuild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VS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快捷键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234765" y="1021077"/>
            <a:ext cx="40862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cs typeface="+mn-ea"/>
              </a:rPr>
              <a:t>注释</a:t>
            </a:r>
            <a:endParaRPr lang="en-US" altLang="zh-CN" b="1" dirty="0">
              <a:cs typeface="+mn-ea"/>
            </a:endParaRPr>
          </a:p>
          <a:p>
            <a:r>
              <a:rPr lang="zh-CN" altLang="en-US" dirty="0">
                <a:cs typeface="+mn-ea"/>
              </a:rPr>
              <a:t>快速添加函数注释</a:t>
            </a:r>
            <a:r>
              <a:rPr lang="en-US" altLang="zh-CN" dirty="0">
                <a:cs typeface="+mn-ea"/>
              </a:rPr>
              <a:t>-</a:t>
            </a:r>
            <a:r>
              <a:rPr lang="zh-CN" altLang="en-US" dirty="0">
                <a:cs typeface="+mn-ea"/>
              </a:rPr>
              <a:t>小番茄配置</a:t>
            </a:r>
          </a:p>
          <a:p>
            <a:r>
              <a:rPr lang="zh-CN" altLang="en-US" dirty="0">
                <a:cs typeface="+mn-ea"/>
              </a:rPr>
              <a:t>注释代码： 选中</a:t>
            </a:r>
            <a:r>
              <a:rPr lang="en-US" altLang="zh-CN" dirty="0">
                <a:cs typeface="+mn-ea"/>
              </a:rPr>
              <a:t>+ ctrl</a:t>
            </a:r>
            <a:r>
              <a:rPr lang="zh-CN" altLang="en-US" dirty="0">
                <a:cs typeface="+mn-ea"/>
              </a:rPr>
              <a:t>（按住）</a:t>
            </a:r>
            <a:r>
              <a:rPr lang="en-US" altLang="zh-CN" dirty="0">
                <a:cs typeface="+mn-ea"/>
              </a:rPr>
              <a:t>+K+C</a:t>
            </a:r>
          </a:p>
          <a:p>
            <a:r>
              <a:rPr lang="zh-CN" altLang="en-US" dirty="0">
                <a:cs typeface="+mn-ea"/>
              </a:rPr>
              <a:t>取消注释： 选中</a:t>
            </a:r>
            <a:r>
              <a:rPr lang="en-US" altLang="zh-CN" dirty="0">
                <a:cs typeface="+mn-ea"/>
              </a:rPr>
              <a:t>+ ctrl</a:t>
            </a:r>
            <a:r>
              <a:rPr lang="zh-CN" altLang="en-US" dirty="0">
                <a:cs typeface="+mn-ea"/>
              </a:rPr>
              <a:t>（按住）</a:t>
            </a:r>
            <a:r>
              <a:rPr lang="en-US" altLang="zh-CN" dirty="0">
                <a:cs typeface="+mn-ea"/>
              </a:rPr>
              <a:t>+K+U</a:t>
            </a:r>
          </a:p>
          <a:p>
            <a:endParaRPr lang="en-US" altLang="zh-CN" dirty="0">
              <a:cs typeface="+mn-ea"/>
            </a:endParaRPr>
          </a:p>
          <a:p>
            <a:r>
              <a:rPr lang="zh-CN" altLang="en-US" b="1" dirty="0">
                <a:cs typeface="+mn-ea"/>
              </a:rPr>
              <a:t>跳</a:t>
            </a:r>
            <a:r>
              <a:rPr lang="zh-CN" altLang="en-US" b="1" dirty="0" smtClean="0">
                <a:cs typeface="+mn-ea"/>
              </a:rPr>
              <a:t>转</a:t>
            </a:r>
            <a:endParaRPr lang="zh-CN" altLang="en-US" b="1" dirty="0">
              <a:cs typeface="+mn-ea"/>
            </a:endParaRPr>
          </a:p>
          <a:p>
            <a:r>
              <a:rPr lang="zh-CN" altLang="en-US" dirty="0">
                <a:cs typeface="+mn-ea"/>
              </a:rPr>
              <a:t>进入某个函数 </a:t>
            </a:r>
            <a:r>
              <a:rPr lang="en-US" altLang="zh-CN" dirty="0" err="1">
                <a:cs typeface="+mn-ea"/>
              </a:rPr>
              <a:t>alt+G</a:t>
            </a:r>
            <a:endParaRPr lang="en-US" altLang="zh-CN" dirty="0">
              <a:cs typeface="+mn-ea"/>
            </a:endParaRPr>
          </a:p>
          <a:p>
            <a:r>
              <a:rPr lang="en-US" altLang="zh-CN" dirty="0">
                <a:cs typeface="+mn-ea"/>
              </a:rPr>
              <a:t>.h\.</a:t>
            </a:r>
            <a:r>
              <a:rPr lang="en-US" altLang="zh-CN" dirty="0" err="1">
                <a:cs typeface="+mn-ea"/>
              </a:rPr>
              <a:t>cpp</a:t>
            </a:r>
            <a:r>
              <a:rPr lang="zh-CN" altLang="en-US" dirty="0">
                <a:cs typeface="+mn-ea"/>
              </a:rPr>
              <a:t>互相跳转 </a:t>
            </a:r>
            <a:r>
              <a:rPr lang="en-US" altLang="zh-CN" dirty="0" err="1" smtClean="0">
                <a:cs typeface="+mn-ea"/>
              </a:rPr>
              <a:t>alt+O</a:t>
            </a:r>
            <a:endParaRPr lang="en-US" altLang="zh-CN" dirty="0" smtClean="0">
              <a:cs typeface="+mn-ea"/>
            </a:endParaRPr>
          </a:p>
          <a:p>
            <a:r>
              <a:rPr lang="en-US" altLang="zh-CN" dirty="0" smtClean="0">
                <a:cs typeface="+mn-ea"/>
              </a:rPr>
              <a:t>ctrl + “-”</a:t>
            </a:r>
            <a:endParaRPr lang="en-US" altLang="zh-CN" dirty="0">
              <a:cs typeface="+mn-ea"/>
            </a:endParaRPr>
          </a:p>
          <a:p>
            <a:endParaRPr lang="en-US" altLang="zh-CN" dirty="0">
              <a:cs typeface="+mn-ea"/>
            </a:endParaRPr>
          </a:p>
          <a:p>
            <a:r>
              <a:rPr lang="zh-CN" altLang="en-US" b="1" dirty="0" smtClean="0">
                <a:cs typeface="+mn-ea"/>
              </a:rPr>
              <a:t>搜索</a:t>
            </a:r>
            <a:endParaRPr lang="zh-CN" altLang="en-US" b="1" dirty="0">
              <a:cs typeface="+mn-ea"/>
            </a:endParaRPr>
          </a:p>
          <a:p>
            <a:r>
              <a:rPr lang="en-US" altLang="zh-CN" dirty="0" err="1">
                <a:cs typeface="+mn-ea"/>
              </a:rPr>
              <a:t>ctrl+F</a:t>
            </a:r>
            <a:endParaRPr lang="en-US" altLang="zh-CN" dirty="0">
              <a:cs typeface="+mn-ea"/>
            </a:endParaRPr>
          </a:p>
          <a:p>
            <a:r>
              <a:rPr lang="zh-CN" altLang="en-US" dirty="0">
                <a:cs typeface="+mn-ea"/>
              </a:rPr>
              <a:t>搜索当前文件同名符号 </a:t>
            </a:r>
            <a:r>
              <a:rPr lang="en-US" altLang="zh-CN" dirty="0" smtClean="0">
                <a:cs typeface="+mn-ea"/>
              </a:rPr>
              <a:t>ctrl+F3</a:t>
            </a:r>
            <a:r>
              <a:rPr lang="zh-CN" altLang="en-US" dirty="0" smtClean="0">
                <a:cs typeface="+mn-ea"/>
              </a:rPr>
              <a:t>、</a:t>
            </a:r>
            <a:r>
              <a:rPr lang="en-US" altLang="zh-CN" dirty="0" smtClean="0">
                <a:cs typeface="+mn-ea"/>
              </a:rPr>
              <a:t>F3</a:t>
            </a:r>
            <a:endParaRPr lang="en-US" altLang="zh-CN" dirty="0">
              <a:cs typeface="+mn-ea"/>
            </a:endParaRPr>
          </a:p>
          <a:p>
            <a:r>
              <a:rPr lang="zh-CN" altLang="en-US" dirty="0">
                <a:cs typeface="+mn-ea"/>
              </a:rPr>
              <a:t>搜索函数名 </a:t>
            </a:r>
            <a:r>
              <a:rPr lang="en-US" altLang="zh-CN" dirty="0" err="1" smtClean="0">
                <a:cs typeface="+mn-ea"/>
              </a:rPr>
              <a:t>alt+shift+F</a:t>
            </a:r>
            <a:r>
              <a:rPr lang="en-US" altLang="zh-CN" dirty="0" smtClean="0">
                <a:cs typeface="+mn-ea"/>
              </a:rPr>
              <a:t>,</a:t>
            </a:r>
            <a:r>
              <a:rPr lang="en-US" altLang="zh-CN" dirty="0">
                <a:cs typeface="+mn-ea"/>
              </a:rPr>
              <a:t> </a:t>
            </a:r>
            <a:r>
              <a:rPr lang="en-US" altLang="zh-CN" dirty="0" err="1" smtClean="0">
                <a:cs typeface="+mn-ea"/>
              </a:rPr>
              <a:t>alt+shift+S</a:t>
            </a:r>
            <a:endParaRPr lang="en-US" altLang="zh-CN" dirty="0">
              <a:cs typeface="+mn-ea"/>
            </a:endParaRPr>
          </a:p>
          <a:p>
            <a:r>
              <a:rPr lang="zh-CN" altLang="en-US" dirty="0">
                <a:cs typeface="+mn-ea"/>
              </a:rPr>
              <a:t>搜索文件名 </a:t>
            </a:r>
            <a:r>
              <a:rPr lang="en-US" altLang="zh-CN" dirty="0" err="1" smtClean="0">
                <a:cs typeface="+mn-ea"/>
              </a:rPr>
              <a:t>alt+shift+O</a:t>
            </a:r>
            <a:endParaRPr lang="en-US" altLang="zh-CN" dirty="0" smtClean="0">
              <a:cs typeface="+mn-ea"/>
            </a:endParaRPr>
          </a:p>
          <a:p>
            <a:endParaRPr lang="en-US" altLang="zh-CN" dirty="0">
              <a:cs typeface="+mn-ea"/>
            </a:endParaRPr>
          </a:p>
          <a:p>
            <a:r>
              <a:rPr lang="zh-CN" altLang="en-US" dirty="0">
                <a:cs typeface="+mn-ea"/>
              </a:rPr>
              <a:t>重命名符号：</a:t>
            </a:r>
            <a:r>
              <a:rPr lang="en-US" altLang="zh-CN" dirty="0" err="1" smtClean="0">
                <a:cs typeface="+mn-ea"/>
              </a:rPr>
              <a:t>alt+Shift+R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快速添加头文件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快速添加函数实现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快速重写基类虚函数</a:t>
            </a:r>
            <a:endParaRPr lang="en-US" altLang="zh-CN" dirty="0"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7765" y="1021077"/>
            <a:ext cx="27387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调试</a:t>
            </a:r>
            <a:endParaRPr lang="en-US" altLang="zh-CN" b="1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步调试：</a:t>
            </a:r>
            <a:r>
              <a:rPr lang="en-US" altLang="zh-CN" dirty="0" smtClean="0"/>
              <a:t>F10</a:t>
            </a:r>
          </a:p>
          <a:p>
            <a:r>
              <a:rPr lang="zh-CN" altLang="en-US" dirty="0" smtClean="0"/>
              <a:t>进入函数内：</a:t>
            </a:r>
            <a:r>
              <a:rPr lang="en-US" altLang="zh-CN" dirty="0" smtClean="0"/>
              <a:t>F11</a:t>
            </a:r>
          </a:p>
          <a:p>
            <a:r>
              <a:rPr lang="zh-CN" altLang="en-US" dirty="0" smtClean="0"/>
              <a:t>跳出当前函数：</a:t>
            </a:r>
            <a:r>
              <a:rPr lang="en-US" altLang="zh-CN" dirty="0" smtClean="0"/>
              <a:t>shift+F11</a:t>
            </a:r>
          </a:p>
          <a:p>
            <a:r>
              <a:rPr lang="zh-CN" altLang="en-US" dirty="0" smtClean="0"/>
              <a:t>执行到下一断点：</a:t>
            </a:r>
            <a:r>
              <a:rPr lang="en-US" altLang="zh-CN" dirty="0" smtClean="0"/>
              <a:t>F5</a:t>
            </a:r>
          </a:p>
          <a:p>
            <a:r>
              <a:rPr lang="zh-CN" altLang="en-US" dirty="0" smtClean="0"/>
              <a:t>设置条件断点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5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编代码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234764" y="1021077"/>
            <a:ext cx="108400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</a:rPr>
              <a:t>预处理：</a:t>
            </a:r>
            <a:r>
              <a:rPr lang="en-US" altLang="zh-CN" dirty="0" smtClean="0">
                <a:cs typeface="+mn-ea"/>
              </a:rPr>
              <a:t>#define</a:t>
            </a:r>
          </a:p>
          <a:p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编译：将高级语言翻译成二进制机器语言（</a:t>
            </a:r>
            <a:r>
              <a:rPr lang="en-US" altLang="zh-CN" dirty="0" err="1" smtClean="0">
                <a:cs typeface="+mn-ea"/>
              </a:rPr>
              <a:t>obj</a:t>
            </a:r>
            <a:r>
              <a:rPr lang="zh-CN" altLang="en-US" dirty="0" smtClean="0">
                <a:cs typeface="+mn-ea"/>
              </a:rPr>
              <a:t>）</a:t>
            </a:r>
            <a:endParaRPr lang="en-US" altLang="zh-CN" dirty="0" smtClean="0">
              <a:cs typeface="+mn-ea"/>
            </a:endParaRPr>
          </a:p>
          <a:p>
            <a:endParaRPr lang="en-US" altLang="zh-CN" dirty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链接：</a:t>
            </a:r>
            <a:r>
              <a:rPr lang="zh-CN" altLang="en-US" dirty="0"/>
              <a:t>编译生成的若干目标模块间相互</a:t>
            </a:r>
            <a:r>
              <a:rPr lang="zh-CN" altLang="en-US" dirty="0" smtClean="0"/>
              <a:t>引用，生成（</a:t>
            </a:r>
            <a:r>
              <a:rPr lang="en-US" altLang="zh-CN" dirty="0" err="1" smtClean="0"/>
              <a:t>dll,lib,exe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>
              <a:cs typeface="+mn-ea"/>
            </a:endParaRPr>
          </a:p>
          <a:p>
            <a:endParaRPr lang="en-US" altLang="zh-CN" dirty="0" smtClean="0">
              <a:cs typeface="+mn-ea"/>
            </a:endParaRPr>
          </a:p>
          <a:p>
            <a:endParaRPr lang="en-US" altLang="zh-CN" dirty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常见链接错误：</a:t>
            </a:r>
            <a:endParaRPr lang="en-US" altLang="zh-CN" dirty="0" smtClean="0">
              <a:cs typeface="+mn-ea"/>
            </a:endParaRPr>
          </a:p>
          <a:p>
            <a:endParaRPr lang="en-US" altLang="zh-CN" dirty="0" smtClean="0"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92" y="3717769"/>
            <a:ext cx="3333333" cy="6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92" y="4511411"/>
            <a:ext cx="7657143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hl0pn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45606</TotalTime>
  <Words>1147</Words>
  <Application>Microsoft Office PowerPoint</Application>
  <PresentationFormat>宽屏</PresentationFormat>
  <Paragraphs>225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Helvetica Neue</vt:lpstr>
      <vt:lpstr>宋体</vt:lpstr>
      <vt:lpstr>Microsoft YaHei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1A-A-2-39  郑世超(10017690)</dc:creator>
  <cp:lastModifiedBy>1A-4-3-17  唐维(10019494)</cp:lastModifiedBy>
  <cp:revision>1408</cp:revision>
  <dcterms:created xsi:type="dcterms:W3CDTF">2015-05-05T08:02:00Z</dcterms:created>
  <dcterms:modified xsi:type="dcterms:W3CDTF">2019-07-18T04:29:55Z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