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6" clrIdx="0"/>
  <p:cmAuthor id="1" name="Adminstrat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5CFEC-7D23-42B4-93E4-9B49E1F3DA9F}" v="1887" dt="2022-10-31T02:41:02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0-30T19:35:22" idx="6">
    <p:pos x="0" y="0"/>
    <p:text>이상으로 4조의 프로젝트 설명을 마칩니다. 감사합니다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굴림"/>
              </a:rPr>
              <a:t>슬라이드를 이동하려면 클릭하십시오.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C1BD46A-1AD1-47BC-B731-F2507A073FB6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안녕하세요. 4조입니다. 우리 조는 철 생산 관련 문제를 해결하기 위하여  이 프로젝트를 진행했습니다.</a:t>
            </a:r>
          </a:p>
        </p:txBody>
      </p:sp>
      <p:sp>
        <p:nvSpPr>
          <p:cNvPr id="284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FC3054-7E20-45BB-A7AE-49D3BC247BDA}" type="slidenum">
              <a:rPr lang="en-US" sz="1200" b="0" strike="noStrike" spc="-1">
                <a:latin typeface="바탕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보시는 그래프는 불량품을 시간대로 나눈 기준에서 가열로와 롤링의 온도를 나타낸 것입니다. 여기 불투명한 영역을 보시면 롤링에 따른 온도가 차이가 크다는 것을 알 수 있습니다. 점선이 불량품의 온도고 양품이 실선의 온도입니다. 이 그래프를 근거로 우린 2가지 사실을 찾았습니다. </a:t>
            </a:r>
          </a:p>
          <a:p>
            <a:pPr>
              <a:defRPr/>
            </a:pPr>
            <a:r>
              <a:rPr lang="ko-KR" altLang="en-US"/>
              <a:t>첫째는 불량품과 양품은 롤링의 온도 차이가 난다.</a:t>
            </a:r>
          </a:p>
          <a:p>
            <a:pPr>
              <a:defRPr/>
            </a:pPr>
            <a:r>
              <a:rPr lang="ko-KR" altLang="en-US"/>
              <a:t>둘째, 가열기 SZ,HZ의 온도는 양품과 불량품의 차이가 크지 않다 입니다. </a:t>
            </a:r>
          </a:p>
          <a:p>
            <a:pPr>
              <a:defRPr/>
            </a:pPr>
            <a:r>
              <a:rPr lang="ko-KR" altLang="en-US"/>
              <a:t>지금 보시는 이 그래프를 각 가열로의 온도, 롤링의 온도에 따라 보시겠습나다.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보시는 바와 같이 롤링 온도에서만 차이가 드러나고 나머지 가열로 온도에서는 차이가 크지 안다는 것을 알 수있습니다.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5388E2A-391A-43BB-A108-2B92B74DFB9B}" type="slidenum">
              <a:rPr lang="en-US" sz="1200" b="0" strike="noStrike" spc="-1">
                <a:latin typeface="바탕"/>
              </a:rPr>
              <a:t>12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지금까지의 과정을 요약 정리하겠습니다.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1. 불량품을 만들어내는 원인은 작업조, 작업환경, 철강 종류, 온도 , 4가지였다.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2. 4가지 원인 중에서 온도가 가장 차이가 뚜렸하게 나타났다.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3. 랜덤포레스트 머신러닝의 결과는 훈련값 0.94, 테스트값 0.93이었다.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(결과값은 많이 도출해도 이 세가지였음. 그러니 랜덤포레스트 결과값을 나타내는 것과 함께 한줄 평처럼 나열하면좋겠다는 생각을 함.)</a:t>
            </a:r>
          </a:p>
        </p:txBody>
      </p:sp>
      <p:sp>
        <p:nvSpPr>
          <p:cNvPr id="320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CDE11B8-DC96-44A1-87BC-BB5EF6DC9832}" type="slidenum">
              <a:rPr lang="en-US" sz="1200" b="0" strike="noStrike" spc="-1">
                <a:latin typeface="바탕"/>
              </a:rPr>
              <a:t>13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온도가 주된 원인이라는 사실을 인지하고, 만일에 대비해 모든 요인을 고려대상에 넣고 불량과 양품을 예측할 수 있는 랜덤포레스트 머신러닝을 돌려보았더니 훈련정확도는 0.94 테스트 정확도는 0.93이 되었습니다.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이 머신러닝 결과값을 통해 우리는 롤링 온도가 불량품 생산율의 큰 비율을 차지할 가능성이 높다는 결론을 내렸습니다. 실제로 오른쪽 그래프를 보면 더욱 극명하게 알 수 있습니다.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24F0F0B-5153-4669-B081-F749902597B5}" type="slidenum">
              <a:rPr lang="en-US" sz="1200" b="0" strike="noStrike" spc="-1">
                <a:latin typeface="바탕"/>
              </a:rPr>
              <a:t>14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온도가 메인이지만 그 외의 원인들에 대한 해결책도 필요해서 솔루션을 달까 합니다.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작업조는 C0 제조에 대한 지식교육과 06시~12시 사이에 있는 일정들 중에서 개선해야될 부분이 있다고 봅니다.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작업환경에서는 가열기나 롤링 기 자체적으로는 문제가 없다고 봅니다. 그러나 온도 유지 과정이 용이하지 않으니 구조 혹은 제조 과정의 동선 개선이 필요해보입니다.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철강 종류에 대한 해결책은 C0 원재료에 대한 검수를 지금보다 정밀하게 해주실 것을 권합니다.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마지막으로, 온도는 가열로와 롤링기의 과정 문제로 보이니 추출부터 롤링하는 과정에서 온도를 통제할 수 있는 방법에 대한 대책 회의가 시급해 보입니다.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(각 원인에 대한 솔루션을 제공할때, 연결 화살표는 필요 없다고 여겨짐.)</a:t>
            </a:r>
          </a:p>
        </p:txBody>
      </p:sp>
      <p:sp>
        <p:nvSpPr>
          <p:cNvPr id="323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F5D24AC-7404-459E-AF8F-97E952768320}" type="slidenum">
              <a:rPr lang="en-US" sz="1200" b="0" strike="noStrike" spc="-1">
                <a:latin typeface="바탕"/>
              </a:rPr>
              <a:t>15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이상으로 4조의 프로젝트 설명을 마칩니다. 감사합니다</a:t>
            </a:r>
          </a:p>
        </p:txBody>
      </p:sp>
      <p:sp>
        <p:nvSpPr>
          <p:cNvPr id="326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5E05532-E805-40B0-8410-D7A97FD64EEF}" type="slidenum">
              <a:rPr lang="en-US" sz="1200" b="0" strike="noStrike" spc="-1">
                <a:latin typeface="바탕"/>
              </a:rPr>
              <a:t>16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 err="1">
                <a:latin typeface="굴림"/>
              </a:rPr>
              <a:t>목차는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이렇습니다</a:t>
            </a:r>
            <a:r>
              <a:rPr lang="en-US" sz="2000" b="0" strike="noStrike" spc="-1" dirty="0">
                <a:latin typeface="굴림"/>
              </a:rPr>
              <a:t>. </a:t>
            </a:r>
            <a:r>
              <a:rPr lang="en-US" sz="2000" b="0" strike="noStrike" spc="-1" dirty="0" err="1">
                <a:latin typeface="굴림"/>
              </a:rPr>
              <a:t>먼저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철강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프로젝트에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대한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,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굴림"/>
              </a:rPr>
              <a:t>팀 </a:t>
            </a:r>
            <a:r>
              <a:rPr lang="en-US" sz="2000" b="0" strike="noStrike" spc="-1" dirty="0" err="1">
                <a:latin typeface="굴림"/>
              </a:rPr>
              <a:t>구성</a:t>
            </a:r>
            <a:r>
              <a:rPr lang="en-US" sz="2000" b="0" strike="noStrike" spc="-1" dirty="0">
                <a:latin typeface="굴림"/>
              </a:rPr>
              <a:t> 및 </a:t>
            </a:r>
            <a:r>
              <a:rPr lang="en-US" sz="2000" b="0" strike="noStrike" spc="-1" dirty="0" err="1">
                <a:latin typeface="굴림"/>
              </a:rPr>
              <a:t>역할</a:t>
            </a:r>
            <a:r>
              <a:rPr lang="en-US" sz="2000" b="0" strike="noStrike" spc="-1" dirty="0">
                <a:latin typeface="굴림"/>
              </a:rPr>
              <a:t>, </a:t>
            </a:r>
            <a:r>
              <a:rPr lang="en-US" sz="2000" b="0" strike="noStrike" spc="-1" dirty="0" err="1">
                <a:latin typeface="굴림"/>
              </a:rPr>
              <a:t>수행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절차</a:t>
            </a:r>
            <a:r>
              <a:rPr lang="en-US" sz="2000" b="0" strike="noStrike" spc="-1" dirty="0">
                <a:latin typeface="굴림"/>
              </a:rPr>
              <a:t> 밒 </a:t>
            </a:r>
            <a:r>
              <a:rPr lang="en-US" sz="2000" b="0" strike="noStrike" spc="-1" dirty="0" err="1">
                <a:latin typeface="굴림"/>
              </a:rPr>
              <a:t>방법</a:t>
            </a:r>
            <a:r>
              <a:rPr lang="en-US" sz="2000" b="0" strike="noStrike" spc="-1" dirty="0">
                <a:latin typeface="굴림"/>
              </a:rPr>
              <a:t>, </a:t>
            </a:r>
            <a:r>
              <a:rPr lang="en-US" sz="2000" b="0" strike="noStrike" spc="-1" dirty="0" err="1">
                <a:latin typeface="굴림"/>
              </a:rPr>
              <a:t>수행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결과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평가</a:t>
            </a:r>
            <a:r>
              <a:rPr lang="en-US" sz="2000" b="0" strike="noStrike" spc="-1" dirty="0">
                <a:latin typeface="굴림"/>
              </a:rPr>
              <a:t>, </a:t>
            </a:r>
            <a:r>
              <a:rPr lang="en-US" sz="2000" b="0" strike="noStrike" spc="-1" dirty="0" err="1">
                <a:latin typeface="굴림"/>
              </a:rPr>
              <a:t>그리고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자체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의견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평가로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순서를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구성했습니다</a:t>
            </a:r>
            <a:r>
              <a:rPr lang="en-US" sz="2000" b="0" strike="noStrike" spc="-1" dirty="0">
                <a:latin typeface="굴림"/>
              </a:rPr>
              <a:t>.</a:t>
            </a:r>
          </a:p>
        </p:txBody>
      </p:sp>
      <p:sp>
        <p:nvSpPr>
          <p:cNvPr id="287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1CA5289-E963-4C88-910B-FE630BCFE1A4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이건 목차에 따라 삽입한 거임. 필요 없으면 지워도 무방함</a:t>
            </a:r>
          </a:p>
        </p:txBody>
      </p:sp>
      <p:sp>
        <p:nvSpPr>
          <p:cNvPr id="293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3ADE29-6E00-4B8B-9DEC-BA10E6A5331C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우리 조는 철강 데이터를 받으면서 어떤 문제점이 있는지를 알고자 해당 데이터의 최소, 최대, 평균 값을 알아봤습니다. 그 결과, 우측 결과를 토대로 불량품이 전체 생산품의 3분의 1을 차지한다는 결과를 알아냈습니다. </a:t>
            </a:r>
          </a:p>
          <a:p>
            <a:pPr>
              <a:defRPr/>
            </a:pPr>
            <a:r>
              <a:rPr lang="ko-KR" altLang="en-US"/>
              <a:t>불량품이 만들어지는 이유는 뭘까요? 작업조? 작업공정? 혹은 온도나 작업환경 때문에 이런걸까?</a:t>
            </a:r>
          </a:p>
          <a:p>
            <a:pPr>
              <a:defRPr/>
            </a:pPr>
            <a:r>
              <a:rPr lang="ko-KR" altLang="en-US"/>
              <a:t> 그 정확한 이유를 찾고자 우린 원인을 추적하는 마인드맵을 만들었습니다.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데이터를 받고 우린 불량품의 개수가 문제의 결과라는 것을 알았습니다. 그래서 이 결과를 자세하게 알아보고자 시간이라는 기준으로 찾았습니다. 위에 보시는 그래프처럼 특정 시간대에 불량품이 많이 나온다는 것을 알아냈고 이 시간대에 나오는 원인을 찾아내기 위해 데이터를 크게 4가지 관점으로 나눠서 찾아봤습니다.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마인드맵의 과정은 이렇습니다. ‘불량이 생겼다’라는 문제를 알고 분석 기준을 세우고자 시간대가 언제인지를 묶어 봤습니다.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시간대별로 나타낸 데이터를 통해 4가지 원인을 도출했고 이에 따른 가설을 세웠습니다.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첫 번째 가설은 ‘작업조가 불량품 생산에 큰 영향을 끼쳤다’ 라는 것입니다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둘째 가설은 ‘특정 생산라인이 불량품을 많이 제조한다’라는 것이고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셋째 가설은 ‘온도가 불량품 생산의 주된 요인이다’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굴림"/>
              </a:rPr>
              <a:t>마지막으로 넷째 가설은 ‘철강 종류에서 불량품을 많이 만들어낸다’ 였습니다. 이 과정을 지금부터 자세히 말씀드리고자 합니다.(5번은 마치 스토리를 스포일러한 느낌이 듬 . 원인까지만 쓰고 결과 쪽에 있는 온도를 말고 최종 결과 라고 적어놓는게 일리 있다고 생각함.)</a:t>
            </a:r>
          </a:p>
        </p:txBody>
      </p:sp>
      <p:sp>
        <p:nvSpPr>
          <p:cNvPr id="299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9A89CEB-736C-44D4-886E-A48AAA7C47E6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작업조와 관련하여 불량품이 많이 나오는 시간을 불량품이 나오는 비율을 통해 조사했습니다. 이 그래프에서 보시는 것처럼 각 작업조가 불량품을 생산하는 비율이 저마다 비슷한 양상으로 생산했습니다. 즉, 작업조는 불량품 생산의 주된 요인이 아니었습니다. 그렇다면  작업라인은 어떨까요?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작업라인도 마찬가지로 각 가열로가 생산하는 양에 비해  불량품 생산 비율이 큰 차이가 없다는 것을 확인할 수 있습니다. 다음으로는 철강 종류에 따른 그래프 결과를 보시겠습니다.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불량품이 많이 나왔었던 06시~12시 사이의 결과를 보면 C0가 불량품의 비율을 대부분 차지하고 있다는 것을 알 수 있습니다. 이 그래프를 보고 ‘C0가 원래 생산이 많았으니 불량품이 많이 나오는 것은 당연하지 않나요?’ 라는 의문이 드실 수도 있지만 불량품 개수가 전체 생산량의 3분의 1을 차지한다는 것을 바탕으로 보면 그 중에서 80%를 C0가 차지를 합니다. 그렇습니다. 많아도 뚜렷하게 문제가 있는 쪽으로 많다는 것입니다. C0가 문제인 것을 확인했고, 그러면 이 불량품 생산의 마지막 원인, 온도는 어떠한 영향을 끼칠까요?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굴림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굴림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굴림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10006920" y="6602400"/>
            <a:ext cx="215424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404040"/>
                </a:solidFill>
                <a:latin typeface="Arial"/>
                <a:ea typeface="Pretendard"/>
              </a:rPr>
              <a:t>ⓒSaebyeol Yu. Saebyeol’s PowerPoint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err="1">
                <a:latin typeface="굴림"/>
              </a:rPr>
              <a:t>제목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텍스트의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서식을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편집하려면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클릭하십시오</a:t>
            </a:r>
            <a:r>
              <a:rPr lang="en-US" sz="4400" b="0" strike="noStrike" spc="-1" dirty="0">
                <a:latin typeface="굴림"/>
              </a:rPr>
              <a:t>.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굴림"/>
              </a:rPr>
              <a:t>개요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텍스트의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서식을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편집하려면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클릭하십시오</a:t>
            </a:r>
            <a:endParaRPr lang="en-US" sz="3200" b="0" strike="noStrike" spc="-1" dirty="0">
              <a:latin typeface="굴림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굴림"/>
              </a:rPr>
              <a:t>2번째 </a:t>
            </a:r>
            <a:r>
              <a:rPr lang="en-US" sz="2800" b="0" strike="noStrike" spc="-1" dirty="0" err="1">
                <a:latin typeface="굴림"/>
              </a:rPr>
              <a:t>개요</a:t>
            </a:r>
            <a:r>
              <a:rPr lang="en-US" sz="2800" b="0" strike="noStrike" spc="-1" dirty="0">
                <a:latin typeface="굴림"/>
              </a:rPr>
              <a:t> </a:t>
            </a:r>
            <a:r>
              <a:rPr lang="en-US" sz="2800" b="0" strike="noStrike" spc="-1" dirty="0" err="1">
                <a:latin typeface="굴림"/>
              </a:rPr>
              <a:t>수준</a:t>
            </a:r>
            <a:endParaRPr lang="en-US" sz="2800" b="0" strike="noStrike" spc="-1" dirty="0">
              <a:latin typeface="굴림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굴림"/>
              </a:rPr>
              <a:t>3번째 </a:t>
            </a:r>
            <a:r>
              <a:rPr lang="en-US" sz="2400" b="0" strike="noStrike" spc="-1" dirty="0" err="1">
                <a:latin typeface="굴림"/>
              </a:rPr>
              <a:t>개요</a:t>
            </a:r>
            <a:r>
              <a:rPr lang="en-US" sz="2400" b="0" strike="noStrike" spc="-1" dirty="0">
                <a:latin typeface="굴림"/>
              </a:rPr>
              <a:t> </a:t>
            </a:r>
            <a:r>
              <a:rPr lang="en-US" sz="2400" b="0" strike="noStrike" spc="-1" dirty="0" err="1">
                <a:latin typeface="굴림"/>
              </a:rPr>
              <a:t>수준</a:t>
            </a:r>
            <a:endParaRPr lang="en-US" sz="2400" b="0" strike="noStrike" spc="-1" dirty="0">
              <a:latin typeface="굴림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굴림"/>
              </a:rPr>
              <a:t>4번째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굴림"/>
              </a:rPr>
              <a:t>5번째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굴림"/>
              </a:rPr>
              <a:t>6번째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굴림"/>
              </a:rPr>
              <a:t>7번째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0006920" y="6602400"/>
            <a:ext cx="215424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Arial"/>
                <a:ea typeface="Pretendard"/>
              </a:rPr>
              <a:t>ⓒSaebyeol Yu. Saebyeol’s PowerPoint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err="1">
                <a:latin typeface="굴림"/>
              </a:rPr>
              <a:t>제목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텍스트의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서식을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편집하려면</a:t>
            </a:r>
            <a:r>
              <a:rPr lang="en-US" sz="4400" b="0" strike="noStrike" spc="-1" dirty="0">
                <a:latin typeface="굴림"/>
              </a:rPr>
              <a:t> </a:t>
            </a:r>
            <a:r>
              <a:rPr lang="en-US" sz="4400" b="0" strike="noStrike" spc="-1" dirty="0" err="1">
                <a:latin typeface="굴림"/>
              </a:rPr>
              <a:t>클릭하십시오</a:t>
            </a:r>
            <a:r>
              <a:rPr lang="en-US" sz="4400" b="0" strike="noStrike" spc="-1" dirty="0">
                <a:latin typeface="굴림"/>
              </a:rPr>
              <a:t>.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굴림"/>
              </a:rPr>
              <a:t>개요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텍스트의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서식을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편집하려면</a:t>
            </a:r>
            <a:r>
              <a:rPr lang="en-US" sz="3200" b="0" strike="noStrike" spc="-1" dirty="0">
                <a:latin typeface="굴림"/>
              </a:rPr>
              <a:t> </a:t>
            </a:r>
            <a:r>
              <a:rPr lang="en-US" sz="3200" b="0" strike="noStrike" spc="-1" dirty="0" err="1">
                <a:latin typeface="굴림"/>
              </a:rPr>
              <a:t>클릭하십시오</a:t>
            </a:r>
            <a:endParaRPr lang="en-US" sz="3200" b="0" strike="noStrike" spc="-1" dirty="0">
              <a:latin typeface="굴림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굴림"/>
              </a:rPr>
              <a:t>2번째 </a:t>
            </a:r>
            <a:r>
              <a:rPr lang="en-US" sz="2800" b="0" strike="noStrike" spc="-1" dirty="0" err="1">
                <a:latin typeface="굴림"/>
              </a:rPr>
              <a:t>개요</a:t>
            </a:r>
            <a:r>
              <a:rPr lang="en-US" sz="2800" b="0" strike="noStrike" spc="-1" dirty="0">
                <a:latin typeface="굴림"/>
              </a:rPr>
              <a:t> </a:t>
            </a:r>
            <a:r>
              <a:rPr lang="en-US" sz="2800" b="0" strike="noStrike" spc="-1" dirty="0" err="1">
                <a:latin typeface="굴림"/>
              </a:rPr>
              <a:t>수준</a:t>
            </a:r>
            <a:endParaRPr lang="en-US" sz="2800" b="0" strike="noStrike" spc="-1" dirty="0">
              <a:latin typeface="굴림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굴림"/>
              </a:rPr>
              <a:t>3번째 </a:t>
            </a:r>
            <a:r>
              <a:rPr lang="en-US" sz="2400" b="0" strike="noStrike" spc="-1" dirty="0" err="1">
                <a:latin typeface="굴림"/>
              </a:rPr>
              <a:t>개요</a:t>
            </a:r>
            <a:r>
              <a:rPr lang="en-US" sz="2400" b="0" strike="noStrike" spc="-1" dirty="0">
                <a:latin typeface="굴림"/>
              </a:rPr>
              <a:t> </a:t>
            </a:r>
            <a:r>
              <a:rPr lang="en-US" sz="2400" b="0" strike="noStrike" spc="-1" dirty="0" err="1">
                <a:latin typeface="굴림"/>
              </a:rPr>
              <a:t>수준</a:t>
            </a:r>
            <a:endParaRPr lang="en-US" sz="2400" b="0" strike="noStrike" spc="-1" dirty="0">
              <a:latin typeface="굴림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굴림"/>
              </a:rPr>
              <a:t>4번째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굴림"/>
              </a:rPr>
              <a:t>5번째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굴림"/>
              </a:rPr>
              <a:t>6번째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굴림"/>
              </a:rPr>
              <a:t>7번째 </a:t>
            </a:r>
            <a:r>
              <a:rPr lang="en-US" sz="2000" b="0" strike="noStrike" spc="-1" dirty="0" err="1">
                <a:latin typeface="굴림"/>
              </a:rPr>
              <a:t>개요</a:t>
            </a:r>
            <a:r>
              <a:rPr lang="en-US" sz="2000" b="0" strike="noStrike" spc="-1" dirty="0">
                <a:latin typeface="굴림"/>
              </a:rPr>
              <a:t> </a:t>
            </a:r>
            <a:r>
              <a:rPr lang="en-US" sz="2000" b="0" strike="noStrike" spc="-1" dirty="0" err="1">
                <a:latin typeface="굴림"/>
              </a:rPr>
              <a:t>수준</a:t>
            </a:r>
            <a:endParaRPr lang="en-US" sz="2000" b="0" strike="noStrike" spc="-1" dirty="0">
              <a:latin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1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0" y="0"/>
            <a:ext cx="12191400" cy="689724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2000" b="0" strike="noStrike" spc="-1" dirty="0">
              <a:latin typeface="+mj-lt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86600" y="4179983"/>
            <a:ext cx="64188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US" altLang="ko-KR" spc="-1" dirty="0">
                <a:solidFill>
                  <a:srgbClr val="FFFFFF"/>
                </a:solidFill>
                <a:latin typeface="+mj-lt"/>
                <a:ea typeface="Pretendard"/>
              </a:rPr>
              <a:t>AI </a:t>
            </a:r>
            <a:r>
              <a:rPr lang="en-US" altLang="ko-KR" b="0" strike="noStrike" spc="-1" dirty="0" err="1">
                <a:solidFill>
                  <a:srgbClr val="FFFFFF"/>
                </a:solidFill>
                <a:latin typeface="+mj-lt"/>
                <a:ea typeface="Pretendard"/>
              </a:rPr>
              <a:t>엔지니어</a:t>
            </a:r>
            <a:r>
              <a:rPr lang="en-US" altLang="ko-KR" b="0" strike="noStrike" spc="-1" dirty="0">
                <a:solidFill>
                  <a:srgbClr val="FFFFFF"/>
                </a:solidFill>
                <a:latin typeface="+mj-lt"/>
                <a:ea typeface="Pretendard"/>
              </a:rPr>
              <a:t> </a:t>
            </a:r>
            <a:r>
              <a:rPr lang="en-US" altLang="ko-KR" b="0" strike="noStrike" spc="-1" dirty="0" err="1">
                <a:solidFill>
                  <a:srgbClr val="FFFFFF"/>
                </a:solidFill>
                <a:latin typeface="+mj-lt"/>
                <a:ea typeface="Pretendard"/>
              </a:rPr>
              <a:t>부트</a:t>
            </a:r>
            <a:r>
              <a:rPr lang="en-US" altLang="ko-KR" b="0" strike="noStrike" spc="-1" dirty="0">
                <a:solidFill>
                  <a:srgbClr val="FFFFFF"/>
                </a:solidFill>
                <a:latin typeface="+mj-lt"/>
                <a:ea typeface="Pretendard"/>
              </a:rPr>
              <a:t> </a:t>
            </a:r>
            <a:r>
              <a:rPr lang="en-US" altLang="ko-KR" b="0" strike="noStrike" spc="-1" dirty="0" err="1">
                <a:solidFill>
                  <a:srgbClr val="FFFFFF"/>
                </a:solidFill>
                <a:latin typeface="+mj-lt"/>
                <a:ea typeface="Pretendard"/>
              </a:rPr>
              <a:t>캠프</a:t>
            </a:r>
            <a:r>
              <a:rPr lang="en-US" altLang="ko-KR" b="0" strike="noStrike" spc="-1" dirty="0">
                <a:solidFill>
                  <a:srgbClr val="FFFFFF"/>
                </a:solidFill>
                <a:latin typeface="+mj-lt"/>
                <a:ea typeface="Pretendard"/>
              </a:rPr>
              <a:t> 4기 4</a:t>
            </a:r>
            <a:r>
              <a:rPr lang="ko-KR" altLang="en-US" b="0" strike="noStrike" spc="-1" dirty="0">
                <a:solidFill>
                  <a:srgbClr val="FFFFFF"/>
                </a:solidFill>
                <a:latin typeface="+mj-lt"/>
                <a:ea typeface="Pretendard"/>
              </a:rPr>
              <a:t>조</a:t>
            </a:r>
            <a:endParaRPr lang="en-US" altLang="ko-KR" sz="1050" b="0" strike="noStrike" spc="-1" dirty="0">
              <a:latin typeface="+mj-lt"/>
            </a:endParaRPr>
          </a:p>
        </p:txBody>
      </p:sp>
      <p:sp>
        <p:nvSpPr>
          <p:cNvPr id="3" name="CustomShape 7">
            <a:extLst>
              <a:ext uri="{FF2B5EF4-FFF2-40B4-BE49-F238E27FC236}">
                <a16:creationId xmlns:a16="http://schemas.microsoft.com/office/drawing/2014/main" id="{829D8992-9D26-91B4-0F90-3383A1166657}"/>
              </a:ext>
            </a:extLst>
          </p:cNvPr>
          <p:cNvSpPr/>
          <p:nvPr/>
        </p:nvSpPr>
        <p:spPr>
          <a:xfrm>
            <a:off x="1489260" y="2957760"/>
            <a:ext cx="921348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FFFFFF"/>
                </a:solidFill>
                <a:latin typeface="+mj-lt"/>
                <a:ea typeface="맑은 고딕"/>
              </a:rPr>
              <a:t>Steel </a:t>
            </a:r>
            <a:r>
              <a:rPr lang="en-US" sz="5600" b="1" strike="noStrike" spc="-1" dirty="0" err="1">
                <a:solidFill>
                  <a:srgbClr val="FFFFFF"/>
                </a:solidFill>
                <a:latin typeface="+mj-lt"/>
                <a:ea typeface="맑은 고딕"/>
              </a:rPr>
              <a:t>Data에</a:t>
            </a:r>
            <a:r>
              <a:rPr lang="en-US" sz="5600" b="1" strike="noStrike" spc="-1" dirty="0">
                <a:solidFill>
                  <a:srgbClr val="FFFFFF"/>
                </a:solidFill>
                <a:latin typeface="+mj-lt"/>
                <a:ea typeface="맑은 고딕"/>
              </a:rPr>
              <a:t> </a:t>
            </a:r>
            <a:r>
              <a:rPr lang="en-US" sz="5600" b="1" strike="noStrike" spc="-1" dirty="0" err="1">
                <a:solidFill>
                  <a:srgbClr val="FFFFFF"/>
                </a:solidFill>
                <a:latin typeface="+mj-lt"/>
                <a:ea typeface="맑은 고딕"/>
              </a:rPr>
              <a:t>따른</a:t>
            </a:r>
            <a:r>
              <a:rPr lang="en-US" sz="5600" b="1" strike="noStrike" spc="-1" dirty="0">
                <a:solidFill>
                  <a:srgbClr val="FFFFFF"/>
                </a:solidFill>
                <a:latin typeface="+mj-lt"/>
                <a:ea typeface="맑은 고딕"/>
              </a:rPr>
              <a:t> </a:t>
            </a:r>
            <a:r>
              <a:rPr lang="en-US" sz="5600" b="1" strike="noStrike" spc="-1" dirty="0" err="1">
                <a:solidFill>
                  <a:srgbClr val="FFFFFF"/>
                </a:solidFill>
                <a:latin typeface="+mj-lt"/>
                <a:ea typeface="맑은 고딕"/>
              </a:rPr>
              <a:t>불량예측</a:t>
            </a:r>
            <a:endParaRPr lang="en-US" sz="5600" b="0" strike="noStrike" spc="-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4"/>
          <p:cNvSpPr/>
          <p:nvPr/>
        </p:nvSpPr>
        <p:spPr>
          <a:xfrm>
            <a:off x="7620470" y="2266200"/>
            <a:ext cx="40183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철강</a:t>
            </a:r>
            <a:r>
              <a:rPr lang="en-US" b="0" strike="noStrike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b="0" strike="noStrike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중에서</a:t>
            </a:r>
            <a:r>
              <a:rPr lang="en-US" b="0" strike="noStrike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C0 의 </a:t>
            </a:r>
            <a:r>
              <a:rPr lang="en-US" b="0" strike="noStrike" spc="-1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비율이</a:t>
            </a:r>
            <a:r>
              <a:rPr lang="en-US" b="0" strike="noStrike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endParaRPr lang="en-US" b="0" strike="noStrike" spc="-15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b="0" strike="noStrike" spc="-1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</a:t>
            </a:r>
            <a:r>
              <a:rPr lang="en-US" b="0" strike="noStrike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1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r>
              <a:rPr lang="en-US" b="0" strike="noStrike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 수 </a:t>
            </a:r>
            <a:r>
              <a:rPr lang="en-US" b="0" strike="noStrike" spc="-1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b="0" strike="noStrike" spc="-1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CustomShape 5"/>
          <p:cNvSpPr/>
          <p:nvPr/>
        </p:nvSpPr>
        <p:spPr>
          <a:xfrm rot="10800000" flipV="1">
            <a:off x="7303670" y="1510415"/>
            <a:ext cx="4651920" cy="968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Steel kind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생산량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7713360" y="4774680"/>
            <a:ext cx="4018320" cy="9233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b="0" strike="noStrike" spc="-2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불량이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2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많이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2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발생하는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2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시간대</a:t>
            </a:r>
            <a:r>
              <a:rPr lang="ko-KR" alt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>
              <a:lnSpc>
                <a:spcPct val="100000"/>
              </a:lnSpc>
              <a:defRPr/>
            </a:pP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C0</a:t>
            </a:r>
            <a:r>
              <a:rPr lang="ko-KR" alt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불량이 </a:t>
            </a:r>
            <a:r>
              <a:rPr lang="en-US" b="0" strike="noStrike" spc="-2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0" strike="noStrike" spc="-2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>
              <a:lnSpc>
                <a:spcPct val="100000"/>
              </a:lnSpc>
              <a:defRPr/>
            </a:pP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 수 </a:t>
            </a:r>
            <a:r>
              <a:rPr lang="en-US" b="0" strike="noStrike" spc="-25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b="0" strike="noStrike" spc="-25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b="0" strike="noStrike" spc="-10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CustomShape 7"/>
          <p:cNvSpPr/>
          <p:nvPr/>
        </p:nvSpPr>
        <p:spPr>
          <a:xfrm rot="10800000" flipV="1">
            <a:off x="7303670" y="4182590"/>
            <a:ext cx="4642200" cy="9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Steel kind 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47D596-E47D-7A43-3196-374D2872CA34}"/>
              </a:ext>
            </a:extLst>
          </p:cNvPr>
          <p:cNvGrpSpPr/>
          <p:nvPr/>
        </p:nvGrpSpPr>
        <p:grpSpPr>
          <a:xfrm>
            <a:off x="219240" y="1215720"/>
            <a:ext cx="6990840" cy="2530800"/>
            <a:chOff x="266760" y="1215720"/>
            <a:chExt cx="6990840" cy="2530800"/>
          </a:xfrm>
        </p:grpSpPr>
        <p:pic>
          <p:nvPicPr>
            <p:cNvPr id="209" name="그림 6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66760" y="1215720"/>
              <a:ext cx="6990840" cy="253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10">
              <a:extLst>
                <a:ext uri="{FF2B5EF4-FFF2-40B4-BE49-F238E27FC236}">
                  <a16:creationId xmlns:a16="http://schemas.microsoft.com/office/drawing/2014/main" id="{57A986E2-5D4C-FF81-E019-AF007701B25C}"/>
                </a:ext>
              </a:extLst>
            </p:cNvPr>
            <p:cNvSpPr/>
            <p:nvPr/>
          </p:nvSpPr>
          <p:spPr>
            <a:xfrm>
              <a:off x="1602360" y="1319727"/>
              <a:ext cx="1109170" cy="210927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CustomShape 11">
              <a:extLst>
                <a:ext uri="{FF2B5EF4-FFF2-40B4-BE49-F238E27FC236}">
                  <a16:creationId xmlns:a16="http://schemas.microsoft.com/office/drawing/2014/main" id="{96F45B35-BEB7-0FB1-DD4B-CC20FEE6A8BE}"/>
                </a:ext>
              </a:extLst>
            </p:cNvPr>
            <p:cNvSpPr/>
            <p:nvPr/>
          </p:nvSpPr>
          <p:spPr>
            <a:xfrm>
              <a:off x="5734260" y="1321906"/>
              <a:ext cx="872640" cy="210927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0CEA9B-5D9D-AEC2-A8BD-C88EC749ADDB}"/>
              </a:ext>
            </a:extLst>
          </p:cNvPr>
          <p:cNvGrpSpPr/>
          <p:nvPr/>
        </p:nvGrpSpPr>
        <p:grpSpPr>
          <a:xfrm>
            <a:off x="219240" y="3922620"/>
            <a:ext cx="6990840" cy="2530800"/>
            <a:chOff x="219240" y="3922620"/>
            <a:chExt cx="6990840" cy="2530800"/>
          </a:xfrm>
        </p:grpSpPr>
        <p:pic>
          <p:nvPicPr>
            <p:cNvPr id="210" name="그림 5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9240" y="3922620"/>
              <a:ext cx="6990840" cy="253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10">
              <a:extLst>
                <a:ext uri="{FF2B5EF4-FFF2-40B4-BE49-F238E27FC236}">
                  <a16:creationId xmlns:a16="http://schemas.microsoft.com/office/drawing/2014/main" id="{A7630895-BC50-AF56-C08F-76FC3B91DAF3}"/>
                </a:ext>
              </a:extLst>
            </p:cNvPr>
            <p:cNvSpPr/>
            <p:nvPr/>
          </p:nvSpPr>
          <p:spPr>
            <a:xfrm>
              <a:off x="1523520" y="4023010"/>
              <a:ext cx="1109170" cy="210927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CustomShape 11">
              <a:extLst>
                <a:ext uri="{FF2B5EF4-FFF2-40B4-BE49-F238E27FC236}">
                  <a16:creationId xmlns:a16="http://schemas.microsoft.com/office/drawing/2014/main" id="{864A3D38-CCEE-4404-D3BB-D05962CCE0D5}"/>
                </a:ext>
              </a:extLst>
            </p:cNvPr>
            <p:cNvSpPr/>
            <p:nvPr/>
          </p:nvSpPr>
          <p:spPr>
            <a:xfrm>
              <a:off x="5655420" y="4025190"/>
              <a:ext cx="872640" cy="21070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CustomShape 3">
            <a:extLst>
              <a:ext uri="{FF2B5EF4-FFF2-40B4-BE49-F238E27FC236}">
                <a16:creationId xmlns:a16="http://schemas.microsoft.com/office/drawing/2014/main" id="{6575EF73-BAF2-2348-7D3F-091B5B89E7B3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DCCDA72-3765-AC2E-BBC8-DCE9DBFA733D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3">
            <a:extLst>
              <a:ext uri="{FF2B5EF4-FFF2-40B4-BE49-F238E27FC236}">
                <a16:creationId xmlns:a16="http://schemas.microsoft.com/office/drawing/2014/main" id="{52527420-815E-7A5A-17B3-6A0447B56E53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21560" y="629280"/>
            <a:ext cx="9945360" cy="372024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6292440" y="4758120"/>
            <a:ext cx="206640" cy="387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1609559" y="4474800"/>
            <a:ext cx="5427735" cy="1184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1607400" y="4245840"/>
            <a:ext cx="5555520" cy="3661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가열로 및 압연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변화에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나타나는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불량품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1460160" y="4756680"/>
            <a:ext cx="584280" cy="5320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2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CustomShape 9"/>
          <p:cNvSpPr/>
          <p:nvPr/>
        </p:nvSpPr>
        <p:spPr>
          <a:xfrm>
            <a:off x="1460160" y="5401080"/>
            <a:ext cx="584280" cy="5320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2222836" y="6082214"/>
            <a:ext cx="944388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가열로와 압연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온도가 큰 요인으로 보입니다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1460160" y="6000840"/>
            <a:ext cx="584280" cy="5320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3095640" y="1153440"/>
            <a:ext cx="1272120" cy="267624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                                        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CustomShape 13"/>
          <p:cNvSpPr/>
          <p:nvPr/>
        </p:nvSpPr>
        <p:spPr>
          <a:xfrm>
            <a:off x="7608210" y="1153080"/>
            <a:ext cx="1107390" cy="26766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                                        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CustomShape 14"/>
          <p:cNvSpPr/>
          <p:nvPr/>
        </p:nvSpPr>
        <p:spPr>
          <a:xfrm>
            <a:off x="2119320" y="6046740"/>
            <a:ext cx="6798240" cy="440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CustomShape 15"/>
          <p:cNvSpPr/>
          <p:nvPr/>
        </p:nvSpPr>
        <p:spPr>
          <a:xfrm>
            <a:off x="2222836" y="4806540"/>
            <a:ext cx="8588127" cy="43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ROLLING_TEMP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생산되는 불량품의 양과 연관이 있어 보입니다</a:t>
            </a:r>
            <a:r>
              <a:rPr lang="en-US" altLang="ko-KR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CustomShape 15">
            <a:extLst>
              <a:ext uri="{FF2B5EF4-FFF2-40B4-BE49-F238E27FC236}">
                <a16:creationId xmlns:a16="http://schemas.microsoft.com/office/drawing/2014/main" id="{8D3827A7-8AF7-EF6D-9E28-E4C3F74BB16F}"/>
              </a:ext>
            </a:extLst>
          </p:cNvPr>
          <p:cNvSpPr/>
          <p:nvPr/>
        </p:nvSpPr>
        <p:spPr>
          <a:xfrm>
            <a:off x="2222836" y="5450940"/>
            <a:ext cx="8588127" cy="43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HZ,SZ</a:t>
            </a:r>
            <a:r>
              <a:rPr lang="ko-KR" altLang="en-US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가열로 온도는 미미 하지만 불량품과 연관이 있어 보입니다</a:t>
            </a:r>
            <a:r>
              <a:rPr lang="en-US" altLang="ko-KR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AAF8A353-F64E-780A-DCF2-0DABDCAB3D70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24DBDF-D9F2-7952-DE6F-43CF78F46D6B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3">
            <a:extLst>
              <a:ext uri="{FF2B5EF4-FFF2-40B4-BE49-F238E27FC236}">
                <a16:creationId xmlns:a16="http://schemas.microsoft.com/office/drawing/2014/main" id="{1AF9E1FB-6F1F-F5E4-CCD6-307616FDE6FA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2"/>
          <p:cNvSpPr/>
          <p:nvPr/>
        </p:nvSpPr>
        <p:spPr>
          <a:xfrm>
            <a:off x="0" y="156960"/>
            <a:ext cx="3873600" cy="26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3"/>
          <p:cNvSpPr/>
          <p:nvPr/>
        </p:nvSpPr>
        <p:spPr>
          <a:xfrm>
            <a:off x="127800" y="160200"/>
            <a:ext cx="60951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0" name="그림 15"/>
          <p:cNvPicPr/>
          <p:nvPr/>
        </p:nvPicPr>
        <p:blipFill>
          <a:blip r:embed="rId3"/>
          <a:stretch/>
        </p:blipFill>
        <p:spPr>
          <a:xfrm>
            <a:off x="3365280" y="4803018"/>
            <a:ext cx="8640000" cy="2044145"/>
          </a:xfrm>
          <a:prstGeom prst="rect">
            <a:avLst/>
          </a:prstGeom>
          <a:ln>
            <a:noFill/>
          </a:ln>
        </p:spPr>
      </p:pic>
      <p:pic>
        <p:nvPicPr>
          <p:cNvPr id="241" name="그림 16"/>
          <p:cNvPicPr/>
          <p:nvPr/>
        </p:nvPicPr>
        <p:blipFill>
          <a:blip r:embed="rId4"/>
          <a:stretch/>
        </p:blipFill>
        <p:spPr>
          <a:xfrm>
            <a:off x="3365280" y="2624519"/>
            <a:ext cx="8640000" cy="2139382"/>
          </a:xfrm>
          <a:prstGeom prst="rect">
            <a:avLst/>
          </a:prstGeom>
          <a:ln>
            <a:noFill/>
          </a:ln>
        </p:spPr>
      </p:pic>
      <p:sp>
        <p:nvSpPr>
          <p:cNvPr id="242" name="CustomShape 6"/>
          <p:cNvSpPr/>
          <p:nvPr/>
        </p:nvSpPr>
        <p:spPr>
          <a:xfrm>
            <a:off x="504720" y="5139650"/>
            <a:ext cx="2666160" cy="13708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따른</a:t>
            </a:r>
            <a:endParaRPr lang="en-US" sz="1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‘FUR_HZ_TEMP’</a:t>
            </a:r>
            <a:endParaRPr lang="en-US" sz="1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온도에 따른 불량품</a:t>
            </a:r>
            <a:endParaRPr lang="en-US" sz="1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3" name="그림 20"/>
          <p:cNvPicPr/>
          <p:nvPr/>
        </p:nvPicPr>
        <p:blipFill>
          <a:blip r:embed="rId5"/>
          <a:stretch/>
        </p:blipFill>
        <p:spPr>
          <a:xfrm>
            <a:off x="3365280" y="532419"/>
            <a:ext cx="8640000" cy="2052982"/>
          </a:xfrm>
          <a:prstGeom prst="rect">
            <a:avLst/>
          </a:prstGeom>
          <a:ln>
            <a:noFill/>
          </a:ln>
        </p:spPr>
      </p:pic>
      <p:sp>
        <p:nvSpPr>
          <p:cNvPr id="245" name="CustomShape 8"/>
          <p:cNvSpPr/>
          <p:nvPr/>
        </p:nvSpPr>
        <p:spPr>
          <a:xfrm>
            <a:off x="452520" y="873470"/>
            <a:ext cx="2666160" cy="13708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따른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'ROLLING_TEMP'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온도에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따른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불량품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CustomShape 8">
            <a:extLst>
              <a:ext uri="{FF2B5EF4-FFF2-40B4-BE49-F238E27FC236}">
                <a16:creationId xmlns:a16="http://schemas.microsoft.com/office/drawing/2014/main" id="{417ECCA8-93B3-69D7-B0D6-F2FA6EA00E44}"/>
              </a:ext>
            </a:extLst>
          </p:cNvPr>
          <p:cNvSpPr/>
          <p:nvPr/>
        </p:nvSpPr>
        <p:spPr>
          <a:xfrm>
            <a:off x="452519" y="3008770"/>
            <a:ext cx="2666160" cy="13708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따른</a:t>
            </a:r>
            <a:r>
              <a:rPr 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sz="1400" spc="-1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algn="ctr"/>
            <a:r>
              <a:rPr lang="en-US" sz="14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‘FUR_SZ_TEMP’ </a:t>
            </a:r>
            <a:endParaRPr lang="en-US" altLang="ko-KR" sz="1400" spc="-1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algn="ctr"/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온도에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따른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불량품</a:t>
            </a:r>
            <a:r>
              <a:rPr 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95A7F19-8A50-FAB2-DC33-88AE292FEE0A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C867AF8E-14E1-F256-C777-613E3FEA843B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13">
            <a:extLst>
              <a:ext uri="{FF2B5EF4-FFF2-40B4-BE49-F238E27FC236}">
                <a16:creationId xmlns:a16="http://schemas.microsoft.com/office/drawing/2014/main" id="{6AD5C98C-CD7C-D239-D087-FD3A641FC6C8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179400" y="3787560"/>
            <a:ext cx="4901400" cy="2234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1143720" y="3787560"/>
            <a:ext cx="4901400" cy="22345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143720" y="1393200"/>
            <a:ext cx="4901400" cy="2234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6179400" y="1393200"/>
            <a:ext cx="4901400" cy="2234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8"/>
          <p:cNvSpPr/>
          <p:nvPr/>
        </p:nvSpPr>
        <p:spPr>
          <a:xfrm>
            <a:off x="6441840" y="1973160"/>
            <a:ext cx="4493160" cy="4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0"/>
          <p:cNvSpPr/>
          <p:nvPr/>
        </p:nvSpPr>
        <p:spPr>
          <a:xfrm>
            <a:off x="7789680" y="4047840"/>
            <a:ext cx="221796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0" y="0"/>
            <a:ext cx="156240" cy="1392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12"/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3"/>
          <p:cNvSpPr/>
          <p:nvPr/>
        </p:nvSpPr>
        <p:spPr>
          <a:xfrm>
            <a:off x="412383" y="46670"/>
            <a:ext cx="3388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4.   </a:t>
            </a:r>
            <a:r>
              <a:rPr lang="en-US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815BD-B779-EF7E-653C-6DCBC0F4F575}"/>
              </a:ext>
            </a:extLst>
          </p:cNvPr>
          <p:cNvSpPr txBox="1"/>
          <p:nvPr/>
        </p:nvSpPr>
        <p:spPr>
          <a:xfrm>
            <a:off x="1378618" y="2187295"/>
            <a:ext cx="46722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작업조별 생산량과 불량률이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비슷하게 보입니다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AE4BDF-9635-C968-ABEA-9A6D54CEBB2C}"/>
              </a:ext>
            </a:extLst>
          </p:cNvPr>
          <p:cNvSpPr/>
          <p:nvPr/>
        </p:nvSpPr>
        <p:spPr>
          <a:xfrm>
            <a:off x="6353176" y="3104649"/>
            <a:ext cx="1142999" cy="431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109DEE-9686-E615-7225-DA1F89EBA249}"/>
              </a:ext>
            </a:extLst>
          </p:cNvPr>
          <p:cNvSpPr/>
          <p:nvPr/>
        </p:nvSpPr>
        <p:spPr>
          <a:xfrm>
            <a:off x="4779043" y="3104649"/>
            <a:ext cx="1072815" cy="431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81979-15D3-78BB-ADEE-F130E0B327B5}"/>
              </a:ext>
            </a:extLst>
          </p:cNvPr>
          <p:cNvSpPr txBox="1"/>
          <p:nvPr/>
        </p:nvSpPr>
        <p:spPr>
          <a:xfrm>
            <a:off x="6353176" y="2117558"/>
            <a:ext cx="4778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생산라인별 생산량과 불량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률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보입니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7EF321-BFBF-DED9-A8FE-C11BD9066F2E}"/>
              </a:ext>
            </a:extLst>
          </p:cNvPr>
          <p:cNvSpPr/>
          <p:nvPr/>
        </p:nvSpPr>
        <p:spPr>
          <a:xfrm>
            <a:off x="4568491" y="3876675"/>
            <a:ext cx="1283367" cy="401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철강 종류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EFB679-CCD9-1C02-2447-D45980E9F261}"/>
              </a:ext>
            </a:extLst>
          </p:cNvPr>
          <p:cNvSpPr/>
          <p:nvPr/>
        </p:nvSpPr>
        <p:spPr>
          <a:xfrm>
            <a:off x="6353177" y="3926806"/>
            <a:ext cx="2028824" cy="310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r>
              <a:rPr 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가열로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,</a:t>
            </a:r>
            <a:r>
              <a:rPr 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압연 온도</a:t>
            </a:r>
            <a:endParaRPr 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F497B-DBE8-DE64-843F-B6E28D2C5047}"/>
              </a:ext>
            </a:extLst>
          </p:cNvPr>
          <p:cNvSpPr txBox="1"/>
          <p:nvPr/>
        </p:nvSpPr>
        <p:spPr>
          <a:xfrm>
            <a:off x="1378618" y="4581655"/>
            <a:ext cx="388620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C0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생산량이 많음에 따라 </a:t>
            </a:r>
            <a:b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불량률도 높은 것으로 보입니다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EA701-07B9-4D42-EF41-5C15C97FC508}"/>
              </a:ext>
            </a:extLst>
          </p:cNvPr>
          <p:cNvSpPr txBox="1"/>
          <p:nvPr/>
        </p:nvSpPr>
        <p:spPr>
          <a:xfrm>
            <a:off x="6353176" y="4581655"/>
            <a:ext cx="4076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압연온도가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불량품 생산에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원인으로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B280D-743F-7923-C30C-BADC30AF2830}"/>
              </a:ext>
            </a:extLst>
          </p:cNvPr>
          <p:cNvSpPr txBox="1"/>
          <p:nvPr/>
        </p:nvSpPr>
        <p:spPr>
          <a:xfrm>
            <a:off x="1105400" y="809624"/>
            <a:ext cx="2882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 요약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D2FCD9C-A947-72A3-6480-F50D416F0A43}"/>
              </a:ext>
            </a:extLst>
          </p:cNvPr>
          <p:cNvSpPr/>
          <p:nvPr/>
        </p:nvSpPr>
        <p:spPr>
          <a:xfrm>
            <a:off x="847593" y="1374732"/>
            <a:ext cx="3997890" cy="4457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CustomShape 1"/>
          <p:cNvSpPr/>
          <p:nvPr/>
        </p:nvSpPr>
        <p:spPr>
          <a:xfrm>
            <a:off x="5529960" y="643320"/>
            <a:ext cx="5920200" cy="5875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그림 3"/>
          <p:cNvPicPr/>
          <p:nvPr/>
        </p:nvPicPr>
        <p:blipFill>
          <a:blip r:embed="rId3"/>
          <a:stretch/>
        </p:blipFill>
        <p:spPr>
          <a:xfrm>
            <a:off x="6031980" y="1562400"/>
            <a:ext cx="4916160" cy="495000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0" y="0"/>
            <a:ext cx="156240" cy="1392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4"/>
          <p:cNvSpPr/>
          <p:nvPr/>
        </p:nvSpPr>
        <p:spPr>
          <a:xfrm>
            <a:off x="2880" y="545760"/>
            <a:ext cx="12192120" cy="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5"/>
          <p:cNvSpPr/>
          <p:nvPr/>
        </p:nvSpPr>
        <p:spPr>
          <a:xfrm>
            <a:off x="6235740" y="880560"/>
            <a:ext cx="4508640" cy="683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3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 불량 예측 결과 </a:t>
            </a:r>
            <a:endParaRPr lang="en-US" sz="2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671404" y="2098426"/>
            <a:ext cx="4115352" cy="106053"/>
          </a:xfrm>
          <a:prstGeom prst="mathMinus">
            <a:avLst>
              <a:gd name="adj1" fmla="val 2352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7"/>
          <p:cNvSpPr/>
          <p:nvPr/>
        </p:nvSpPr>
        <p:spPr>
          <a:xfrm>
            <a:off x="610188" y="1576137"/>
            <a:ext cx="43236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</a:t>
            </a:r>
            <a:r>
              <a:rPr lang="en-US" sz="2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54" name="CustomShape 8"/>
          <p:cNvSpPr/>
          <p:nvPr/>
        </p:nvSpPr>
        <p:spPr>
          <a:xfrm>
            <a:off x="1022938" y="2362759"/>
            <a:ext cx="3649602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불량품 생산에 있어 압연 온도가 가장 많은 영향을 끼치고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다음으로 가열로 온도가 영향을 줄 것으로 보입니다.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포레스트</a:t>
            </a:r>
            <a:r>
              <a:rPr lang="en-US" altLang="ko-KR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max_depth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5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훈련값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0.94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테스트값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0.93</a:t>
            </a:r>
          </a:p>
        </p:txBody>
      </p:sp>
      <p:sp>
        <p:nvSpPr>
          <p:cNvPr id="2" name="CustomShape 13">
            <a:extLst>
              <a:ext uri="{FF2B5EF4-FFF2-40B4-BE49-F238E27FC236}">
                <a16:creationId xmlns:a16="http://schemas.microsoft.com/office/drawing/2014/main" id="{5F142955-9829-8A56-A1D9-80B75032DCCE}"/>
              </a:ext>
            </a:extLst>
          </p:cNvPr>
          <p:cNvSpPr/>
          <p:nvPr/>
        </p:nvSpPr>
        <p:spPr>
          <a:xfrm>
            <a:off x="412383" y="46670"/>
            <a:ext cx="3388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4.   </a:t>
            </a:r>
            <a:r>
              <a:rPr lang="en-US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3">
            <a:extLst>
              <a:ext uri="{FF2B5EF4-FFF2-40B4-BE49-F238E27FC236}">
                <a16:creationId xmlns:a16="http://schemas.microsoft.com/office/drawing/2014/main" id="{7FD2D9BC-CEFA-5F06-558B-CA1C3753D240}"/>
              </a:ext>
            </a:extLst>
          </p:cNvPr>
          <p:cNvSpPr/>
          <p:nvPr/>
        </p:nvSpPr>
        <p:spPr>
          <a:xfrm>
            <a:off x="531395" y="421105"/>
            <a:ext cx="146214" cy="1082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D7770650-1BC2-77A1-D01C-A4B1B026AD87}"/>
              </a:ext>
            </a:extLst>
          </p:cNvPr>
          <p:cNvSpPr/>
          <p:nvPr/>
        </p:nvSpPr>
        <p:spPr>
          <a:xfrm flipV="1">
            <a:off x="126092" y="1187444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E2061ED4-CA01-D074-417B-5440326058B3}"/>
              </a:ext>
            </a:extLst>
          </p:cNvPr>
          <p:cNvSpPr/>
          <p:nvPr/>
        </p:nvSpPr>
        <p:spPr>
          <a:xfrm>
            <a:off x="1094172" y="688354"/>
            <a:ext cx="3388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2400" b="1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sz="2400" b="1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  </a:t>
            </a:r>
            <a:r>
              <a:rPr lang="ko-KR" altLang="en-US" sz="2400" b="1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sz="2400" b="1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lang="en-US" altLang="ko-KR" sz="2400" b="1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2400" strike="noStrike" spc="-30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F86DCC-8840-59E7-05F8-45B8F6D3B06D}"/>
              </a:ext>
            </a:extLst>
          </p:cNvPr>
          <p:cNvGrpSpPr/>
          <p:nvPr/>
        </p:nvGrpSpPr>
        <p:grpSpPr>
          <a:xfrm>
            <a:off x="1632286" y="2279986"/>
            <a:ext cx="8927429" cy="2336130"/>
            <a:chOff x="1989222" y="2279986"/>
            <a:chExt cx="8927429" cy="23361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A0CC046-1CCF-623C-A693-10FCF839BFBC}"/>
                </a:ext>
              </a:extLst>
            </p:cNvPr>
            <p:cNvGrpSpPr/>
            <p:nvPr/>
          </p:nvGrpSpPr>
          <p:grpSpPr>
            <a:xfrm>
              <a:off x="1989222" y="2279986"/>
              <a:ext cx="8927429" cy="2336130"/>
              <a:chOff x="1989222" y="2279986"/>
              <a:chExt cx="8927429" cy="233613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EF4E1C7-727C-3CC8-27F9-B2D707EA05A3}"/>
                  </a:ext>
                </a:extLst>
              </p:cNvPr>
              <p:cNvGrpSpPr/>
              <p:nvPr/>
            </p:nvGrpSpPr>
            <p:grpSpPr>
              <a:xfrm>
                <a:off x="1989222" y="2279986"/>
                <a:ext cx="8927429" cy="2336130"/>
                <a:chOff x="1989222" y="2279986"/>
                <a:chExt cx="8927429" cy="2336130"/>
              </a:xfrm>
            </p:grpSpPr>
            <p:pic>
              <p:nvPicPr>
                <p:cNvPr id="23" name="그림 4">
                  <a:extLst>
                    <a:ext uri="{FF2B5EF4-FFF2-40B4-BE49-F238E27FC236}">
                      <a16:creationId xmlns:a16="http://schemas.microsoft.com/office/drawing/2014/main" id="{0A3102A5-9856-90E2-D2CF-6374366B30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2953" y="2804045"/>
                  <a:ext cx="6743698" cy="1310066"/>
                </a:xfrm>
                <a:prstGeom prst="rect">
                  <a:avLst/>
                </a:prstGeom>
              </p:spPr>
            </p:pic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A23009B-5428-8AFD-1B4D-A6CD9B7FD472}"/>
                    </a:ext>
                  </a:extLst>
                </p:cNvPr>
                <p:cNvSpPr/>
                <p:nvPr/>
              </p:nvSpPr>
              <p:spPr>
                <a:xfrm>
                  <a:off x="1989222" y="2279986"/>
                  <a:ext cx="2436393" cy="233613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F52E23-A989-7D1C-2947-AD77E87CC6F2}"/>
                  </a:ext>
                </a:extLst>
              </p:cNvPr>
              <p:cNvSpPr txBox="1"/>
              <p:nvPr/>
            </p:nvSpPr>
            <p:spPr>
              <a:xfrm>
                <a:off x="1992730" y="3256045"/>
                <a:ext cx="2491539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가열로 및 압연 온도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FAFEB5-7ADB-61A0-EF47-099EB729D94B}"/>
                </a:ext>
              </a:extLst>
            </p:cNvPr>
            <p:cNvSpPr txBox="1"/>
            <p:nvPr/>
          </p:nvSpPr>
          <p:spPr>
            <a:xfrm>
              <a:off x="4587039" y="3045492"/>
              <a:ext cx="6166183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가열로 및 압연 온도가 불량품 생산에 큰 영향을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끼칠 가능성이 높아 보이므로 일정 온도 유지를 위한 </a:t>
              </a:r>
            </a:p>
            <a:p>
              <a:pPr algn="just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모니터링 시스템 구축 및 대책 수립이 필요해 보입니다.</a:t>
              </a:r>
              <a:endParaRPr 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3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852160" y="2505600"/>
            <a:ext cx="382320" cy="90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"/>
          <p:cNvSpPr/>
          <p:nvPr/>
        </p:nvSpPr>
        <p:spPr>
          <a:xfrm>
            <a:off x="1487520" y="2995920"/>
            <a:ext cx="92134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감사합니다.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280" name="Line 3"/>
          <p:cNvSpPr/>
          <p:nvPr/>
        </p:nvSpPr>
        <p:spPr>
          <a:xfrm flipV="1">
            <a:off x="3181320" y="2365200"/>
            <a:ext cx="5732640" cy="104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Line 4"/>
          <p:cNvSpPr/>
          <p:nvPr/>
        </p:nvSpPr>
        <p:spPr>
          <a:xfrm flipV="1">
            <a:off x="3124080" y="4365360"/>
            <a:ext cx="5732640" cy="104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1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-4244" y="0"/>
            <a:ext cx="12191400" cy="685728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" name="Group 2"/>
          <p:cNvGrpSpPr/>
          <p:nvPr/>
        </p:nvGrpSpPr>
        <p:grpSpPr>
          <a:xfrm>
            <a:off x="10024920" y="398520"/>
            <a:ext cx="2166120" cy="767880"/>
            <a:chOff x="10024920" y="398520"/>
            <a:chExt cx="2166120" cy="767880"/>
          </a:xfrm>
        </p:grpSpPr>
        <p:sp>
          <p:nvSpPr>
            <p:cNvPr id="91" name="CustomShape 3"/>
            <p:cNvSpPr/>
            <p:nvPr/>
          </p:nvSpPr>
          <p:spPr>
            <a:xfrm>
              <a:off x="11302200" y="398520"/>
              <a:ext cx="888840" cy="767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10720800" y="398520"/>
              <a:ext cx="477720" cy="767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5"/>
            <p:cNvSpPr/>
            <p:nvPr/>
          </p:nvSpPr>
          <p:spPr>
            <a:xfrm>
              <a:off x="10271520" y="398520"/>
              <a:ext cx="345240" cy="767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10024920" y="398520"/>
              <a:ext cx="142920" cy="767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5" name="CustomShape 7"/>
          <p:cNvSpPr/>
          <p:nvPr/>
        </p:nvSpPr>
        <p:spPr>
          <a:xfrm>
            <a:off x="830880" y="490320"/>
            <a:ext cx="1002239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A335C"/>
                </a:solidFill>
                <a:latin typeface="+mj-lt"/>
                <a:ea typeface="Pretendard"/>
              </a:rPr>
              <a:t>목차</a:t>
            </a:r>
            <a:endParaRPr lang="en-US" sz="3200" b="0" strike="noStrike" spc="-1">
              <a:latin typeface="+mj-lt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788840" y="675000"/>
            <a:ext cx="2526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1A335C"/>
                </a:solidFill>
                <a:latin typeface="+mj-lt"/>
                <a:ea typeface="Pretendard"/>
              </a:rPr>
              <a:t>a table of contents</a:t>
            </a:r>
            <a:endParaRPr lang="en-US" sz="2000" b="0" strike="noStrike" spc="-1">
              <a:latin typeface="+mj-lt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2391120" y="1786320"/>
            <a:ext cx="508642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1A335C"/>
                </a:solidFill>
                <a:latin typeface="+mj-lt"/>
                <a:ea typeface="Pretendard"/>
              </a:rPr>
              <a:t>1</a:t>
            </a:r>
            <a:endParaRPr lang="en-US" sz="4400" b="0" strike="noStrike" spc="-1" dirty="0">
              <a:latin typeface="+mj-lt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3369600" y="2741633"/>
            <a:ext cx="2597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프로젝트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개요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2391120" y="2555280"/>
            <a:ext cx="508642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1A335C"/>
                </a:solidFill>
                <a:latin typeface="+mj-lt"/>
                <a:ea typeface="Pretendard"/>
              </a:rPr>
              <a:t>2</a:t>
            </a:r>
            <a:endParaRPr lang="en-US" sz="4400" b="0" strike="noStrike" spc="-1" dirty="0">
              <a:latin typeface="+mj-lt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2391120" y="3362760"/>
            <a:ext cx="508642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A335C"/>
                </a:solidFill>
                <a:latin typeface="+mj-lt"/>
                <a:ea typeface="Pretendard"/>
              </a:rPr>
              <a:t>3</a:t>
            </a:r>
            <a:endParaRPr lang="en-US" sz="4400" b="0" strike="noStrike" spc="-1">
              <a:latin typeface="+mj-lt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3369600" y="3549113"/>
            <a:ext cx="4529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프로젝트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수행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절차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및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방법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2391120" y="4188960"/>
            <a:ext cx="5335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A335C"/>
                </a:solidFill>
                <a:latin typeface="+mj-lt"/>
                <a:ea typeface="Pretendard"/>
              </a:rPr>
              <a:t>4</a:t>
            </a:r>
            <a:endParaRPr lang="en-US" sz="4400" b="0" strike="noStrike" spc="-1">
              <a:latin typeface="+mj-lt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3369600" y="4375313"/>
            <a:ext cx="3787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프로젝트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수행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결과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Pretendard"/>
              </a:rPr>
              <a:t> 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2391120" y="4960800"/>
            <a:ext cx="508642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1A335C"/>
                </a:solidFill>
                <a:latin typeface="+mj-lt"/>
                <a:ea typeface="Pretendard"/>
              </a:rPr>
              <a:t>5</a:t>
            </a:r>
            <a:endParaRPr lang="en-US" sz="4400" b="0" strike="noStrike" spc="-1" dirty="0">
              <a:latin typeface="+mj-lt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3369600" y="5147153"/>
            <a:ext cx="26938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해결 </a:t>
            </a:r>
            <a:r>
              <a:rPr lang="ko-KR" altLang="en-US" sz="2000" b="1" spc="596" dirty="0">
                <a:solidFill>
                  <a:srgbClr val="1A335C"/>
                </a:solidFill>
                <a:latin typeface="+mj-lt"/>
                <a:ea typeface="맑은 고딕"/>
              </a:rPr>
              <a:t>방안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2" name="CustomShape 12">
            <a:extLst>
              <a:ext uri="{FF2B5EF4-FFF2-40B4-BE49-F238E27FC236}">
                <a16:creationId xmlns:a16="http://schemas.microsoft.com/office/drawing/2014/main" id="{6FA20D6F-4A9C-9D6F-B9E4-3071F822D740}"/>
              </a:ext>
            </a:extLst>
          </p:cNvPr>
          <p:cNvSpPr/>
          <p:nvPr/>
        </p:nvSpPr>
        <p:spPr>
          <a:xfrm>
            <a:off x="3369600" y="1972673"/>
            <a:ext cx="4320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프로젝트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팀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구성</a:t>
            </a:r>
            <a:r>
              <a:rPr lang="en-US" sz="2000" b="1" strike="noStrike" spc="596" dirty="0">
                <a:solidFill>
                  <a:srgbClr val="1A335C"/>
                </a:solidFill>
                <a:latin typeface="+mj-lt"/>
                <a:ea typeface="맑은 고딕"/>
              </a:rPr>
              <a:t> 및 </a:t>
            </a:r>
            <a:r>
              <a:rPr lang="en-US" sz="2000" b="1" strike="noStrike" spc="596" dirty="0" err="1">
                <a:solidFill>
                  <a:srgbClr val="1A335C"/>
                </a:solidFill>
                <a:latin typeface="+mj-lt"/>
                <a:ea typeface="맑은 고딕"/>
              </a:rPr>
              <a:t>역할</a:t>
            </a:r>
            <a:endParaRPr lang="en-US" sz="2000" b="0" strike="noStrike" spc="-1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3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10024920" y="398520"/>
            <a:ext cx="2166120" cy="767880"/>
            <a:chOff x="10024920" y="398520"/>
            <a:chExt cx="2166120" cy="767880"/>
          </a:xfrm>
        </p:grpSpPr>
        <p:sp>
          <p:nvSpPr>
            <p:cNvPr id="109" name="CustomShape 2"/>
            <p:cNvSpPr/>
            <p:nvPr/>
          </p:nvSpPr>
          <p:spPr>
            <a:xfrm>
              <a:off x="11302200" y="398520"/>
              <a:ext cx="888840" cy="76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3"/>
            <p:cNvSpPr/>
            <p:nvPr/>
          </p:nvSpPr>
          <p:spPr>
            <a:xfrm>
              <a:off x="10720800" y="398520"/>
              <a:ext cx="477720" cy="76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10271520" y="398520"/>
              <a:ext cx="345240" cy="76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10024920" y="398520"/>
              <a:ext cx="142920" cy="76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" name="CustomShape 6"/>
          <p:cNvSpPr/>
          <p:nvPr/>
        </p:nvSpPr>
        <p:spPr>
          <a:xfrm>
            <a:off x="5852160" y="2505600"/>
            <a:ext cx="382320" cy="90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489260" y="2957760"/>
            <a:ext cx="921348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FFFFFF"/>
                </a:solidFill>
                <a:latin typeface="맑은 고딕"/>
                <a:ea typeface="맑은 고딕"/>
              </a:rPr>
              <a:t>Steel </a:t>
            </a:r>
            <a:r>
              <a:rPr lang="en-US" sz="5600" b="1" strike="noStrike" spc="-1" dirty="0" err="1">
                <a:solidFill>
                  <a:srgbClr val="FFFFFF"/>
                </a:solidFill>
                <a:latin typeface="맑은 고딕"/>
                <a:ea typeface="맑은 고딕"/>
              </a:rPr>
              <a:t>Data에</a:t>
            </a:r>
            <a:r>
              <a:rPr lang="en-US" sz="5600" b="1" strike="noStrike" spc="-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sz="5600" b="1" strike="noStrike" spc="-1" dirty="0" err="1">
                <a:solidFill>
                  <a:srgbClr val="FFFFFF"/>
                </a:solidFill>
                <a:latin typeface="맑은 고딕"/>
                <a:ea typeface="맑은 고딕"/>
              </a:rPr>
              <a:t>따른</a:t>
            </a:r>
            <a:r>
              <a:rPr lang="en-US" sz="5600" b="1" strike="noStrike" spc="-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sz="5600" b="1" strike="noStrike" spc="-1" dirty="0" err="1">
                <a:solidFill>
                  <a:srgbClr val="FFFFFF"/>
                </a:solidFill>
                <a:latin typeface="맑은 고딕"/>
                <a:ea typeface="맑은 고딕"/>
              </a:rPr>
              <a:t>불량예측</a:t>
            </a:r>
            <a:endParaRPr lang="en-US" sz="56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4">
            <a:extLst>
              <a:ext uri="{FF2B5EF4-FFF2-40B4-BE49-F238E27FC236}">
                <a16:creationId xmlns:a16="http://schemas.microsoft.com/office/drawing/2014/main" id="{6DA44F22-3F9A-F219-B9B3-12155BC6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53" y="3113514"/>
            <a:ext cx="5510462" cy="1069435"/>
          </a:xfrm>
          <a:prstGeom prst="rect">
            <a:avLst/>
          </a:prstGeom>
        </p:spPr>
      </p:pic>
      <p:pic>
        <p:nvPicPr>
          <p:cNvPr id="12" name="그림 4">
            <a:extLst>
              <a:ext uri="{FF2B5EF4-FFF2-40B4-BE49-F238E27FC236}">
                <a16:creationId xmlns:a16="http://schemas.microsoft.com/office/drawing/2014/main" id="{5D2217BD-2702-3CAD-49A6-C039FA4F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3" y="4787909"/>
            <a:ext cx="5510462" cy="1069435"/>
          </a:xfrm>
          <a:prstGeom prst="rect">
            <a:avLst/>
          </a:prstGeom>
        </p:spPr>
      </p:pic>
      <p:sp>
        <p:nvSpPr>
          <p:cNvPr id="134" name="CustomShape 2"/>
          <p:cNvSpPr/>
          <p:nvPr/>
        </p:nvSpPr>
        <p:spPr>
          <a:xfrm>
            <a:off x="0" y="0"/>
            <a:ext cx="156240" cy="1392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6FE1BC3-56F8-2B6E-4E8A-26FAA910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3" y="1509305"/>
            <a:ext cx="5510462" cy="10694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CAE503-E99C-EAEB-C65A-9C19B3997138}"/>
              </a:ext>
            </a:extLst>
          </p:cNvPr>
          <p:cNvSpPr/>
          <p:nvPr/>
        </p:nvSpPr>
        <p:spPr>
          <a:xfrm>
            <a:off x="713873" y="1512628"/>
            <a:ext cx="1203156" cy="10627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김준겸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0993-7AF2-6C94-431D-FA2944472B2F}"/>
              </a:ext>
            </a:extLst>
          </p:cNvPr>
          <p:cNvSpPr txBox="1"/>
          <p:nvPr/>
        </p:nvSpPr>
        <p:spPr>
          <a:xfrm>
            <a:off x="1937506" y="1854686"/>
            <a:ext cx="4283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인사이트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</a:p>
        </p:txBody>
      </p:sp>
      <p:pic>
        <p:nvPicPr>
          <p:cNvPr id="8" name="그림 4">
            <a:extLst>
              <a:ext uri="{FF2B5EF4-FFF2-40B4-BE49-F238E27FC236}">
                <a16:creationId xmlns:a16="http://schemas.microsoft.com/office/drawing/2014/main" id="{23225452-8499-B908-C8D9-607C432E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3" y="3113515"/>
            <a:ext cx="5510462" cy="10694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B802C8-E87D-BC78-D1E3-E1A62C6BA056}"/>
              </a:ext>
            </a:extLst>
          </p:cNvPr>
          <p:cNvSpPr/>
          <p:nvPr/>
        </p:nvSpPr>
        <p:spPr>
          <a:xfrm>
            <a:off x="713873" y="3116838"/>
            <a:ext cx="1203156" cy="1062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김여민</a:t>
            </a:r>
            <a:endParaRPr lang="ko-KR" altLang="en-US" b="1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77846-BD71-09F6-3D72-61E98EF810CD}"/>
              </a:ext>
            </a:extLst>
          </p:cNvPr>
          <p:cNvSpPr txBox="1"/>
          <p:nvPr/>
        </p:nvSpPr>
        <p:spPr>
          <a:xfrm>
            <a:off x="1937506" y="3458896"/>
            <a:ext cx="4283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6A4BBE-8AF0-8C95-7F06-BAA78B0EDBC0}"/>
              </a:ext>
            </a:extLst>
          </p:cNvPr>
          <p:cNvSpPr/>
          <p:nvPr/>
        </p:nvSpPr>
        <p:spPr>
          <a:xfrm>
            <a:off x="713873" y="4791232"/>
            <a:ext cx="1203156" cy="1062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박주영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76929-AFA6-FD99-759A-710155CB3BB0}"/>
              </a:ext>
            </a:extLst>
          </p:cNvPr>
          <p:cNvSpPr txBox="1"/>
          <p:nvPr/>
        </p:nvSpPr>
        <p:spPr>
          <a:xfrm>
            <a:off x="1937506" y="4994791"/>
            <a:ext cx="34842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및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분석,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그래프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시각화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14" name="그림 4">
            <a:extLst>
              <a:ext uri="{FF2B5EF4-FFF2-40B4-BE49-F238E27FC236}">
                <a16:creationId xmlns:a16="http://schemas.microsoft.com/office/drawing/2014/main" id="{6D786F34-EC57-A53A-7B46-E156310A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53" y="1509304"/>
            <a:ext cx="5510462" cy="10694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F16CAA-8F8D-C27B-62BB-12602EDE9D39}"/>
              </a:ext>
            </a:extLst>
          </p:cNvPr>
          <p:cNvSpPr/>
          <p:nvPr/>
        </p:nvSpPr>
        <p:spPr>
          <a:xfrm>
            <a:off x="6458953" y="1512627"/>
            <a:ext cx="1203156" cy="106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박주은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6EEEC-740E-1108-ABFF-1A08B737EEB6}"/>
              </a:ext>
            </a:extLst>
          </p:cNvPr>
          <p:cNvSpPr txBox="1"/>
          <p:nvPr/>
        </p:nvSpPr>
        <p:spPr>
          <a:xfrm>
            <a:off x="7717041" y="1854684"/>
            <a:ext cx="4243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861C99-E7CE-29ED-2E68-1239AF8CF7C7}"/>
              </a:ext>
            </a:extLst>
          </p:cNvPr>
          <p:cNvSpPr/>
          <p:nvPr/>
        </p:nvSpPr>
        <p:spPr>
          <a:xfrm>
            <a:off x="6458953" y="3116837"/>
            <a:ext cx="1203156" cy="1062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7C67C-5AE1-642B-AACC-A495B4CC1E5F}"/>
              </a:ext>
            </a:extLst>
          </p:cNvPr>
          <p:cNvSpPr txBox="1"/>
          <p:nvPr/>
        </p:nvSpPr>
        <p:spPr>
          <a:xfrm>
            <a:off x="7673350" y="3458894"/>
            <a:ext cx="4305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A3968E69-BD69-4C17-70F7-48C7EC75DBC0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13">
            <a:extLst>
              <a:ext uri="{FF2B5EF4-FFF2-40B4-BE49-F238E27FC236}">
                <a16:creationId xmlns:a16="http://schemas.microsoft.com/office/drawing/2014/main" id="{39B7862B-2425-7090-AB45-072C48FF2EEC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altLang="ko-KR" sz="2000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2000" b="1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sz="2000" b="1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2000" b="1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en-US" altLang="ko-KR" sz="2000" b="1" strike="noStrike" spc="-301" dirty="0">
              <a:solidFill>
                <a:srgbClr val="1A33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529960" y="924120"/>
            <a:ext cx="5920560" cy="5595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" name="Group 2"/>
          <p:cNvGrpSpPr/>
          <p:nvPr/>
        </p:nvGrpSpPr>
        <p:grpSpPr>
          <a:xfrm>
            <a:off x="2694240" y="1107720"/>
            <a:ext cx="3316320" cy="2528640"/>
            <a:chOff x="2694240" y="1107720"/>
            <a:chExt cx="3316320" cy="2528640"/>
          </a:xfrm>
        </p:grpSpPr>
        <p:sp>
          <p:nvSpPr>
            <p:cNvPr id="117" name="CustomShape 3"/>
            <p:cNvSpPr/>
            <p:nvPr/>
          </p:nvSpPr>
          <p:spPr>
            <a:xfrm>
              <a:off x="5376240" y="2994480"/>
              <a:ext cx="634320" cy="641880"/>
            </a:xfrm>
            <a:prstGeom prst="rect">
              <a:avLst/>
            </a:prstGeom>
            <a:noFill/>
            <a:ln>
              <a:solidFill>
                <a:schemeClr val="lt1"/>
              </a:solidFill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CustomShape 4"/>
            <p:cNvSpPr/>
            <p:nvPr/>
          </p:nvSpPr>
          <p:spPr>
            <a:xfrm>
              <a:off x="2694240" y="1107720"/>
              <a:ext cx="2080080" cy="107640"/>
            </a:xfrm>
            <a:prstGeom prst="rect">
              <a:avLst/>
            </a:prstGeom>
            <a:noFill/>
            <a:ln>
              <a:solidFill>
                <a:schemeClr val="lt1"/>
              </a:solidFill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9" name="CustomShape 5"/>
          <p:cNvSpPr/>
          <p:nvPr/>
        </p:nvSpPr>
        <p:spPr>
          <a:xfrm>
            <a:off x="4374720" y="5423040"/>
            <a:ext cx="240480" cy="38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702000" y="1199880"/>
            <a:ext cx="4078800" cy="77328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불량품이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생기는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이유는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뭘까</a:t>
            </a:r>
            <a:r>
              <a:rPr lang="en-US" sz="20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666720" y="2190600"/>
            <a:ext cx="914040" cy="91404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0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en-US" sz="40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66720" y="3429000"/>
            <a:ext cx="914040" cy="914040"/>
          </a:xfrm>
          <a:prstGeom prst="roundRect">
            <a:avLst>
              <a:gd name="adj" fmla="val 16667"/>
            </a:avLst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0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en-US" sz="40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666720" y="4705200"/>
            <a:ext cx="914040" cy="91404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0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en-US" sz="40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1845360" y="2190600"/>
            <a:ext cx="2940480" cy="975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2045033" y="2464523"/>
            <a:ext cx="2907360" cy="3661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생산라인의 공정 오류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2045033" y="3702960"/>
            <a:ext cx="3170160" cy="3661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휴먼 에러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그림 3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56460" y="1884240"/>
            <a:ext cx="4867560" cy="4471920"/>
          </a:xfrm>
          <a:prstGeom prst="rect">
            <a:avLst/>
          </a:prstGeom>
          <a:ln>
            <a:noFill/>
          </a:ln>
        </p:spPr>
      </p:pic>
      <p:sp>
        <p:nvSpPr>
          <p:cNvPr id="130" name="CustomShape 15"/>
          <p:cNvSpPr/>
          <p:nvPr/>
        </p:nvSpPr>
        <p:spPr>
          <a:xfrm>
            <a:off x="2045033" y="4977554"/>
            <a:ext cx="317016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불순물에 의한 불량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6000120" y="1241280"/>
            <a:ext cx="498024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400" b="0" strike="noStrike" spc="-3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Steel Data 불량률</a:t>
            </a:r>
            <a:endParaRPr lang="en-US" sz="2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3A256EF-447D-23ED-6F66-D0D08EC7B904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12">
            <a:extLst>
              <a:ext uri="{FF2B5EF4-FFF2-40B4-BE49-F238E27FC236}">
                <a16:creationId xmlns:a16="http://schemas.microsoft.com/office/drawing/2014/main" id="{C367E787-30EE-241D-9C51-05C8300B101B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13">
            <a:extLst>
              <a:ext uri="{FF2B5EF4-FFF2-40B4-BE49-F238E27FC236}">
                <a16:creationId xmlns:a16="http://schemas.microsoft.com/office/drawing/2014/main" id="{7D1BD8C6-5FD2-9C3F-6F12-6CA81CAC6415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170280" y="4314960"/>
            <a:ext cx="1983960" cy="214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특정 시간대에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 원인이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무엇인지 살펴보자.</a:t>
            </a:r>
            <a:endParaRPr lang="en-US" sz="1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411960" y="4314960"/>
            <a:ext cx="1983960" cy="214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이유가 뭘까?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궁금해졌다.</a:t>
            </a:r>
            <a:endParaRPr lang="en-US" sz="1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653280" y="4314960"/>
            <a:ext cx="1983960" cy="2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시간대에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불량품이 유독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많이 나오는 것을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발견 하였다.</a:t>
            </a:r>
            <a:endParaRPr lang="en-US" sz="1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94600" y="4572360"/>
            <a:ext cx="1983960" cy="184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시간별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불량품의</a:t>
            </a:r>
            <a:endParaRPr lang="en-US" sz="1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갯수를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보았다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823720" y="4534200"/>
            <a:ext cx="249120" cy="29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9" name="그림 1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97640" y="797040"/>
            <a:ext cx="9639000" cy="3366360"/>
          </a:xfrm>
          <a:prstGeom prst="rect">
            <a:avLst/>
          </a:prstGeom>
          <a:ln>
            <a:noFill/>
          </a:ln>
        </p:spPr>
      </p:pic>
      <p:sp>
        <p:nvSpPr>
          <p:cNvPr id="160" name="CustomShape 6"/>
          <p:cNvSpPr/>
          <p:nvPr/>
        </p:nvSpPr>
        <p:spPr>
          <a:xfrm>
            <a:off x="894600" y="4305600"/>
            <a:ext cx="1983960" cy="375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2985480" y="5278320"/>
            <a:ext cx="555840" cy="367876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5826240" y="5202000"/>
            <a:ext cx="518400" cy="367876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8620200" y="5202000"/>
            <a:ext cx="549720" cy="367876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1433520" y="4306320"/>
            <a:ext cx="1007640" cy="3661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</a:t>
            </a: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3653280" y="4305600"/>
            <a:ext cx="1983960" cy="375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4167000" y="4306320"/>
            <a:ext cx="1070640" cy="3646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</a:t>
            </a: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6411960" y="4305600"/>
            <a:ext cx="1983960" cy="375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6776640" y="4315680"/>
            <a:ext cx="1254240" cy="3646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</a:t>
            </a: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CustomShape 15"/>
          <p:cNvSpPr/>
          <p:nvPr/>
        </p:nvSpPr>
        <p:spPr>
          <a:xfrm>
            <a:off x="9170280" y="4305600"/>
            <a:ext cx="1983960" cy="375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9592560" y="4315680"/>
            <a:ext cx="1139400" cy="364680"/>
          </a:xfrm>
          <a:prstGeom prst="rect">
            <a:avLst/>
          </a:prstGeom>
          <a:noFill/>
          <a:ln>
            <a:noFill/>
          </a:ln>
        </p:spPr>
        <p:txBody>
          <a:bodyPr lIns="89999" tIns="44999" rIns="89999" bIns="44999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4</a:t>
            </a: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CustomShape 20"/>
          <p:cNvSpPr/>
          <p:nvPr/>
        </p:nvSpPr>
        <p:spPr>
          <a:xfrm>
            <a:off x="3307320" y="884880"/>
            <a:ext cx="1132450" cy="272988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b="0" strike="noStrike" spc="-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                                        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CustomShape 21"/>
          <p:cNvSpPr/>
          <p:nvPr/>
        </p:nvSpPr>
        <p:spPr>
          <a:xfrm>
            <a:off x="8844590" y="884880"/>
            <a:ext cx="1132450" cy="272988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b="0" strike="noStrike" spc="-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                                        </a:t>
            </a:r>
            <a:endParaRPr lang="en-US" sz="20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41F61F9D-C9C2-688F-E5CE-0E96447759E7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12">
            <a:extLst>
              <a:ext uri="{FF2B5EF4-FFF2-40B4-BE49-F238E27FC236}">
                <a16:creationId xmlns:a16="http://schemas.microsoft.com/office/drawing/2014/main" id="{E6903355-98C3-5A74-92D4-037F0D15F56A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13">
            <a:extLst>
              <a:ext uri="{FF2B5EF4-FFF2-40B4-BE49-F238E27FC236}">
                <a16:creationId xmlns:a16="http://schemas.microsoft.com/office/drawing/2014/main" id="{1F2C5518-B921-75D0-03AC-15969188E704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B6EF57-3699-692E-EECF-70FB304F9C04}"/>
              </a:ext>
            </a:extLst>
          </p:cNvPr>
          <p:cNvGrpSpPr/>
          <p:nvPr/>
        </p:nvGrpSpPr>
        <p:grpSpPr>
          <a:xfrm>
            <a:off x="943513" y="1468980"/>
            <a:ext cx="10304974" cy="3920040"/>
            <a:chOff x="830520" y="1387080"/>
            <a:chExt cx="10304974" cy="3920040"/>
          </a:xfrm>
        </p:grpSpPr>
        <p:sp>
          <p:nvSpPr>
            <p:cNvPr id="165" name="CustomShape 7"/>
            <p:cNvSpPr/>
            <p:nvPr/>
          </p:nvSpPr>
          <p:spPr>
            <a:xfrm>
              <a:off x="9459720" y="3101400"/>
              <a:ext cx="1675774" cy="731574"/>
            </a:xfrm>
            <a:prstGeom prst="parallelogram">
              <a:avLst>
                <a:gd name="adj" fmla="val 25000"/>
              </a:avLst>
            </a:prstGeom>
            <a:solidFill>
              <a:schemeClr val="bg2"/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결론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Line 1"/>
            <p:cNvSpPr/>
            <p:nvPr/>
          </p:nvSpPr>
          <p:spPr>
            <a:xfrm>
              <a:off x="3387240" y="2051640"/>
              <a:ext cx="1404000" cy="0"/>
            </a:xfrm>
            <a:prstGeom prst="line">
              <a:avLst/>
            </a:prstGeom>
            <a:ln w="5724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2"/>
            <p:cNvSpPr/>
            <p:nvPr/>
          </p:nvSpPr>
          <p:spPr>
            <a:xfrm>
              <a:off x="830520" y="2979720"/>
              <a:ext cx="1003680" cy="10036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CustomShape 3"/>
            <p:cNvSpPr/>
            <p:nvPr/>
          </p:nvSpPr>
          <p:spPr>
            <a:xfrm>
              <a:off x="5234040" y="1387080"/>
              <a:ext cx="2275560" cy="871920"/>
            </a:xfrm>
            <a:prstGeom prst="roundRect">
              <a:avLst>
                <a:gd name="adj" fmla="val 39764"/>
              </a:avLst>
            </a:prstGeom>
            <a:solidFill>
              <a:schemeClr val="bg2"/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작업조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CustomShape 4"/>
            <p:cNvSpPr/>
            <p:nvPr/>
          </p:nvSpPr>
          <p:spPr>
            <a:xfrm>
              <a:off x="5226120" y="2387160"/>
              <a:ext cx="2275560" cy="871920"/>
            </a:xfrm>
            <a:prstGeom prst="roundRect">
              <a:avLst>
                <a:gd name="adj" fmla="val 39764"/>
              </a:avLst>
            </a:prstGeom>
            <a:solidFill>
              <a:schemeClr val="bg2"/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생산라인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5224680" y="3396960"/>
              <a:ext cx="2275560" cy="871920"/>
            </a:xfrm>
            <a:prstGeom prst="roundRect">
              <a:avLst>
                <a:gd name="adj" fmla="val 39764"/>
              </a:avLst>
            </a:prstGeom>
            <a:solidFill>
              <a:schemeClr val="bg2"/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CustomShape 6"/>
            <p:cNvSpPr/>
            <p:nvPr/>
          </p:nvSpPr>
          <p:spPr>
            <a:xfrm>
              <a:off x="2544480" y="2838600"/>
              <a:ext cx="1733400" cy="1257120"/>
            </a:xfrm>
            <a:prstGeom prst="diamond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CustomShape 8"/>
            <p:cNvSpPr/>
            <p:nvPr/>
          </p:nvSpPr>
          <p:spPr>
            <a:xfrm>
              <a:off x="1995480" y="3481920"/>
              <a:ext cx="5032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9"/>
            <p:cNvSpPr/>
            <p:nvPr/>
          </p:nvSpPr>
          <p:spPr>
            <a:xfrm>
              <a:off x="4472280" y="3481920"/>
              <a:ext cx="5032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10"/>
            <p:cNvSpPr/>
            <p:nvPr/>
          </p:nvSpPr>
          <p:spPr>
            <a:xfrm>
              <a:off x="7791480" y="3472200"/>
              <a:ext cx="5032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11"/>
            <p:cNvSpPr/>
            <p:nvPr/>
          </p:nvSpPr>
          <p:spPr>
            <a:xfrm>
              <a:off x="8733600" y="3462840"/>
              <a:ext cx="5032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Line 12"/>
            <p:cNvSpPr/>
            <p:nvPr/>
          </p:nvSpPr>
          <p:spPr>
            <a:xfrm flipV="1">
              <a:off x="3408515" y="2029320"/>
              <a:ext cx="0" cy="792000"/>
            </a:xfrm>
            <a:prstGeom prst="line">
              <a:avLst/>
            </a:prstGeom>
            <a:ln w="57240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Line 13"/>
            <p:cNvSpPr/>
            <p:nvPr/>
          </p:nvSpPr>
          <p:spPr>
            <a:xfrm>
              <a:off x="3392280" y="4142160"/>
              <a:ext cx="0" cy="792000"/>
            </a:xfrm>
            <a:prstGeom prst="line">
              <a:avLst/>
            </a:prstGeom>
            <a:ln w="57240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14"/>
            <p:cNvSpPr/>
            <p:nvPr/>
          </p:nvSpPr>
          <p:spPr>
            <a:xfrm>
              <a:off x="3381120" y="4911480"/>
              <a:ext cx="1404000" cy="0"/>
            </a:xfrm>
            <a:prstGeom prst="line">
              <a:avLst/>
            </a:prstGeom>
            <a:ln w="5724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15"/>
            <p:cNvSpPr/>
            <p:nvPr/>
          </p:nvSpPr>
          <p:spPr>
            <a:xfrm>
              <a:off x="8229600" y="2042280"/>
              <a:ext cx="504000" cy="0"/>
            </a:xfrm>
            <a:prstGeom prst="line">
              <a:avLst/>
            </a:prstGeom>
            <a:ln w="57240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Line 16"/>
            <p:cNvSpPr/>
            <p:nvPr/>
          </p:nvSpPr>
          <p:spPr>
            <a:xfrm>
              <a:off x="8733600" y="2017440"/>
              <a:ext cx="0" cy="2880000"/>
            </a:xfrm>
            <a:prstGeom prst="line">
              <a:avLst/>
            </a:prstGeom>
            <a:ln w="57240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17"/>
            <p:cNvSpPr/>
            <p:nvPr/>
          </p:nvSpPr>
          <p:spPr>
            <a:xfrm>
              <a:off x="8229600" y="4874276"/>
              <a:ext cx="504000" cy="0"/>
            </a:xfrm>
            <a:prstGeom prst="line">
              <a:avLst/>
            </a:prstGeom>
            <a:ln w="57240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18"/>
            <p:cNvSpPr/>
            <p:nvPr/>
          </p:nvSpPr>
          <p:spPr>
            <a:xfrm>
              <a:off x="5234040" y="4435200"/>
              <a:ext cx="2275560" cy="871920"/>
            </a:xfrm>
            <a:prstGeom prst="roundRect">
              <a:avLst>
                <a:gd name="adj" fmla="val 39764"/>
              </a:avLst>
            </a:prstGeom>
            <a:solidFill>
              <a:schemeClr val="bg2"/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철강 종류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CustomShape 3">
            <a:extLst>
              <a:ext uri="{FF2B5EF4-FFF2-40B4-BE49-F238E27FC236}">
                <a16:creationId xmlns:a16="http://schemas.microsoft.com/office/drawing/2014/main" id="{F2936AFB-2128-91E7-051B-C103D165CBF7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70CBB9F8-B93C-E8B1-1677-6E6BE3EB1593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13">
            <a:extLst>
              <a:ext uri="{FF2B5EF4-FFF2-40B4-BE49-F238E27FC236}">
                <a16:creationId xmlns:a16="http://schemas.microsoft.com/office/drawing/2014/main" id="{D767C8DA-F123-D03B-6EAB-8181FEA4015F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4B92B7-D4DA-2904-2ECE-F4C2F987D253}"/>
              </a:ext>
            </a:extLst>
          </p:cNvPr>
          <p:cNvGrpSpPr/>
          <p:nvPr/>
        </p:nvGrpSpPr>
        <p:grpSpPr>
          <a:xfrm>
            <a:off x="421200" y="1225800"/>
            <a:ext cx="3484800" cy="1891440"/>
            <a:chOff x="421200" y="1276920"/>
            <a:chExt cx="3484800" cy="1891440"/>
          </a:xfrm>
        </p:grpSpPr>
        <p:sp>
          <p:nvSpPr>
            <p:cNvPr id="177" name="CustomShape 2"/>
            <p:cNvSpPr/>
            <p:nvPr/>
          </p:nvSpPr>
          <p:spPr>
            <a:xfrm>
              <a:off x="421200" y="1276920"/>
              <a:ext cx="3484800" cy="18914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CustomShape 6"/>
            <p:cNvSpPr/>
            <p:nvPr/>
          </p:nvSpPr>
          <p:spPr>
            <a:xfrm>
              <a:off x="482760" y="1513440"/>
              <a:ext cx="3235680" cy="3967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1.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조별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1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생산량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누적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분포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CustomShape 7"/>
            <p:cNvSpPr/>
            <p:nvPr/>
          </p:nvSpPr>
          <p:spPr>
            <a:xfrm>
              <a:off x="673200" y="2066760"/>
              <a:ext cx="3013560" cy="8309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생산량을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봤을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때는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명확한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차이가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나지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않는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걸로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됐습니다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sz="16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86DAC7-1839-AF37-D5D5-FBF2699B2C30}"/>
              </a:ext>
            </a:extLst>
          </p:cNvPr>
          <p:cNvGrpSpPr/>
          <p:nvPr/>
        </p:nvGrpSpPr>
        <p:grpSpPr>
          <a:xfrm>
            <a:off x="455040" y="4230540"/>
            <a:ext cx="3448800" cy="1894680"/>
            <a:chOff x="455040" y="4024440"/>
            <a:chExt cx="3448800" cy="1894680"/>
          </a:xfrm>
        </p:grpSpPr>
        <p:sp>
          <p:nvSpPr>
            <p:cNvPr id="176" name="CustomShape 1"/>
            <p:cNvSpPr/>
            <p:nvPr/>
          </p:nvSpPr>
          <p:spPr>
            <a:xfrm>
              <a:off x="455040" y="4024440"/>
              <a:ext cx="3448800" cy="18946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CustomShape 8"/>
            <p:cNvSpPr/>
            <p:nvPr/>
          </p:nvSpPr>
          <p:spPr>
            <a:xfrm>
              <a:off x="480240" y="4350600"/>
              <a:ext cx="3235680" cy="3967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2.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조별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1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누적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분포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CustomShape 9"/>
            <p:cNvSpPr/>
            <p:nvPr/>
          </p:nvSpPr>
          <p:spPr>
            <a:xfrm>
              <a:off x="703440" y="4900680"/>
              <a:ext cx="3013560" cy="8309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불량률을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봤을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때는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명확한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차이가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나지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않는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걸로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됐습니다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sz="16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4D392B-38C3-3296-8FC0-4DCC8EE85C74}"/>
              </a:ext>
            </a:extLst>
          </p:cNvPr>
          <p:cNvGrpSpPr/>
          <p:nvPr/>
        </p:nvGrpSpPr>
        <p:grpSpPr>
          <a:xfrm>
            <a:off x="4035600" y="769320"/>
            <a:ext cx="7826400" cy="2804400"/>
            <a:chOff x="4035600" y="769320"/>
            <a:chExt cx="7826400" cy="2804400"/>
          </a:xfrm>
        </p:grpSpPr>
        <p:pic>
          <p:nvPicPr>
            <p:cNvPr id="179" name="그림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35600" y="769320"/>
              <a:ext cx="7826400" cy="280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7" name="CustomShape 10"/>
            <p:cNvSpPr/>
            <p:nvPr/>
          </p:nvSpPr>
          <p:spPr>
            <a:xfrm>
              <a:off x="5669280" y="865837"/>
              <a:ext cx="1074810" cy="23592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CustomShape 11"/>
            <p:cNvSpPr/>
            <p:nvPr/>
          </p:nvSpPr>
          <p:spPr>
            <a:xfrm>
              <a:off x="10128560" y="865837"/>
              <a:ext cx="1074810" cy="23592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E1EDF9-65DB-8C76-2278-A2205E0C5A9C}"/>
              </a:ext>
            </a:extLst>
          </p:cNvPr>
          <p:cNvGrpSpPr/>
          <p:nvPr/>
        </p:nvGrpSpPr>
        <p:grpSpPr>
          <a:xfrm>
            <a:off x="4035600" y="3775680"/>
            <a:ext cx="7826400" cy="2804400"/>
            <a:chOff x="4035600" y="3775680"/>
            <a:chExt cx="7826400" cy="2804400"/>
          </a:xfrm>
        </p:grpSpPr>
        <p:pic>
          <p:nvPicPr>
            <p:cNvPr id="178" name="그림 2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035600" y="3775680"/>
              <a:ext cx="7826400" cy="280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9" name="CustomShape 12"/>
            <p:cNvSpPr/>
            <p:nvPr/>
          </p:nvSpPr>
          <p:spPr>
            <a:xfrm>
              <a:off x="5669280" y="3842879"/>
              <a:ext cx="1074810" cy="238362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CustomShape 13"/>
            <p:cNvSpPr/>
            <p:nvPr/>
          </p:nvSpPr>
          <p:spPr>
            <a:xfrm>
              <a:off x="10128560" y="3842879"/>
              <a:ext cx="1074810" cy="238362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CustomShape 3">
            <a:extLst>
              <a:ext uri="{FF2B5EF4-FFF2-40B4-BE49-F238E27FC236}">
                <a16:creationId xmlns:a16="http://schemas.microsoft.com/office/drawing/2014/main" id="{ABE3BE95-F74A-7EBE-F81F-66EDEF736877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9C09F21-447B-FB10-7887-CCFA1BFE8198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13">
            <a:extLst>
              <a:ext uri="{FF2B5EF4-FFF2-40B4-BE49-F238E27FC236}">
                <a16:creationId xmlns:a16="http://schemas.microsoft.com/office/drawing/2014/main" id="{F814C2F5-B4FB-9F7C-727B-AA33CA02767D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3D18EB-51D3-C4E6-5C97-72E7C3688E1C}"/>
              </a:ext>
            </a:extLst>
          </p:cNvPr>
          <p:cNvGrpSpPr/>
          <p:nvPr/>
        </p:nvGrpSpPr>
        <p:grpSpPr>
          <a:xfrm>
            <a:off x="7664400" y="1225080"/>
            <a:ext cx="4229640" cy="1622277"/>
            <a:chOff x="7664400" y="1413720"/>
            <a:chExt cx="4229640" cy="1622277"/>
          </a:xfrm>
        </p:grpSpPr>
        <p:sp>
          <p:nvSpPr>
            <p:cNvPr id="193" name="CustomShape 1"/>
            <p:cNvSpPr/>
            <p:nvPr/>
          </p:nvSpPr>
          <p:spPr>
            <a:xfrm>
              <a:off x="8472600" y="1578600"/>
              <a:ext cx="3421440" cy="3967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생산라인별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1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생산량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누적분포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CustomShape 2"/>
            <p:cNvSpPr/>
            <p:nvPr/>
          </p:nvSpPr>
          <p:spPr>
            <a:xfrm>
              <a:off x="8605800" y="2205000"/>
              <a:ext cx="3161880" cy="8309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생산라인에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따른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생산량을</a:t>
              </a:r>
              <a:endParaRPr lang="en-US" sz="16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비교해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보았을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때 </a:t>
              </a:r>
              <a:r>
                <a:rPr lang="ko-KR" alt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비교적 </a:t>
              </a:r>
              <a:endParaRPr lang="en-US" altLang="ko-KR" sz="16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차이가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않</a:t>
              </a:r>
              <a:r>
                <a:rPr lang="ko-KR" alt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았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습니다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sz="16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CustomShape 5"/>
            <p:cNvSpPr/>
            <p:nvPr/>
          </p:nvSpPr>
          <p:spPr>
            <a:xfrm>
              <a:off x="7664400" y="1413720"/>
              <a:ext cx="872640" cy="8629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4000" b="0" strike="noStrike" spc="-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sz="40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CD8B2C-7FA0-E7F1-01DD-016870441AA2}"/>
              </a:ext>
            </a:extLst>
          </p:cNvPr>
          <p:cNvGrpSpPr/>
          <p:nvPr/>
        </p:nvGrpSpPr>
        <p:grpSpPr>
          <a:xfrm>
            <a:off x="7664400" y="3975120"/>
            <a:ext cx="4229640" cy="1603197"/>
            <a:chOff x="7664400" y="4061880"/>
            <a:chExt cx="4229640" cy="1603197"/>
          </a:xfrm>
        </p:grpSpPr>
        <p:sp>
          <p:nvSpPr>
            <p:cNvPr id="195" name="CustomShape 3"/>
            <p:cNvSpPr/>
            <p:nvPr/>
          </p:nvSpPr>
          <p:spPr>
            <a:xfrm>
              <a:off x="8472600" y="4274280"/>
              <a:ext cx="3421440" cy="3967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생산라인별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1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sz="20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누적분포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CustomShape 4"/>
            <p:cNvSpPr/>
            <p:nvPr/>
          </p:nvSpPr>
          <p:spPr>
            <a:xfrm>
              <a:off x="8605800" y="4834080"/>
              <a:ext cx="3161880" cy="8309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ko-KR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생산라인에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따른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불량률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lang="en-US" altLang="ko-KR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비교해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보았을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때 </a:t>
              </a:r>
              <a:r>
                <a:rPr lang="ko-KR" altLang="en-US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비교적 </a:t>
              </a:r>
              <a:endParaRPr lang="en-US" altLang="ko-KR" sz="16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</a:t>
              </a:r>
              <a:r>
                <a:rPr lang="en-US" altLang="ko-KR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차이가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않</a:t>
              </a:r>
              <a:r>
                <a:rPr lang="ko-KR" altLang="en-US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았</a:t>
              </a:r>
              <a:r>
                <a:rPr lang="en-US" altLang="ko-KR" sz="1600" b="0" strike="noStrike" spc="-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습니다</a:t>
              </a:r>
              <a:r>
                <a:rPr lang="en-US" altLang="ko-KR" sz="1600" b="0" strike="noStrike" spc="-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CustomShape 6"/>
            <p:cNvSpPr/>
            <p:nvPr/>
          </p:nvSpPr>
          <p:spPr>
            <a:xfrm>
              <a:off x="7664400" y="4061880"/>
              <a:ext cx="872640" cy="8629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4000" b="0" strike="noStrike" spc="-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sz="40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88A5FD-2869-05DA-122D-A21382C9A050}"/>
              </a:ext>
            </a:extLst>
          </p:cNvPr>
          <p:cNvGrpSpPr/>
          <p:nvPr/>
        </p:nvGrpSpPr>
        <p:grpSpPr>
          <a:xfrm>
            <a:off x="76320" y="1225080"/>
            <a:ext cx="7590960" cy="2750040"/>
            <a:chOff x="76320" y="1225080"/>
            <a:chExt cx="7590960" cy="2750040"/>
          </a:xfrm>
        </p:grpSpPr>
        <p:pic>
          <p:nvPicPr>
            <p:cNvPr id="191" name="그림 1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6320" y="1225080"/>
              <a:ext cx="7590960" cy="2750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10"/>
            <p:cNvSpPr/>
            <p:nvPr/>
          </p:nvSpPr>
          <p:spPr>
            <a:xfrm>
              <a:off x="1602360" y="1323000"/>
              <a:ext cx="1109170" cy="2320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CustomShape 11"/>
            <p:cNvSpPr/>
            <p:nvPr/>
          </p:nvSpPr>
          <p:spPr>
            <a:xfrm>
              <a:off x="6168010" y="1323000"/>
              <a:ext cx="872640" cy="2320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E5B043-19ED-442E-4D76-22F6D2E294F1}"/>
              </a:ext>
            </a:extLst>
          </p:cNvPr>
          <p:cNvGrpSpPr/>
          <p:nvPr/>
        </p:nvGrpSpPr>
        <p:grpSpPr>
          <a:xfrm>
            <a:off x="76320" y="3975120"/>
            <a:ext cx="7592400" cy="2702520"/>
            <a:chOff x="0" y="4063680"/>
            <a:chExt cx="7667280" cy="2702520"/>
          </a:xfrm>
        </p:grpSpPr>
        <p:pic>
          <p:nvPicPr>
            <p:cNvPr id="192" name="그림 1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4063680"/>
              <a:ext cx="7667280" cy="2702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4" name="CustomShape 12"/>
            <p:cNvSpPr/>
            <p:nvPr/>
          </p:nvSpPr>
          <p:spPr>
            <a:xfrm>
              <a:off x="6168010" y="4151880"/>
              <a:ext cx="872640" cy="227268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CustomShape 13"/>
            <p:cNvSpPr/>
            <p:nvPr/>
          </p:nvSpPr>
          <p:spPr>
            <a:xfrm>
              <a:off x="1640160" y="4161600"/>
              <a:ext cx="1071370" cy="226296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 strike="noStrike" spc="-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                                              </a:t>
              </a:r>
              <a:endParaRPr 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CustomShape 3">
            <a:extLst>
              <a:ext uri="{FF2B5EF4-FFF2-40B4-BE49-F238E27FC236}">
                <a16:creationId xmlns:a16="http://schemas.microsoft.com/office/drawing/2014/main" id="{FF72815B-C2E0-B749-834D-B164773F9A80}"/>
              </a:ext>
            </a:extLst>
          </p:cNvPr>
          <p:cNvSpPr/>
          <p:nvPr/>
        </p:nvSpPr>
        <p:spPr>
          <a:xfrm>
            <a:off x="0" y="0"/>
            <a:ext cx="156600" cy="139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AE47B962-9689-D565-5F21-8ACA96625C5D}"/>
              </a:ext>
            </a:extLst>
          </p:cNvPr>
          <p:cNvSpPr/>
          <p:nvPr/>
        </p:nvSpPr>
        <p:spPr>
          <a:xfrm flipV="1">
            <a:off x="75960" y="545760"/>
            <a:ext cx="12066840" cy="104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3">
            <a:extLst>
              <a:ext uri="{FF2B5EF4-FFF2-40B4-BE49-F238E27FC236}">
                <a16:creationId xmlns:a16="http://schemas.microsoft.com/office/drawing/2014/main" id="{DDF95158-C9F7-DCD2-CF31-782D45E33505}"/>
              </a:ext>
            </a:extLst>
          </p:cNvPr>
          <p:cNvSpPr/>
          <p:nvPr/>
        </p:nvSpPr>
        <p:spPr>
          <a:xfrm>
            <a:off x="412383" y="46670"/>
            <a:ext cx="33883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0" strike="noStrike" spc="-30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3.     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r>
              <a:rPr lang="en-US" altLang="ko-KR" sz="2000" b="1" strike="noStrike" spc="-301" dirty="0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b="1" strike="noStrike" spc="-301" dirty="0" err="1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1317</Words>
  <Application>Microsoft Office PowerPoint</Application>
  <PresentationFormat>와이드스크린</PresentationFormat>
  <Paragraphs>247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Yu Saebyeol</dc:creator>
  <dc:description/>
  <cp:lastModifiedBy>김 준겸</cp:lastModifiedBy>
  <cp:revision>947</cp:revision>
  <cp:lastPrinted>2022-10-31T05:20:02Z</cp:lastPrinted>
  <dcterms:created xsi:type="dcterms:W3CDTF">2022-08-02T00:37:12Z</dcterms:created>
  <dcterms:modified xsi:type="dcterms:W3CDTF">2022-10-31T07:15:23Z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MMClips">
    <vt:i4>0</vt:i4>
  </property>
  <property fmtid="{D5CDD505-2E9C-101B-9397-08002B2CF9AE}" pid="5" name="Notes">
    <vt:i4>16</vt:i4>
  </property>
  <property fmtid="{D5CDD505-2E9C-101B-9397-08002B2CF9AE}" pid="6" name="Slides">
    <vt:i4>16</vt:i4>
  </property>
  <property fmtid="{D5CDD505-2E9C-101B-9397-08002B2CF9AE}" pid="7" name="version">
    <vt:lpwstr>1000.0000.01</vt:lpwstr>
  </property>
</Properties>
</file>