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8.png" ContentType="image/png"/>
  <Override PartName="/ppt/media/image7.png" ContentType="image/png"/>
  <Override PartName="/ppt/media/image1.jpeg" ContentType="image/jpeg"/>
  <Override PartName="/ppt/media/image6.png" ContentType="image/png"/>
  <Override PartName="/ppt/media/image4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3.jpeg" ContentType="image/jpeg"/>
  <Override PartName="/ppt/media/image15.png" ContentType="image/pn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</a:rPr>
              <a:t>Acurácia - Tabela 1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8267716535433"/>
          <c:y val="0.148759461732548"/>
          <c:w val="0.861942257217848"/>
          <c:h val="0.758200168208579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Acúracia</c:v>
                </c:pt>
              </c:strCache>
            </c:strRef>
          </c:tx>
          <c:spPr>
            <a:solidFill>
              <a:srgbClr val="4472c4"/>
            </a:solidFill>
            <a:ln cap="rnd" w="19080">
              <a:solidFill>
                <a:srgbClr val="4472c4"/>
              </a:solidFill>
              <a:round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Pt>
            <c:idx val="1"/>
            <c:marker>
              <c:symbol val="circle"/>
              <c:size val="5"/>
              <c:spPr>
                <a:solidFill>
                  <a:srgbClr val="4472c4"/>
                </a:solidFill>
              </c:spPr>
            </c:marker>
          </c:dPt>
          <c:dPt>
            <c:idx val="2"/>
            <c:marker>
              <c:symbol val="circle"/>
              <c:size val="5"/>
              <c:spPr>
                <a:solidFill>
                  <a:srgbClr val="4472c4"/>
                </a:solidFill>
              </c:spPr>
            </c:marker>
          </c:dPt>
          <c:dPt>
            <c:idx val="3"/>
            <c:marker>
              <c:symbol val="circle"/>
              <c:size val="5"/>
              <c:spPr>
                <a:solidFill>
                  <a:srgbClr val="4472c4"/>
                </a:solidFill>
              </c:spPr>
            </c:marker>
          </c:dPt>
          <c:dLbls>
            <c:numFmt formatCode="0.00%" sourceLinked="0"/>
            <c:dLbl>
              <c:idx val="1"/>
              <c:layout>
                <c:manualLayout>
                  <c:x val="-0.025462962962963"/>
                  <c:y val="-0.0521303175844623"/>
                </c:manualLayout>
              </c:layout>
              <c:numFmt formatCode="0.00%" sourceLinked="0"/>
              <c:txPr>
                <a:bodyPr wrap="square"/>
                <a:lstStyle/>
                <a:p>
                  <a:pPr>
                    <a:defRPr b="0" sz="900" spc="-1" strike="noStrik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layout>
                <c:manualLayout>
                  <c:x val="-0.0208333333333333"/>
                  <c:y val="0.0441102687253143"/>
                </c:manualLayout>
              </c:layout>
              <c:numFmt formatCode="0.00%" sourceLinked="0"/>
              <c:txPr>
                <a:bodyPr wrap="square"/>
                <a:lstStyle/>
                <a:p>
                  <a:pPr>
                    <a:defRPr b="0" sz="900" spc="-1" strike="noStrik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layout>
                <c:manualLayout>
                  <c:x val="-0.0347222222222222"/>
                  <c:y val="-0.0360902198661662"/>
                </c:manualLayout>
              </c:layout>
              <c:numFmt formatCode="0.00%" sourceLinked="0"/>
              <c:txPr>
                <a:bodyPr wrap="square"/>
                <a:lstStyle/>
                <a:p>
                  <a:pPr>
                    <a:defRPr b="0" sz="900" spc="-1" strike="noStrik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900" spc="-1" strike="noStrik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25</c:v>
                </c:pt>
                <c:pt idx="3">
                  <c:v>100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4"/>
                <c:pt idx="0">
                  <c:v>0.6423</c:v>
                </c:pt>
                <c:pt idx="1">
                  <c:v>0.7445</c:v>
                </c:pt>
                <c:pt idx="2">
                  <c:v>0.773</c:v>
                </c:pt>
                <c:pt idx="3">
                  <c:v>0.8129</c:v>
                </c:pt>
              </c:numCache>
            </c:numRef>
          </c:yVal>
          <c:smooth val="0"/>
        </c:ser>
        <c:axId val="30337551"/>
        <c:axId val="85270764"/>
      </c:scatterChart>
      <c:valAx>
        <c:axId val="30337551"/>
        <c:scaling>
          <c:orientation val="minMax"/>
          <c:max val="100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pt-BR" sz="1000" spc="-1" strike="noStrike">
                    <a:solidFill>
                      <a:srgbClr val="595959"/>
                    </a:solidFill>
                    <a:latin typeface="Calibri"/>
                  </a:defRPr>
                </a:pPr>
                <a:r>
                  <a:rPr b="0" lang="pt-BR" sz="1000" spc="-1" strike="noStrike">
                    <a:solidFill>
                      <a:srgbClr val="595959"/>
                    </a:solidFill>
                    <a:latin typeface="Calibri"/>
                  </a:rPr>
                  <a:t>Épocas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5270764"/>
        <c:crosses val="autoZero"/>
        <c:crossBetween val="midCat"/>
      </c:valAx>
      <c:valAx>
        <c:axId val="85270764"/>
        <c:scaling>
          <c:orientation val="minMax"/>
        </c:scaling>
        <c:delete val="0"/>
        <c:axPos val="l"/>
        <c:numFmt formatCode="0.00%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0337551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19080">
      <a:solidFill>
        <a:srgbClr val="0d0d0d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000000"/>
                </a:solidFill>
                <a:latin typeface="Calibri"/>
              </a:defRPr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Acurácia - Tabela 2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Acúracia</c:v>
                </c:pt>
              </c:strCache>
            </c:strRef>
          </c:tx>
          <c:spPr>
            <a:solidFill>
              <a:srgbClr val="4472c4"/>
            </a:solidFill>
            <a:ln cap="rnd" w="19080">
              <a:solidFill>
                <a:srgbClr val="4472c4"/>
              </a:solidFill>
              <a:round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Pt>
            <c:idx val="1"/>
            <c:marker>
              <c:symbol val="circle"/>
              <c:size val="5"/>
              <c:spPr>
                <a:solidFill>
                  <a:srgbClr val="4472c4"/>
                </a:solidFill>
              </c:spPr>
            </c:marker>
          </c:dPt>
          <c:dPt>
            <c:idx val="2"/>
            <c:marker>
              <c:symbol val="circle"/>
              <c:size val="5"/>
              <c:spPr>
                <a:solidFill>
                  <a:srgbClr val="4472c4"/>
                </a:solidFill>
              </c:spPr>
            </c:marker>
          </c:dPt>
          <c:dPt>
            <c:idx val="3"/>
            <c:marker>
              <c:symbol val="circle"/>
              <c:size val="5"/>
              <c:spPr>
                <a:solidFill>
                  <a:srgbClr val="4472c4"/>
                </a:solidFill>
              </c:spPr>
            </c:marker>
          </c:dPt>
          <c:dLbls>
            <c:numFmt formatCode="0.00%" sourceLinked="0"/>
            <c:dLbl>
              <c:idx val="1"/>
              <c:layout>
                <c:manualLayout>
                  <c:x val="-0.00933216595530335"/>
                  <c:y val="-0.0407973978444256"/>
                </c:manualLayout>
              </c:layout>
              <c:numFmt formatCode="0.00%" sourceLinked="0"/>
              <c:txPr>
                <a:bodyPr wrap="square"/>
                <a:lstStyle/>
                <a:p>
                  <a:pPr>
                    <a:defRPr b="0" lang="en-US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layout>
                <c:manualLayout>
                  <c:x val="-0.0069991244664775"/>
                  <c:y val="0.033379689145439"/>
                </c:manualLayout>
              </c:layout>
              <c:numFmt formatCode="0.00%" sourceLinked="0"/>
              <c:txPr>
                <a:bodyPr wrap="square"/>
                <a:lstStyle/>
                <a:p>
                  <a:pPr>
                    <a:defRPr b="0" lang="en-US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layout>
                <c:manualLayout>
                  <c:x val="0"/>
                  <c:y val="-0.0407973978444255"/>
                </c:manualLayout>
              </c:layout>
              <c:numFmt formatCode="0.00%" sourceLinked="0"/>
              <c:txPr>
                <a:bodyPr wrap="square"/>
                <a:lstStyle/>
                <a:p>
                  <a:pPr>
                    <a:defRPr b="0" lang="en-US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lang="en-US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25</c:v>
                </c:pt>
                <c:pt idx="3">
                  <c:v>100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4"/>
                <c:pt idx="0">
                  <c:v>0.5996</c:v>
                </c:pt>
                <c:pt idx="1">
                  <c:v>0.7349</c:v>
                </c:pt>
                <c:pt idx="2">
                  <c:v>0.7536</c:v>
                </c:pt>
                <c:pt idx="3">
                  <c:v>0.8213</c:v>
                </c:pt>
              </c:numCache>
            </c:numRef>
          </c:yVal>
          <c:smooth val="0"/>
        </c:ser>
        <c:axId val="65186605"/>
        <c:axId val="6887857"/>
      </c:scatterChart>
      <c:valAx>
        <c:axId val="65186605"/>
        <c:scaling>
          <c:orientation val="minMax"/>
          <c:max val="100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lang="en-US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6887857"/>
        <c:crosses val="autoZero"/>
        <c:crossBetween val="midCat"/>
      </c:valAx>
      <c:valAx>
        <c:axId val="6887857"/>
        <c:scaling>
          <c:orientation val="minMax"/>
        </c:scaling>
        <c:delete val="0"/>
        <c:axPos val="l"/>
        <c:numFmt formatCode="0.00%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lang="en-US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65186605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19080">
      <a:solidFill>
        <a:srgbClr val="0d0d0d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EDEFC88-92A2-4D46-8458-D71E40411E0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1F352-F9C2-42B3-985E-8C3DE06EC2D9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5241F3-6246-453E-A98A-542C98D5F23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2f5597"/>
                </a:solidFill>
                <a:latin typeface="Arial"/>
              </a:rPr>
              <a:t>. O uso dessa arquitetura torna as redes convolucionais rápidas de treinar, o que é vantajoso para trabalhar com redes profundas. Hoje a CNN ou alguma variante próxima, é usada na maioria dos modelos para reconhecimento de imagem.</a:t>
            </a:r>
            <a:r>
              <a:rPr b="0" lang="pt-BR" sz="1200" spc="-1" strike="noStrike">
                <a:solidFill>
                  <a:srgbClr val="2f5597"/>
                </a:solidFill>
                <a:latin typeface="Arial"/>
              </a:rPr>
              <a:t>Para o seu funcionamento foram criadas duas camadas de convulação , onde foram ativadas com Relu. </a:t>
            </a:r>
            <a:endParaRPr b="0" lang="pt-BR" sz="12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f5597"/>
                </a:solidFill>
                <a:latin typeface="Arial"/>
              </a:rPr>
              <a:t>O objetivo do RELU é a aplicação de uma função não linear na saída da camada não convulacional, assim os dados não são modulados por uma combinação linear e o algoritmo e a classificação é facilitada.Foram adicionadas duas camadas de pooling também. Uma camada de pooling serve para simplificar a informação da camada anterior. A saída da segunda camada passamos o flatten para transformar a matriz da imagem para uma array para identificações de padrões Ao final da rede é colocada uma camada Fully Connected, onde sua entrada é a saída da camada anterior e sua saída são N neurônios, com N sendo a quantidade de classes do seu modelo para finalizar a classificação.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F15A32-D1DB-4964-8301-08564F86AFDB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2f5597"/>
                </a:solidFill>
                <a:latin typeface="Arial"/>
              </a:rPr>
              <a:t>Para realizar o treinamento do algoritmo subdividimos as pastas em </a:t>
            </a:r>
            <a:r>
              <a:rPr b="1" lang="pt-BR" sz="2000" spc="-1" strike="noStrike">
                <a:solidFill>
                  <a:srgbClr val="2f5597"/>
                </a:solidFill>
                <a:latin typeface="Arial"/>
              </a:rPr>
              <a:t>dataset_treino; dataset_validation; dataset_teste</a:t>
            </a:r>
            <a:r>
              <a:rPr b="0" lang="pt-BR" sz="2000" spc="-1" strike="noStrike">
                <a:solidFill>
                  <a:srgbClr val="2f5597"/>
                </a:solidFill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FE123-A592-4C6D-A855-BA66657B2BCF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630C3-1553-48A2-BD4A-B817EE987D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E318BD-4889-42E2-8907-C92F7AC328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2542B7-7392-4824-8C73-1623CCC7CB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3AAE6E-0293-49C3-8D2B-0482BE422A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9B44C1-37D8-49B8-BA7A-ABB465E1BA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01A796-04E0-4F1D-97AD-4937108123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CBAEC6-470D-412F-95FE-AA36C73606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C4F313-41EF-47C2-84CC-A94472BCE9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120D5E-0AB6-4E9F-B622-C4E8C83ED5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DDBE29-7521-4C94-8765-68293E21C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E39AD4-964C-47AF-9567-34631179C8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66D11-995F-4FC9-87EC-F7B8ACF430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5EFA20-9331-467F-98FC-47A2C64D3A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C9882D-FAF6-481A-9520-37E7D3DE00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CB2BDC-8DBF-4681-AE2B-A470BA4EAC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7001E6-2A98-43F9-980F-4E2A22349D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D437BF-1A9B-4753-B1E8-580B50D87F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B6571D-19E6-4872-9DF9-2A60BDAD77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C52A40-C202-4171-ADED-4E9E58F47D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007593-9F32-49D0-8A2D-25405C167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B5675-E390-4B4A-ADF3-F32F3274D3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C14B00-3807-4EDF-8520-005DE5FC37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2C285-8718-4D76-9F64-5C6B5E565B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BEDEB-BB42-43B7-BDD2-A6874A199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editar 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869955-EC71-4345-8A94-A62EF84D875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editar 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C26930-2C9A-4B21-99B6-2D54BE1F76F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1"/>
          <p:cNvSpPr/>
          <p:nvPr/>
        </p:nvSpPr>
        <p:spPr>
          <a:xfrm>
            <a:off x="8572680" y="0"/>
            <a:ext cx="3619080" cy="6791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Agrupar 12"/>
          <p:cNvGrpSpPr/>
          <p:nvPr/>
        </p:nvGrpSpPr>
        <p:grpSpPr>
          <a:xfrm>
            <a:off x="2520000" y="2360520"/>
            <a:ext cx="4547160" cy="699480"/>
            <a:chOff x="2520000" y="2360520"/>
            <a:chExt cx="4547160" cy="699480"/>
          </a:xfrm>
        </p:grpSpPr>
        <p:sp>
          <p:nvSpPr>
            <p:cNvPr id="90" name="CaixaDeTexto 10"/>
            <p:cNvSpPr/>
            <p:nvPr/>
          </p:nvSpPr>
          <p:spPr>
            <a:xfrm>
              <a:off x="2520000" y="2360520"/>
              <a:ext cx="454716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2f5597"/>
                  </a:solidFill>
                  <a:latin typeface="Calibri"/>
                </a:rPr>
                <a:t>Reconhecimento de imagens alimentar</a:t>
              </a:r>
              <a:endParaRPr b="1" lang="pt-BR" sz="2000" spc="-1" strike="noStrike">
                <a:latin typeface="Arial"/>
              </a:endParaRPr>
            </a:p>
          </p:txBody>
        </p:sp>
      </p:grpSp>
      <p:sp>
        <p:nvSpPr>
          <p:cNvPr id="91" name="Elipse 8"/>
          <p:cNvSpPr/>
          <p:nvPr/>
        </p:nvSpPr>
        <p:spPr>
          <a:xfrm>
            <a:off x="7200000" y="5087160"/>
            <a:ext cx="6717960" cy="4812840"/>
          </a:xfrm>
          <a:prstGeom prst="ellipse">
            <a:avLst/>
          </a:prstGeom>
          <a:solidFill>
            <a:srgbClr val="2f5597"/>
          </a:solidFill>
          <a:ln>
            <a:noFill/>
          </a:ln>
          <a:effectLst>
            <a:outerShdw algn="ctr" blurRad="50760" dir="5400000" dist="5076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riângulo isósceles 5"/>
          <p:cNvSpPr/>
          <p:nvPr/>
        </p:nvSpPr>
        <p:spPr>
          <a:xfrm>
            <a:off x="-2165400" y="477504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riângulo isósceles 5"/>
          <p:cNvSpPr/>
          <p:nvPr/>
        </p:nvSpPr>
        <p:spPr>
          <a:xfrm rot="5400000">
            <a:off x="-1142640" y="-110808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ixaDeTexto 6"/>
          <p:cNvSpPr/>
          <p:nvPr/>
        </p:nvSpPr>
        <p:spPr>
          <a:xfrm>
            <a:off x="8131320" y="1139760"/>
            <a:ext cx="3924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 Narrow"/>
              </a:rPr>
              <a:t>Principais alimentos que causam alergias: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CaixaDeTexto 7"/>
          <p:cNvSpPr/>
          <p:nvPr/>
        </p:nvSpPr>
        <p:spPr>
          <a:xfrm>
            <a:off x="8131320" y="2551680"/>
            <a:ext cx="29271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Frutos do Mar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Embutidos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Leite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Ovo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Trigo , Aveia , Centeio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Aditivos Alimentares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Elipse 8"/>
          <p:cNvSpPr/>
          <p:nvPr/>
        </p:nvSpPr>
        <p:spPr>
          <a:xfrm>
            <a:off x="8420040" y="5094360"/>
            <a:ext cx="6717960" cy="4812840"/>
          </a:xfrm>
          <a:prstGeom prst="ellipse">
            <a:avLst/>
          </a:prstGeom>
          <a:solidFill>
            <a:srgbClr val="2f559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Elipse 9"/>
          <p:cNvSpPr/>
          <p:nvPr/>
        </p:nvSpPr>
        <p:spPr>
          <a:xfrm>
            <a:off x="9848880" y="-3236760"/>
            <a:ext cx="6717960" cy="4812840"/>
          </a:xfrm>
          <a:prstGeom prst="ellipse">
            <a:avLst/>
          </a:prstGeom>
          <a:solidFill>
            <a:srgbClr val="2f559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2" descr="O que são alimentos saudáveis? Exemplos de alimentos saudáveis"/>
          <p:cNvPicPr/>
          <p:nvPr/>
        </p:nvPicPr>
        <p:blipFill>
          <a:blip r:embed="rId1"/>
          <a:stretch/>
        </p:blipFill>
        <p:spPr>
          <a:xfrm>
            <a:off x="936000" y="478800"/>
            <a:ext cx="5899680" cy="58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lipse 9"/>
          <p:cNvSpPr/>
          <p:nvPr/>
        </p:nvSpPr>
        <p:spPr>
          <a:xfrm>
            <a:off x="10187280" y="-3239280"/>
            <a:ext cx="6717960" cy="4812840"/>
          </a:xfrm>
          <a:prstGeom prst="ellipse">
            <a:avLst/>
          </a:prstGeom>
          <a:solidFill>
            <a:srgbClr val="2f559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Elipse 8"/>
          <p:cNvSpPr/>
          <p:nvPr/>
        </p:nvSpPr>
        <p:spPr>
          <a:xfrm>
            <a:off x="8623440" y="5416560"/>
            <a:ext cx="6717960" cy="4812840"/>
          </a:xfrm>
          <a:prstGeom prst="ellipse">
            <a:avLst/>
          </a:prstGeom>
          <a:solidFill>
            <a:srgbClr val="2f559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icture 4"/>
          <p:cNvSpPr/>
          <p:nvPr/>
        </p:nvSpPr>
        <p:spPr>
          <a:xfrm>
            <a:off x="-3345120" y="0"/>
            <a:ext cx="11099520" cy="658620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aixaDeTexto 5"/>
          <p:cNvSpPr/>
          <p:nvPr/>
        </p:nvSpPr>
        <p:spPr>
          <a:xfrm>
            <a:off x="8057880" y="743040"/>
            <a:ext cx="3924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Arial Narrow"/>
              </a:rPr>
              <a:t>Sintomas de alergias alimentares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CaixaDeTexto 3"/>
          <p:cNvSpPr/>
          <p:nvPr/>
        </p:nvSpPr>
        <p:spPr>
          <a:xfrm>
            <a:off x="7877160" y="1573920"/>
            <a:ext cx="4619520" cy="27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Espirros;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Dificuldade em respirar com chiado;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Coceira e vermelhidão na pele;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Nariz entupido ou escorrendo;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Inchaço da boca, olhos e nariz;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Diarreia;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Dor abdominal, náuseas e vômitos;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Aumento dos batimentos cardíacos;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Tonturas e sensação de desmaio;</a:t>
            </a:r>
            <a:endParaRPr b="0" lang="pt-BR" sz="175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1750" spc="-1" strike="noStrike">
                <a:solidFill>
                  <a:srgbClr val="000000"/>
                </a:solidFill>
                <a:latin typeface="Calibri"/>
              </a:rPr>
              <a:t>Suores intensos;</a:t>
            </a:r>
            <a:endParaRPr b="0" lang="pt-BR" sz="1750" spc="-1" strike="noStrike">
              <a:latin typeface="Arial"/>
            </a:endParaRPr>
          </a:p>
        </p:txBody>
      </p:sp>
      <p:sp>
        <p:nvSpPr>
          <p:cNvPr id="104" name="CaixaDeTexto 7"/>
          <p:cNvSpPr/>
          <p:nvPr/>
        </p:nvSpPr>
        <p:spPr>
          <a:xfrm>
            <a:off x="-88920" y="6627240"/>
            <a:ext cx="73782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</a:rPr>
              <a:t>Fonte: https://www.hermespardini.com.br/blog/?p=427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ixaDeTexto 15"/>
          <p:cNvSpPr/>
          <p:nvPr/>
        </p:nvSpPr>
        <p:spPr>
          <a:xfrm>
            <a:off x="8701200" y="1292400"/>
            <a:ext cx="30538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Agrupar 21"/>
          <p:cNvGrpSpPr/>
          <p:nvPr/>
        </p:nvGrpSpPr>
        <p:grpSpPr>
          <a:xfrm>
            <a:off x="7048800" y="953640"/>
            <a:ext cx="5142960" cy="5507640"/>
            <a:chOff x="7048800" y="953640"/>
            <a:chExt cx="5142960" cy="5507640"/>
          </a:xfrm>
        </p:grpSpPr>
        <p:pic>
          <p:nvPicPr>
            <p:cNvPr id="107" name="Picture 10" descr="Hospital Alemão Oswaldo Cruz | Hospital em São Paulo"/>
            <p:cNvPicPr/>
            <p:nvPr/>
          </p:nvPicPr>
          <p:blipFill>
            <a:blip r:embed="rId1"/>
            <a:srcRect l="39525" t="0" r="0" b="0"/>
            <a:stretch/>
          </p:blipFill>
          <p:spPr>
            <a:xfrm>
              <a:off x="7048800" y="953640"/>
              <a:ext cx="5142960" cy="550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" name="Retângulo 13"/>
            <p:cNvSpPr/>
            <p:nvPr/>
          </p:nvSpPr>
          <p:spPr>
            <a:xfrm>
              <a:off x="7077960" y="2826720"/>
              <a:ext cx="414000" cy="88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aixaDeTexto 22"/>
          <p:cNvSpPr/>
          <p:nvPr/>
        </p:nvSpPr>
        <p:spPr>
          <a:xfrm>
            <a:off x="-237240" y="1359360"/>
            <a:ext cx="83019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f5597"/>
                </a:solidFill>
                <a:latin typeface="Calibri Light"/>
              </a:rPr>
              <a:t>A Cada 100 entradas em um pronto de socorro, 3 a 4 casos são referentes à Alergia Alimentar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28"/>
          <p:cNvSpPr/>
          <p:nvPr/>
        </p:nvSpPr>
        <p:spPr>
          <a:xfrm>
            <a:off x="539640" y="2937600"/>
            <a:ext cx="59432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2f5597"/>
                </a:solidFill>
                <a:latin typeface="Calibri"/>
              </a:rPr>
              <a:t>Pessoas com Deficiência Visual possuem um risco maior, por não conseguirem com facilidade saber quais ingredientes estão consumindo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1" name="Elipse 29"/>
          <p:cNvSpPr/>
          <p:nvPr/>
        </p:nvSpPr>
        <p:spPr>
          <a:xfrm>
            <a:off x="-4064400" y="5131440"/>
            <a:ext cx="6717960" cy="4812840"/>
          </a:xfrm>
          <a:prstGeom prst="ellipse">
            <a:avLst/>
          </a:prstGeom>
          <a:solidFill>
            <a:srgbClr val="2f559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Elipse 30"/>
          <p:cNvSpPr/>
          <p:nvPr/>
        </p:nvSpPr>
        <p:spPr>
          <a:xfrm>
            <a:off x="-4264200" y="5370840"/>
            <a:ext cx="6717960" cy="4812840"/>
          </a:xfrm>
          <a:prstGeom prst="ellipse">
            <a:avLst/>
          </a:prstGeom>
          <a:solidFill>
            <a:srgbClr val="2f559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tângulo 23"/>
          <p:cNvSpPr/>
          <p:nvPr/>
        </p:nvSpPr>
        <p:spPr>
          <a:xfrm>
            <a:off x="4618440" y="5832000"/>
            <a:ext cx="2873520" cy="1035360"/>
          </a:xfrm>
          <a:custGeom>
            <a:avLst/>
            <a:gdLst/>
            <a:ahLst/>
            <a:rect l="l" t="t" r="r" b="b"/>
            <a:pathLst>
              <a:path w="2844824" h="973698">
                <a:moveTo>
                  <a:pt x="24" y="20166"/>
                </a:moveTo>
                <a:lnTo>
                  <a:pt x="2835492" y="2440"/>
                </a:lnTo>
                <a:cubicBezTo>
                  <a:pt x="2838603" y="326193"/>
                  <a:pt x="2841713" y="649945"/>
                  <a:pt x="2844824" y="973698"/>
                </a:cubicBezTo>
                <a:lnTo>
                  <a:pt x="24" y="973698"/>
                </a:lnTo>
                <a:cubicBezTo>
                  <a:pt x="-9652" y="844540"/>
                  <a:pt x="2849318" y="129158"/>
                  <a:pt x="2839642" y="0"/>
                </a:cubicBezTo>
                <a:lnTo>
                  <a:pt x="24" y="20166"/>
                </a:lnTo>
                <a:close/>
              </a:path>
            </a:pathLst>
          </a:custGeom>
          <a:solidFill>
            <a:srgbClr val="00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tângulo 24"/>
          <p:cNvSpPr/>
          <p:nvPr/>
        </p:nvSpPr>
        <p:spPr>
          <a:xfrm>
            <a:off x="7048800" y="6081480"/>
            <a:ext cx="5142960" cy="776160"/>
          </a:xfrm>
          <a:prstGeom prst="rect">
            <a:avLst/>
          </a:prstGeom>
          <a:solidFill>
            <a:srgbClr val="00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tângulo 23"/>
          <p:cNvSpPr/>
          <p:nvPr/>
        </p:nvSpPr>
        <p:spPr>
          <a:xfrm>
            <a:off x="9318240" y="-81000"/>
            <a:ext cx="2873520" cy="1044720"/>
          </a:xfrm>
          <a:custGeom>
            <a:avLst/>
            <a:gdLst/>
            <a:ahLst/>
            <a:rect l="l" t="t" r="r" b="b"/>
            <a:pathLst>
              <a:path w="2844824" h="982561">
                <a:moveTo>
                  <a:pt x="24" y="29029"/>
                </a:moveTo>
                <a:lnTo>
                  <a:pt x="2844824" y="29029"/>
                </a:lnTo>
                <a:lnTo>
                  <a:pt x="2844824" y="982561"/>
                </a:lnTo>
                <a:lnTo>
                  <a:pt x="24" y="982561"/>
                </a:lnTo>
                <a:cubicBezTo>
                  <a:pt x="-9652" y="853403"/>
                  <a:pt x="2839986" y="129158"/>
                  <a:pt x="2830310" y="0"/>
                </a:cubicBezTo>
                <a:lnTo>
                  <a:pt x="24" y="29029"/>
                </a:lnTo>
                <a:close/>
              </a:path>
            </a:pathLst>
          </a:custGeom>
          <a:solidFill>
            <a:srgbClr val="00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Elipse 43"/>
          <p:cNvSpPr/>
          <p:nvPr/>
        </p:nvSpPr>
        <p:spPr>
          <a:xfrm>
            <a:off x="-3974760" y="-3801240"/>
            <a:ext cx="6717960" cy="4812840"/>
          </a:xfrm>
          <a:prstGeom prst="ellipse">
            <a:avLst/>
          </a:prstGeom>
          <a:solidFill>
            <a:srgbClr val="2f5597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 187"/>
          <p:cNvSpPr/>
          <p:nvPr/>
        </p:nvSpPr>
        <p:spPr>
          <a:xfrm>
            <a:off x="3324240" y="0"/>
            <a:ext cx="51642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tângulo 4"/>
          <p:cNvSpPr/>
          <p:nvPr/>
        </p:nvSpPr>
        <p:spPr>
          <a:xfrm>
            <a:off x="8572680" y="0"/>
            <a:ext cx="3514320" cy="7035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aixaDeTexto 6"/>
          <p:cNvSpPr/>
          <p:nvPr/>
        </p:nvSpPr>
        <p:spPr>
          <a:xfrm>
            <a:off x="8873280" y="2410920"/>
            <a:ext cx="29271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Um modelo que realiza o reconhecimento de Imagem, para identificar ingredientes que possam ser prejudiciais a saúde do usuário. Com o objetivo de salvar vidas.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aixaDeTexto 5"/>
          <p:cNvSpPr/>
          <p:nvPr/>
        </p:nvSpPr>
        <p:spPr>
          <a:xfrm>
            <a:off x="8572680" y="289080"/>
            <a:ext cx="36673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7200" spc="-1" strike="noStrike">
                <a:solidFill>
                  <a:srgbClr val="ffffff"/>
                </a:solidFill>
                <a:latin typeface="ModAK"/>
              </a:rPr>
              <a:t>Modelo</a:t>
            </a:r>
            <a:endParaRPr b="0" lang="pt-BR" sz="7200" spc="-1" strike="noStrike">
              <a:latin typeface="Arial"/>
            </a:endParaRPr>
          </a:p>
        </p:txBody>
      </p:sp>
      <p:grpSp>
        <p:nvGrpSpPr>
          <p:cNvPr id="121" name="Agrupar 69"/>
          <p:cNvGrpSpPr/>
          <p:nvPr/>
        </p:nvGrpSpPr>
        <p:grpSpPr>
          <a:xfrm>
            <a:off x="4434480" y="1234800"/>
            <a:ext cx="1509840" cy="1591560"/>
            <a:chOff x="4434480" y="1234800"/>
            <a:chExt cx="1509840" cy="1591560"/>
          </a:xfrm>
        </p:grpSpPr>
        <p:pic>
          <p:nvPicPr>
            <p:cNvPr id="122" name="Picture 6" descr="Pasta - ícones de arquivos e pastas grátis"/>
            <p:cNvPicPr/>
            <p:nvPr/>
          </p:nvPicPr>
          <p:blipFill>
            <a:blip r:embed="rId1"/>
            <a:stretch/>
          </p:blipFill>
          <p:spPr>
            <a:xfrm>
              <a:off x="4479480" y="1767240"/>
              <a:ext cx="1236240" cy="105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3" name="CaixaDeTexto 71"/>
            <p:cNvSpPr/>
            <p:nvPr/>
          </p:nvSpPr>
          <p:spPr>
            <a:xfrm>
              <a:off x="4434480" y="1234800"/>
              <a:ext cx="1509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Alimentos 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COM</a:t>
              </a: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 Camarão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: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24" name="Agrupar 72"/>
          <p:cNvGrpSpPr/>
          <p:nvPr/>
        </p:nvGrpSpPr>
        <p:grpSpPr>
          <a:xfrm>
            <a:off x="6726960" y="1232640"/>
            <a:ext cx="1509840" cy="1593720"/>
            <a:chOff x="6726960" y="1232640"/>
            <a:chExt cx="1509840" cy="1593720"/>
          </a:xfrm>
        </p:grpSpPr>
        <p:pic>
          <p:nvPicPr>
            <p:cNvPr id="125" name="Picture 6" descr="Pasta - ícones de arquivos e pastas grátis"/>
            <p:cNvPicPr/>
            <p:nvPr/>
          </p:nvPicPr>
          <p:blipFill>
            <a:blip r:embed="rId2"/>
            <a:stretch/>
          </p:blipFill>
          <p:spPr>
            <a:xfrm>
              <a:off x="6797520" y="1767240"/>
              <a:ext cx="1236240" cy="105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CaixaDeTexto 74"/>
            <p:cNvSpPr/>
            <p:nvPr/>
          </p:nvSpPr>
          <p:spPr>
            <a:xfrm>
              <a:off x="6726960" y="1232640"/>
              <a:ext cx="1509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Alimentos 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SEM</a:t>
              </a: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 Camarão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: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27" name="Agrupar 75"/>
          <p:cNvGrpSpPr/>
          <p:nvPr/>
        </p:nvGrpSpPr>
        <p:grpSpPr>
          <a:xfrm>
            <a:off x="6707160" y="3818520"/>
            <a:ext cx="1509840" cy="1614240"/>
            <a:chOff x="6707160" y="3818520"/>
            <a:chExt cx="1509840" cy="1614240"/>
          </a:xfrm>
        </p:grpSpPr>
        <p:pic>
          <p:nvPicPr>
            <p:cNvPr id="128" name="Picture 6" descr="Pasta - ícones de arquivos e pastas grátis"/>
            <p:cNvPicPr/>
            <p:nvPr/>
          </p:nvPicPr>
          <p:blipFill>
            <a:blip r:embed="rId3"/>
            <a:stretch/>
          </p:blipFill>
          <p:spPr>
            <a:xfrm>
              <a:off x="6797520" y="4373640"/>
              <a:ext cx="1236240" cy="105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9" name="CaixaDeTexto 77"/>
            <p:cNvSpPr/>
            <p:nvPr/>
          </p:nvSpPr>
          <p:spPr>
            <a:xfrm>
              <a:off x="6707160" y="3818520"/>
              <a:ext cx="1509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Alimentos 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SEM</a:t>
              </a: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 Salsicha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: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30" name="Agrupar 78"/>
          <p:cNvGrpSpPr/>
          <p:nvPr/>
        </p:nvGrpSpPr>
        <p:grpSpPr>
          <a:xfrm>
            <a:off x="4409640" y="3819960"/>
            <a:ext cx="1509840" cy="1612800"/>
            <a:chOff x="4409640" y="3819960"/>
            <a:chExt cx="1509840" cy="1612800"/>
          </a:xfrm>
        </p:grpSpPr>
        <p:pic>
          <p:nvPicPr>
            <p:cNvPr id="131" name="Picture 6" descr="Pasta - ícones de arquivos e pastas grátis"/>
            <p:cNvPicPr/>
            <p:nvPr/>
          </p:nvPicPr>
          <p:blipFill>
            <a:blip r:embed="rId4"/>
            <a:stretch/>
          </p:blipFill>
          <p:spPr>
            <a:xfrm>
              <a:off x="4479480" y="4373640"/>
              <a:ext cx="1236240" cy="105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aixaDeTexto 80"/>
            <p:cNvSpPr/>
            <p:nvPr/>
          </p:nvSpPr>
          <p:spPr>
            <a:xfrm>
              <a:off x="4409640" y="3819960"/>
              <a:ext cx="1509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Alimentos 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COM</a:t>
              </a:r>
              <a:r>
                <a:rPr b="0" lang="pt-BR" sz="1800" spc="-1" strike="noStrike">
                  <a:solidFill>
                    <a:srgbClr val="000000"/>
                  </a:solidFill>
                  <a:latin typeface="Arial Narrow"/>
                </a:rPr>
                <a:t> Salsicha</a:t>
              </a:r>
              <a:r>
                <a:rPr b="1" lang="pt-BR" sz="1800" spc="-1" strike="noStrike">
                  <a:solidFill>
                    <a:srgbClr val="000000"/>
                  </a:solidFill>
                  <a:latin typeface="Arial Narrow"/>
                </a:rPr>
                <a:t>:</a:t>
              </a:r>
              <a:endParaRPr b="0" lang="pt-BR" sz="1800" spc="-1" strike="noStrike">
                <a:latin typeface="Arial"/>
              </a:endParaRPr>
            </a:p>
          </p:txBody>
        </p:sp>
      </p:grpSp>
      <p:pic>
        <p:nvPicPr>
          <p:cNvPr id="133" name="Picture 12" descr="Robô doméstico PNG clipart | PNG Mart"/>
          <p:cNvPicPr/>
          <p:nvPr/>
        </p:nvPicPr>
        <p:blipFill>
          <a:blip r:embed="rId5"/>
          <a:stretch/>
        </p:blipFill>
        <p:spPr>
          <a:xfrm>
            <a:off x="-3847680" y="1043640"/>
            <a:ext cx="8472240" cy="4765320"/>
          </a:xfrm>
          <a:prstGeom prst="rect">
            <a:avLst/>
          </a:prstGeom>
          <a:ln w="0">
            <a:noFill/>
          </a:ln>
        </p:spPr>
      </p:pic>
      <p:sp>
        <p:nvSpPr>
          <p:cNvPr id="134" name="Triângulo isósceles 5"/>
          <p:cNvSpPr/>
          <p:nvPr/>
        </p:nvSpPr>
        <p:spPr>
          <a:xfrm>
            <a:off x="-2165400" y="487152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riângulo isósceles 5"/>
          <p:cNvSpPr/>
          <p:nvPr/>
        </p:nvSpPr>
        <p:spPr>
          <a:xfrm rot="5400000">
            <a:off x="-1142640" y="-110808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tângulo 3"/>
          <p:cNvSpPr/>
          <p:nvPr/>
        </p:nvSpPr>
        <p:spPr>
          <a:xfrm>
            <a:off x="8572680" y="0"/>
            <a:ext cx="3514320" cy="7035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aixaDeTexto 6"/>
          <p:cNvSpPr/>
          <p:nvPr/>
        </p:nvSpPr>
        <p:spPr>
          <a:xfrm>
            <a:off x="8866080" y="2618640"/>
            <a:ext cx="29271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As redes neurais convolucionais (CNN) se utilizam de uma arquitetura especial que é particularmente bem adequada para classificar imagens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8" name="Picture 2" descr="ویژگی های Keras و TensorFlow ( تفاوت ها و شباهت ها) - ویرگول"/>
          <p:cNvPicPr/>
          <p:nvPr/>
        </p:nvPicPr>
        <p:blipFill>
          <a:blip r:embed="rId1"/>
          <a:srcRect l="0" t="19665" r="0" b="16087"/>
          <a:stretch/>
        </p:blipFill>
        <p:spPr>
          <a:xfrm>
            <a:off x="182880" y="2419200"/>
            <a:ext cx="3408840" cy="164232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2" descr="Arquiteturas de Redes Neurais Convolucionais para reconhecimento de imagens  - Viceri"/>
          <p:cNvPicPr/>
          <p:nvPr/>
        </p:nvPicPr>
        <p:blipFill>
          <a:blip r:embed="rId2"/>
          <a:stretch/>
        </p:blipFill>
        <p:spPr>
          <a:xfrm>
            <a:off x="3592080" y="1741320"/>
            <a:ext cx="4845600" cy="3552480"/>
          </a:xfrm>
          <a:prstGeom prst="rect">
            <a:avLst/>
          </a:prstGeom>
          <a:ln w="0">
            <a:noFill/>
          </a:ln>
        </p:spPr>
      </p:pic>
      <p:sp>
        <p:nvSpPr>
          <p:cNvPr id="140" name="Triângulo isósceles 5"/>
          <p:cNvSpPr/>
          <p:nvPr/>
        </p:nvSpPr>
        <p:spPr>
          <a:xfrm>
            <a:off x="-2165400" y="487152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riângulo isósceles 5"/>
          <p:cNvSpPr/>
          <p:nvPr/>
        </p:nvSpPr>
        <p:spPr>
          <a:xfrm rot="5400000">
            <a:off x="-1142640" y="-110808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aixaDeTexto 11"/>
          <p:cNvSpPr/>
          <p:nvPr/>
        </p:nvSpPr>
        <p:spPr>
          <a:xfrm>
            <a:off x="3735000" y="1603080"/>
            <a:ext cx="326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200" spc="-1" strike="noStrike">
                <a:solidFill>
                  <a:srgbClr val="2f5597"/>
                </a:solidFill>
                <a:latin typeface="Calibri"/>
              </a:rPr>
              <a:t>Imagem meramente ilustrativa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3" name="CaixaDeTexto 1"/>
          <p:cNvSpPr/>
          <p:nvPr/>
        </p:nvSpPr>
        <p:spPr>
          <a:xfrm>
            <a:off x="8952840" y="801720"/>
            <a:ext cx="2927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Desenvolvimento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aixaDeTexto 2"/>
          <p:cNvSpPr/>
          <p:nvPr/>
        </p:nvSpPr>
        <p:spPr>
          <a:xfrm>
            <a:off x="8934840" y="1972440"/>
            <a:ext cx="2927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Uma Rede Neural Convolucional (CNN)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4" descr="Gato pode comer salsicha? Descubra aqui! | Petz"/>
          <p:cNvPicPr/>
          <p:nvPr/>
        </p:nvPicPr>
        <p:blipFill>
          <a:blip r:embed="rId1">
            <a:alphaModFix amt="35000"/>
          </a:blip>
          <a:srcRect l="44432" t="0" r="0" b="0"/>
          <a:stretch/>
        </p:blipFill>
        <p:spPr>
          <a:xfrm>
            <a:off x="4551840" y="0"/>
            <a:ext cx="4020480" cy="68576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Camarão Pré - Cozido Descascado sem Cabeça 80/100 (91/110) Swift 400g -  Swift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-70560" y="0"/>
            <a:ext cx="4621680" cy="6857640"/>
          </a:xfrm>
          <a:prstGeom prst="rect">
            <a:avLst/>
          </a:prstGeom>
          <a:ln w="0">
            <a:noFill/>
          </a:ln>
        </p:spPr>
      </p:pic>
      <p:sp>
        <p:nvSpPr>
          <p:cNvPr id="147" name="Retângulo 3"/>
          <p:cNvSpPr/>
          <p:nvPr/>
        </p:nvSpPr>
        <p:spPr>
          <a:xfrm>
            <a:off x="8572680" y="0"/>
            <a:ext cx="3514320" cy="7035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riângulo isósceles 5"/>
          <p:cNvSpPr/>
          <p:nvPr/>
        </p:nvSpPr>
        <p:spPr>
          <a:xfrm>
            <a:off x="-2165400" y="487152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riângulo isósceles 5"/>
          <p:cNvSpPr/>
          <p:nvPr/>
        </p:nvSpPr>
        <p:spPr>
          <a:xfrm rot="5400000">
            <a:off x="-1142640" y="-110808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aixaDeTexto 7"/>
          <p:cNvSpPr/>
          <p:nvPr/>
        </p:nvSpPr>
        <p:spPr>
          <a:xfrm>
            <a:off x="8866080" y="1060200"/>
            <a:ext cx="2927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Coletada </a:t>
            </a: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28.550</a:t>
            </a: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 imagens de diversos bancos de imagens tais como Google, Bing e Pinterest. Coletamos estas imagens através da Extensão </a:t>
            </a: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Fatkun Bacth</a:t>
            </a: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. As imagens extraídas estão nos seguintes formatos: .gif, .jpg, .jiff, .html, .png, .webp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aixaDeTexto 8"/>
          <p:cNvSpPr/>
          <p:nvPr/>
        </p:nvSpPr>
        <p:spPr>
          <a:xfrm>
            <a:off x="8952840" y="4320000"/>
            <a:ext cx="29271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Foi realizada a limpeza das imagens permanecendo somente com imagens. JPG e excluindo imagens desnecessárias. Restando </a:t>
            </a: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25.500 imagens.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52" name="Agrupar 20"/>
          <p:cNvGrpSpPr/>
          <p:nvPr/>
        </p:nvGrpSpPr>
        <p:grpSpPr>
          <a:xfrm>
            <a:off x="1247040" y="1705320"/>
            <a:ext cx="6903000" cy="3447000"/>
            <a:chOff x="1247040" y="1705320"/>
            <a:chExt cx="6903000" cy="3447000"/>
          </a:xfrm>
        </p:grpSpPr>
        <p:pic>
          <p:nvPicPr>
            <p:cNvPr id="153" name="Imagem 10" descr="Foto em preto e branco&#10;&#10;Descrição gerada automaticamente"/>
            <p:cNvPicPr/>
            <p:nvPr/>
          </p:nvPicPr>
          <p:blipFill>
            <a:blip r:embed="rId3"/>
            <a:stretch/>
          </p:blipFill>
          <p:spPr>
            <a:xfrm>
              <a:off x="1247040" y="1705320"/>
              <a:ext cx="3304440" cy="344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Imagem 11" descr="Foto em preto e branco&#10;&#10;Descrição gerada automaticamente"/>
            <p:cNvPicPr/>
            <p:nvPr/>
          </p:nvPicPr>
          <p:blipFill>
            <a:blip r:embed="rId4"/>
            <a:stretch/>
          </p:blipFill>
          <p:spPr>
            <a:xfrm>
              <a:off x="4845600" y="1705320"/>
              <a:ext cx="3304440" cy="344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Imagem 13" descr=""/>
            <p:cNvPicPr/>
            <p:nvPr/>
          </p:nvPicPr>
          <p:blipFill>
            <a:blip r:embed="rId5"/>
            <a:srcRect l="0" t="4824" r="0" b="0"/>
            <a:stretch/>
          </p:blipFill>
          <p:spPr>
            <a:xfrm>
              <a:off x="1730160" y="2392920"/>
              <a:ext cx="2300040" cy="179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Imagem 15" descr=""/>
            <p:cNvPicPr/>
            <p:nvPr/>
          </p:nvPicPr>
          <p:blipFill>
            <a:blip r:embed="rId6"/>
            <a:stretch/>
          </p:blipFill>
          <p:spPr>
            <a:xfrm>
              <a:off x="5288400" y="2392920"/>
              <a:ext cx="2374920" cy="1845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7" name="Retângulo 16"/>
            <p:cNvSpPr/>
            <p:nvPr/>
          </p:nvSpPr>
          <p:spPr>
            <a:xfrm>
              <a:off x="3626640" y="2098800"/>
              <a:ext cx="403560" cy="795240"/>
            </a:xfrm>
            <a:prstGeom prst="rect">
              <a:avLst/>
            </a:prstGeom>
            <a:solidFill>
              <a:srgbClr val="dac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Retângulo 17"/>
            <p:cNvSpPr/>
            <p:nvPr/>
          </p:nvSpPr>
          <p:spPr>
            <a:xfrm rot="5400000">
              <a:off x="7137360" y="1976400"/>
              <a:ext cx="403560" cy="648360"/>
            </a:xfrm>
            <a:prstGeom prst="rect">
              <a:avLst/>
            </a:prstGeom>
            <a:solidFill>
              <a:srgbClr val="dac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9" name="Picture 8" descr="Imagem grátis de pin pin vermelho - PNG All"/>
          <p:cNvPicPr/>
          <p:nvPr/>
        </p:nvPicPr>
        <p:blipFill>
          <a:blip r:embed="rId7"/>
          <a:stretch/>
        </p:blipFill>
        <p:spPr>
          <a:xfrm>
            <a:off x="2116800" y="1601640"/>
            <a:ext cx="1117080" cy="105048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8" descr="Imagem grátis de pin pin vermelho - PNG All"/>
          <p:cNvPicPr/>
          <p:nvPr/>
        </p:nvPicPr>
        <p:blipFill>
          <a:blip r:embed="rId8"/>
          <a:stretch/>
        </p:blipFill>
        <p:spPr>
          <a:xfrm>
            <a:off x="5738400" y="1601640"/>
            <a:ext cx="1117080" cy="105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riângulo isósceles 5"/>
          <p:cNvSpPr/>
          <p:nvPr/>
        </p:nvSpPr>
        <p:spPr>
          <a:xfrm>
            <a:off x="-2165400" y="487152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riângulo isósceles 5"/>
          <p:cNvSpPr/>
          <p:nvPr/>
        </p:nvSpPr>
        <p:spPr>
          <a:xfrm rot="5400000">
            <a:off x="-1142640" y="-110808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tângulo 5"/>
          <p:cNvSpPr/>
          <p:nvPr/>
        </p:nvSpPr>
        <p:spPr>
          <a:xfrm>
            <a:off x="8540280" y="0"/>
            <a:ext cx="3514320" cy="7035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aixaDeTexto 6"/>
          <p:cNvSpPr/>
          <p:nvPr/>
        </p:nvSpPr>
        <p:spPr>
          <a:xfrm>
            <a:off x="8834040" y="1125360"/>
            <a:ext cx="292716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f5597"/>
                </a:solidFill>
                <a:latin typeface="Calibri"/>
              </a:rPr>
              <a:t>Com o intuito de melhorar o algoritmo e o tempo, foi levantado um estudo com </a:t>
            </a: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novos hiperparâmetros: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Quantidade apropriada de Épocas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Tamanho do Batch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Tamanho das Imagens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Quantidade necessária de imagens em cada dataset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5" name="Imagem 10" descr=""/>
          <p:cNvPicPr/>
          <p:nvPr/>
        </p:nvPicPr>
        <p:blipFill>
          <a:blip r:embed="rId1"/>
          <a:stretch/>
        </p:blipFill>
        <p:spPr>
          <a:xfrm>
            <a:off x="903960" y="584640"/>
            <a:ext cx="6892200" cy="5328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12" descr=""/>
          <p:cNvPicPr/>
          <p:nvPr/>
        </p:nvPicPr>
        <p:blipFill>
          <a:blip r:embed="rId2"/>
          <a:stretch/>
        </p:blipFill>
        <p:spPr>
          <a:xfrm>
            <a:off x="893520" y="581760"/>
            <a:ext cx="7499880" cy="5806800"/>
          </a:xfrm>
          <a:prstGeom prst="rect">
            <a:avLst/>
          </a:prstGeom>
          <a:ln w="0">
            <a:noFill/>
          </a:ln>
        </p:spPr>
      </p:pic>
      <p:sp>
        <p:nvSpPr>
          <p:cNvPr id="167" name="CaixaDeTexto 13"/>
          <p:cNvSpPr/>
          <p:nvPr/>
        </p:nvSpPr>
        <p:spPr>
          <a:xfrm>
            <a:off x="1296360" y="525600"/>
            <a:ext cx="326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200" spc="-1" strike="noStrike">
                <a:solidFill>
                  <a:srgbClr val="2f5597"/>
                </a:solidFill>
                <a:latin typeface="Calibri"/>
              </a:rPr>
              <a:t>Imagem meramente ilustrativa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ângulo 13"/>
          <p:cNvSpPr/>
          <p:nvPr/>
        </p:nvSpPr>
        <p:spPr>
          <a:xfrm>
            <a:off x="8545680" y="0"/>
            <a:ext cx="3514320" cy="7035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riângulo isósceles 5"/>
          <p:cNvSpPr/>
          <p:nvPr/>
        </p:nvSpPr>
        <p:spPr>
          <a:xfrm>
            <a:off x="-2165400" y="487152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riângulo isósceles 5"/>
          <p:cNvSpPr/>
          <p:nvPr/>
        </p:nvSpPr>
        <p:spPr>
          <a:xfrm rot="5400000">
            <a:off x="-1142640" y="-1108080"/>
            <a:ext cx="4330440" cy="2082600"/>
          </a:xfrm>
          <a:custGeom>
            <a:avLst/>
            <a:gdLst/>
            <a:ahLst/>
            <a:rect l="l" t="t" r="r" b="b"/>
            <a:pathLst>
              <a:path w="2336800" h="2083063">
                <a:moveTo>
                  <a:pt x="0" y="2082800"/>
                </a:moveTo>
                <a:lnTo>
                  <a:pt x="1168400" y="0"/>
                </a:lnTo>
                <a:cubicBezTo>
                  <a:pt x="1325033" y="287867"/>
                  <a:pt x="889000" y="2108200"/>
                  <a:pt x="2336800" y="2082800"/>
                </a:cubicBezTo>
                <a:lnTo>
                  <a:pt x="2336800" y="2082800"/>
                </a:lnTo>
                <a:lnTo>
                  <a:pt x="0" y="20828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1" name="Gráfico 5"/>
          <p:cNvGraphicFramePr/>
          <p:nvPr/>
        </p:nvGraphicFramePr>
        <p:xfrm>
          <a:off x="273960" y="1256040"/>
          <a:ext cx="5486040" cy="34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2" name="Gráfico 6"/>
          <p:cNvGraphicFramePr/>
          <p:nvPr/>
        </p:nvGraphicFramePr>
        <p:xfrm>
          <a:off x="5896800" y="1260000"/>
          <a:ext cx="5443200" cy="34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3" name="CaixaDeTexto 14"/>
          <p:cNvSpPr/>
          <p:nvPr/>
        </p:nvSpPr>
        <p:spPr>
          <a:xfrm>
            <a:off x="8644320" y="510480"/>
            <a:ext cx="3264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2f5597"/>
                </a:solidFill>
                <a:latin typeface="Calibri"/>
              </a:rPr>
              <a:t>Comparativos Épocas e Acurácia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Imagem 16" descr=""/>
          <p:cNvPicPr/>
          <p:nvPr/>
        </p:nvPicPr>
        <p:blipFill>
          <a:blip r:embed="rId3"/>
          <a:stretch/>
        </p:blipFill>
        <p:spPr>
          <a:xfrm>
            <a:off x="180000" y="4860000"/>
            <a:ext cx="5509080" cy="124524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8" descr=""/>
          <p:cNvPicPr/>
          <p:nvPr/>
        </p:nvPicPr>
        <p:blipFill>
          <a:blip r:embed="rId4"/>
          <a:stretch/>
        </p:blipFill>
        <p:spPr>
          <a:xfrm>
            <a:off x="5940000" y="4874760"/>
            <a:ext cx="5509080" cy="124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35554</TotalTime>
  <Application>LibreOffice/7.3.7.2$Linux_X86_64 LibreOffice_project/30$Build-2</Application>
  <AppVersion>15.0000</AppVersion>
  <Words>887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2022-05-12T18:22:29Z</dcterms:created>
  <dc:creator>Matheus Costa De Oliveira</dc:creator>
  <dc:description/>
  <dc:language>pt-BR</dc:language>
  <cp:lastModifiedBy/>
  <dcterms:modified xsi:type="dcterms:W3CDTF">2023-03-21T10:48:59Z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5</vt:i4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