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5CAA6-B1B7-4D25-B32C-926EA79388DE}" v="42" dt="2020-08-08T14:54:27.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asan" userId="a6e9125317669c86" providerId="LiveId" clId="{8415CAA6-B1B7-4D25-B32C-926EA79388DE}"/>
    <pc:docChg chg="undo redo custSel modSld sldOrd">
      <pc:chgData name="Ahasan" userId="a6e9125317669c86" providerId="LiveId" clId="{8415CAA6-B1B7-4D25-B32C-926EA79388DE}" dt="2020-08-08T15:10:22.701" v="380" actId="20577"/>
      <pc:docMkLst>
        <pc:docMk/>
      </pc:docMkLst>
      <pc:sldChg chg="modSp">
        <pc:chgData name="Ahasan" userId="a6e9125317669c86" providerId="LiveId" clId="{8415CAA6-B1B7-4D25-B32C-926EA79388DE}" dt="2020-08-08T02:46:10.676" v="2" actId="14100"/>
        <pc:sldMkLst>
          <pc:docMk/>
          <pc:sldMk cId="3763799135" sldId="256"/>
        </pc:sldMkLst>
        <pc:picChg chg="mod">
          <ac:chgData name="Ahasan" userId="a6e9125317669c86" providerId="LiveId" clId="{8415CAA6-B1B7-4D25-B32C-926EA79388DE}" dt="2020-08-08T02:46:10.676" v="2" actId="14100"/>
          <ac:picMkLst>
            <pc:docMk/>
            <pc:sldMk cId="3763799135" sldId="256"/>
            <ac:picMk id="6" creationId="{C275F69D-2F5C-4004-A793-526875128066}"/>
          </ac:picMkLst>
        </pc:picChg>
      </pc:sldChg>
      <pc:sldChg chg="addSp delSp modSp mod">
        <pc:chgData name="Ahasan" userId="a6e9125317669c86" providerId="LiveId" clId="{8415CAA6-B1B7-4D25-B32C-926EA79388DE}" dt="2020-08-08T02:55:28.759" v="54" actId="14100"/>
        <pc:sldMkLst>
          <pc:docMk/>
          <pc:sldMk cId="1126458826" sldId="257"/>
        </pc:sldMkLst>
        <pc:spChg chg="mod">
          <ac:chgData name="Ahasan" userId="a6e9125317669c86" providerId="LiveId" clId="{8415CAA6-B1B7-4D25-B32C-926EA79388DE}" dt="2020-08-08T02:55:17.200" v="50" actId="14100"/>
          <ac:spMkLst>
            <pc:docMk/>
            <pc:sldMk cId="1126458826" sldId="257"/>
            <ac:spMk id="3" creationId="{AE129658-3901-415C-8BB7-0093787F18A4}"/>
          </ac:spMkLst>
        </pc:spChg>
        <pc:spChg chg="add mod">
          <ac:chgData name="Ahasan" userId="a6e9125317669c86" providerId="LiveId" clId="{8415CAA6-B1B7-4D25-B32C-926EA79388DE}" dt="2020-08-08T02:53:36.234" v="42" actId="1076"/>
          <ac:spMkLst>
            <pc:docMk/>
            <pc:sldMk cId="1126458826" sldId="257"/>
            <ac:spMk id="7" creationId="{2A15540E-3786-41F9-8EEA-6910580B5CBE}"/>
          </ac:spMkLst>
        </pc:spChg>
        <pc:picChg chg="mod">
          <ac:chgData name="Ahasan" userId="a6e9125317669c86" providerId="LiveId" clId="{8415CAA6-B1B7-4D25-B32C-926EA79388DE}" dt="2020-08-08T02:51:19.140" v="26" actId="1076"/>
          <ac:picMkLst>
            <pc:docMk/>
            <pc:sldMk cId="1126458826" sldId="257"/>
            <ac:picMk id="6" creationId="{2D831DCC-7DD7-4A63-99A1-AB36B3E60F42}"/>
          </ac:picMkLst>
        </pc:picChg>
        <pc:picChg chg="add del mod">
          <ac:chgData name="Ahasan" userId="a6e9125317669c86" providerId="LiveId" clId="{8415CAA6-B1B7-4D25-B32C-926EA79388DE}" dt="2020-08-08T02:52:20.777" v="29" actId="478"/>
          <ac:picMkLst>
            <pc:docMk/>
            <pc:sldMk cId="1126458826" sldId="257"/>
            <ac:picMk id="1026" creationId="{84865BDE-640B-4263-BBF9-102B76C89E26}"/>
          </ac:picMkLst>
        </pc:picChg>
        <pc:picChg chg="add mod">
          <ac:chgData name="Ahasan" userId="a6e9125317669c86" providerId="LiveId" clId="{8415CAA6-B1B7-4D25-B32C-926EA79388DE}" dt="2020-08-08T02:55:28.759" v="54" actId="14100"/>
          <ac:picMkLst>
            <pc:docMk/>
            <pc:sldMk cId="1126458826" sldId="257"/>
            <ac:picMk id="1028" creationId="{7C3EDAD9-3E4F-4A52-81C9-DEFA69C34885}"/>
          </ac:picMkLst>
        </pc:picChg>
      </pc:sldChg>
      <pc:sldChg chg="addSp modSp mod">
        <pc:chgData name="Ahasan" userId="a6e9125317669c86" providerId="LiveId" clId="{8415CAA6-B1B7-4D25-B32C-926EA79388DE}" dt="2020-08-08T15:10:22.701" v="380" actId="20577"/>
        <pc:sldMkLst>
          <pc:docMk/>
          <pc:sldMk cId="3010884303" sldId="258"/>
        </pc:sldMkLst>
        <pc:spChg chg="mod">
          <ac:chgData name="Ahasan" userId="a6e9125317669c86" providerId="LiveId" clId="{8415CAA6-B1B7-4D25-B32C-926EA79388DE}" dt="2020-08-08T15:10:22.701" v="380" actId="20577"/>
          <ac:spMkLst>
            <pc:docMk/>
            <pc:sldMk cId="3010884303" sldId="258"/>
            <ac:spMk id="3" creationId="{AE129658-3901-415C-8BB7-0093787F18A4}"/>
          </ac:spMkLst>
        </pc:spChg>
        <pc:picChg chg="add mod">
          <ac:chgData name="Ahasan" userId="a6e9125317669c86" providerId="LiveId" clId="{8415CAA6-B1B7-4D25-B32C-926EA79388DE}" dt="2020-08-08T02:59:51.483" v="74" actId="14100"/>
          <ac:picMkLst>
            <pc:docMk/>
            <pc:sldMk cId="3010884303" sldId="258"/>
            <ac:picMk id="5" creationId="{5D002BBD-ACA3-41F6-8801-C5EA4B990D09}"/>
          </ac:picMkLst>
        </pc:picChg>
        <pc:picChg chg="mod">
          <ac:chgData name="Ahasan" userId="a6e9125317669c86" providerId="LiveId" clId="{8415CAA6-B1B7-4D25-B32C-926EA79388DE}" dt="2020-08-08T02:57:11.694" v="61" actId="1076"/>
          <ac:picMkLst>
            <pc:docMk/>
            <pc:sldMk cId="3010884303" sldId="258"/>
            <ac:picMk id="7" creationId="{A503BC5B-A8BE-401F-8B2B-A9B3F11469AC}"/>
          </ac:picMkLst>
        </pc:picChg>
      </pc:sldChg>
      <pc:sldChg chg="addSp modSp mod">
        <pc:chgData name="Ahasan" userId="a6e9125317669c86" providerId="LiveId" clId="{8415CAA6-B1B7-4D25-B32C-926EA79388DE}" dt="2020-08-08T14:58:41.577" v="246" actId="1076"/>
        <pc:sldMkLst>
          <pc:docMk/>
          <pc:sldMk cId="1355627680" sldId="259"/>
        </pc:sldMkLst>
        <pc:spChg chg="mod">
          <ac:chgData name="Ahasan" userId="a6e9125317669c86" providerId="LiveId" clId="{8415CAA6-B1B7-4D25-B32C-926EA79388DE}" dt="2020-08-08T14:58:17.550" v="240" actId="14100"/>
          <ac:spMkLst>
            <pc:docMk/>
            <pc:sldMk cId="1355627680" sldId="259"/>
            <ac:spMk id="3" creationId="{AE129658-3901-415C-8BB7-0093787F18A4}"/>
          </ac:spMkLst>
        </pc:spChg>
        <pc:picChg chg="mod">
          <ac:chgData name="Ahasan" userId="a6e9125317669c86" providerId="LiveId" clId="{8415CAA6-B1B7-4D25-B32C-926EA79388DE}" dt="2020-08-08T14:54:27.682" v="235" actId="1076"/>
          <ac:picMkLst>
            <pc:docMk/>
            <pc:sldMk cId="1355627680" sldId="259"/>
            <ac:picMk id="5" creationId="{D27B169D-7BC9-46E8-B2D1-0B3BB8553FB6}"/>
          </ac:picMkLst>
        </pc:picChg>
        <pc:picChg chg="add mod">
          <ac:chgData name="Ahasan" userId="a6e9125317669c86" providerId="LiveId" clId="{8415CAA6-B1B7-4D25-B32C-926EA79388DE}" dt="2020-08-08T14:58:41.577" v="246" actId="1076"/>
          <ac:picMkLst>
            <pc:docMk/>
            <pc:sldMk cId="1355627680" sldId="259"/>
            <ac:picMk id="6" creationId="{F1DDA11C-C060-4FE7-AD78-6857AA5A0F2A}"/>
          </ac:picMkLst>
        </pc:picChg>
      </pc:sldChg>
      <pc:sldChg chg="modSp mod">
        <pc:chgData name="Ahasan" userId="a6e9125317669c86" providerId="LiveId" clId="{8415CAA6-B1B7-4D25-B32C-926EA79388DE}" dt="2020-08-08T03:05:58.150" v="111" actId="404"/>
        <pc:sldMkLst>
          <pc:docMk/>
          <pc:sldMk cId="3006700398" sldId="260"/>
        </pc:sldMkLst>
        <pc:spChg chg="mod">
          <ac:chgData name="Ahasan" userId="a6e9125317669c86" providerId="LiveId" clId="{8415CAA6-B1B7-4D25-B32C-926EA79388DE}" dt="2020-08-08T03:05:58.150" v="111" actId="404"/>
          <ac:spMkLst>
            <pc:docMk/>
            <pc:sldMk cId="3006700398" sldId="260"/>
            <ac:spMk id="3" creationId="{AE129658-3901-415C-8BB7-0093787F18A4}"/>
          </ac:spMkLst>
        </pc:spChg>
      </pc:sldChg>
      <pc:sldChg chg="addSp modSp mod ord">
        <pc:chgData name="Ahasan" userId="a6e9125317669c86" providerId="LiveId" clId="{8415CAA6-B1B7-4D25-B32C-926EA79388DE}" dt="2020-08-08T03:09:33.173" v="234" actId="1035"/>
        <pc:sldMkLst>
          <pc:docMk/>
          <pc:sldMk cId="2598669073" sldId="262"/>
        </pc:sldMkLst>
        <pc:spChg chg="mod">
          <ac:chgData name="Ahasan" userId="a6e9125317669c86" providerId="LiveId" clId="{8415CAA6-B1B7-4D25-B32C-926EA79388DE}" dt="2020-08-08T03:08:43.631" v="182" actId="14100"/>
          <ac:spMkLst>
            <pc:docMk/>
            <pc:sldMk cId="2598669073" sldId="262"/>
            <ac:spMk id="3" creationId="{AE129658-3901-415C-8BB7-0093787F18A4}"/>
          </ac:spMkLst>
        </pc:spChg>
        <pc:grpChg chg="mod">
          <ac:chgData name="Ahasan" userId="a6e9125317669c86" providerId="LiveId" clId="{8415CAA6-B1B7-4D25-B32C-926EA79388DE}" dt="2020-08-08T03:09:33.173" v="234" actId="1035"/>
          <ac:grpSpMkLst>
            <pc:docMk/>
            <pc:sldMk cId="2598669073" sldId="262"/>
            <ac:grpSpMk id="17" creationId="{C6939E2F-0D00-4A2A-B3B3-08C1593A4680}"/>
          </ac:grpSpMkLst>
        </pc:grpChg>
        <pc:picChg chg="add mod">
          <ac:chgData name="Ahasan" userId="a6e9125317669c86" providerId="LiveId" clId="{8415CAA6-B1B7-4D25-B32C-926EA79388DE}" dt="2020-08-08T03:09:28.083" v="230" actId="14100"/>
          <ac:picMkLst>
            <pc:docMk/>
            <pc:sldMk cId="2598669073" sldId="262"/>
            <ac:picMk id="5" creationId="{93BC068F-F7CC-40B9-BD0D-A601DEFB5A3C}"/>
          </ac:picMkLst>
        </pc:picChg>
        <pc:picChg chg="mod">
          <ac:chgData name="Ahasan" userId="a6e9125317669c86" providerId="LiveId" clId="{8415CAA6-B1B7-4D25-B32C-926EA79388DE}" dt="2020-08-08T03:04:39.799" v="108" actId="1035"/>
          <ac:picMkLst>
            <pc:docMk/>
            <pc:sldMk cId="2598669073" sldId="262"/>
            <ac:picMk id="6" creationId="{10F356D3-B13D-48F7-A881-E08C329EBC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7641-EEAE-4C13-B29A-C0E4898DC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B98FF-83AB-436C-836E-6769030209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727314-E9AD-4A9D-9EC8-7BA492A9982C}"/>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5" name="Footer Placeholder 4">
            <a:extLst>
              <a:ext uri="{FF2B5EF4-FFF2-40B4-BE49-F238E27FC236}">
                <a16:creationId xmlns:a16="http://schemas.microsoft.com/office/drawing/2014/main" id="{681AE565-449D-496B-AFE0-391C6E5B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575C1-01E6-407D-B705-1E24FBCDA607}"/>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327515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F847-E465-434D-99EC-9C1F42F0C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E5EF94-5DF0-4CDD-B6F2-4D597BCD1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FA47E-6FB5-4B63-A961-1201FADCD2BE}"/>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5" name="Footer Placeholder 4">
            <a:extLst>
              <a:ext uri="{FF2B5EF4-FFF2-40B4-BE49-F238E27FC236}">
                <a16:creationId xmlns:a16="http://schemas.microsoft.com/office/drawing/2014/main" id="{E0E8F707-6DE7-46E1-97B1-BF07BD504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4053C-8889-4A70-B113-9FCE2C28D384}"/>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54489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E1361-69F8-47BF-9534-9E9C2C32B9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57F9C-F0CD-49E4-851D-FC9051465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4A245-51B0-4D6E-AD45-1A222383ADEA}"/>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5" name="Footer Placeholder 4">
            <a:extLst>
              <a:ext uri="{FF2B5EF4-FFF2-40B4-BE49-F238E27FC236}">
                <a16:creationId xmlns:a16="http://schemas.microsoft.com/office/drawing/2014/main" id="{C3626AFA-EF90-47DF-8D3B-0120322FF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2F61B-ADDC-4AC1-AD41-1A1C094FB7DF}"/>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312138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8B24-63FC-4173-BA18-23CC37016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ED7F6-C9A5-4581-BBFF-C8FFE9941A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9648B-4BC3-4E09-BF81-35A2C47E48C0}"/>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5" name="Footer Placeholder 4">
            <a:extLst>
              <a:ext uri="{FF2B5EF4-FFF2-40B4-BE49-F238E27FC236}">
                <a16:creationId xmlns:a16="http://schemas.microsoft.com/office/drawing/2014/main" id="{EED66E9C-58BC-46A9-9020-CA6CBB063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DD963-EC13-4892-B3F8-986C5C80295F}"/>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156975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F00-15A7-43CD-8912-AF834A465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D5BFE2-6662-4CF0-A2B8-24228CEA4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D9C61-C113-4EF9-917D-F03704748877}"/>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5" name="Footer Placeholder 4">
            <a:extLst>
              <a:ext uri="{FF2B5EF4-FFF2-40B4-BE49-F238E27FC236}">
                <a16:creationId xmlns:a16="http://schemas.microsoft.com/office/drawing/2014/main" id="{FC65C52E-7711-4F9A-8159-778E0CBBB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C179A-C7CF-49BF-B9E0-EC85A5951444}"/>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163213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323D-DCE1-4631-98F5-E2E5A8FB9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F1884-F796-45C6-ADAE-8A9EBDDD2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506BB6-DA11-4CA1-9308-2914999744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093C13-327B-4A2D-8F31-807F970846DC}"/>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6" name="Footer Placeholder 5">
            <a:extLst>
              <a:ext uri="{FF2B5EF4-FFF2-40B4-BE49-F238E27FC236}">
                <a16:creationId xmlns:a16="http://schemas.microsoft.com/office/drawing/2014/main" id="{520691CF-B350-4BB0-8C29-287F33530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DECD6-02BB-4F5C-8C62-904AE0D9BEA1}"/>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177447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DD0C-0EF4-445A-AC54-AB3DF1788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2ABB7-7A05-46EF-8A05-65F9E2E21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5CDC8-C990-44E5-BD20-5F87630EA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E0C3AF-F729-4A9A-B6D2-D57FBBB0D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ED7EA9-DBC0-4F09-92CA-3045195555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0CC496-E644-457A-8F9A-BD051B207DE2}"/>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8" name="Footer Placeholder 7">
            <a:extLst>
              <a:ext uri="{FF2B5EF4-FFF2-40B4-BE49-F238E27FC236}">
                <a16:creationId xmlns:a16="http://schemas.microsoft.com/office/drawing/2014/main" id="{3C003A58-A3D7-45C3-94A3-C0633C727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E507E5-3959-4C40-A022-C803C0094AE8}"/>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82347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629B-ED9F-471C-B54F-28AB55A60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E02DF-8896-4D30-8F4E-72D483A29FFD}"/>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4" name="Footer Placeholder 3">
            <a:extLst>
              <a:ext uri="{FF2B5EF4-FFF2-40B4-BE49-F238E27FC236}">
                <a16:creationId xmlns:a16="http://schemas.microsoft.com/office/drawing/2014/main" id="{8B125C57-3C84-4505-A3F5-D5C62FE03A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30864F-2633-41F3-9E4E-6927A65B13AF}"/>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8049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213F9-9773-412B-A8B9-6F3A78D0B298}"/>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3" name="Footer Placeholder 2">
            <a:extLst>
              <a:ext uri="{FF2B5EF4-FFF2-40B4-BE49-F238E27FC236}">
                <a16:creationId xmlns:a16="http://schemas.microsoft.com/office/drawing/2014/main" id="{2B0E7BD8-E588-4169-8764-D710858EC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BB72AA-49E5-4651-AF2C-D16747F91DD1}"/>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284395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CA09-0522-4A07-B97D-B0F0D8E75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59CD0-3078-4D4E-B8D8-C649141F6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E2DF7-F32E-4C25-8C3E-C3B86D0A8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5E90A-A60F-47F4-A1B4-74B52B162B65}"/>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6" name="Footer Placeholder 5">
            <a:extLst>
              <a:ext uri="{FF2B5EF4-FFF2-40B4-BE49-F238E27FC236}">
                <a16:creationId xmlns:a16="http://schemas.microsoft.com/office/drawing/2014/main" id="{082118B4-598D-4042-8DF2-18104BF45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1D809-B35F-45A1-AAB2-87A7040AA47A}"/>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255206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CE32-B53F-4AC7-93D7-678DD88B0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E9B87E-3CD5-4D59-9EA8-88342C9EE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E85A0-CB0B-47D1-BC80-C65452574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DAF99-B5EB-4F6F-B302-D911FA3C5063}"/>
              </a:ext>
            </a:extLst>
          </p:cNvPr>
          <p:cNvSpPr>
            <a:spLocks noGrp="1"/>
          </p:cNvSpPr>
          <p:nvPr>
            <p:ph type="dt" sz="half" idx="10"/>
          </p:nvPr>
        </p:nvSpPr>
        <p:spPr/>
        <p:txBody>
          <a:bodyPr/>
          <a:lstStyle/>
          <a:p>
            <a:fld id="{66938979-CE71-42E1-BC5E-9D417F402C95}" type="datetimeFigureOut">
              <a:rPr lang="en-US" smtClean="0"/>
              <a:t>8/8/2020</a:t>
            </a:fld>
            <a:endParaRPr lang="en-US"/>
          </a:p>
        </p:txBody>
      </p:sp>
      <p:sp>
        <p:nvSpPr>
          <p:cNvPr id="6" name="Footer Placeholder 5">
            <a:extLst>
              <a:ext uri="{FF2B5EF4-FFF2-40B4-BE49-F238E27FC236}">
                <a16:creationId xmlns:a16="http://schemas.microsoft.com/office/drawing/2014/main" id="{848E7997-E8EE-4E86-8CCA-208F22588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ECC72-45AC-47D2-9B61-4A887CEA6A28}"/>
              </a:ext>
            </a:extLst>
          </p:cNvPr>
          <p:cNvSpPr>
            <a:spLocks noGrp="1"/>
          </p:cNvSpPr>
          <p:nvPr>
            <p:ph type="sldNum" sz="quarter" idx="12"/>
          </p:nvPr>
        </p:nvSpPr>
        <p:spPr/>
        <p:txBody>
          <a:bodyPr/>
          <a:lstStyle/>
          <a:p>
            <a:fld id="{EE4A04B7-7D57-412F-9528-9D8CA6C9BDC9}" type="slidenum">
              <a:rPr lang="en-US" smtClean="0"/>
              <a:t>‹#›</a:t>
            </a:fld>
            <a:endParaRPr lang="en-US"/>
          </a:p>
        </p:txBody>
      </p:sp>
    </p:spTree>
    <p:extLst>
      <p:ext uri="{BB962C8B-B14F-4D97-AF65-F5344CB8AC3E}">
        <p14:creationId xmlns:p14="http://schemas.microsoft.com/office/powerpoint/2010/main" val="295890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52E29-19B0-42A3-A426-F7818E575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D2B24A-A9F1-4E0D-AD91-1B6330101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3AD7D-316D-496B-9CAC-2D6B47EF6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8979-CE71-42E1-BC5E-9D417F402C95}" type="datetimeFigureOut">
              <a:rPr lang="en-US" smtClean="0"/>
              <a:t>8/8/2020</a:t>
            </a:fld>
            <a:endParaRPr lang="en-US"/>
          </a:p>
        </p:txBody>
      </p:sp>
      <p:sp>
        <p:nvSpPr>
          <p:cNvPr id="5" name="Footer Placeholder 4">
            <a:extLst>
              <a:ext uri="{FF2B5EF4-FFF2-40B4-BE49-F238E27FC236}">
                <a16:creationId xmlns:a16="http://schemas.microsoft.com/office/drawing/2014/main" id="{B5C8B9C6-4A94-4241-8CC6-8C2CE0C46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5F230-A5D6-41C0-A98B-FF42139A8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A04B7-7D57-412F-9528-9D8CA6C9BDC9}" type="slidenum">
              <a:rPr lang="en-US" smtClean="0"/>
              <a:t>‹#›</a:t>
            </a:fld>
            <a:endParaRPr lang="en-US"/>
          </a:p>
        </p:txBody>
      </p:sp>
    </p:spTree>
    <p:extLst>
      <p:ext uri="{BB962C8B-B14F-4D97-AF65-F5344CB8AC3E}">
        <p14:creationId xmlns:p14="http://schemas.microsoft.com/office/powerpoint/2010/main" val="3132172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83E8-AB1C-4BFC-A0D4-DFC9C5CA05FA}"/>
              </a:ext>
            </a:extLst>
          </p:cNvPr>
          <p:cNvSpPr>
            <a:spLocks noGrp="1"/>
          </p:cNvSpPr>
          <p:nvPr>
            <p:ph type="ctrTitle"/>
          </p:nvPr>
        </p:nvSpPr>
        <p:spPr/>
        <p:txBody>
          <a:bodyPr/>
          <a:lstStyle/>
          <a:p>
            <a:r>
              <a:rPr lang="en-US" b="1" dirty="0">
                <a:solidFill>
                  <a:schemeClr val="accent1"/>
                </a:solidFill>
              </a:rPr>
              <a:t>Shootings In New York City</a:t>
            </a:r>
          </a:p>
        </p:txBody>
      </p:sp>
      <p:sp>
        <p:nvSpPr>
          <p:cNvPr id="3" name="Subtitle 2">
            <a:extLst>
              <a:ext uri="{FF2B5EF4-FFF2-40B4-BE49-F238E27FC236}">
                <a16:creationId xmlns:a16="http://schemas.microsoft.com/office/drawing/2014/main" id="{72B3CDF0-C190-4203-B8B0-777A2B9FA11E}"/>
              </a:ext>
            </a:extLst>
          </p:cNvPr>
          <p:cNvSpPr>
            <a:spLocks noGrp="1"/>
          </p:cNvSpPr>
          <p:nvPr>
            <p:ph type="subTitle" idx="1"/>
          </p:nvPr>
        </p:nvSpPr>
        <p:spPr/>
        <p:txBody>
          <a:bodyPr/>
          <a:lstStyle/>
          <a:p>
            <a:r>
              <a:rPr lang="en-US" dirty="0"/>
              <a:t>Luis </a:t>
            </a:r>
            <a:r>
              <a:rPr lang="en-US" dirty="0" err="1"/>
              <a:t>Cerrilla</a:t>
            </a:r>
            <a:r>
              <a:rPr lang="en-US" dirty="0"/>
              <a:t>, Arthur Edwards, </a:t>
            </a:r>
            <a:r>
              <a:rPr lang="en-US" dirty="0" err="1"/>
              <a:t>Ahasan</a:t>
            </a:r>
            <a:r>
              <a:rPr lang="en-US" dirty="0"/>
              <a:t> Hossain and Kyle </a:t>
            </a:r>
            <a:r>
              <a:rPr lang="en-US" dirty="0" err="1"/>
              <a:t>Cielencki</a:t>
            </a:r>
            <a:endParaRPr lang="en-US" dirty="0"/>
          </a:p>
        </p:txBody>
      </p:sp>
      <p:pic>
        <p:nvPicPr>
          <p:cNvPr id="6" name="Picture 5" descr="transparent background bullet hole&#10;">
            <a:extLst>
              <a:ext uri="{FF2B5EF4-FFF2-40B4-BE49-F238E27FC236}">
                <a16:creationId xmlns:a16="http://schemas.microsoft.com/office/drawing/2014/main" id="{C275F69D-2F5C-4004-A793-5268751280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rot="6596185">
            <a:off x="2695740" y="2732477"/>
            <a:ext cx="693234" cy="6932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ransparent background bullet hole&#10;">
            <a:extLst>
              <a:ext uri="{FF2B5EF4-FFF2-40B4-BE49-F238E27FC236}">
                <a16:creationId xmlns:a16="http://schemas.microsoft.com/office/drawing/2014/main" id="{B3200246-5C99-4771-B8EE-DA0FCEF37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rot="12200633">
            <a:off x="1445709" y="5797442"/>
            <a:ext cx="910238" cy="91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transparent background bullet hole&#10;">
            <a:extLst>
              <a:ext uri="{FF2B5EF4-FFF2-40B4-BE49-F238E27FC236}">
                <a16:creationId xmlns:a16="http://schemas.microsoft.com/office/drawing/2014/main" id="{5B90D843-5AE4-4806-87A8-EEA4181E73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rot="5400000">
            <a:off x="11118029" y="4429919"/>
            <a:ext cx="654474" cy="65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79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8A78-4C63-4AE8-AFD5-B210C6C1620A}"/>
              </a:ext>
            </a:extLst>
          </p:cNvPr>
          <p:cNvSpPr>
            <a:spLocks noGrp="1"/>
          </p:cNvSpPr>
          <p:nvPr>
            <p:ph type="title"/>
          </p:nvPr>
        </p:nvSpPr>
        <p:spPr/>
        <p:txBody>
          <a:bodyPr/>
          <a:lstStyle/>
          <a:p>
            <a:r>
              <a:rPr lang="en-US" b="1" dirty="0">
                <a:solidFill>
                  <a:schemeClr val="accent1"/>
                </a:solidFill>
              </a:rPr>
              <a:t>Background</a:t>
            </a:r>
          </a:p>
        </p:txBody>
      </p:sp>
      <p:sp>
        <p:nvSpPr>
          <p:cNvPr id="3" name="Content Placeholder 2">
            <a:extLst>
              <a:ext uri="{FF2B5EF4-FFF2-40B4-BE49-F238E27FC236}">
                <a16:creationId xmlns:a16="http://schemas.microsoft.com/office/drawing/2014/main" id="{AE129658-3901-415C-8BB7-0093787F18A4}"/>
              </a:ext>
            </a:extLst>
          </p:cNvPr>
          <p:cNvSpPr>
            <a:spLocks noGrp="1"/>
          </p:cNvSpPr>
          <p:nvPr>
            <p:ph idx="1"/>
          </p:nvPr>
        </p:nvSpPr>
        <p:spPr>
          <a:xfrm>
            <a:off x="190131" y="1363986"/>
            <a:ext cx="5598110" cy="2065014"/>
          </a:xfrm>
          <a:ln>
            <a:solidFill>
              <a:schemeClr val="tx1">
                <a:lumMod val="95000"/>
                <a:lumOff val="5000"/>
              </a:schemeClr>
            </a:solidFill>
          </a:ln>
        </p:spPr>
        <p:txBody>
          <a:bodyPr>
            <a:noAutofit/>
          </a:bodyPr>
          <a:lstStyle/>
          <a:p>
            <a:r>
              <a:rPr lang="en-US" sz="2000" dirty="0"/>
              <a:t>Our dataset is a list of every shooting incident in New York City going back to 2006 through the end of the previous calendar year (currently in 2019).</a:t>
            </a:r>
          </a:p>
          <a:p>
            <a:r>
              <a:rPr lang="en-US" sz="2000" dirty="0"/>
              <a:t>The dataset is from </a:t>
            </a:r>
            <a:r>
              <a:rPr lang="en-US" sz="2000" b="1" dirty="0"/>
              <a:t>City of New York Open Data</a:t>
            </a:r>
            <a:r>
              <a:rPr lang="en-US" sz="2000" dirty="0"/>
              <a:t> (“Open Data”).</a:t>
            </a:r>
          </a:p>
        </p:txBody>
      </p:sp>
      <p:pic>
        <p:nvPicPr>
          <p:cNvPr id="6" name="Picture 5" descr="transparent background bullet hole&#10;">
            <a:extLst>
              <a:ext uri="{FF2B5EF4-FFF2-40B4-BE49-F238E27FC236}">
                <a16:creationId xmlns:a16="http://schemas.microsoft.com/office/drawing/2014/main" id="{2D831DCC-7DD7-4A63-99A1-AB36B3E60F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a:off x="4459065" y="601009"/>
            <a:ext cx="380488" cy="38048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2A15540E-3786-41F9-8EEA-6910580B5CBE}"/>
              </a:ext>
            </a:extLst>
          </p:cNvPr>
          <p:cNvSpPr txBox="1">
            <a:spLocks/>
          </p:cNvSpPr>
          <p:nvPr/>
        </p:nvSpPr>
        <p:spPr>
          <a:xfrm>
            <a:off x="6436310" y="1363986"/>
            <a:ext cx="5485659" cy="4667250"/>
          </a:xfrm>
          <a:prstGeom prst="rect">
            <a:avLst/>
          </a:prstGeom>
          <a:ln>
            <a:solidFill>
              <a:schemeClr val="tx1">
                <a:lumMod val="95000"/>
                <a:lumOff val="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original City of New York data is manually extracted every quarter and reviewed by the Office of Management Analysis and Planning before being posted on the NYPD website. Each record represents an actual shooting incident in New York City and includes information about the event, the location and time of occurrence. Additionally, the information related to suspect and victim demographics is also included.</a:t>
            </a:r>
          </a:p>
          <a:p>
            <a:r>
              <a:rPr lang="en-US" sz="2000" dirty="0"/>
              <a:t>The data presented here, through our visualizations, is pulled from the Open Data API, visualized with JavaScript libraries (D3 and </a:t>
            </a:r>
            <a:r>
              <a:rPr lang="en-US" sz="2000" dirty="0" err="1"/>
              <a:t>Plotly</a:t>
            </a:r>
            <a:r>
              <a:rPr lang="en-US" sz="2000" dirty="0"/>
              <a:t>) and hosted on an HTML webpage with dynamic dashboards.</a:t>
            </a:r>
          </a:p>
        </p:txBody>
      </p:sp>
      <p:pic>
        <p:nvPicPr>
          <p:cNvPr id="1028" name="Picture 4" descr="2 men shot in broad daylight in East Germantown">
            <a:extLst>
              <a:ext uri="{FF2B5EF4-FFF2-40B4-BE49-F238E27FC236}">
                <a16:creationId xmlns:a16="http://schemas.microsoft.com/office/drawing/2014/main" id="{7C3EDAD9-3E4F-4A52-81C9-DEFA69C34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31" y="3589135"/>
            <a:ext cx="5598110" cy="244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45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8A78-4C63-4AE8-AFD5-B210C6C1620A}"/>
              </a:ext>
            </a:extLst>
          </p:cNvPr>
          <p:cNvSpPr>
            <a:spLocks noGrp="1"/>
          </p:cNvSpPr>
          <p:nvPr>
            <p:ph type="title"/>
          </p:nvPr>
        </p:nvSpPr>
        <p:spPr/>
        <p:txBody>
          <a:bodyPr/>
          <a:lstStyle/>
          <a:p>
            <a:r>
              <a:rPr lang="en-US" b="1" dirty="0">
                <a:solidFill>
                  <a:schemeClr val="accent1"/>
                </a:solidFill>
              </a:rPr>
              <a:t>Overview: </a:t>
            </a:r>
            <a:r>
              <a:rPr lang="en-US" b="1" i="1" dirty="0">
                <a:solidFill>
                  <a:schemeClr val="accent1"/>
                </a:solidFill>
              </a:rPr>
              <a:t>Home</a:t>
            </a:r>
            <a:r>
              <a:rPr lang="en-US" b="1" dirty="0">
                <a:solidFill>
                  <a:schemeClr val="accent1"/>
                </a:solidFill>
              </a:rPr>
              <a:t> Tab</a:t>
            </a:r>
          </a:p>
        </p:txBody>
      </p:sp>
      <p:sp>
        <p:nvSpPr>
          <p:cNvPr id="3" name="Content Placeholder 2">
            <a:extLst>
              <a:ext uri="{FF2B5EF4-FFF2-40B4-BE49-F238E27FC236}">
                <a16:creationId xmlns:a16="http://schemas.microsoft.com/office/drawing/2014/main" id="{AE129658-3901-415C-8BB7-0093787F18A4}"/>
              </a:ext>
            </a:extLst>
          </p:cNvPr>
          <p:cNvSpPr>
            <a:spLocks noGrp="1"/>
          </p:cNvSpPr>
          <p:nvPr>
            <p:ph idx="1"/>
          </p:nvPr>
        </p:nvSpPr>
        <p:spPr>
          <a:xfrm>
            <a:off x="225641" y="1488273"/>
            <a:ext cx="7471299" cy="4677990"/>
          </a:xfrm>
          <a:ln>
            <a:solidFill>
              <a:schemeClr val="tx1"/>
            </a:solidFill>
          </a:ln>
        </p:spPr>
        <p:txBody>
          <a:bodyPr>
            <a:normAutofit/>
          </a:bodyPr>
          <a:lstStyle/>
          <a:p>
            <a:r>
              <a:rPr lang="en-US" sz="2000" dirty="0"/>
              <a:t>Our visualizations provide breakdowns of every shooting incident in the form of the following:</a:t>
            </a:r>
          </a:p>
          <a:p>
            <a:pPr lvl="1"/>
            <a:r>
              <a:rPr lang="en-US" sz="2000" dirty="0"/>
              <a:t>A map breaking out fatal/non-fatal shootings by sex. </a:t>
            </a:r>
            <a:r>
              <a:rPr lang="en-US" sz="2000" i="1" dirty="0">
                <a:solidFill>
                  <a:schemeClr val="accent1"/>
                </a:solidFill>
              </a:rPr>
              <a:t>(top center)</a:t>
            </a:r>
          </a:p>
          <a:p>
            <a:pPr lvl="2"/>
            <a:r>
              <a:rPr lang="en-US" dirty="0"/>
              <a:t>This includes a heatmap of the concentrations of shootings in addition to a neighborhood map color-coded by Borough</a:t>
            </a:r>
          </a:p>
          <a:p>
            <a:pPr lvl="1"/>
            <a:r>
              <a:rPr lang="en-US" sz="2000" dirty="0"/>
              <a:t>Interactive vertical bar chart of shootings for each Borough (user can toggle between years). </a:t>
            </a:r>
            <a:r>
              <a:rPr lang="en-US" sz="2000" i="1" dirty="0">
                <a:solidFill>
                  <a:schemeClr val="accent1"/>
                </a:solidFill>
              </a:rPr>
              <a:t>(below map, to left)</a:t>
            </a:r>
            <a:endParaRPr lang="en-US" sz="2000" dirty="0"/>
          </a:p>
          <a:p>
            <a:pPr lvl="1"/>
            <a:r>
              <a:rPr lang="en-US" sz="2000" dirty="0"/>
              <a:t>Interactive horizontal bar chart of shootings for each age group(user can toggle between years) .</a:t>
            </a:r>
            <a:r>
              <a:rPr lang="en-US" sz="2000" i="1" dirty="0">
                <a:solidFill>
                  <a:schemeClr val="accent1"/>
                </a:solidFill>
              </a:rPr>
              <a:t>(below map, to right)</a:t>
            </a:r>
          </a:p>
          <a:p>
            <a:pPr lvl="1"/>
            <a:r>
              <a:rPr lang="en-US" sz="2000" dirty="0"/>
              <a:t>The line graph displays shooting count for non-fatal and fatal filtered through different years. </a:t>
            </a:r>
            <a:r>
              <a:rPr lang="en-US" sz="2000" i="1" dirty="0">
                <a:solidFill>
                  <a:schemeClr val="accent1"/>
                </a:solidFill>
              </a:rPr>
              <a:t>(</a:t>
            </a:r>
            <a:r>
              <a:rPr lang="en-US" sz="2000" i="1">
                <a:solidFill>
                  <a:schemeClr val="accent1"/>
                </a:solidFill>
              </a:rPr>
              <a:t>bottom center)</a:t>
            </a:r>
            <a:endParaRPr lang="en-US" sz="2000" i="1" dirty="0">
              <a:solidFill>
                <a:schemeClr val="accent1"/>
              </a:solidFill>
            </a:endParaRPr>
          </a:p>
          <a:p>
            <a:pPr lvl="1"/>
            <a:endParaRPr lang="en-US" sz="2000" dirty="0"/>
          </a:p>
        </p:txBody>
      </p:sp>
      <p:pic>
        <p:nvPicPr>
          <p:cNvPr id="7" name="Picture 6" descr="transparent background bullet hole&#10;">
            <a:extLst>
              <a:ext uri="{FF2B5EF4-FFF2-40B4-BE49-F238E27FC236}">
                <a16:creationId xmlns:a16="http://schemas.microsoft.com/office/drawing/2014/main" id="{A503BC5B-A8BE-401F-8B2B-A9B3F11469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a:off x="423169" y="2483882"/>
            <a:ext cx="659907" cy="6599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D002BBD-ACA3-41F6-8801-C5EA4B990D09}"/>
              </a:ext>
            </a:extLst>
          </p:cNvPr>
          <p:cNvPicPr>
            <a:picLocks noChangeAspect="1"/>
          </p:cNvPicPr>
          <p:nvPr/>
        </p:nvPicPr>
        <p:blipFill>
          <a:blip r:embed="rId3"/>
          <a:stretch>
            <a:fillRect/>
          </a:stretch>
        </p:blipFill>
        <p:spPr>
          <a:xfrm>
            <a:off x="7894468" y="1488273"/>
            <a:ext cx="3628838" cy="4677991"/>
          </a:xfrm>
          <a:prstGeom prst="rect">
            <a:avLst/>
          </a:prstGeom>
        </p:spPr>
      </p:pic>
    </p:spTree>
    <p:extLst>
      <p:ext uri="{BB962C8B-B14F-4D97-AF65-F5344CB8AC3E}">
        <p14:creationId xmlns:p14="http://schemas.microsoft.com/office/powerpoint/2010/main" val="301088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8A78-4C63-4AE8-AFD5-B210C6C1620A}"/>
              </a:ext>
            </a:extLst>
          </p:cNvPr>
          <p:cNvSpPr>
            <a:spLocks noGrp="1"/>
          </p:cNvSpPr>
          <p:nvPr>
            <p:ph type="title"/>
          </p:nvPr>
        </p:nvSpPr>
        <p:spPr/>
        <p:txBody>
          <a:bodyPr/>
          <a:lstStyle/>
          <a:p>
            <a:r>
              <a:rPr lang="en-US" b="1" dirty="0">
                <a:solidFill>
                  <a:schemeClr val="accent1"/>
                </a:solidFill>
              </a:rPr>
              <a:t>Overview: </a:t>
            </a:r>
            <a:r>
              <a:rPr lang="en-US" b="1" i="1" dirty="0">
                <a:solidFill>
                  <a:schemeClr val="accent1"/>
                </a:solidFill>
              </a:rPr>
              <a:t>Data</a:t>
            </a:r>
            <a:r>
              <a:rPr lang="en-US" b="1" dirty="0">
                <a:solidFill>
                  <a:schemeClr val="accent1"/>
                </a:solidFill>
              </a:rPr>
              <a:t> Tab</a:t>
            </a:r>
          </a:p>
        </p:txBody>
      </p:sp>
      <p:sp>
        <p:nvSpPr>
          <p:cNvPr id="3" name="Content Placeholder 2">
            <a:extLst>
              <a:ext uri="{FF2B5EF4-FFF2-40B4-BE49-F238E27FC236}">
                <a16:creationId xmlns:a16="http://schemas.microsoft.com/office/drawing/2014/main" id="{AE129658-3901-415C-8BB7-0093787F18A4}"/>
              </a:ext>
            </a:extLst>
          </p:cNvPr>
          <p:cNvSpPr>
            <a:spLocks noGrp="1"/>
          </p:cNvSpPr>
          <p:nvPr>
            <p:ph idx="1"/>
          </p:nvPr>
        </p:nvSpPr>
        <p:spPr>
          <a:xfrm>
            <a:off x="838200" y="1825625"/>
            <a:ext cx="10515600" cy="1603375"/>
          </a:xfrm>
          <a:ln>
            <a:solidFill>
              <a:schemeClr val="tx1"/>
            </a:solidFill>
          </a:ln>
        </p:spPr>
        <p:txBody>
          <a:bodyPr>
            <a:normAutofit/>
          </a:bodyPr>
          <a:lstStyle/>
          <a:p>
            <a:r>
              <a:rPr lang="en-US" dirty="0"/>
              <a:t>The Data tab provides the raw data in a Table format with search bar, drop-downs, filters and the ability to export to a CSV, in addition to copying the entire dataset.</a:t>
            </a:r>
          </a:p>
          <a:p>
            <a:endParaRPr lang="en-US" dirty="0"/>
          </a:p>
        </p:txBody>
      </p:sp>
      <p:pic>
        <p:nvPicPr>
          <p:cNvPr id="5" name="Picture 4" descr="transparent background bullet hole&#10;">
            <a:extLst>
              <a:ext uri="{FF2B5EF4-FFF2-40B4-BE49-F238E27FC236}">
                <a16:creationId xmlns:a16="http://schemas.microsoft.com/office/drawing/2014/main" id="{D27B169D-7BC9-46E8-B2D1-0B3BB8553F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a:off x="81012" y="5681810"/>
            <a:ext cx="1065096" cy="10650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DDA11C-C060-4FE7-AD78-6857AA5A0F2A}"/>
              </a:ext>
            </a:extLst>
          </p:cNvPr>
          <p:cNvPicPr>
            <a:picLocks noChangeAspect="1"/>
          </p:cNvPicPr>
          <p:nvPr/>
        </p:nvPicPr>
        <p:blipFill>
          <a:blip r:embed="rId3"/>
          <a:stretch>
            <a:fillRect/>
          </a:stretch>
        </p:blipFill>
        <p:spPr>
          <a:xfrm>
            <a:off x="2547256" y="3638106"/>
            <a:ext cx="6865776" cy="2854769"/>
          </a:xfrm>
          <a:prstGeom prst="rect">
            <a:avLst/>
          </a:prstGeom>
        </p:spPr>
      </p:pic>
    </p:spTree>
    <p:extLst>
      <p:ext uri="{BB962C8B-B14F-4D97-AF65-F5344CB8AC3E}">
        <p14:creationId xmlns:p14="http://schemas.microsoft.com/office/powerpoint/2010/main" val="135562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8A78-4C63-4AE8-AFD5-B210C6C1620A}"/>
              </a:ext>
            </a:extLst>
          </p:cNvPr>
          <p:cNvSpPr>
            <a:spLocks noGrp="1"/>
          </p:cNvSpPr>
          <p:nvPr>
            <p:ph type="title"/>
          </p:nvPr>
        </p:nvSpPr>
        <p:spPr/>
        <p:txBody>
          <a:bodyPr/>
          <a:lstStyle/>
          <a:p>
            <a:r>
              <a:rPr lang="en-US" b="1" dirty="0">
                <a:solidFill>
                  <a:schemeClr val="accent1"/>
                </a:solidFill>
              </a:rPr>
              <a:t>Findings</a:t>
            </a:r>
          </a:p>
        </p:txBody>
      </p:sp>
      <p:sp>
        <p:nvSpPr>
          <p:cNvPr id="3" name="Content Placeholder 2">
            <a:extLst>
              <a:ext uri="{FF2B5EF4-FFF2-40B4-BE49-F238E27FC236}">
                <a16:creationId xmlns:a16="http://schemas.microsoft.com/office/drawing/2014/main" id="{AE129658-3901-415C-8BB7-0093787F18A4}"/>
              </a:ext>
            </a:extLst>
          </p:cNvPr>
          <p:cNvSpPr>
            <a:spLocks noGrp="1"/>
          </p:cNvSpPr>
          <p:nvPr>
            <p:ph idx="1"/>
          </p:nvPr>
        </p:nvSpPr>
        <p:spPr>
          <a:xfrm>
            <a:off x="355101" y="1615736"/>
            <a:ext cx="8259221" cy="4561227"/>
          </a:xfrm>
          <a:ln>
            <a:solidFill>
              <a:schemeClr val="tx1"/>
            </a:solidFill>
          </a:ln>
        </p:spPr>
        <p:txBody>
          <a:bodyPr>
            <a:normAutofit/>
          </a:bodyPr>
          <a:lstStyle/>
          <a:p>
            <a:r>
              <a:rPr lang="en-US" sz="2000" dirty="0"/>
              <a:t>Shootings increase during the summer months (June-July)</a:t>
            </a:r>
          </a:p>
          <a:p>
            <a:pPr lvl="1"/>
            <a:r>
              <a:rPr lang="en-US" sz="2000" dirty="0"/>
              <a:t>Additionally, there is an increase in shootings in January</a:t>
            </a:r>
          </a:p>
          <a:p>
            <a:r>
              <a:rPr lang="en-US" sz="2000" dirty="0"/>
              <a:t>Shootings are mostly concentrated in Brooklyn and the Bronx</a:t>
            </a:r>
          </a:p>
          <a:p>
            <a:r>
              <a:rPr lang="en-US" sz="2000" dirty="0"/>
              <a:t>In other Boroughs, shootings follow distinct neighborhood lines:</a:t>
            </a:r>
          </a:p>
          <a:p>
            <a:pPr lvl="1"/>
            <a:r>
              <a:rPr lang="en-US" sz="2000" dirty="0"/>
              <a:t>In Manhattan, the dividing line between Harlem and the Upper West Side is 110</a:t>
            </a:r>
            <a:r>
              <a:rPr lang="en-US" sz="2000" baseline="30000" dirty="0"/>
              <a:t>th</a:t>
            </a:r>
            <a:r>
              <a:rPr lang="en-US" sz="2000" dirty="0"/>
              <a:t> St. The dividing line between Harlem and the Upper East Side is 96</a:t>
            </a:r>
            <a:r>
              <a:rPr lang="en-US" sz="2000" baseline="30000" dirty="0"/>
              <a:t>th</a:t>
            </a:r>
            <a:r>
              <a:rPr lang="en-US" sz="2000" dirty="0"/>
              <a:t> St.</a:t>
            </a:r>
          </a:p>
          <a:p>
            <a:pPr lvl="1"/>
            <a:r>
              <a:rPr lang="en-US" sz="2000" dirty="0"/>
              <a:t>In Queens, Jamaica has the highest concentration of shootings</a:t>
            </a:r>
          </a:p>
          <a:p>
            <a:r>
              <a:rPr lang="en-US" sz="2000" dirty="0"/>
              <a:t>The 24-44 and 18-24 year old age groups have the highest proportion of shootings</a:t>
            </a:r>
          </a:p>
        </p:txBody>
      </p:sp>
      <p:pic>
        <p:nvPicPr>
          <p:cNvPr id="6" name="Picture 4" descr="transparent background bullet hole&#10;">
            <a:extLst>
              <a:ext uri="{FF2B5EF4-FFF2-40B4-BE49-F238E27FC236}">
                <a16:creationId xmlns:a16="http://schemas.microsoft.com/office/drawing/2014/main" id="{10F356D3-B13D-48F7-A881-E08C329EBC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rot="8813954">
            <a:off x="116452" y="6155306"/>
            <a:ext cx="619346" cy="61934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C6939E2F-0D00-4A2A-B3B3-08C1593A4680}"/>
              </a:ext>
            </a:extLst>
          </p:cNvPr>
          <p:cNvGrpSpPr/>
          <p:nvPr/>
        </p:nvGrpSpPr>
        <p:grpSpPr>
          <a:xfrm>
            <a:off x="8720858" y="1624611"/>
            <a:ext cx="3417874" cy="2370339"/>
            <a:chOff x="1766887" y="614362"/>
            <a:chExt cx="8658225" cy="5629275"/>
          </a:xfrm>
        </p:grpSpPr>
        <p:pic>
          <p:nvPicPr>
            <p:cNvPr id="11" name="Picture 10">
              <a:extLst>
                <a:ext uri="{FF2B5EF4-FFF2-40B4-BE49-F238E27FC236}">
                  <a16:creationId xmlns:a16="http://schemas.microsoft.com/office/drawing/2014/main" id="{90997085-66D3-462D-84DD-B72BEAB9EABF}"/>
                </a:ext>
              </a:extLst>
            </p:cNvPr>
            <p:cNvPicPr>
              <a:picLocks noChangeAspect="1"/>
            </p:cNvPicPr>
            <p:nvPr/>
          </p:nvPicPr>
          <p:blipFill>
            <a:blip r:embed="rId3"/>
            <a:stretch>
              <a:fillRect/>
            </a:stretch>
          </p:blipFill>
          <p:spPr>
            <a:xfrm>
              <a:off x="1766887" y="614362"/>
              <a:ext cx="8658225" cy="5629275"/>
            </a:xfrm>
            <a:prstGeom prst="rect">
              <a:avLst/>
            </a:prstGeom>
          </p:spPr>
        </p:pic>
        <p:cxnSp>
          <p:nvCxnSpPr>
            <p:cNvPr id="14" name="Straight Connector 13">
              <a:extLst>
                <a:ext uri="{FF2B5EF4-FFF2-40B4-BE49-F238E27FC236}">
                  <a16:creationId xmlns:a16="http://schemas.microsoft.com/office/drawing/2014/main" id="{2357685B-4A2C-4EA0-B25C-990467C7D6D9}"/>
                </a:ext>
              </a:extLst>
            </p:cNvPr>
            <p:cNvCxnSpPr/>
            <p:nvPr/>
          </p:nvCxnSpPr>
          <p:spPr>
            <a:xfrm>
              <a:off x="3779520" y="2509520"/>
              <a:ext cx="1615440" cy="919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F098DA-E6FF-4E46-8E7F-FCB1B1C77499}"/>
                </a:ext>
              </a:extLst>
            </p:cNvPr>
            <p:cNvCxnSpPr>
              <a:cxnSpLocks/>
            </p:cNvCxnSpPr>
            <p:nvPr/>
          </p:nvCxnSpPr>
          <p:spPr>
            <a:xfrm>
              <a:off x="5689600" y="5496560"/>
              <a:ext cx="1320800" cy="7470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93BC068F-F7CC-40B9-BD0D-A601DEFB5A3C}"/>
              </a:ext>
            </a:extLst>
          </p:cNvPr>
          <p:cNvPicPr>
            <a:picLocks noChangeAspect="1"/>
          </p:cNvPicPr>
          <p:nvPr/>
        </p:nvPicPr>
        <p:blipFill>
          <a:blip r:embed="rId4"/>
          <a:stretch>
            <a:fillRect/>
          </a:stretch>
        </p:blipFill>
        <p:spPr>
          <a:xfrm>
            <a:off x="8688115" y="4030462"/>
            <a:ext cx="3450617" cy="2146502"/>
          </a:xfrm>
          <a:prstGeom prst="rect">
            <a:avLst/>
          </a:prstGeom>
        </p:spPr>
      </p:pic>
    </p:spTree>
    <p:extLst>
      <p:ext uri="{BB962C8B-B14F-4D97-AF65-F5344CB8AC3E}">
        <p14:creationId xmlns:p14="http://schemas.microsoft.com/office/powerpoint/2010/main" val="25986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8A78-4C63-4AE8-AFD5-B210C6C1620A}"/>
              </a:ext>
            </a:extLst>
          </p:cNvPr>
          <p:cNvSpPr>
            <a:spLocks noGrp="1"/>
          </p:cNvSpPr>
          <p:nvPr>
            <p:ph type="title"/>
          </p:nvPr>
        </p:nvSpPr>
        <p:spPr/>
        <p:txBody>
          <a:bodyPr/>
          <a:lstStyle/>
          <a:p>
            <a:r>
              <a:rPr lang="en-US" b="1" dirty="0">
                <a:solidFill>
                  <a:schemeClr val="accent1"/>
                </a:solidFill>
              </a:rPr>
              <a:t>Issues/Hurdles</a:t>
            </a:r>
          </a:p>
        </p:txBody>
      </p:sp>
      <p:sp>
        <p:nvSpPr>
          <p:cNvPr id="3" name="Content Placeholder 2">
            <a:extLst>
              <a:ext uri="{FF2B5EF4-FFF2-40B4-BE49-F238E27FC236}">
                <a16:creationId xmlns:a16="http://schemas.microsoft.com/office/drawing/2014/main" id="{AE129658-3901-415C-8BB7-0093787F18A4}"/>
              </a:ext>
            </a:extLst>
          </p:cNvPr>
          <p:cNvSpPr>
            <a:spLocks noGrp="1"/>
          </p:cNvSpPr>
          <p:nvPr>
            <p:ph idx="1"/>
          </p:nvPr>
        </p:nvSpPr>
        <p:spPr>
          <a:ln>
            <a:solidFill>
              <a:schemeClr val="tx1"/>
            </a:solidFill>
          </a:ln>
        </p:spPr>
        <p:txBody>
          <a:bodyPr>
            <a:noAutofit/>
          </a:bodyPr>
          <a:lstStyle/>
          <a:p>
            <a:r>
              <a:rPr lang="en-US" sz="2000" dirty="0"/>
              <a:t>The primary issue we ran into was timing. Given this is a skill we’re developing, we were not the most efficient in putting together the site and visualizations.</a:t>
            </a:r>
          </a:p>
          <a:p>
            <a:r>
              <a:rPr lang="en-US" sz="2000" dirty="0"/>
              <a:t>Another issue we ran into was formatting:</a:t>
            </a:r>
          </a:p>
          <a:p>
            <a:pPr lvl="1"/>
            <a:r>
              <a:rPr lang="en-US" sz="2000" dirty="0"/>
              <a:t>Pulling the years from the date-time stamp and appending to the drop-down.</a:t>
            </a:r>
          </a:p>
          <a:p>
            <a:pPr lvl="1"/>
            <a:r>
              <a:rPr lang="en-US" sz="2000" dirty="0"/>
              <a:t>Changing filters from “True/False” on Victim Death to “Yes” or “No.”</a:t>
            </a:r>
          </a:p>
          <a:p>
            <a:r>
              <a:rPr lang="en-US" sz="2000" dirty="0"/>
              <a:t>Data quality issues:</a:t>
            </a:r>
          </a:p>
          <a:p>
            <a:pPr lvl="1"/>
            <a:r>
              <a:rPr lang="en-US" sz="2000" dirty="0"/>
              <a:t>Due to the timing of the data releases, there is a one-year lag in the data.</a:t>
            </a:r>
          </a:p>
          <a:p>
            <a:pPr lvl="1"/>
            <a:r>
              <a:rPr lang="en-US" sz="2000" dirty="0"/>
              <a:t>There were not full-year data for years 2007-2016</a:t>
            </a:r>
          </a:p>
          <a:p>
            <a:pPr lvl="1"/>
            <a:r>
              <a:rPr lang="en-US" sz="2000" dirty="0"/>
              <a:t>The age groups were not equally distributed</a:t>
            </a:r>
          </a:p>
          <a:p>
            <a:r>
              <a:rPr lang="en-US" sz="2000" dirty="0"/>
              <a:t>Additionally, it was difficult pulling everyone’s code together and applying it to a cohesive website with interactive visualizations.</a:t>
            </a:r>
          </a:p>
        </p:txBody>
      </p:sp>
      <p:pic>
        <p:nvPicPr>
          <p:cNvPr id="6" name="Picture 4" descr="transparent background bullet hole&#10;">
            <a:extLst>
              <a:ext uri="{FF2B5EF4-FFF2-40B4-BE49-F238E27FC236}">
                <a16:creationId xmlns:a16="http://schemas.microsoft.com/office/drawing/2014/main" id="{10F356D3-B13D-48F7-A881-E08C329EBC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rot="5791233">
            <a:off x="10725748" y="74522"/>
            <a:ext cx="1391731" cy="139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70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nsparent background bullet hole&#10;">
            <a:extLst>
              <a:ext uri="{FF2B5EF4-FFF2-40B4-BE49-F238E27FC236}">
                <a16:creationId xmlns:a16="http://schemas.microsoft.com/office/drawing/2014/main" id="{34ABBAD9-7C3A-4554-AF48-80D43421F2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a:off x="3495040" y="1823720"/>
            <a:ext cx="2387600" cy="2387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7A83E8-AB1C-4BFC-A0D4-DFC9C5CA05FA}"/>
              </a:ext>
            </a:extLst>
          </p:cNvPr>
          <p:cNvSpPr>
            <a:spLocks noGrp="1"/>
          </p:cNvSpPr>
          <p:nvPr>
            <p:ph type="ctrTitle"/>
          </p:nvPr>
        </p:nvSpPr>
        <p:spPr/>
        <p:txBody>
          <a:bodyPr/>
          <a:lstStyle/>
          <a:p>
            <a:r>
              <a:rPr lang="en-US" b="1" dirty="0">
                <a:solidFill>
                  <a:schemeClr val="accent1"/>
                </a:solidFill>
              </a:rPr>
              <a:t>Questions?</a:t>
            </a:r>
          </a:p>
        </p:txBody>
      </p:sp>
      <p:pic>
        <p:nvPicPr>
          <p:cNvPr id="6" name="Picture 4" descr="transparent background bullet hole&#10;">
            <a:extLst>
              <a:ext uri="{FF2B5EF4-FFF2-40B4-BE49-F238E27FC236}">
                <a16:creationId xmlns:a16="http://schemas.microsoft.com/office/drawing/2014/main" id="{5BF6B209-F7D8-4B3B-9417-89482F5216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rot="18310415">
            <a:off x="9379384" y="5162331"/>
            <a:ext cx="849758" cy="8497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transparent background bullet hole&#10;">
            <a:extLst>
              <a:ext uri="{FF2B5EF4-FFF2-40B4-BE49-F238E27FC236}">
                <a16:creationId xmlns:a16="http://schemas.microsoft.com/office/drawing/2014/main" id="{307E38E1-4758-4D38-8B0C-3B62C5D0F0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2" t="24792" r="26250" b="26250"/>
          <a:stretch/>
        </p:blipFill>
        <p:spPr bwMode="auto">
          <a:xfrm>
            <a:off x="1583242" y="4995155"/>
            <a:ext cx="424879" cy="42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00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550</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Shootings In New York City</vt:lpstr>
      <vt:lpstr>Background</vt:lpstr>
      <vt:lpstr>Overview: Home Tab</vt:lpstr>
      <vt:lpstr>Overview: Data Tab</vt:lpstr>
      <vt:lpstr>Findings</vt:lpstr>
      <vt:lpstr>Issues/Hurdles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Shootings In New York City</dc:title>
  <dc:creator> </dc:creator>
  <cp:lastModifiedBy>Ahasan</cp:lastModifiedBy>
  <cp:revision>22</cp:revision>
  <dcterms:created xsi:type="dcterms:W3CDTF">2020-08-07T21:54:40Z</dcterms:created>
  <dcterms:modified xsi:type="dcterms:W3CDTF">2020-08-08T15:10:24Z</dcterms:modified>
</cp:coreProperties>
</file>