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70" r:id="rId13"/>
    <p:sldId id="266" r:id="rId14"/>
    <p:sldId id="271" r:id="rId15"/>
    <p:sldId id="273" r:id="rId16"/>
    <p:sldId id="272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BC089-E0B3-4AE0-A609-5C9FC3D34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991166-F888-4A7E-9A21-EE9AEB1D7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C2D45B-1638-419F-87E8-8D19863B0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AE2D-1984-4ACC-8F6F-B73E842789C1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A84B35-9FAF-4D75-9EB5-FAEFCD48F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0E2D7B-2BC9-4008-BC51-5C937D86E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D159-FD7D-42DE-9BB5-5389050A2D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33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6F8B5-8975-41C1-A3A8-8AE9B508D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FC95C-0BCB-4962-AEBB-C9A37623E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5746FD-5D2E-4C31-96F7-C68B5DA7D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AE2D-1984-4ACC-8F6F-B73E842789C1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9C2F5D-3E92-4AA5-B89D-A3CD9B4F6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CEC9C-2227-43C4-BECA-62862483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D159-FD7D-42DE-9BB5-5389050A2D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85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A9234F-8891-4C7B-AD18-B8BFA244E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7D8DB7-0236-408B-A907-6142D852B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8AE421-6DEA-453E-B492-507172BD0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AE2D-1984-4ACC-8F6F-B73E842789C1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BB9A7A-00D4-4BAC-BE9A-A13F70C6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AEF38C-ABEE-4893-B2B4-A25D5D64E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D159-FD7D-42DE-9BB5-5389050A2D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29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EF4D36-538C-4BF6-8995-6276507F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36625E-7BD5-4387-9E1C-D2FD41C73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C31E74-6CE5-4AD9-A2BF-3FD5DBD6F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AE2D-1984-4ACC-8F6F-B73E842789C1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DB2172-ECDE-446E-9CCF-45DFBA8B7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EE54E2-BA97-49E8-B126-8F9DA454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D159-FD7D-42DE-9BB5-5389050A2D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487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3F555-9AA0-4DA9-BD08-ACC9424E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5B3B6C-6324-460D-914B-E141FA43D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B83FB-9E54-482E-AF07-7BCE7F816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AE2D-1984-4ACC-8F6F-B73E842789C1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69B655-705E-449F-8E5D-B6702310E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541FE4-39CE-4552-BEE7-ECEA09BC4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D159-FD7D-42DE-9BB5-5389050A2D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05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C0D20-B6A5-4499-A8D3-08C1622E1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4130F3-F643-4720-9472-5E9955E0C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DA27EF-232A-472B-A1F6-AF1F0C8AF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45FC24-0F94-4A59-86C3-3E19BA86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AE2D-1984-4ACC-8F6F-B73E842789C1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AC903E-A794-4B5C-AFA3-6CE87B0FD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926E75-436A-4524-B6D6-9B9DAA664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D159-FD7D-42DE-9BB5-5389050A2D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165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28644-4E08-4C58-8974-82BC7F75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60519A-CEC3-4B3B-B01F-7D450F7BA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5A46CD-397F-48AE-9D86-89A53E690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0E22EF-F0A9-4D8A-8191-DACB53C8EE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4A72B3-31C3-47D3-804C-66B6FDDE5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9AC224-B700-49BC-9DAE-895529DCA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AE2D-1984-4ACC-8F6F-B73E842789C1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E5C709-E8AB-41BA-96E8-88C3192C9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A2C3B7-9096-4349-867A-CE08452D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D159-FD7D-42DE-9BB5-5389050A2D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487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A2B88-4D03-4EFF-A7C3-343448F5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49BF5B-58C9-40A0-A939-486A58FB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AE2D-1984-4ACC-8F6F-B73E842789C1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5D0674-57B7-40D3-8859-A171DC57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33FFC8-0FDA-49D8-A383-4F05A398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D159-FD7D-42DE-9BB5-5389050A2D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74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D8748C-FB00-4B55-967A-1AFE119AA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AE2D-1984-4ACC-8F6F-B73E842789C1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49F5C2-8A10-4140-B03C-68EE6DFFB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ACBEF9-831F-44CE-93C0-37CDDFE5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D159-FD7D-42DE-9BB5-5389050A2D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9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599BE-3527-4700-B5A5-1FE3A6602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DC24BB-B585-41AD-B63F-020EE7980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F77EBA-3883-49C2-BC79-AF4D0BA07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40B2C3-4338-4B09-BD78-D450C9AED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AE2D-1984-4ACC-8F6F-B73E842789C1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864749-70B9-4788-8B69-A511218F8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DD6C2A-8AB6-4021-AC51-C8CC8620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D159-FD7D-42DE-9BB5-5389050A2D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996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E3695-D794-4F34-8DE7-81A5BA6E0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401A60-C228-48FA-B434-567F4D9A5D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76D882-E9D7-40AC-893E-B03151090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F255F7-14A3-4A76-9246-81894D32C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AE2D-1984-4ACC-8F6F-B73E842789C1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12BA2F-0127-4840-9936-8E9818673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8FAD04-6775-44B7-B979-04B307DC8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D159-FD7D-42DE-9BB5-5389050A2D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52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E5817A-8510-43B0-858C-347F353B9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8A90E4-02B9-47F9-9676-F62610628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1686BE-0787-4C2F-9E86-1A8709D699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FAE2D-1984-4ACC-8F6F-B73E842789C1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8AC05E-1651-4241-8052-9AD498772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43EC76-4775-4FC9-8169-D80CF8026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DD159-FD7D-42DE-9BB5-5389050A2D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6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E44C8-5F96-4DEC-A6EB-F9A721F01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53247"/>
            <a:ext cx="9144000" cy="238760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time adaptation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0D15C2-EB7F-46FB-ADD8-5DC658E6D8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杜云涛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2021.11.11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861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4" descr="红色的问号和3D立体小白人充满了问题和疑问448076png图片素材- 设计盒子">
            <a:extLst>
              <a:ext uri="{FF2B5EF4-FFF2-40B4-BE49-F238E27FC236}">
                <a16:creationId xmlns:a16="http://schemas.microsoft.com/office/drawing/2014/main" id="{63F36976-38AE-4BC0-888B-D5A9371147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733403" y="276906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CFB47A-6EBC-4D6C-B4A8-8AEB14DFD6B8}"/>
              </a:ext>
            </a:extLst>
          </p:cNvPr>
          <p:cNvSpPr/>
          <p:nvPr/>
        </p:nvSpPr>
        <p:spPr>
          <a:xfrm>
            <a:off x="1546370" y="830073"/>
            <a:ext cx="89314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ICML 2020: Test-Time Training with Self-Supervision for Generalization under Distribution Shifts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B5FB119-4060-4386-9B67-5D052B825678}"/>
              </a:ext>
            </a:extLst>
          </p:cNvPr>
          <p:cNvGrpSpPr/>
          <p:nvPr/>
        </p:nvGrpSpPr>
        <p:grpSpPr>
          <a:xfrm>
            <a:off x="3882509" y="2669655"/>
            <a:ext cx="3410343" cy="1631899"/>
            <a:chOff x="4479669" y="2986891"/>
            <a:chExt cx="3410343" cy="1631899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7410F35-44FC-4657-BEAD-5D65C9CD9B44}"/>
                </a:ext>
              </a:extLst>
            </p:cNvPr>
            <p:cNvSpPr/>
            <p:nvPr/>
          </p:nvSpPr>
          <p:spPr>
            <a:xfrm>
              <a:off x="4999477" y="4197181"/>
              <a:ext cx="26035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shared feature extractor.</a:t>
              </a:r>
              <a:endParaRPr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3FB0ECE-DE26-4BF1-9BA8-D40DA1D4B956}"/>
                </a:ext>
              </a:extLst>
            </p:cNvPr>
            <p:cNvSpPr/>
            <p:nvPr/>
          </p:nvSpPr>
          <p:spPr>
            <a:xfrm>
              <a:off x="5002683" y="3591758"/>
              <a:ext cx="26003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task-specific parameters</a:t>
              </a:r>
              <a:endParaRPr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045F1AF-CF6B-4C71-9FE9-71ECD6C1D165}"/>
                </a:ext>
              </a:extLst>
            </p:cNvPr>
            <p:cNvSpPr/>
            <p:nvPr/>
          </p:nvSpPr>
          <p:spPr>
            <a:xfrm>
              <a:off x="4999477" y="3018880"/>
              <a:ext cx="28905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self-supervised task branch</a:t>
              </a:r>
              <a:endParaRPr lang="zh-CN" altLang="en-US" dirty="0"/>
            </a:p>
          </p:txBody>
        </p:sp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8EDB240D-FD46-4507-828F-2F081C359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79669" y="4197181"/>
              <a:ext cx="389177" cy="421609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6A07CDB6-944B-4C13-B796-8DEE6B4E9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85645" y="3603678"/>
              <a:ext cx="390880" cy="390880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A48762D6-3791-4DE3-8D04-DEC4C2D31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81693" y="2986891"/>
              <a:ext cx="441397" cy="369332"/>
            </a:xfrm>
            <a:prstGeom prst="rect">
              <a:avLst/>
            </a:prstGeom>
          </p:spPr>
        </p:pic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12C388D-B7A3-4932-8E57-D89019EE57A6}"/>
              </a:ext>
            </a:extLst>
          </p:cNvPr>
          <p:cNvGrpSpPr/>
          <p:nvPr/>
        </p:nvGrpSpPr>
        <p:grpSpPr>
          <a:xfrm>
            <a:off x="862524" y="2268966"/>
            <a:ext cx="2501318" cy="2618986"/>
            <a:chOff x="862524" y="2250304"/>
            <a:chExt cx="2501318" cy="2618986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0354525-938D-49CC-94AB-ABCA9173C1E7}"/>
                </a:ext>
              </a:extLst>
            </p:cNvPr>
            <p:cNvGrpSpPr/>
            <p:nvPr/>
          </p:nvGrpSpPr>
          <p:grpSpPr>
            <a:xfrm>
              <a:off x="862524" y="2250304"/>
              <a:ext cx="2501318" cy="2197915"/>
              <a:chOff x="1459684" y="2978092"/>
              <a:chExt cx="2501318" cy="2197915"/>
            </a:xfrm>
          </p:grpSpPr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4CCD00E5-003E-4E87-B4F1-46DA718D6812}"/>
                  </a:ext>
                </a:extLst>
              </p:cNvPr>
              <p:cNvSpPr/>
              <p:nvPr/>
            </p:nvSpPr>
            <p:spPr>
              <a:xfrm>
                <a:off x="1459684" y="2978092"/>
                <a:ext cx="1031846" cy="45090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shared feature extractor.</a:t>
                </a:r>
                <a:endParaRPr lang="zh-CN" altLang="en-US"/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7E3FA587-2B0B-41E3-A36C-CF060E5F4C18}"/>
                  </a:ext>
                </a:extLst>
              </p:cNvPr>
              <p:cNvSpPr/>
              <p:nvPr/>
            </p:nvSpPr>
            <p:spPr>
              <a:xfrm>
                <a:off x="2929156" y="2978092"/>
                <a:ext cx="1031846" cy="45090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00A11BD6-CA41-4682-B5D3-597136B01F4D}"/>
                  </a:ext>
                </a:extLst>
              </p:cNvPr>
              <p:cNvSpPr/>
              <p:nvPr/>
            </p:nvSpPr>
            <p:spPr>
              <a:xfrm>
                <a:off x="2190925" y="3994558"/>
                <a:ext cx="1031846" cy="45090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" name="直接连接符 3">
                <a:extLst>
                  <a:ext uri="{FF2B5EF4-FFF2-40B4-BE49-F238E27FC236}">
                    <a16:creationId xmlns:a16="http://schemas.microsoft.com/office/drawing/2014/main" id="{C173835B-DBA4-443E-8028-B46751E6F932}"/>
                  </a:ext>
                </a:extLst>
              </p:cNvPr>
              <p:cNvCxnSpPr>
                <a:stCxn id="2" idx="2"/>
                <a:endCxn id="11" idx="0"/>
              </p:cNvCxnSpPr>
              <p:nvPr/>
            </p:nvCxnSpPr>
            <p:spPr>
              <a:xfrm>
                <a:off x="1975607" y="3429000"/>
                <a:ext cx="731241" cy="56555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2D991116-44AC-4485-A31B-C1BB87F20346}"/>
                  </a:ext>
                </a:extLst>
              </p:cNvPr>
              <p:cNvCxnSpPr>
                <a:cxnSpLocks/>
                <a:stCxn id="9" idx="2"/>
                <a:endCxn id="11" idx="0"/>
              </p:cNvCxnSpPr>
              <p:nvPr/>
            </p:nvCxnSpPr>
            <p:spPr>
              <a:xfrm flipH="1">
                <a:off x="2706848" y="3429000"/>
                <a:ext cx="738231" cy="56555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11B4734E-82F1-41B8-B102-563710DB2892}"/>
                  </a:ext>
                </a:extLst>
              </p:cNvPr>
              <p:cNvCxnSpPr>
                <a:cxnSpLocks/>
                <a:endCxn id="11" idx="2"/>
              </p:cNvCxnSpPr>
              <p:nvPr/>
            </p:nvCxnSpPr>
            <p:spPr>
              <a:xfrm flipV="1">
                <a:off x="2706848" y="4445466"/>
                <a:ext cx="0" cy="73054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图片 19">
                <a:extLst>
                  <a:ext uri="{FF2B5EF4-FFF2-40B4-BE49-F238E27FC236}">
                    <a16:creationId xmlns:a16="http://schemas.microsoft.com/office/drawing/2014/main" id="{7060E621-EBF8-45E3-8F22-359C26882F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12259" y="4009207"/>
                <a:ext cx="389177" cy="421609"/>
              </a:xfrm>
              <a:prstGeom prst="rect">
                <a:avLst/>
              </a:prstGeom>
            </p:spPr>
          </p:pic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2FB9CF97-740B-4D0F-A6E5-09B6E29F35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0167" y="3008106"/>
                <a:ext cx="390880" cy="390880"/>
              </a:xfrm>
              <a:prstGeom prst="rect">
                <a:avLst/>
              </a:prstGeom>
            </p:spPr>
          </p:pic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64A1B421-52FD-4158-BA13-ACE347B1B2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22770" y="3018880"/>
                <a:ext cx="441397" cy="369332"/>
              </a:xfrm>
              <a:prstGeom prst="rect">
                <a:avLst/>
              </a:prstGeom>
            </p:spPr>
          </p:pic>
        </p:grpSp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E1057B55-645C-41C5-8F69-7DE0C9D21B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807" t="17668"/>
            <a:stretch/>
          </p:blipFill>
          <p:spPr>
            <a:xfrm>
              <a:off x="1915099" y="4534678"/>
              <a:ext cx="345634" cy="334612"/>
            </a:xfrm>
            <a:prstGeom prst="rect">
              <a:avLst/>
            </a:prstGeom>
          </p:spPr>
        </p:pic>
      </p:grpSp>
      <p:pic>
        <p:nvPicPr>
          <p:cNvPr id="31" name="图片 30">
            <a:extLst>
              <a:ext uri="{FF2B5EF4-FFF2-40B4-BE49-F238E27FC236}">
                <a16:creationId xmlns:a16="http://schemas.microsoft.com/office/drawing/2014/main" id="{B94CBF1D-4898-4143-AA86-24BADFB9AE9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9664"/>
          <a:stretch/>
        </p:blipFill>
        <p:spPr>
          <a:xfrm>
            <a:off x="7602545" y="2716918"/>
            <a:ext cx="4435658" cy="829969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5380A724-F97E-42BA-98CE-5EC25328AD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9484" y="4756479"/>
            <a:ext cx="2080890" cy="626427"/>
          </a:xfrm>
          <a:prstGeom prst="rect">
            <a:avLst/>
          </a:prstGeom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E832A7D9-7804-4286-A636-5F2BACA180E8}"/>
              </a:ext>
            </a:extLst>
          </p:cNvPr>
          <p:cNvSpPr/>
          <p:nvPr/>
        </p:nvSpPr>
        <p:spPr>
          <a:xfrm>
            <a:off x="7920316" y="4362313"/>
            <a:ext cx="2080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Test-Time Training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FF7D528-4DD8-417F-9DEA-E82B84C181E9}"/>
              </a:ext>
            </a:extLst>
          </p:cNvPr>
          <p:cNvSpPr/>
          <p:nvPr/>
        </p:nvSpPr>
        <p:spPr>
          <a:xfrm>
            <a:off x="7881045" y="2399733"/>
            <a:ext cx="15333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time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CA17E6A7-197B-46F2-BBD1-EA31FFF0B0F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3638"/>
          <a:stretch/>
        </p:blipFill>
        <p:spPr>
          <a:xfrm>
            <a:off x="7870595" y="5429572"/>
            <a:ext cx="2080891" cy="40434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86111C88-24F1-4E38-843F-D2699BC24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340" y="3607203"/>
            <a:ext cx="389177" cy="421609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646E3826-5282-4DEC-B4D9-CC7E2DC67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5745" y="3607203"/>
            <a:ext cx="441397" cy="369332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00452DD9-E088-490B-B370-A23ECD627F52}"/>
              </a:ext>
            </a:extLst>
          </p:cNvPr>
          <p:cNvSpPr txBox="1"/>
          <p:nvPr/>
        </p:nvSpPr>
        <p:spPr>
          <a:xfrm>
            <a:off x="8251118" y="3619620"/>
            <a:ext cx="18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       ，    ）</a:t>
            </a: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7DC92948-84D7-4D35-9899-34346577D2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35196" y="3597302"/>
            <a:ext cx="741067" cy="37399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18D92BF-1F45-4AEC-A274-B08C2E88C79F}"/>
              </a:ext>
            </a:extLst>
          </p:cNvPr>
          <p:cNvSpPr txBox="1"/>
          <p:nvPr/>
        </p:nvSpPr>
        <p:spPr>
          <a:xfrm>
            <a:off x="5522775" y="4873580"/>
            <a:ext cx="177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旋转角度预测</a:t>
            </a:r>
          </a:p>
        </p:txBody>
      </p:sp>
    </p:spTree>
    <p:extLst>
      <p:ext uri="{BB962C8B-B14F-4D97-AF65-F5344CB8AC3E}">
        <p14:creationId xmlns:p14="http://schemas.microsoft.com/office/powerpoint/2010/main" val="1370144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4" descr="红色的问号和3D立体小白人充满了问题和疑问448076png图片素材- 设计盒子">
            <a:extLst>
              <a:ext uri="{FF2B5EF4-FFF2-40B4-BE49-F238E27FC236}">
                <a16:creationId xmlns:a16="http://schemas.microsoft.com/office/drawing/2014/main" id="{63F36976-38AE-4BC0-888B-D5A9371147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733403" y="276906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CFB47A-6EBC-4D6C-B4A8-8AEB14DFD6B8}"/>
              </a:ext>
            </a:extLst>
          </p:cNvPr>
          <p:cNvSpPr/>
          <p:nvPr/>
        </p:nvSpPr>
        <p:spPr>
          <a:xfrm>
            <a:off x="1546370" y="830073"/>
            <a:ext cx="89314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ICML 2020: Test-Time Training with Self-Supervision for Generalization under Distribution Shifts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3573036-0959-4973-941E-60C6DE583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805" y="2105243"/>
            <a:ext cx="10038610" cy="373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908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4" descr="红色的问号和3D立体小白人充满了问题和疑问448076png图片素材- 设计盒子">
            <a:extLst>
              <a:ext uri="{FF2B5EF4-FFF2-40B4-BE49-F238E27FC236}">
                <a16:creationId xmlns:a16="http://schemas.microsoft.com/office/drawing/2014/main" id="{63F36976-38AE-4BC0-888B-D5A9371147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733403" y="276906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CFB47A-6EBC-4D6C-B4A8-8AEB14DFD6B8}"/>
              </a:ext>
            </a:extLst>
          </p:cNvPr>
          <p:cNvSpPr/>
          <p:nvPr/>
        </p:nvSpPr>
        <p:spPr>
          <a:xfrm>
            <a:off x="1546370" y="830073"/>
            <a:ext cx="89314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ICML 2020: Test-Time Training with Self-Supervision for Generalization under Distribution Shifts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B5FB119-4060-4386-9B67-5D052B825678}"/>
              </a:ext>
            </a:extLst>
          </p:cNvPr>
          <p:cNvGrpSpPr/>
          <p:nvPr/>
        </p:nvGrpSpPr>
        <p:grpSpPr>
          <a:xfrm>
            <a:off x="3882509" y="2669655"/>
            <a:ext cx="3410343" cy="1631899"/>
            <a:chOff x="4479669" y="2986891"/>
            <a:chExt cx="3410343" cy="1631899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7410F35-44FC-4657-BEAD-5D65C9CD9B44}"/>
                </a:ext>
              </a:extLst>
            </p:cNvPr>
            <p:cNvSpPr/>
            <p:nvPr/>
          </p:nvSpPr>
          <p:spPr>
            <a:xfrm>
              <a:off x="4999477" y="4197181"/>
              <a:ext cx="26035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shared feature extractor.</a:t>
              </a:r>
              <a:endParaRPr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3FB0ECE-DE26-4BF1-9BA8-D40DA1D4B956}"/>
                </a:ext>
              </a:extLst>
            </p:cNvPr>
            <p:cNvSpPr/>
            <p:nvPr/>
          </p:nvSpPr>
          <p:spPr>
            <a:xfrm>
              <a:off x="5002683" y="3591758"/>
              <a:ext cx="26003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task-specific parameters</a:t>
              </a:r>
              <a:endParaRPr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045F1AF-CF6B-4C71-9FE9-71ECD6C1D165}"/>
                </a:ext>
              </a:extLst>
            </p:cNvPr>
            <p:cNvSpPr/>
            <p:nvPr/>
          </p:nvSpPr>
          <p:spPr>
            <a:xfrm>
              <a:off x="4999477" y="3018880"/>
              <a:ext cx="28905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self-supervised task branch</a:t>
              </a:r>
              <a:endParaRPr lang="zh-CN" altLang="en-US" dirty="0"/>
            </a:p>
          </p:txBody>
        </p:sp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8EDB240D-FD46-4507-828F-2F081C359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79669" y="4197181"/>
              <a:ext cx="389177" cy="421609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6A07CDB6-944B-4C13-B796-8DEE6B4E9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85645" y="3603678"/>
              <a:ext cx="390880" cy="390880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A48762D6-3791-4DE3-8D04-DEC4C2D31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81693" y="2986891"/>
              <a:ext cx="441397" cy="369332"/>
            </a:xfrm>
            <a:prstGeom prst="rect">
              <a:avLst/>
            </a:prstGeom>
          </p:spPr>
        </p:pic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12C388D-B7A3-4932-8E57-D89019EE57A6}"/>
              </a:ext>
            </a:extLst>
          </p:cNvPr>
          <p:cNvGrpSpPr/>
          <p:nvPr/>
        </p:nvGrpSpPr>
        <p:grpSpPr>
          <a:xfrm>
            <a:off x="862524" y="2268966"/>
            <a:ext cx="2501318" cy="2618986"/>
            <a:chOff x="862524" y="2250304"/>
            <a:chExt cx="2501318" cy="2618986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0354525-938D-49CC-94AB-ABCA9173C1E7}"/>
                </a:ext>
              </a:extLst>
            </p:cNvPr>
            <p:cNvGrpSpPr/>
            <p:nvPr/>
          </p:nvGrpSpPr>
          <p:grpSpPr>
            <a:xfrm>
              <a:off x="862524" y="2250304"/>
              <a:ext cx="2501318" cy="2197915"/>
              <a:chOff x="1459684" y="2978092"/>
              <a:chExt cx="2501318" cy="2197915"/>
            </a:xfrm>
          </p:grpSpPr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4CCD00E5-003E-4E87-B4F1-46DA718D6812}"/>
                  </a:ext>
                </a:extLst>
              </p:cNvPr>
              <p:cNvSpPr/>
              <p:nvPr/>
            </p:nvSpPr>
            <p:spPr>
              <a:xfrm>
                <a:off x="1459684" y="2978092"/>
                <a:ext cx="1031846" cy="45090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shared feature extractor.</a:t>
                </a:r>
                <a:endParaRPr lang="zh-CN" altLang="en-US"/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7E3FA587-2B0B-41E3-A36C-CF060E5F4C18}"/>
                  </a:ext>
                </a:extLst>
              </p:cNvPr>
              <p:cNvSpPr/>
              <p:nvPr/>
            </p:nvSpPr>
            <p:spPr>
              <a:xfrm>
                <a:off x="2929156" y="2978092"/>
                <a:ext cx="1031846" cy="45090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00A11BD6-CA41-4682-B5D3-597136B01F4D}"/>
                  </a:ext>
                </a:extLst>
              </p:cNvPr>
              <p:cNvSpPr/>
              <p:nvPr/>
            </p:nvSpPr>
            <p:spPr>
              <a:xfrm>
                <a:off x="2190925" y="3994558"/>
                <a:ext cx="1031846" cy="45090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" name="直接连接符 3">
                <a:extLst>
                  <a:ext uri="{FF2B5EF4-FFF2-40B4-BE49-F238E27FC236}">
                    <a16:creationId xmlns:a16="http://schemas.microsoft.com/office/drawing/2014/main" id="{C173835B-DBA4-443E-8028-B46751E6F932}"/>
                  </a:ext>
                </a:extLst>
              </p:cNvPr>
              <p:cNvCxnSpPr>
                <a:stCxn id="2" idx="2"/>
                <a:endCxn id="11" idx="0"/>
              </p:cNvCxnSpPr>
              <p:nvPr/>
            </p:nvCxnSpPr>
            <p:spPr>
              <a:xfrm>
                <a:off x="1975607" y="3429000"/>
                <a:ext cx="731241" cy="56555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2D991116-44AC-4485-A31B-C1BB87F20346}"/>
                  </a:ext>
                </a:extLst>
              </p:cNvPr>
              <p:cNvCxnSpPr>
                <a:cxnSpLocks/>
                <a:stCxn id="9" idx="2"/>
                <a:endCxn id="11" idx="0"/>
              </p:cNvCxnSpPr>
              <p:nvPr/>
            </p:nvCxnSpPr>
            <p:spPr>
              <a:xfrm flipH="1">
                <a:off x="2706848" y="3429000"/>
                <a:ext cx="738231" cy="56555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11B4734E-82F1-41B8-B102-563710DB2892}"/>
                  </a:ext>
                </a:extLst>
              </p:cNvPr>
              <p:cNvCxnSpPr>
                <a:cxnSpLocks/>
                <a:endCxn id="11" idx="2"/>
              </p:cNvCxnSpPr>
              <p:nvPr/>
            </p:nvCxnSpPr>
            <p:spPr>
              <a:xfrm flipV="1">
                <a:off x="2706848" y="4445466"/>
                <a:ext cx="0" cy="73054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图片 19">
                <a:extLst>
                  <a:ext uri="{FF2B5EF4-FFF2-40B4-BE49-F238E27FC236}">
                    <a16:creationId xmlns:a16="http://schemas.microsoft.com/office/drawing/2014/main" id="{7060E621-EBF8-45E3-8F22-359C26882F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12259" y="4009207"/>
                <a:ext cx="389177" cy="421609"/>
              </a:xfrm>
              <a:prstGeom prst="rect">
                <a:avLst/>
              </a:prstGeom>
            </p:spPr>
          </p:pic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2FB9CF97-740B-4D0F-A6E5-09B6E29F35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0167" y="3008106"/>
                <a:ext cx="390880" cy="390880"/>
              </a:xfrm>
              <a:prstGeom prst="rect">
                <a:avLst/>
              </a:prstGeom>
            </p:spPr>
          </p:pic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64A1B421-52FD-4158-BA13-ACE347B1B2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22770" y="3018880"/>
                <a:ext cx="441397" cy="369332"/>
              </a:xfrm>
              <a:prstGeom prst="rect">
                <a:avLst/>
              </a:prstGeom>
            </p:spPr>
          </p:pic>
        </p:grpSp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E1057B55-645C-41C5-8F69-7DE0C9D21B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807" t="17668"/>
            <a:stretch/>
          </p:blipFill>
          <p:spPr>
            <a:xfrm>
              <a:off x="1915099" y="4534678"/>
              <a:ext cx="345634" cy="334612"/>
            </a:xfrm>
            <a:prstGeom prst="rect">
              <a:avLst/>
            </a:prstGeom>
          </p:spPr>
        </p:pic>
      </p:grpSp>
      <p:pic>
        <p:nvPicPr>
          <p:cNvPr id="31" name="图片 30">
            <a:extLst>
              <a:ext uri="{FF2B5EF4-FFF2-40B4-BE49-F238E27FC236}">
                <a16:creationId xmlns:a16="http://schemas.microsoft.com/office/drawing/2014/main" id="{B94CBF1D-4898-4143-AA86-24BADFB9AE9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9664"/>
          <a:stretch/>
        </p:blipFill>
        <p:spPr>
          <a:xfrm>
            <a:off x="7602545" y="2716918"/>
            <a:ext cx="4435658" cy="829969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5380A724-F97E-42BA-98CE-5EC25328AD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9484" y="4756479"/>
            <a:ext cx="2080890" cy="626427"/>
          </a:xfrm>
          <a:prstGeom prst="rect">
            <a:avLst/>
          </a:prstGeom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E832A7D9-7804-4286-A636-5F2BACA180E8}"/>
              </a:ext>
            </a:extLst>
          </p:cNvPr>
          <p:cNvSpPr/>
          <p:nvPr/>
        </p:nvSpPr>
        <p:spPr>
          <a:xfrm>
            <a:off x="7920316" y="4362313"/>
            <a:ext cx="2080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Test-Time Training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FF7D528-4DD8-417F-9DEA-E82B84C181E9}"/>
              </a:ext>
            </a:extLst>
          </p:cNvPr>
          <p:cNvSpPr/>
          <p:nvPr/>
        </p:nvSpPr>
        <p:spPr>
          <a:xfrm>
            <a:off x="7881045" y="2399733"/>
            <a:ext cx="15333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time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CA17E6A7-197B-46F2-BBD1-EA31FFF0B0F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3638"/>
          <a:stretch/>
        </p:blipFill>
        <p:spPr>
          <a:xfrm>
            <a:off x="7870595" y="5429572"/>
            <a:ext cx="2080891" cy="40434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86111C88-24F1-4E38-843F-D2699BC24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340" y="3607203"/>
            <a:ext cx="389177" cy="421609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646E3826-5282-4DEC-B4D9-CC7E2DC67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5745" y="3607203"/>
            <a:ext cx="441397" cy="369332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00452DD9-E088-490B-B370-A23ECD627F52}"/>
              </a:ext>
            </a:extLst>
          </p:cNvPr>
          <p:cNvSpPr txBox="1"/>
          <p:nvPr/>
        </p:nvSpPr>
        <p:spPr>
          <a:xfrm>
            <a:off x="8251118" y="3619620"/>
            <a:ext cx="18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       ，    ）</a:t>
            </a: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7DC92948-84D7-4D35-9899-34346577D2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35196" y="3597302"/>
            <a:ext cx="741067" cy="37399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EC2CC7D-27C3-4EDF-B240-F1EEF56A3449}"/>
              </a:ext>
            </a:extLst>
          </p:cNvPr>
          <p:cNvSpPr txBox="1"/>
          <p:nvPr/>
        </p:nvSpPr>
        <p:spPr>
          <a:xfrm>
            <a:off x="862524" y="5462773"/>
            <a:ext cx="544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缺点：对模型的训练阶段有额外要求，不完全通用</a:t>
            </a:r>
          </a:p>
        </p:txBody>
      </p:sp>
    </p:spTree>
    <p:extLst>
      <p:ext uri="{BB962C8B-B14F-4D97-AF65-F5344CB8AC3E}">
        <p14:creationId xmlns:p14="http://schemas.microsoft.com/office/powerpoint/2010/main" val="2567345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D9DA844-9D9A-4A0A-9145-1884F0DB65DE}"/>
              </a:ext>
            </a:extLst>
          </p:cNvPr>
          <p:cNvSpPr txBox="1"/>
          <p:nvPr/>
        </p:nvSpPr>
        <p:spPr>
          <a:xfrm>
            <a:off x="1530220" y="696839"/>
            <a:ext cx="461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</a:rPr>
              <a:t>Source-free domain adaptation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  <p:sp>
        <p:nvSpPr>
          <p:cNvPr id="3" name="AutoShape 4" descr="红色的问号和3D立体小白人充满了问题和疑问448076png图片素材- 设计盒子">
            <a:extLst>
              <a:ext uri="{FF2B5EF4-FFF2-40B4-BE49-F238E27FC236}">
                <a16:creationId xmlns:a16="http://schemas.microsoft.com/office/drawing/2014/main" id="{28489644-879F-4E2A-9BBD-C39C034FF6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0566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AutoShape 4" descr="红色的问号和3D立体小白人充满了问题和疑问448076png图片素材- 设计盒子">
            <a:extLst>
              <a:ext uri="{FF2B5EF4-FFF2-40B4-BE49-F238E27FC236}">
                <a16:creationId xmlns:a16="http://schemas.microsoft.com/office/drawing/2014/main" id="{63F36976-38AE-4BC0-888B-D5A9371147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733403" y="276906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Picture 2" descr="preview">
            <a:extLst>
              <a:ext uri="{FF2B5EF4-FFF2-40B4-BE49-F238E27FC236}">
                <a16:creationId xmlns:a16="http://schemas.microsoft.com/office/drawing/2014/main" id="{8BD9370A-2ACF-468F-86EF-45CBB53D3C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30" r="67393" b="34542"/>
          <a:stretch/>
        </p:blipFill>
        <p:spPr bwMode="auto">
          <a:xfrm>
            <a:off x="4868722" y="3286387"/>
            <a:ext cx="2010474" cy="144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preview">
            <a:extLst>
              <a:ext uri="{FF2B5EF4-FFF2-40B4-BE49-F238E27FC236}">
                <a16:creationId xmlns:a16="http://schemas.microsoft.com/office/drawing/2014/main" id="{EBC06ADB-46C5-4F18-924A-BE1DB13143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73" b="72833"/>
          <a:stretch/>
        </p:blipFill>
        <p:spPr bwMode="auto">
          <a:xfrm>
            <a:off x="1335909" y="1848489"/>
            <a:ext cx="1996319" cy="140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review">
            <a:extLst>
              <a:ext uri="{FF2B5EF4-FFF2-40B4-BE49-F238E27FC236}">
                <a16:creationId xmlns:a16="http://schemas.microsoft.com/office/drawing/2014/main" id="{D54B1C52-01A1-49B2-81EC-FB9E3C785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2" t="65838" r="34103"/>
          <a:stretch/>
        </p:blipFill>
        <p:spPr bwMode="auto">
          <a:xfrm>
            <a:off x="4847618" y="4898341"/>
            <a:ext cx="2049797" cy="138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review">
            <a:extLst>
              <a:ext uri="{FF2B5EF4-FFF2-40B4-BE49-F238E27FC236}">
                <a16:creationId xmlns:a16="http://schemas.microsoft.com/office/drawing/2014/main" id="{5E10B5F8-6CC9-47ED-B004-047439FA51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46" t="29830" b="34542"/>
          <a:stretch/>
        </p:blipFill>
        <p:spPr bwMode="auto">
          <a:xfrm>
            <a:off x="4814849" y="1841383"/>
            <a:ext cx="2118221" cy="144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63A21E8-1AF4-479E-8D75-AF063FA339A3}"/>
              </a:ext>
            </a:extLst>
          </p:cNvPr>
          <p:cNvSpPr txBox="1"/>
          <p:nvPr/>
        </p:nvSpPr>
        <p:spPr>
          <a:xfrm>
            <a:off x="1648436" y="1333848"/>
            <a:ext cx="167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源域</a:t>
            </a:r>
            <a:r>
              <a:rPr lang="en-US" altLang="zh-CN" b="1" dirty="0"/>
              <a:t>(</a:t>
            </a:r>
            <a:r>
              <a:rPr lang="zh-CN" altLang="en-US" b="1" dirty="0"/>
              <a:t>训练数据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35BB3EB-A8C4-4C6C-8B6C-A5C492ACEAC1}"/>
              </a:ext>
            </a:extLst>
          </p:cNvPr>
          <p:cNvSpPr txBox="1"/>
          <p:nvPr/>
        </p:nvSpPr>
        <p:spPr>
          <a:xfrm>
            <a:off x="5293675" y="1333848"/>
            <a:ext cx="115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应用场景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F16A570-E32D-4764-B95E-56B7CFEAAA4E}"/>
              </a:ext>
            </a:extLst>
          </p:cNvPr>
          <p:cNvCxnSpPr/>
          <p:nvPr/>
        </p:nvCxnSpPr>
        <p:spPr>
          <a:xfrm>
            <a:off x="4020037" y="1906968"/>
            <a:ext cx="0" cy="43769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4" descr="红色的问号和3D立体小白人充满了问题和疑问448076png图片素材- 设计盒子">
            <a:extLst>
              <a:ext uri="{FF2B5EF4-FFF2-40B4-BE49-F238E27FC236}">
                <a16:creationId xmlns:a16="http://schemas.microsoft.com/office/drawing/2014/main" id="{B6CE8CAF-41D2-4B64-8BA0-2411E22C50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71144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2" descr="X 图片、库存照片和矢量图| Shutterstock">
            <a:extLst>
              <a:ext uri="{FF2B5EF4-FFF2-40B4-BE49-F238E27FC236}">
                <a16:creationId xmlns:a16="http://schemas.microsoft.com/office/drawing/2014/main" id="{8811EE4C-93AF-4F7D-97BE-BFF0A47E2D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B6E6990-EA04-4318-A20B-22F57F7E5D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30" t="21589" r="16691" b="26330"/>
          <a:stretch/>
        </p:blipFill>
        <p:spPr>
          <a:xfrm>
            <a:off x="387521" y="2229513"/>
            <a:ext cx="777512" cy="65993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418F685-233C-466A-8EA8-06E1CF4F5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910" y="3427727"/>
            <a:ext cx="1973296" cy="127277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B48F186-49C1-4AEB-A4A0-8F73237CB0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425" y="3645464"/>
            <a:ext cx="726850" cy="726850"/>
          </a:xfrm>
          <a:prstGeom prst="rect">
            <a:avLst/>
          </a:prstGeom>
        </p:spPr>
      </p:pic>
      <p:sp>
        <p:nvSpPr>
          <p:cNvPr id="22" name="箭头: 右 21">
            <a:extLst>
              <a:ext uri="{FF2B5EF4-FFF2-40B4-BE49-F238E27FC236}">
                <a16:creationId xmlns:a16="http://schemas.microsoft.com/office/drawing/2014/main" id="{F737C566-5EAE-4860-A3BB-CA074DBF2EAC}"/>
              </a:ext>
            </a:extLst>
          </p:cNvPr>
          <p:cNvSpPr/>
          <p:nvPr/>
        </p:nvSpPr>
        <p:spPr>
          <a:xfrm>
            <a:off x="3522665" y="3934086"/>
            <a:ext cx="994744" cy="260058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155E7B69-D08C-4F6C-A399-716D7EBA517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061" r="5280"/>
          <a:stretch/>
        </p:blipFill>
        <p:spPr>
          <a:xfrm>
            <a:off x="7284383" y="2485634"/>
            <a:ext cx="4836082" cy="2412707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A04027DF-4556-4DCF-9FB3-5D31F99100DE}"/>
              </a:ext>
            </a:extLst>
          </p:cNvPr>
          <p:cNvSpPr txBox="1"/>
          <p:nvPr/>
        </p:nvSpPr>
        <p:spPr>
          <a:xfrm>
            <a:off x="7284383" y="5406462"/>
            <a:ext cx="544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缺点：模型不能应对</a:t>
            </a:r>
            <a:r>
              <a:rPr lang="en-US" altLang="zh-CN" b="1" dirty="0">
                <a:solidFill>
                  <a:srgbClr val="FF0000"/>
                </a:solidFill>
              </a:rPr>
              <a:t>online</a:t>
            </a:r>
            <a:r>
              <a:rPr lang="zh-CN" altLang="en-US" b="1" dirty="0">
                <a:solidFill>
                  <a:srgbClr val="FF0000"/>
                </a:solidFill>
              </a:rPr>
              <a:t>数据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C383F22-21D1-4839-9E7A-97787468160A}"/>
              </a:ext>
            </a:extLst>
          </p:cNvPr>
          <p:cNvSpPr txBox="1"/>
          <p:nvPr/>
        </p:nvSpPr>
        <p:spPr>
          <a:xfrm>
            <a:off x="7087155" y="1333848"/>
            <a:ext cx="544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优点：对训练过程没有要求，适用各种下游任务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3AD50D-1A8E-4DB6-8AEB-9D5ED972BC96}"/>
              </a:ext>
            </a:extLst>
          </p:cNvPr>
          <p:cNvSpPr/>
          <p:nvPr/>
        </p:nvSpPr>
        <p:spPr>
          <a:xfrm>
            <a:off x="667224" y="6347195"/>
            <a:ext cx="109571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Roboto"/>
              </a:rPr>
              <a:t>[1] Liang, Jian, D. Hu and </a:t>
            </a:r>
            <a:r>
              <a:rPr lang="en-US" altLang="zh-CN" sz="1400" dirty="0" err="1">
                <a:latin typeface="Roboto"/>
              </a:rPr>
              <a:t>Jiashi</a:t>
            </a:r>
            <a:r>
              <a:rPr lang="en-US" altLang="zh-CN" sz="1400" dirty="0">
                <a:latin typeface="Roboto"/>
              </a:rPr>
              <a:t> Feng. “Do We Really Need to Access the Source Data? Source Hypothesis Transfer for Unsupervised Domain Adaptation.” </a:t>
            </a:r>
            <a:r>
              <a:rPr lang="en-US" altLang="zh-CN" sz="1400" i="1" dirty="0">
                <a:latin typeface="Roboto"/>
              </a:rPr>
              <a:t>ICML</a:t>
            </a:r>
            <a:r>
              <a:rPr lang="en-US" altLang="zh-CN" sz="1400" dirty="0">
                <a:latin typeface="Roboto"/>
              </a:rPr>
              <a:t> (2020).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90559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4" descr="红色的问号和3D立体小白人充满了问题和疑问448076png图片素材- 设计盒子">
            <a:extLst>
              <a:ext uri="{FF2B5EF4-FFF2-40B4-BE49-F238E27FC236}">
                <a16:creationId xmlns:a16="http://schemas.microsoft.com/office/drawing/2014/main" id="{63F36976-38AE-4BC0-888B-D5A9371147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733403" y="276906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CFB47A-6EBC-4D6C-B4A8-8AEB14DFD6B8}"/>
              </a:ext>
            </a:extLst>
          </p:cNvPr>
          <p:cNvSpPr/>
          <p:nvPr/>
        </p:nvSpPr>
        <p:spPr>
          <a:xfrm>
            <a:off x="931033" y="450732"/>
            <a:ext cx="10617667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ICLR 2021: Tent: Fully Test-Time Adaptation by Entropy Minimization</a:t>
            </a:r>
          </a:p>
          <a:p>
            <a:pPr algn="ctr"/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Dequan Wang1∗, Evan Shelhamer2∗†,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Shaoteng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Liu1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Bruno Olshausen1, Trevor Darrell1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 Berkeley1 Adobe Research2</a:t>
            </a:r>
          </a:p>
          <a:p>
            <a:pPr algn="ctr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C1371D-5430-4B11-8668-B0757B7AABA7}"/>
              </a:ext>
            </a:extLst>
          </p:cNvPr>
          <p:cNvSpPr txBox="1"/>
          <p:nvPr/>
        </p:nvSpPr>
        <p:spPr>
          <a:xfrm>
            <a:off x="9127078" y="3687419"/>
            <a:ext cx="2986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可以看作是</a:t>
            </a:r>
            <a:r>
              <a:rPr lang="en-US" altLang="zh-CN" sz="2400" b="1" dirty="0"/>
              <a:t>Online</a:t>
            </a:r>
            <a:r>
              <a:rPr lang="zh-CN" altLang="en-US" sz="2400" b="1" dirty="0"/>
              <a:t>版本的</a:t>
            </a:r>
            <a:r>
              <a:rPr lang="en-US" altLang="zh-CN" sz="2400" b="1" dirty="0"/>
              <a:t>source-free DA</a:t>
            </a:r>
            <a:endParaRPr lang="zh-CN" altLang="en-US" sz="24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B6D0CC2-420A-4B1D-9319-EA422CA28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18" y="2921465"/>
            <a:ext cx="8087957" cy="218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83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4" descr="红色的问号和3D立体小白人充满了问题和疑问448076png图片素材- 设计盒子">
            <a:extLst>
              <a:ext uri="{FF2B5EF4-FFF2-40B4-BE49-F238E27FC236}">
                <a16:creationId xmlns:a16="http://schemas.microsoft.com/office/drawing/2014/main" id="{63F36976-38AE-4BC0-888B-D5A9371147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733403" y="276906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CFB47A-6EBC-4D6C-B4A8-8AEB14DFD6B8}"/>
              </a:ext>
            </a:extLst>
          </p:cNvPr>
          <p:cNvSpPr/>
          <p:nvPr/>
        </p:nvSpPr>
        <p:spPr>
          <a:xfrm>
            <a:off x="931033" y="450732"/>
            <a:ext cx="10617667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ICLR 2021: Tent: Fully Test-Time Adaptation by Entropy Minimization</a:t>
            </a:r>
          </a:p>
          <a:p>
            <a:pPr algn="ctr"/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Dequan Wang1∗, Evan Shelhamer2∗†,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Shaoteng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Liu1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Bruno Olshausen1, Trevor Darrell1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 Berkeley1 Adobe Research2</a:t>
            </a:r>
          </a:p>
          <a:p>
            <a:pPr algn="ctr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C1371D-5430-4B11-8668-B0757B7AABA7}"/>
              </a:ext>
            </a:extLst>
          </p:cNvPr>
          <p:cNvSpPr txBox="1"/>
          <p:nvPr/>
        </p:nvSpPr>
        <p:spPr>
          <a:xfrm>
            <a:off x="9127078" y="3687419"/>
            <a:ext cx="2986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可以看作是</a:t>
            </a:r>
            <a:r>
              <a:rPr lang="en-US" altLang="zh-CN" sz="2400" b="1" dirty="0"/>
              <a:t>Online</a:t>
            </a:r>
            <a:r>
              <a:rPr lang="zh-CN" altLang="en-US" sz="2400" b="1" dirty="0"/>
              <a:t>版本的</a:t>
            </a:r>
            <a:r>
              <a:rPr lang="en-US" altLang="zh-CN" sz="2400" b="1" dirty="0"/>
              <a:t>source-free DA</a:t>
            </a:r>
            <a:endParaRPr lang="zh-CN" altLang="en-US" sz="2400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92C8F53-1B69-40B3-963D-E1CD225AF834}"/>
              </a:ext>
            </a:extLst>
          </p:cNvPr>
          <p:cNvSpPr txBox="1"/>
          <p:nvPr/>
        </p:nvSpPr>
        <p:spPr>
          <a:xfrm>
            <a:off x="269701" y="3073865"/>
            <a:ext cx="8404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Motivation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和问题相关的自监督学习任务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利用数据的统计信息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1F5462A-1FAC-4BE7-A6AF-A189A10A4327}"/>
              </a:ext>
            </a:extLst>
          </p:cNvPr>
          <p:cNvSpPr txBox="1"/>
          <p:nvPr/>
        </p:nvSpPr>
        <p:spPr>
          <a:xfrm>
            <a:off x="269701" y="3813588"/>
            <a:ext cx="9067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Hint/Insight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Entropy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和学习任务的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error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shift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相关。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BN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层存储模型统计信息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Method: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熵最小化作为自监督任务；更新模型的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BN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层参数</a:t>
            </a:r>
          </a:p>
        </p:txBody>
      </p:sp>
    </p:spTree>
    <p:extLst>
      <p:ext uri="{BB962C8B-B14F-4D97-AF65-F5344CB8AC3E}">
        <p14:creationId xmlns:p14="http://schemas.microsoft.com/office/powerpoint/2010/main" val="2762462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4" descr="红色的问号和3D立体小白人充满了问题和疑问448076png图片素材- 设计盒子">
            <a:extLst>
              <a:ext uri="{FF2B5EF4-FFF2-40B4-BE49-F238E27FC236}">
                <a16:creationId xmlns:a16="http://schemas.microsoft.com/office/drawing/2014/main" id="{63F36976-38AE-4BC0-888B-D5A9371147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733403" y="276906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CFB47A-6EBC-4D6C-B4A8-8AEB14DFD6B8}"/>
              </a:ext>
            </a:extLst>
          </p:cNvPr>
          <p:cNvSpPr/>
          <p:nvPr/>
        </p:nvSpPr>
        <p:spPr>
          <a:xfrm>
            <a:off x="931033" y="450732"/>
            <a:ext cx="106176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ICLR 2021: Tent: Fully Test-Time Adaptation by Entropy Minimization</a:t>
            </a:r>
          </a:p>
          <a:p>
            <a:pPr algn="ctr"/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EE60C65-E62C-4E9B-AC6C-669628247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747" y="1735068"/>
            <a:ext cx="7620392" cy="327041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D8CDE9C-5A56-4855-BD29-A0D925538239}"/>
              </a:ext>
            </a:extLst>
          </p:cNvPr>
          <p:cNvSpPr/>
          <p:nvPr/>
        </p:nvSpPr>
        <p:spPr>
          <a:xfrm>
            <a:off x="3949905" y="5458825"/>
            <a:ext cx="3797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 is related to error and shifts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420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4" descr="红色的问号和3D立体小白人充满了问题和疑问448076png图片素材- 设计盒子">
            <a:extLst>
              <a:ext uri="{FF2B5EF4-FFF2-40B4-BE49-F238E27FC236}">
                <a16:creationId xmlns:a16="http://schemas.microsoft.com/office/drawing/2014/main" id="{63F36976-38AE-4BC0-888B-D5A9371147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733403" y="276906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CFB47A-6EBC-4D6C-B4A8-8AEB14DFD6B8}"/>
              </a:ext>
            </a:extLst>
          </p:cNvPr>
          <p:cNvSpPr/>
          <p:nvPr/>
        </p:nvSpPr>
        <p:spPr>
          <a:xfrm>
            <a:off x="931033" y="450732"/>
            <a:ext cx="106176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ICLR 2021: Tent: Fully Test-Time Adaptation by Entropy Minimization</a:t>
            </a:r>
          </a:p>
          <a:p>
            <a:pPr algn="ctr"/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B4850E-0A6F-47C9-8393-7F4EDC3C2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957" y="1570405"/>
            <a:ext cx="8882356" cy="18585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C42D7B-80BE-4226-824D-5C560972A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808" y="3919731"/>
            <a:ext cx="2648060" cy="2883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7F42AED-3D68-4BDA-A1C2-93B558499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231" y="4698821"/>
            <a:ext cx="6395513" cy="157986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EAD4FB0-7BCC-4430-A3B7-17E347B2D9E6}"/>
              </a:ext>
            </a:extLst>
          </p:cNvPr>
          <p:cNvSpPr txBox="1"/>
          <p:nvPr/>
        </p:nvSpPr>
        <p:spPr>
          <a:xfrm>
            <a:off x="3489821" y="3879244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Loss: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87D5A04-736F-4CBB-AD39-105F3F6C5770}"/>
              </a:ext>
            </a:extLst>
          </p:cNvPr>
          <p:cNvSpPr txBox="1"/>
          <p:nvPr/>
        </p:nvSpPr>
        <p:spPr>
          <a:xfrm>
            <a:off x="2927758" y="5293245"/>
            <a:ext cx="2155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可学习参数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728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4" descr="红色的问号和3D立体小白人充满了问题和疑问448076png图片素材- 设计盒子">
            <a:extLst>
              <a:ext uri="{FF2B5EF4-FFF2-40B4-BE49-F238E27FC236}">
                <a16:creationId xmlns:a16="http://schemas.microsoft.com/office/drawing/2014/main" id="{63F36976-38AE-4BC0-888B-D5A9371147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733403" y="276906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CFB47A-6EBC-4D6C-B4A8-8AEB14DFD6B8}"/>
              </a:ext>
            </a:extLst>
          </p:cNvPr>
          <p:cNvSpPr/>
          <p:nvPr/>
        </p:nvSpPr>
        <p:spPr>
          <a:xfrm>
            <a:off x="931033" y="450732"/>
            <a:ext cx="106176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ICLR 2021: Tent: Fully Test-Time Adaptation by Entropy Minimization</a:t>
            </a:r>
          </a:p>
          <a:p>
            <a:pPr algn="ctr"/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555CF49-67CB-4AA8-9D3A-E8D4562D8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112" y="1862438"/>
            <a:ext cx="8261775" cy="361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49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4" descr="红色的问号和3D立体小白人充满了问题和疑问448076png图片素材- 设计盒子">
            <a:extLst>
              <a:ext uri="{FF2B5EF4-FFF2-40B4-BE49-F238E27FC236}">
                <a16:creationId xmlns:a16="http://schemas.microsoft.com/office/drawing/2014/main" id="{63F36976-38AE-4BC0-888B-D5A9371147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733403" y="276906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CFB47A-6EBC-4D6C-B4A8-8AEB14DFD6B8}"/>
              </a:ext>
            </a:extLst>
          </p:cNvPr>
          <p:cNvSpPr/>
          <p:nvPr/>
        </p:nvSpPr>
        <p:spPr>
          <a:xfrm>
            <a:off x="981367" y="643678"/>
            <a:ext cx="106176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总结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69B0062-FDCD-480F-B452-781296FC5255}"/>
              </a:ext>
            </a:extLst>
          </p:cNvPr>
          <p:cNvSpPr txBox="1"/>
          <p:nvPr/>
        </p:nvSpPr>
        <p:spPr>
          <a:xfrm>
            <a:off x="1510018" y="1998135"/>
            <a:ext cx="7239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UDA</a:t>
            </a:r>
            <a:r>
              <a:rPr lang="zh-CN" altLang="en-US" b="1" dirty="0"/>
              <a:t>在面向实际应用时存在一些局限，需要一些更加实际的</a:t>
            </a:r>
            <a:r>
              <a:rPr lang="en-US" altLang="zh-CN" b="1" dirty="0"/>
              <a:t>setting, </a:t>
            </a:r>
          </a:p>
          <a:p>
            <a:endParaRPr lang="en-US" altLang="zh-CN" b="1" dirty="0"/>
          </a:p>
          <a:p>
            <a:r>
              <a:rPr lang="zh-CN" altLang="en-US" b="1" dirty="0"/>
              <a:t>比如</a:t>
            </a:r>
            <a:r>
              <a:rPr lang="en-US" altLang="zh-CN" b="1" dirty="0"/>
              <a:t>DG, SFDA,</a:t>
            </a:r>
            <a:r>
              <a:rPr lang="zh-CN" altLang="en-US" b="1" dirty="0"/>
              <a:t> </a:t>
            </a:r>
            <a:r>
              <a:rPr lang="en-US" altLang="zh-CN" b="1" dirty="0"/>
              <a:t>test-time adaptation, Fine-tune</a:t>
            </a:r>
            <a:r>
              <a:rPr lang="zh-CN" altLang="en-US" b="1" dirty="0"/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181923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58FCD4F-726E-4BFF-8C1B-FFFB89471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665" y="534984"/>
            <a:ext cx="7837564" cy="547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3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B142FAE-0FE2-4DEC-B78E-D7B2239543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16" b="-1"/>
          <a:stretch/>
        </p:blipFill>
        <p:spPr>
          <a:xfrm>
            <a:off x="1704315" y="1416131"/>
            <a:ext cx="7724708" cy="416254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4A098A2-A3B5-4ED2-99AF-C2A89FDD50D0}"/>
              </a:ext>
            </a:extLst>
          </p:cNvPr>
          <p:cNvSpPr/>
          <p:nvPr/>
        </p:nvSpPr>
        <p:spPr>
          <a:xfrm>
            <a:off x="1814344" y="635096"/>
            <a:ext cx="26088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</a:t>
            </a:r>
            <a:endParaRPr lang="zh-CN" altLang="en-US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581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0538581-FC7E-4B8B-B3D4-A235A0A891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9"/>
          <a:stretch/>
        </p:blipFill>
        <p:spPr>
          <a:xfrm>
            <a:off x="1802675" y="567152"/>
            <a:ext cx="7928554" cy="529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18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D9DA844-9D9A-4A0A-9145-1884F0DB65DE}"/>
              </a:ext>
            </a:extLst>
          </p:cNvPr>
          <p:cNvSpPr txBox="1"/>
          <p:nvPr/>
        </p:nvSpPr>
        <p:spPr>
          <a:xfrm>
            <a:off x="1253382" y="685761"/>
            <a:ext cx="4615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</a:rPr>
              <a:t>UDA</a:t>
            </a:r>
            <a:r>
              <a:rPr lang="zh-CN" altLang="en-US" sz="2000" b="1" dirty="0">
                <a:solidFill>
                  <a:srgbClr val="7030A0"/>
                </a:solidFill>
              </a:rPr>
              <a:t>范式梳理</a:t>
            </a:r>
          </a:p>
        </p:txBody>
      </p:sp>
      <p:pic>
        <p:nvPicPr>
          <p:cNvPr id="1026" name="Picture 2" descr="preview">
            <a:extLst>
              <a:ext uri="{FF2B5EF4-FFF2-40B4-BE49-F238E27FC236}">
                <a16:creationId xmlns:a16="http://schemas.microsoft.com/office/drawing/2014/main" id="{A4175B2A-D16C-457B-808A-D57E092D83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30" r="67393" b="34542"/>
          <a:stretch/>
        </p:blipFill>
        <p:spPr bwMode="auto">
          <a:xfrm>
            <a:off x="7099960" y="3370277"/>
            <a:ext cx="2202761" cy="158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review">
            <a:extLst>
              <a:ext uri="{FF2B5EF4-FFF2-40B4-BE49-F238E27FC236}">
                <a16:creationId xmlns:a16="http://schemas.microsoft.com/office/drawing/2014/main" id="{345D3711-244A-40F3-994D-1B6C0AF9F1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73" b="72833"/>
          <a:stretch/>
        </p:blipFill>
        <p:spPr bwMode="auto">
          <a:xfrm>
            <a:off x="2498188" y="3600388"/>
            <a:ext cx="2125954" cy="149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966F57A-785A-4696-BA78-8F1A6492B769}"/>
              </a:ext>
            </a:extLst>
          </p:cNvPr>
          <p:cNvSpPr txBox="1"/>
          <p:nvPr/>
        </p:nvSpPr>
        <p:spPr>
          <a:xfrm>
            <a:off x="2520892" y="1476461"/>
            <a:ext cx="167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源域</a:t>
            </a:r>
            <a:r>
              <a:rPr lang="en-US" altLang="zh-CN" b="1" dirty="0"/>
              <a:t>(</a:t>
            </a:r>
            <a:r>
              <a:rPr lang="zh-CN" altLang="en-US" b="1" dirty="0"/>
              <a:t>训练数据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CB6A871-746D-4218-822A-ED6530357C7F}"/>
              </a:ext>
            </a:extLst>
          </p:cNvPr>
          <p:cNvSpPr txBox="1"/>
          <p:nvPr/>
        </p:nvSpPr>
        <p:spPr>
          <a:xfrm>
            <a:off x="7501854" y="1476461"/>
            <a:ext cx="115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应用场景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AAC6841-B077-4FB8-A9E8-16C22FBEDBA0}"/>
              </a:ext>
            </a:extLst>
          </p:cNvPr>
          <p:cNvCxnSpPr/>
          <p:nvPr/>
        </p:nvCxnSpPr>
        <p:spPr>
          <a:xfrm>
            <a:off x="5956183" y="2080470"/>
            <a:ext cx="0" cy="43769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箭头: 左右 2">
            <a:extLst>
              <a:ext uri="{FF2B5EF4-FFF2-40B4-BE49-F238E27FC236}">
                <a16:creationId xmlns:a16="http://schemas.microsoft.com/office/drawing/2014/main" id="{C8ED44B7-4AC9-4A17-A60F-4246130963B5}"/>
              </a:ext>
            </a:extLst>
          </p:cNvPr>
          <p:cNvSpPr/>
          <p:nvPr/>
        </p:nvSpPr>
        <p:spPr>
          <a:xfrm>
            <a:off x="5092041" y="4147407"/>
            <a:ext cx="1702963" cy="400110"/>
          </a:xfrm>
          <a:prstGeom prst="left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308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D9DA844-9D9A-4A0A-9145-1884F0DB65DE}"/>
              </a:ext>
            </a:extLst>
          </p:cNvPr>
          <p:cNvSpPr txBox="1"/>
          <p:nvPr/>
        </p:nvSpPr>
        <p:spPr>
          <a:xfrm>
            <a:off x="1253382" y="685761"/>
            <a:ext cx="4615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</a:rPr>
              <a:t>UDA</a:t>
            </a:r>
            <a:r>
              <a:rPr lang="zh-CN" altLang="en-US" sz="2000" b="1" dirty="0">
                <a:solidFill>
                  <a:srgbClr val="7030A0"/>
                </a:solidFill>
              </a:rPr>
              <a:t>的局限：不能适应变化的应用场景</a:t>
            </a:r>
          </a:p>
        </p:txBody>
      </p:sp>
      <p:pic>
        <p:nvPicPr>
          <p:cNvPr id="1026" name="Picture 2" descr="preview">
            <a:extLst>
              <a:ext uri="{FF2B5EF4-FFF2-40B4-BE49-F238E27FC236}">
                <a16:creationId xmlns:a16="http://schemas.microsoft.com/office/drawing/2014/main" id="{A4175B2A-D16C-457B-808A-D57E092D83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30" r="67393" b="34542"/>
          <a:stretch/>
        </p:blipFill>
        <p:spPr bwMode="auto">
          <a:xfrm>
            <a:off x="7075458" y="3429000"/>
            <a:ext cx="2010474" cy="144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review">
            <a:extLst>
              <a:ext uri="{FF2B5EF4-FFF2-40B4-BE49-F238E27FC236}">
                <a16:creationId xmlns:a16="http://schemas.microsoft.com/office/drawing/2014/main" id="{345D3711-244A-40F3-994D-1B6C0AF9F1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73" b="72833"/>
          <a:stretch/>
        </p:blipFill>
        <p:spPr bwMode="auto">
          <a:xfrm>
            <a:off x="2498188" y="3600388"/>
            <a:ext cx="2125954" cy="149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review">
            <a:extLst>
              <a:ext uri="{FF2B5EF4-FFF2-40B4-BE49-F238E27FC236}">
                <a16:creationId xmlns:a16="http://schemas.microsoft.com/office/drawing/2014/main" id="{7675EF37-C483-4A8A-801C-334E2E85E0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2" t="65838" r="34103"/>
          <a:stretch/>
        </p:blipFill>
        <p:spPr bwMode="auto">
          <a:xfrm>
            <a:off x="7054354" y="5071843"/>
            <a:ext cx="2049797" cy="138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preview">
            <a:extLst>
              <a:ext uri="{FF2B5EF4-FFF2-40B4-BE49-F238E27FC236}">
                <a16:creationId xmlns:a16="http://schemas.microsoft.com/office/drawing/2014/main" id="{09F4DAB8-EFEF-4971-8C8A-31632EA147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46" t="29830" b="34542"/>
          <a:stretch/>
        </p:blipFill>
        <p:spPr bwMode="auto">
          <a:xfrm>
            <a:off x="7021585" y="1983996"/>
            <a:ext cx="2118221" cy="144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966F57A-785A-4696-BA78-8F1A6492B769}"/>
              </a:ext>
            </a:extLst>
          </p:cNvPr>
          <p:cNvSpPr txBox="1"/>
          <p:nvPr/>
        </p:nvSpPr>
        <p:spPr>
          <a:xfrm>
            <a:off x="2520892" y="1476461"/>
            <a:ext cx="167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源域</a:t>
            </a:r>
            <a:r>
              <a:rPr lang="en-US" altLang="zh-CN" b="1" dirty="0"/>
              <a:t>(</a:t>
            </a:r>
            <a:r>
              <a:rPr lang="zh-CN" altLang="en-US" b="1" dirty="0"/>
              <a:t>训练数据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CB6A871-746D-4218-822A-ED6530357C7F}"/>
              </a:ext>
            </a:extLst>
          </p:cNvPr>
          <p:cNvSpPr txBox="1"/>
          <p:nvPr/>
        </p:nvSpPr>
        <p:spPr>
          <a:xfrm>
            <a:off x="7501854" y="1476461"/>
            <a:ext cx="115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应用场景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AAC6841-B077-4FB8-A9E8-16C22FBEDBA0}"/>
              </a:ext>
            </a:extLst>
          </p:cNvPr>
          <p:cNvCxnSpPr/>
          <p:nvPr/>
        </p:nvCxnSpPr>
        <p:spPr>
          <a:xfrm>
            <a:off x="5956183" y="2080470"/>
            <a:ext cx="0" cy="43769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箭头: 左右 9">
            <a:extLst>
              <a:ext uri="{FF2B5EF4-FFF2-40B4-BE49-F238E27FC236}">
                <a16:creationId xmlns:a16="http://schemas.microsoft.com/office/drawing/2014/main" id="{14402FBD-C03D-49BA-A619-44CCD5AA042D}"/>
              </a:ext>
            </a:extLst>
          </p:cNvPr>
          <p:cNvSpPr/>
          <p:nvPr/>
        </p:nvSpPr>
        <p:spPr>
          <a:xfrm>
            <a:off x="5092041" y="4147407"/>
            <a:ext cx="1702963" cy="400110"/>
          </a:xfrm>
          <a:prstGeom prst="left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4" descr="红色的问号和3D立体小白人充满了问题和疑问448076png图片素材- 设计盒子">
            <a:extLst>
              <a:ext uri="{FF2B5EF4-FFF2-40B4-BE49-F238E27FC236}">
                <a16:creationId xmlns:a16="http://schemas.microsoft.com/office/drawing/2014/main" id="{28489644-879F-4E2A-9BBD-C39C034FF6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7DEE0A-F46C-4A4A-BBFD-D030D8697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7552" y="1983996"/>
            <a:ext cx="1500930" cy="150093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BE6B677-BB29-4E39-9055-DCFAC193A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7552" y="4944953"/>
            <a:ext cx="1500930" cy="150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32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D9DA844-9D9A-4A0A-9145-1884F0DB65DE}"/>
              </a:ext>
            </a:extLst>
          </p:cNvPr>
          <p:cNvSpPr txBox="1"/>
          <p:nvPr/>
        </p:nvSpPr>
        <p:spPr>
          <a:xfrm>
            <a:off x="1530220" y="696839"/>
            <a:ext cx="461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</a:rPr>
              <a:t>UDA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vs DG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  <p:pic>
        <p:nvPicPr>
          <p:cNvPr id="1026" name="Picture 2" descr="preview">
            <a:extLst>
              <a:ext uri="{FF2B5EF4-FFF2-40B4-BE49-F238E27FC236}">
                <a16:creationId xmlns:a16="http://schemas.microsoft.com/office/drawing/2014/main" id="{A4175B2A-D16C-457B-808A-D57E092D83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30" r="67393" b="34542"/>
          <a:stretch/>
        </p:blipFill>
        <p:spPr bwMode="auto">
          <a:xfrm>
            <a:off x="3915278" y="3276600"/>
            <a:ext cx="1791624" cy="128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review">
            <a:extLst>
              <a:ext uri="{FF2B5EF4-FFF2-40B4-BE49-F238E27FC236}">
                <a16:creationId xmlns:a16="http://schemas.microsoft.com/office/drawing/2014/main" id="{345D3711-244A-40F3-994D-1B6C0AF9F1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73" b="72833"/>
          <a:stretch/>
        </p:blipFill>
        <p:spPr bwMode="auto">
          <a:xfrm>
            <a:off x="1550084" y="3418730"/>
            <a:ext cx="1734205" cy="1218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966F57A-785A-4696-BA78-8F1A6492B769}"/>
              </a:ext>
            </a:extLst>
          </p:cNvPr>
          <p:cNvSpPr txBox="1"/>
          <p:nvPr/>
        </p:nvSpPr>
        <p:spPr>
          <a:xfrm>
            <a:off x="1530220" y="1476461"/>
            <a:ext cx="167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源域</a:t>
            </a:r>
            <a:r>
              <a:rPr lang="en-US" altLang="zh-CN" b="1" dirty="0"/>
              <a:t>(</a:t>
            </a:r>
            <a:r>
              <a:rPr lang="zh-CN" altLang="en-US" b="1" dirty="0"/>
              <a:t>训练数据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CB6A871-746D-4218-822A-ED6530357C7F}"/>
              </a:ext>
            </a:extLst>
          </p:cNvPr>
          <p:cNvSpPr txBox="1"/>
          <p:nvPr/>
        </p:nvSpPr>
        <p:spPr>
          <a:xfrm>
            <a:off x="4095229" y="1476461"/>
            <a:ext cx="115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应用场景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AAC6841-B077-4FB8-A9E8-16C22FBEDBA0}"/>
              </a:ext>
            </a:extLst>
          </p:cNvPr>
          <p:cNvCxnSpPr/>
          <p:nvPr/>
        </p:nvCxnSpPr>
        <p:spPr>
          <a:xfrm>
            <a:off x="3590486" y="1921083"/>
            <a:ext cx="0" cy="43769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4" descr="红色的问号和3D立体小白人充满了问题和疑问448076png图片素材- 设计盒子">
            <a:extLst>
              <a:ext uri="{FF2B5EF4-FFF2-40B4-BE49-F238E27FC236}">
                <a16:creationId xmlns:a16="http://schemas.microsoft.com/office/drawing/2014/main" id="{28489644-879F-4E2A-9BBD-C39C034FF6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0566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6" name="Picture 2" descr="preview">
            <a:extLst>
              <a:ext uri="{FF2B5EF4-FFF2-40B4-BE49-F238E27FC236}">
                <a16:creationId xmlns:a16="http://schemas.microsoft.com/office/drawing/2014/main" id="{FCD6BE59-2A91-4F40-8EC6-9A7060532C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30" r="67393" b="34542"/>
          <a:stretch/>
        </p:blipFill>
        <p:spPr bwMode="auto">
          <a:xfrm>
            <a:off x="9496759" y="3276600"/>
            <a:ext cx="1653994" cy="118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preview">
            <a:extLst>
              <a:ext uri="{FF2B5EF4-FFF2-40B4-BE49-F238E27FC236}">
                <a16:creationId xmlns:a16="http://schemas.microsoft.com/office/drawing/2014/main" id="{BA659204-C618-44D8-897B-6694DB5492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73" b="72833"/>
          <a:stretch/>
        </p:blipFill>
        <p:spPr bwMode="auto">
          <a:xfrm>
            <a:off x="7108108" y="3429000"/>
            <a:ext cx="1700494" cy="119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preview">
            <a:extLst>
              <a:ext uri="{FF2B5EF4-FFF2-40B4-BE49-F238E27FC236}">
                <a16:creationId xmlns:a16="http://schemas.microsoft.com/office/drawing/2014/main" id="{B464B758-87C2-494D-8F52-F122414DC8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2" t="65838" r="34103"/>
          <a:stretch/>
        </p:blipFill>
        <p:spPr bwMode="auto">
          <a:xfrm>
            <a:off x="9496760" y="4688752"/>
            <a:ext cx="1691956" cy="114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preview">
            <a:extLst>
              <a:ext uri="{FF2B5EF4-FFF2-40B4-BE49-F238E27FC236}">
                <a16:creationId xmlns:a16="http://schemas.microsoft.com/office/drawing/2014/main" id="{CC97D0B0-9396-4F6C-90F4-0D53CEDC9A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46" t="29830" b="34542"/>
          <a:stretch/>
        </p:blipFill>
        <p:spPr bwMode="auto">
          <a:xfrm>
            <a:off x="9496759" y="2123830"/>
            <a:ext cx="1676527" cy="114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9960CA2D-312D-479A-A517-EFE9F3D1E2B6}"/>
              </a:ext>
            </a:extLst>
          </p:cNvPr>
          <p:cNvSpPr txBox="1"/>
          <p:nvPr/>
        </p:nvSpPr>
        <p:spPr>
          <a:xfrm>
            <a:off x="7084504" y="1476461"/>
            <a:ext cx="167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源域</a:t>
            </a:r>
            <a:r>
              <a:rPr lang="en-US" altLang="zh-CN" b="1" dirty="0"/>
              <a:t>(</a:t>
            </a:r>
            <a:r>
              <a:rPr lang="zh-CN" altLang="en-US" b="1" dirty="0"/>
              <a:t>训练数据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F7FDC51-530B-417A-A819-C010B452E27A}"/>
              </a:ext>
            </a:extLst>
          </p:cNvPr>
          <p:cNvSpPr txBox="1"/>
          <p:nvPr/>
        </p:nvSpPr>
        <p:spPr>
          <a:xfrm>
            <a:off x="9744915" y="1476461"/>
            <a:ext cx="115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应用场景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6341B0E-051D-4784-9857-74A064C5EE07}"/>
              </a:ext>
            </a:extLst>
          </p:cNvPr>
          <p:cNvCxnSpPr/>
          <p:nvPr/>
        </p:nvCxnSpPr>
        <p:spPr>
          <a:xfrm>
            <a:off x="9195731" y="1476461"/>
            <a:ext cx="0" cy="43769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utoShape 4" descr="红色的问号和3D立体小白人充满了问题和疑问448076png图片素材- 设计盒子">
            <a:extLst>
              <a:ext uri="{FF2B5EF4-FFF2-40B4-BE49-F238E27FC236}">
                <a16:creationId xmlns:a16="http://schemas.microsoft.com/office/drawing/2014/main" id="{63F36976-38AE-4BC0-888B-D5A9371147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733403" y="276906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箭头: 左右 23">
            <a:extLst>
              <a:ext uri="{FF2B5EF4-FFF2-40B4-BE49-F238E27FC236}">
                <a16:creationId xmlns:a16="http://schemas.microsoft.com/office/drawing/2014/main" id="{C9F86386-EBE3-434C-A851-D9FD4940FB3C}"/>
              </a:ext>
            </a:extLst>
          </p:cNvPr>
          <p:cNvSpPr/>
          <p:nvPr/>
        </p:nvSpPr>
        <p:spPr>
          <a:xfrm>
            <a:off x="3321917" y="3920454"/>
            <a:ext cx="553915" cy="231646"/>
          </a:xfrm>
          <a:prstGeom prst="left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手杖形 7">
            <a:extLst>
              <a:ext uri="{FF2B5EF4-FFF2-40B4-BE49-F238E27FC236}">
                <a16:creationId xmlns:a16="http://schemas.microsoft.com/office/drawing/2014/main" id="{F7F7CF23-2317-40A9-8C28-77AA7E645917}"/>
              </a:ext>
            </a:extLst>
          </p:cNvPr>
          <p:cNvSpPr/>
          <p:nvPr/>
        </p:nvSpPr>
        <p:spPr>
          <a:xfrm rot="10800000">
            <a:off x="7717873" y="4688751"/>
            <a:ext cx="595609" cy="692787"/>
          </a:xfrm>
          <a:prstGeom prst="utur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545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D9DA844-9D9A-4A0A-9145-1884F0DB65DE}"/>
              </a:ext>
            </a:extLst>
          </p:cNvPr>
          <p:cNvSpPr txBox="1"/>
          <p:nvPr/>
        </p:nvSpPr>
        <p:spPr>
          <a:xfrm>
            <a:off x="1530220" y="696839"/>
            <a:ext cx="461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</a:rPr>
              <a:t>UDA</a:t>
            </a:r>
            <a:r>
              <a:rPr lang="zh-CN" altLang="en-US" sz="2400" b="1" dirty="0">
                <a:solidFill>
                  <a:srgbClr val="7030A0"/>
                </a:solidFill>
              </a:rPr>
              <a:t>的扩展：适应目标场景</a:t>
            </a:r>
          </a:p>
        </p:txBody>
      </p:sp>
      <p:sp>
        <p:nvSpPr>
          <p:cNvPr id="3" name="AutoShape 4" descr="红色的问号和3D立体小白人充满了问题和疑问448076png图片素材- 设计盒子">
            <a:extLst>
              <a:ext uri="{FF2B5EF4-FFF2-40B4-BE49-F238E27FC236}">
                <a16:creationId xmlns:a16="http://schemas.microsoft.com/office/drawing/2014/main" id="{28489644-879F-4E2A-9BBD-C39C034FF6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0566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AutoShape 4" descr="红色的问号和3D立体小白人充满了问题和疑问448076png图片素材- 设计盒子">
            <a:extLst>
              <a:ext uri="{FF2B5EF4-FFF2-40B4-BE49-F238E27FC236}">
                <a16:creationId xmlns:a16="http://schemas.microsoft.com/office/drawing/2014/main" id="{63F36976-38AE-4BC0-888B-D5A9371147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733403" y="276906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6B4067-C5A6-4531-B17B-65CD30DB2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220" y="1888812"/>
            <a:ext cx="6760224" cy="392207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1F1BCD4-E2AA-4E79-8EA3-850919F08B03}"/>
              </a:ext>
            </a:extLst>
          </p:cNvPr>
          <p:cNvSpPr txBox="1"/>
          <p:nvPr/>
        </p:nvSpPr>
        <p:spPr>
          <a:xfrm>
            <a:off x="9293606" y="3111183"/>
            <a:ext cx="25921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将待测试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应用的场景或领域的数据融入到现有的模型中，从而可以更好地适应各种各样的应用场景。</a:t>
            </a:r>
          </a:p>
        </p:txBody>
      </p:sp>
    </p:spTree>
    <p:extLst>
      <p:ext uri="{BB962C8B-B14F-4D97-AF65-F5344CB8AC3E}">
        <p14:creationId xmlns:p14="http://schemas.microsoft.com/office/powerpoint/2010/main" val="2419229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4" descr="红色的问号和3D立体小白人充满了问题和疑问448076png图片素材- 设计盒子">
            <a:extLst>
              <a:ext uri="{FF2B5EF4-FFF2-40B4-BE49-F238E27FC236}">
                <a16:creationId xmlns:a16="http://schemas.microsoft.com/office/drawing/2014/main" id="{63F36976-38AE-4BC0-888B-D5A9371147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733403" y="276906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CFB47A-6EBC-4D6C-B4A8-8AEB14DFD6B8}"/>
              </a:ext>
            </a:extLst>
          </p:cNvPr>
          <p:cNvSpPr/>
          <p:nvPr/>
        </p:nvSpPr>
        <p:spPr>
          <a:xfrm>
            <a:off x="1546370" y="830073"/>
            <a:ext cx="89314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ICML 2020: Test-Time Training with Self-Supervision for Generalization under Distribution Shifts</a:t>
            </a:r>
          </a:p>
          <a:p>
            <a:pPr algn="ctr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 Sun,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Xiaolong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Wang, Zhuang Liu,  John Miller,  Alexei A.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Efros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Moritz Hardt 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California, Berkeley,  University of California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147475A-C6E9-457C-9F68-5A08EEE94386}"/>
              </a:ext>
            </a:extLst>
          </p:cNvPr>
          <p:cNvSpPr/>
          <p:nvPr/>
        </p:nvSpPr>
        <p:spPr>
          <a:xfrm>
            <a:off x="1308682" y="3294668"/>
            <a:ext cx="100891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0" i="0" dirty="0">
                <a:solidFill>
                  <a:srgbClr val="2E30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Motivation: </a:t>
            </a:r>
            <a:r>
              <a:rPr lang="zh-CN" altLang="en-US" sz="2000" b="0" i="0" dirty="0">
                <a:solidFill>
                  <a:srgbClr val="2E30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本文探索了一种新的泛化方法，它不预测分布的变化，而是在</a:t>
            </a:r>
            <a:r>
              <a:rPr lang="zh-CN" altLang="en-US" sz="2000" b="1" i="0" dirty="0">
                <a:solidFill>
                  <a:srgbClr val="2E30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</a:t>
            </a:r>
            <a:r>
              <a:rPr lang="zh-CN" altLang="en-US" sz="2000" b="0" i="0" dirty="0">
                <a:solidFill>
                  <a:srgbClr val="2E30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时从中学习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69F7299-AEBD-450A-BB4E-7E9B5C4E4B6F}"/>
              </a:ext>
            </a:extLst>
          </p:cNvPr>
          <p:cNvSpPr/>
          <p:nvPr/>
        </p:nvSpPr>
        <p:spPr>
          <a:xfrm>
            <a:off x="1308682" y="4168649"/>
            <a:ext cx="10254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Hint: </a:t>
            </a:r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在测试时给出的未标记的测试样本</a:t>
            </a:r>
            <a:r>
              <a:rPr lang="en-US" altLang="zh-CN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x</a:t>
            </a:r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给了我们一个关于它的分布的提示。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F157361-25BE-472F-80A7-72C78F595CF7}"/>
              </a:ext>
            </a:extLst>
          </p:cNvPr>
          <p:cNvSpPr/>
          <p:nvPr/>
        </p:nvSpPr>
        <p:spPr>
          <a:xfrm>
            <a:off x="1308682" y="4910614"/>
            <a:ext cx="10254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Method: </a:t>
            </a:r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我</a:t>
            </a:r>
            <a:r>
              <a:rPr lang="zh-CN" altLang="en-US" dirty="0">
                <a:solidFill>
                  <a:srgbClr val="2E3033"/>
                </a:solidFill>
                <a:latin typeface="Arial" panose="020B0604020202020204" pitchFamily="34" charset="0"/>
              </a:rPr>
              <a:t>们提出的</a:t>
            </a:r>
            <a:r>
              <a:rPr lang="zh-CN" altLang="en-US" b="1" dirty="0">
                <a:solidFill>
                  <a:srgbClr val="2E3033"/>
                </a:solidFill>
                <a:latin typeface="Arial" panose="020B0604020202020204" pitchFamily="34" charset="0"/>
              </a:rPr>
              <a:t>测试时训练</a:t>
            </a:r>
            <a:r>
              <a:rPr lang="zh-CN" altLang="en-US" dirty="0">
                <a:solidFill>
                  <a:srgbClr val="2E3033"/>
                </a:solidFill>
                <a:latin typeface="Arial" panose="020B0604020202020204" pitchFamily="34" charset="0"/>
              </a:rPr>
              <a:t>方法产生了一个基于单个测试样本</a:t>
            </a:r>
            <a:r>
              <a:rPr lang="en-US" altLang="zh-CN" dirty="0">
                <a:solidFill>
                  <a:srgbClr val="2E3033"/>
                </a:solidFill>
                <a:latin typeface="Arial" panose="020B0604020202020204" pitchFamily="34" charset="0"/>
              </a:rPr>
              <a:t>x</a:t>
            </a:r>
            <a:r>
              <a:rPr lang="zh-CN" altLang="en-US" dirty="0">
                <a:solidFill>
                  <a:srgbClr val="2E3033"/>
                </a:solidFill>
                <a:latin typeface="Arial" panose="020B0604020202020204" pitchFamily="34" charset="0"/>
              </a:rPr>
              <a:t>的</a:t>
            </a:r>
            <a:r>
              <a:rPr lang="zh-CN" altLang="en-US" b="1" dirty="0">
                <a:solidFill>
                  <a:srgbClr val="2E3033"/>
                </a:solidFill>
                <a:latin typeface="Arial" panose="020B0604020202020204" pitchFamily="34" charset="0"/>
              </a:rPr>
              <a:t>自监督学习问题</a:t>
            </a:r>
            <a:r>
              <a:rPr lang="zh-CN" altLang="en-US" dirty="0">
                <a:solidFill>
                  <a:srgbClr val="2E3033"/>
                </a:solidFill>
                <a:latin typeface="Arial" panose="020B0604020202020204" pitchFamily="34" charset="0"/>
              </a:rPr>
              <a:t>，在进行</a:t>
            </a:r>
            <a:r>
              <a:rPr lang="zh-CN" altLang="en-US" b="1" dirty="0">
                <a:solidFill>
                  <a:srgbClr val="2E3033"/>
                </a:solidFill>
                <a:latin typeface="Arial" panose="020B0604020202020204" pitchFamily="34" charset="0"/>
              </a:rPr>
              <a:t>预测之前</a:t>
            </a:r>
            <a:r>
              <a:rPr lang="zh-CN" altLang="en-US" dirty="0">
                <a:solidFill>
                  <a:srgbClr val="2E3033"/>
                </a:solidFill>
                <a:latin typeface="Arial" panose="020B0604020202020204" pitchFamily="34" charset="0"/>
              </a:rPr>
              <a:t>更新模型</a:t>
            </a:r>
            <a:r>
              <a:rPr lang="en-US" altLang="zh-CN" dirty="0">
                <a:solidFill>
                  <a:srgbClr val="2E3033"/>
                </a:solidFill>
                <a:latin typeface="Arial" panose="020B0604020202020204" pitchFamily="34" charset="0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3110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569</Words>
  <Application>Microsoft Office PowerPoint</Application>
  <PresentationFormat>宽屏</PresentationFormat>
  <Paragraphs>75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Roboto</vt:lpstr>
      <vt:lpstr>等线</vt:lpstr>
      <vt:lpstr>等线 Light</vt:lpstr>
      <vt:lpstr>宋体</vt:lpstr>
      <vt:lpstr>Arial</vt:lpstr>
      <vt:lpstr>Times New Roman</vt:lpstr>
      <vt:lpstr>Office 主题​​</vt:lpstr>
      <vt:lpstr>Test time adaptation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time adaptation</dc:title>
  <dc:creator>du du</dc:creator>
  <cp:lastModifiedBy>du du</cp:lastModifiedBy>
  <cp:revision>38</cp:revision>
  <dcterms:created xsi:type="dcterms:W3CDTF">2021-11-11T01:56:03Z</dcterms:created>
  <dcterms:modified xsi:type="dcterms:W3CDTF">2021-11-11T10:25:36Z</dcterms:modified>
</cp:coreProperties>
</file>