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3"/>
  </p:notesMasterIdLst>
  <p:handoutMasterIdLst>
    <p:handoutMasterId r:id="rId64"/>
  </p:handoutMasterIdLst>
  <p:sldIdLst>
    <p:sldId id="256" r:id="rId3"/>
    <p:sldId id="35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8" r:id="rId14"/>
    <p:sldId id="419" r:id="rId15"/>
    <p:sldId id="420" r:id="rId16"/>
    <p:sldId id="423" r:id="rId17"/>
    <p:sldId id="424" r:id="rId18"/>
    <p:sldId id="425" r:id="rId19"/>
    <p:sldId id="426" r:id="rId20"/>
    <p:sldId id="427" r:id="rId21"/>
    <p:sldId id="428" r:id="rId22"/>
    <p:sldId id="431" r:id="rId23"/>
    <p:sldId id="430" r:id="rId24"/>
    <p:sldId id="439" r:id="rId25"/>
    <p:sldId id="440" r:id="rId26"/>
    <p:sldId id="441" r:id="rId27"/>
    <p:sldId id="442" r:id="rId28"/>
    <p:sldId id="445" r:id="rId29"/>
    <p:sldId id="444" r:id="rId30"/>
    <p:sldId id="443" r:id="rId31"/>
    <p:sldId id="432" r:id="rId32"/>
    <p:sldId id="446" r:id="rId33"/>
    <p:sldId id="435" r:id="rId34"/>
    <p:sldId id="433" r:id="rId35"/>
    <p:sldId id="436" r:id="rId36"/>
    <p:sldId id="437" r:id="rId37"/>
    <p:sldId id="438" r:id="rId38"/>
    <p:sldId id="447" r:id="rId39"/>
    <p:sldId id="448" r:id="rId40"/>
    <p:sldId id="449" r:id="rId41"/>
    <p:sldId id="42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60" r:id="rId52"/>
    <p:sldId id="461" r:id="rId53"/>
    <p:sldId id="468" r:id="rId54"/>
    <p:sldId id="469" r:id="rId55"/>
    <p:sldId id="462" r:id="rId56"/>
    <p:sldId id="463" r:id="rId57"/>
    <p:sldId id="464" r:id="rId58"/>
    <p:sldId id="465" r:id="rId59"/>
    <p:sldId id="466" r:id="rId60"/>
    <p:sldId id="467" r:id="rId61"/>
    <p:sldId id="405" r:id="rId6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00"/>
    <a:srgbClr val="193232"/>
    <a:srgbClr val="323219"/>
    <a:srgbClr val="99FF99"/>
    <a:srgbClr val="321932"/>
    <a:srgbClr val="193219"/>
    <a:srgbClr val="32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391"/>
  </p:normalViewPr>
  <p:slideViewPr>
    <p:cSldViewPr>
      <p:cViewPr>
        <p:scale>
          <a:sx n="100" d="100"/>
          <a:sy n="100" d="100"/>
        </p:scale>
        <p:origin x="11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6DFB-6085-A44A-A2B0-DE770F4EF61D}" type="datetimeFigureOut">
              <a:rPr lang="en-US" smtClean="0">
                <a:latin typeface="Calibri Regular" charset="0"/>
                <a:ea typeface="Calibri Regular" charset="0"/>
                <a:cs typeface="Calibri Regular" charset="0"/>
              </a:rPr>
              <a:t>2/14/17</a:t>
            </a:fld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428B-93D5-BB4C-9C80-2506FFC574D0}" type="slidenum">
              <a:rPr lang="en-US" smtClean="0">
                <a:latin typeface="Calibri Regular" charset="0"/>
                <a:ea typeface="Calibri Regular" charset="0"/>
                <a:cs typeface="Calibri Regular" charset="0"/>
              </a:rPr>
              <a:t>‹#›</a:t>
            </a:fld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3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  <a:ea typeface="+mn-ea"/>
                <a:cs typeface="Calibri Regular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  <a:ea typeface="+mn-ea"/>
                <a:cs typeface="Calibri Regular" charset="0"/>
              </a:defRPr>
            </a:lvl1pPr>
          </a:lstStyle>
          <a:p>
            <a:pPr>
              <a:defRPr/>
            </a:pPr>
            <a:fld id="{7D860479-C871-FC4D-A5AF-4BAF4103A9E1}" type="datetimeFigureOut">
              <a:rPr lang="pt-BR" smtClean="0"/>
              <a:pPr>
                <a:defRPr/>
              </a:pPr>
              <a:t>14/02/17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  <a:ea typeface="+mn-ea"/>
                <a:cs typeface="Calibri Regular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ED8A0546-BF2E-B14A-9B55-67081D6B0E8F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143E2DB8-19E9-A74E-9BC7-202234FEC66F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463479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229200"/>
            <a:ext cx="8229600" cy="896963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Calibri Regular" charset="0"/>
              </a:defRPr>
            </a:lvl1pPr>
            <a:lvl2pPr>
              <a:defRPr b="0" i="0">
                <a:latin typeface="Calibri Regular" charset="0"/>
              </a:defRPr>
            </a:lvl2pPr>
            <a:lvl3pPr>
              <a:defRPr b="0" i="0">
                <a:latin typeface="Calibri Regular" charset="0"/>
              </a:defRPr>
            </a:lvl3pPr>
            <a:lvl4pPr>
              <a:defRPr b="0" i="0">
                <a:latin typeface="Calibri Regular" charset="0"/>
              </a:defRPr>
            </a:lvl4pPr>
            <a:lvl5pPr>
              <a:defRPr b="0" i="0">
                <a:latin typeface="Calibri Regular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5C132EE3-3BE1-CD49-ACBD-35E1E37C0A40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9703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Calibri Regular" charset="0"/>
              </a:defRPr>
            </a:lvl1pPr>
            <a:lvl2pPr>
              <a:defRPr b="0" i="0">
                <a:latin typeface="Calibri Regular" charset="0"/>
              </a:defRPr>
            </a:lvl2pPr>
            <a:lvl3pPr>
              <a:defRPr b="0" i="0">
                <a:latin typeface="Calibri Regular" charset="0"/>
              </a:defRPr>
            </a:lvl3pPr>
            <a:lvl4pPr>
              <a:defRPr b="0" i="0">
                <a:latin typeface="Calibri Regular" charset="0"/>
              </a:defRPr>
            </a:lvl4pPr>
            <a:lvl5pPr>
              <a:defRPr b="0" i="0">
                <a:latin typeface="Calibri Regular" charset="0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E2511819-0437-0743-98A0-AFD87DC5DC65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9741474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A1260-4A30-F044-9137-01A0EAEFF642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6687922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D5841-BFA9-8F48-83DA-E2A0FBEA7F4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54327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AFA46-22CC-7E46-89EB-C34EF9246611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859228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00FC-C8E1-0549-8E83-63F732A9599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262881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E2D41-52AB-444C-9D34-DBCE9F248C9A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208120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0E7EE-F428-7640-BF2D-CC327B93105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4305377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211F-CC26-F944-A11D-16FF6988DC4E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478438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B1220-EF05-744E-8725-75460D92DA5B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636508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348880"/>
            <a:ext cx="8229600" cy="11430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2996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3005D-67AC-E945-8313-8B49310E9357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1768851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A2A23-9F7B-B44F-94EB-63E0B13BC52F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840246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Python Bootcamp - Basic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28413-9F1E-364B-81CB-B7E9960AEEE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3475879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Calibri Regular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A35769DD-A044-EE4D-A728-60116D9288F3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08546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Calibri Regular" charset="0"/>
              </a:defRPr>
            </a:lvl1pPr>
            <a:lvl2pPr>
              <a:defRPr sz="2400" b="0" i="0">
                <a:latin typeface="Calibri Regular" charset="0"/>
              </a:defRPr>
            </a:lvl2pPr>
            <a:lvl3pPr>
              <a:defRPr sz="2000" b="0" i="0">
                <a:latin typeface="Calibri Regular" charset="0"/>
              </a:defRPr>
            </a:lvl3pPr>
            <a:lvl4pPr>
              <a:defRPr sz="1800" b="0" i="0">
                <a:latin typeface="Calibri Regular" charset="0"/>
              </a:defRPr>
            </a:lvl4pPr>
            <a:lvl5pPr>
              <a:defRPr sz="1800" b="0" i="0">
                <a:latin typeface="Calibri Regular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Calibri Regular" charset="0"/>
              </a:defRPr>
            </a:lvl1pPr>
            <a:lvl2pPr>
              <a:defRPr sz="2400" b="0" i="0">
                <a:latin typeface="Calibri Regular" charset="0"/>
              </a:defRPr>
            </a:lvl2pPr>
            <a:lvl3pPr>
              <a:defRPr sz="2000" b="0" i="0">
                <a:latin typeface="Calibri Regular" charset="0"/>
              </a:defRPr>
            </a:lvl3pPr>
            <a:lvl4pPr>
              <a:defRPr sz="1800" b="0" i="0">
                <a:latin typeface="Calibri Regular" charset="0"/>
              </a:defRPr>
            </a:lvl4pPr>
            <a:lvl5pPr>
              <a:defRPr sz="1800" b="0" i="0">
                <a:latin typeface="Calibri Regular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BCAAEAD2-E7DA-424E-A17F-15B2C3273F02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1319302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Calibri Regular" charset="0"/>
              </a:defRPr>
            </a:lvl1pPr>
            <a:lvl2pPr>
              <a:defRPr sz="2000" b="0" i="0">
                <a:latin typeface="Calibri Regular" charset="0"/>
              </a:defRPr>
            </a:lvl2pPr>
            <a:lvl3pPr>
              <a:defRPr sz="1800" b="0" i="0">
                <a:latin typeface="Calibri Regular" charset="0"/>
              </a:defRPr>
            </a:lvl3pPr>
            <a:lvl4pPr>
              <a:defRPr sz="1600" b="0" i="0">
                <a:latin typeface="Calibri Regular" charset="0"/>
              </a:defRPr>
            </a:lvl4pPr>
            <a:lvl5pPr>
              <a:defRPr sz="1600" b="0" i="0">
                <a:latin typeface="Calibri Regular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Calibri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Calibri Regular" charset="0"/>
              </a:defRPr>
            </a:lvl1pPr>
            <a:lvl2pPr>
              <a:defRPr sz="2000" b="0" i="0">
                <a:latin typeface="Calibri Regular" charset="0"/>
              </a:defRPr>
            </a:lvl2pPr>
            <a:lvl3pPr>
              <a:defRPr sz="1800" b="0" i="0">
                <a:latin typeface="Calibri Regular" charset="0"/>
              </a:defRPr>
            </a:lvl3pPr>
            <a:lvl4pPr>
              <a:defRPr sz="1600" b="0" i="0">
                <a:latin typeface="Calibri Regular" charset="0"/>
              </a:defRPr>
            </a:lvl4pPr>
            <a:lvl5pPr>
              <a:defRPr sz="1600" b="0" i="0">
                <a:latin typeface="Calibri Regular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734EF062-9B9F-8642-ABC9-3B018DC2A12B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420708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F0FF39CC-022E-A24F-BF77-2D881E7A4EE9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8055628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1B98F239-A321-9641-9A9C-23B79D1354EC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793661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Calibri Regular" charset="0"/>
              </a:defRPr>
            </a:lvl1pPr>
            <a:lvl2pPr>
              <a:defRPr sz="2800" b="0" i="0">
                <a:latin typeface="Calibri Regular" charset="0"/>
              </a:defRPr>
            </a:lvl2pPr>
            <a:lvl3pPr>
              <a:defRPr sz="2400" b="0" i="0">
                <a:latin typeface="Calibri Regular" charset="0"/>
              </a:defRPr>
            </a:lvl3pPr>
            <a:lvl4pPr>
              <a:defRPr sz="2000" b="0" i="0">
                <a:latin typeface="Calibri Regular" charset="0"/>
              </a:defRPr>
            </a:lvl4pPr>
            <a:lvl5pPr>
              <a:defRPr sz="2000" b="0" i="0">
                <a:latin typeface="Calibri Regular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alibri Regular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CB28EDAC-0CB2-9D4F-AEA9-C9F0B9EE8452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37186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Calibri Regular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alibri Regular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 i="0"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10E2210-02CF-AB44-9091-2F06B43763EA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698333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NUL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b="0" i="0" dirty="0">
              <a:latin typeface="Calibri Regular" charset="0"/>
            </a:endParaRPr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6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Calibri Regular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ropbox\Pos-Doutorado\Talks\Python Bootcamp\Figures\Python Bootcamp - Top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7" r="6966" b="37654"/>
          <a:stretch>
            <a:fillRect/>
          </a:stretch>
        </p:blipFill>
        <p:spPr bwMode="auto">
          <a:xfrm>
            <a:off x="-1588" y="6500813"/>
            <a:ext cx="9144001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os estilos do texto mestre</a:t>
            </a:r>
          </a:p>
          <a:p>
            <a:pPr lvl="1"/>
            <a:r>
              <a:rPr lang="pt-BR" altLang="x-none" dirty="0"/>
              <a:t>Segundo nível</a:t>
            </a:r>
          </a:p>
          <a:p>
            <a:pPr lvl="2"/>
            <a:r>
              <a:rPr lang="pt-BR" altLang="x-none" dirty="0"/>
              <a:t>Terceiro nível</a:t>
            </a:r>
          </a:p>
          <a:p>
            <a:pPr lvl="3"/>
            <a:r>
              <a:rPr lang="pt-BR" altLang="x-none" dirty="0"/>
              <a:t>Quarto nível</a:t>
            </a:r>
          </a:p>
          <a:p>
            <a:pPr lvl="4"/>
            <a:r>
              <a:rPr lang="pt-BR" altLang="x-none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75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13/10/2015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5198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Calibri Regular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dirty="0" smtClean="0"/>
              <a:t>Python </a:t>
            </a:r>
            <a:r>
              <a:rPr lang="pt-BR" dirty="0" err="1" smtClean="0"/>
              <a:t>Bootcamp</a:t>
            </a:r>
            <a:r>
              <a:rPr lang="pt-BR" dirty="0" smtClean="0"/>
              <a:t> - Basic </a:t>
            </a:r>
            <a:r>
              <a:rPr lang="pt-BR" dirty="0" err="1" smtClean="0"/>
              <a:t>I</a:t>
            </a:r>
            <a:endParaRPr lang="pt-BR" dirty="0"/>
          </a:p>
        </p:txBody>
      </p:sp>
      <p:pic>
        <p:nvPicPr>
          <p:cNvPr id="2054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 b="53310"/>
          <a:stretch>
            <a:fillRect/>
          </a:stretch>
        </p:blipFill>
        <p:spPr bwMode="auto">
          <a:xfrm>
            <a:off x="0" y="0"/>
            <a:ext cx="91440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rgbClr val="262626"/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98E81725-E95C-F147-ACFB-EB12B284F425}" type="slidenum">
              <a:rPr lang="pt-BR" altLang="x-none" smtClean="0"/>
              <a:pPr/>
              <a:t>‹#›</a:t>
            </a:fld>
            <a:endParaRPr lang="pt-BR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Calibri Regular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Calibri Regular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Calibri Regular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Calibri Regular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Calibri Regular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Calibri Regular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D:\Dropbox\Pos-Doutorado\Talks\Python Bootcamp\Figures\Python Bootcamp - Top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0" b="40900"/>
          <a:stretch>
            <a:fillRect/>
          </a:stretch>
        </p:blipFill>
        <p:spPr bwMode="auto">
          <a:xfrm>
            <a:off x="2843213" y="2924175"/>
            <a:ext cx="6300787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Calibri Regular" charset="0"/>
            </a:endParaRPr>
          </a:p>
        </p:txBody>
      </p:sp>
      <p:pic>
        <p:nvPicPr>
          <p:cNvPr id="13316" name="Picture 6" descr="D:\Dropbox\Pos-Doutorado\Talks\Python Bootcamp\Figures\Python Bootcamp - Bottom Sn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94624" y="3845183"/>
            <a:ext cx="8964613" cy="1470025"/>
          </a:xfrm>
        </p:spPr>
        <p:txBody>
          <a:bodyPr/>
          <a:lstStyle/>
          <a:p>
            <a:pPr eaLnBrk="1" hangingPunct="1"/>
            <a:r>
              <a:rPr lang="pt-BR" altLang="x-none" dirty="0"/>
              <a:t>Python </a:t>
            </a:r>
            <a:r>
              <a:rPr lang="pt-BR" altLang="x-none" dirty="0" err="1"/>
              <a:t>Bootcamp</a:t>
            </a:r>
            <a:r>
              <a:rPr lang="pt-BR" altLang="x-none" dirty="0"/>
              <a:t/>
            </a:r>
            <a:br>
              <a:rPr lang="pt-BR" altLang="x-none" dirty="0"/>
            </a:br>
            <a:r>
              <a:rPr lang="pt-BR" altLang="x-none" dirty="0" smtClean="0"/>
              <a:t>Toolboxes</a:t>
            </a:r>
            <a:endParaRPr lang="pt-BR" altLang="x-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7837" y="5361418"/>
            <a:ext cx="6121400" cy="942975"/>
          </a:xfrm>
        </p:spPr>
        <p:txBody>
          <a:bodyPr anchor="ctr">
            <a:normAutofit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 Bruno C.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Quint</a:t>
            </a:r>
            <a:endParaRPr lang="pt-BR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bquint@ctio.noao.edu 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Resident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Astronomer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at</a:t>
            </a:r>
            <a:r>
              <a:rPr lang="pt-BR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SOAR Telescope </a:t>
            </a:r>
          </a:p>
        </p:txBody>
      </p:sp>
      <p:pic>
        <p:nvPicPr>
          <p:cNvPr id="13319" name="Picture 5" descr="D:\Dropbox\Pos-Doutorado\Talks\Python Bootcamp\Figures\Python Bootcamp - Me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87824" y="6237312"/>
            <a:ext cx="6071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Lato" charset="0"/>
                <a:cs typeface="Lato" charset="0"/>
              </a:rPr>
              <a:t>https://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Lato" charset="0"/>
                <a:cs typeface="Lato" charset="0"/>
              </a:rPr>
              <a:t>github.com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Lato" charset="0"/>
                <a:cs typeface="Lato" charset="0"/>
              </a:rPr>
              <a:t>/b1quint/PythonBootcamp2017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10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45973"/>
          <a:stretch/>
        </p:blipFill>
        <p:spPr>
          <a:xfrm>
            <a:off x="413792" y="1700808"/>
            <a:ext cx="8316416" cy="3035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92" y="4736232"/>
            <a:ext cx="24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Tab pressed 3x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75856" y="4520208"/>
            <a:ext cx="504056" cy="43204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716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11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45973"/>
          <a:stretch/>
        </p:blipFill>
        <p:spPr>
          <a:xfrm>
            <a:off x="413792" y="1700808"/>
            <a:ext cx="8316416" cy="3035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92" y="4736232"/>
            <a:ext cx="24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Tab pressed 3x</a:t>
            </a:r>
            <a:endParaRPr lang="en-US" sz="2800" dirty="0"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75856" y="4520208"/>
            <a:ext cx="504056" cy="432048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5400000">
            <a:off x="3861618" y="4874732"/>
            <a:ext cx="679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>
                <a:latin typeface="+mj-lt"/>
              </a:rPr>
              <a:t>:-(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6333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15214"/>
          <a:stretch/>
        </p:blipFill>
        <p:spPr>
          <a:xfrm>
            <a:off x="370384" y="1412255"/>
            <a:ext cx="8316416" cy="4763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12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5246040"/>
            <a:ext cx="244036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Tab pressed 1x</a:t>
            </a:r>
            <a:endParaRPr lang="en-US" sz="28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339752" y="5589240"/>
            <a:ext cx="968660" cy="36004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4372062" y="4521323"/>
            <a:ext cx="679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:-)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87084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13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84423"/>
          <a:stretch/>
        </p:blipFill>
        <p:spPr>
          <a:xfrm>
            <a:off x="251520" y="1556792"/>
            <a:ext cx="8686800" cy="8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23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14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14129"/>
          <a:stretch/>
        </p:blipFill>
        <p:spPr>
          <a:xfrm>
            <a:off x="251520" y="1556792"/>
            <a:ext cx="8686800" cy="4824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5589240"/>
            <a:ext cx="8686800" cy="792088"/>
          </a:xfrm>
          <a:prstGeom prst="rect">
            <a:avLst/>
          </a:prstGeom>
          <a:gradFill>
            <a:gsLst>
              <a:gs pos="60000">
                <a:srgbClr val="FFFFFF">
                  <a:alpha val="70000"/>
                </a:srgbClr>
              </a:gs>
              <a:gs pos="1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44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15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338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Help with (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)Python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5638694"/>
            <a:ext cx="9109075" cy="792088"/>
          </a:xfrm>
          <a:prstGeom prst="rect">
            <a:avLst/>
          </a:prstGeom>
          <a:gradFill>
            <a:gsLst>
              <a:gs pos="60000">
                <a:srgbClr val="FFFFFF">
                  <a:alpha val="70000"/>
                </a:srgbClr>
              </a:gs>
              <a:gs pos="1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/>
          <a:stretch/>
        </p:blipFill>
        <p:spPr>
          <a:xfrm>
            <a:off x="107504" y="1538735"/>
            <a:ext cx="6242696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" t="11226" r="30820" b="19312"/>
          <a:stretch/>
        </p:blipFill>
        <p:spPr>
          <a:xfrm>
            <a:off x="4788024" y="1547763"/>
            <a:ext cx="4321050" cy="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99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0" y="1556792"/>
            <a:ext cx="9144000" cy="4896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16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338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Help </a:t>
            </a:r>
            <a:r>
              <a:rPr lang="en-US" sz="2800" smtClean="0">
                <a:latin typeface="+mj-lt"/>
              </a:rPr>
              <a:t>with Python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5638694"/>
            <a:ext cx="9109075" cy="792088"/>
          </a:xfrm>
          <a:prstGeom prst="rect">
            <a:avLst/>
          </a:prstGeom>
          <a:gradFill>
            <a:gsLst>
              <a:gs pos="60000">
                <a:srgbClr val="FFFFFF">
                  <a:alpha val="70000"/>
                </a:srgbClr>
              </a:gs>
              <a:gs pos="10000">
                <a:srgbClr val="FFFFFF"/>
              </a:gs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2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17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338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Help with </a:t>
            </a:r>
            <a:r>
              <a:rPr lang="en-US" sz="2800" dirty="0" err="1" smtClean="0">
                <a:latin typeface="+mj-lt"/>
              </a:rPr>
              <a:t>iPython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381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19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18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338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Help with </a:t>
            </a:r>
            <a:r>
              <a:rPr lang="en-US" sz="2800" dirty="0" err="1" smtClean="0">
                <a:latin typeface="+mj-lt"/>
              </a:rPr>
              <a:t>iPython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38100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6"/>
          <a:stretch/>
        </p:blipFill>
        <p:spPr>
          <a:xfrm>
            <a:off x="0" y="1907391"/>
            <a:ext cx="9144000" cy="43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61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19</a:t>
            </a:fld>
            <a:endParaRPr lang="pt-BR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5724128" y="548680"/>
            <a:ext cx="3384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Magic Functions</a:t>
            </a:r>
            <a:endParaRPr lang="en-US" sz="28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88"/>
          <a:stretch/>
        </p:blipFill>
        <p:spPr>
          <a:xfrm>
            <a:off x="0" y="1620143"/>
            <a:ext cx="9144000" cy="1440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614"/>
            <a:ext cx="895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94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 dirty="0" err="1">
                <a:solidFill>
                  <a:srgbClr val="000000"/>
                </a:solidFill>
              </a:rPr>
              <a:t>Table</a:t>
            </a:r>
            <a:r>
              <a:rPr lang="pt-BR" altLang="x-none" dirty="0">
                <a:solidFill>
                  <a:srgbClr val="000000"/>
                </a:solidFill>
              </a:rPr>
              <a:t> </a:t>
            </a:r>
            <a:r>
              <a:rPr lang="pt-BR" altLang="x-none" dirty="0" err="1">
                <a:solidFill>
                  <a:srgbClr val="000000"/>
                </a:solidFill>
              </a:rPr>
              <a:t>of</a:t>
            </a:r>
            <a:r>
              <a:rPr lang="pt-BR" altLang="x-none" dirty="0">
                <a:solidFill>
                  <a:srgbClr val="000000"/>
                </a:solidFill>
              </a:rPr>
              <a:t> </a:t>
            </a:r>
            <a:r>
              <a:rPr lang="pt-BR" altLang="x-none" dirty="0" err="1">
                <a:solidFill>
                  <a:srgbClr val="000000"/>
                </a:solidFill>
              </a:rPr>
              <a:t>Contents</a:t>
            </a:r>
            <a:endParaRPr lang="pt-BR" altLang="x-none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dirty="0" smtClean="0">
                <a:solidFill>
                  <a:srgbClr val="262626"/>
                </a:solidFill>
                <a:latin typeface="Calibri Regular" charset="0"/>
                <a:ea typeface="Calibri Regular" charset="0"/>
                <a:cs typeface="Calibri Regular" charset="0"/>
              </a:rPr>
              <a:t>2</a:t>
            </a:r>
            <a:endParaRPr lang="pt-BR" altLang="x-none" dirty="0">
              <a:solidFill>
                <a:srgbClr val="262626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0" name="Retângulo 5"/>
          <p:cNvSpPr>
            <a:spLocks noChangeArrowheads="1"/>
          </p:cNvSpPr>
          <p:nvPr/>
        </p:nvSpPr>
        <p:spPr bwMode="auto">
          <a:xfrm>
            <a:off x="395536" y="1412776"/>
            <a:ext cx="36004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latin typeface="Calibri Regular" charset="0"/>
                <a:ea typeface="+mn-ea"/>
                <a:cs typeface="Calibri Regular" charset="0"/>
              </a:rPr>
              <a:t>iPython</a:t>
            </a:r>
            <a:endParaRPr lang="pt-BR" sz="2400" dirty="0">
              <a:latin typeface="Calibri Regular" charset="0"/>
              <a:ea typeface="+mn-ea"/>
              <a:cs typeface="Calibri Regular" charset="0"/>
            </a:endParaRP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pt-BR" sz="2400" dirty="0" err="1" smtClean="0">
                <a:latin typeface="Calibri Regular" charset="0"/>
                <a:ea typeface="+mn-ea"/>
                <a:cs typeface="Calibri Regular" charset="0"/>
              </a:rPr>
              <a:t>Jupyter</a:t>
            </a:r>
            <a:endParaRPr lang="pt-BR" sz="2400" dirty="0">
              <a:latin typeface="Calibri Regular" charset="0"/>
              <a:ea typeface="+mn-ea"/>
              <a:cs typeface="Calibri Regular" charset="0"/>
            </a:endParaRPr>
          </a:p>
          <a:p>
            <a:pPr indent="360363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en-US" sz="2400" dirty="0" err="1" smtClean="0">
                <a:latin typeface="Calibri Regular" charset="0"/>
                <a:ea typeface="+mn-ea"/>
                <a:cs typeface="Calibri Regular" charset="0"/>
              </a:rPr>
              <a:t>PyCharm</a:t>
            </a:r>
            <a:endParaRPr lang="pt-BR" dirty="0">
              <a:latin typeface="Calibri Regular" charset="0"/>
              <a:ea typeface="+mn-ea"/>
              <a:cs typeface="Calibri Regular" charset="0"/>
            </a:endParaRPr>
          </a:p>
          <a:p>
            <a:pPr>
              <a:defRPr/>
            </a:pPr>
            <a:endParaRPr lang="pt-BR" dirty="0">
              <a:latin typeface="Calibri Regular" charset="0"/>
              <a:ea typeface="+mn-ea"/>
              <a:cs typeface="Calibri Regular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20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60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536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21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208"/>
            <a:ext cx="9144000" cy="56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28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22</a:t>
            </a:fld>
            <a:endParaRPr lang="pt-BR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3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94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23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96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24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53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25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3999" cy="5786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55976" y="3861048"/>
            <a:ext cx="381642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&lt;ENTER&gt;: New line</a:t>
            </a:r>
          </a:p>
          <a:p>
            <a:r>
              <a:rPr lang="en-US" dirty="0" smtClean="0"/>
              <a:t>&lt;SHIFT&gt; + &lt;ENTER&gt;: Execute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58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26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7" cy="57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679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27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7" cy="57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610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28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6" cy="57861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27584" y="4797152"/>
            <a:ext cx="3528392" cy="36004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9992" y="4509120"/>
            <a:ext cx="37444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Command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0028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29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7" cy="57861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27584" y="4797152"/>
            <a:ext cx="3528392" cy="36004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9992" y="4509120"/>
            <a:ext cx="37444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Edit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0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69043"/>
          <a:stretch/>
        </p:blipFill>
        <p:spPr>
          <a:xfrm>
            <a:off x="413792" y="1340768"/>
            <a:ext cx="8316416" cy="173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52382"/>
          <a:stretch/>
        </p:blipFill>
        <p:spPr>
          <a:xfrm>
            <a:off x="413792" y="3459883"/>
            <a:ext cx="8316416" cy="26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433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30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600"/>
            <a:ext cx="9144000" cy="46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52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288"/>
            <a:ext cx="9143999" cy="5786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31</a:t>
            </a:fld>
            <a:endParaRPr lang="pt-BR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899592" y="4293096"/>
            <a:ext cx="691276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&lt;m&gt; in _command mode_: </a:t>
            </a:r>
            <a:r>
              <a:rPr lang="en-US" dirty="0" err="1" smtClean="0"/>
              <a:t>swicth</a:t>
            </a:r>
            <a:r>
              <a:rPr lang="en-US" dirty="0" smtClean="0"/>
              <a:t> to Markdown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134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288"/>
            <a:ext cx="9144000" cy="5786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7827237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33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950"/>
            <a:ext cx="9144000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299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288"/>
            <a:ext cx="9143999" cy="5786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34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7952219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288"/>
            <a:ext cx="9143999" cy="57861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35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50387247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0450"/>
            <a:ext cx="9143999" cy="48878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36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84964578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37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836"/>
            <a:ext cx="9144000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39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38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322"/>
            <a:ext cx="9144000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991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/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39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322"/>
            <a:ext cx="9143999" cy="57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9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69043"/>
          <a:stretch/>
        </p:blipFill>
        <p:spPr>
          <a:xfrm>
            <a:off x="413792" y="1340768"/>
            <a:ext cx="8316416" cy="173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52382"/>
          <a:stretch/>
        </p:blipFill>
        <p:spPr>
          <a:xfrm>
            <a:off x="413792" y="3459883"/>
            <a:ext cx="8316416" cy="26753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H="1">
            <a:off x="413792" y="1844823"/>
            <a:ext cx="8273008" cy="12257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1883296" y="1340768"/>
            <a:ext cx="6803504" cy="5052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413792" y="1340768"/>
            <a:ext cx="1637928" cy="2888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395536" y="3952502"/>
            <a:ext cx="8273008" cy="21827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1908548" y="3448447"/>
            <a:ext cx="6803504" cy="5052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439044" y="3448447"/>
            <a:ext cx="1637928" cy="2888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8166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Not Used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40</a:t>
            </a:fld>
            <a:endParaRPr lang="pt-BR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50" y="1296196"/>
            <a:ext cx="9575100" cy="55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0090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Tab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41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50" y="1296196"/>
            <a:ext cx="9575099" cy="5561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22" y="3484870"/>
            <a:ext cx="4663278" cy="2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99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See parameters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42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550" y="1296196"/>
            <a:ext cx="9575099" cy="55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6291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43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6" y="1196752"/>
            <a:ext cx="958577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643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Auto-complete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44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6" y="1293069"/>
            <a:ext cx="9585778" cy="55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667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Auto-complete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45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6" y="1293069"/>
            <a:ext cx="9585778" cy="556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83" y="4053305"/>
            <a:ext cx="3894956" cy="2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102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Quick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46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5" y="1293069"/>
            <a:ext cx="9585776" cy="55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6865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Quick Help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47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5" y="1293069"/>
            <a:ext cx="9585776" cy="556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71" y="4437608"/>
            <a:ext cx="5060257" cy="20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781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- 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48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45" y="1293069"/>
            <a:ext cx="9585776" cy="55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919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- Debug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49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09470"/>
            <a:ext cx="9673487" cy="58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749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69043"/>
          <a:stretch/>
        </p:blipFill>
        <p:spPr>
          <a:xfrm>
            <a:off x="413792" y="1340768"/>
            <a:ext cx="8316416" cy="173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52382"/>
          <a:stretch/>
        </p:blipFill>
        <p:spPr>
          <a:xfrm>
            <a:off x="413792" y="3459883"/>
            <a:ext cx="8316416" cy="26753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413792" y="1844823"/>
            <a:ext cx="8273008" cy="12257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4860032" y="1340768"/>
            <a:ext cx="3826768" cy="5052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13792" y="1340768"/>
            <a:ext cx="1637928" cy="4945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061829" y="1340768"/>
            <a:ext cx="2754793" cy="28882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395536" y="3952502"/>
            <a:ext cx="8273008" cy="21827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4860032" y="3448447"/>
            <a:ext cx="3852020" cy="5052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439044" y="3448447"/>
            <a:ext cx="1637928" cy="4945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2102224" y="3448446"/>
            <a:ext cx="2757808" cy="2983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2137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PEP-8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50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28598"/>
            <a:ext cx="9673487" cy="58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6000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PEP-8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51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28598"/>
            <a:ext cx="9673486" cy="58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804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-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52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7" y="1028598"/>
            <a:ext cx="8388670" cy="58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65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-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53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7" y="1028598"/>
            <a:ext cx="8388670" cy="5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3487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Version Control (</a:t>
            </a:r>
            <a:r>
              <a:rPr lang="en-US" dirty="0" err="1" smtClean="0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54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28598"/>
            <a:ext cx="9673486" cy="5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233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55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28598"/>
            <a:ext cx="9673485" cy="5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277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56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1" y="1028598"/>
            <a:ext cx="9673485" cy="58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789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57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0" y="1028598"/>
            <a:ext cx="9673483" cy="58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804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0" y="1028598"/>
            <a:ext cx="9673483" cy="5813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58</a:t>
            </a:fld>
            <a:endParaRPr lang="pt-BR" altLang="x-non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42" y="1988840"/>
            <a:ext cx="9673483" cy="38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4847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50" y="1028598"/>
            <a:ext cx="9673483" cy="5813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Version Control (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59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20549436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6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69043"/>
          <a:stretch/>
        </p:blipFill>
        <p:spPr>
          <a:xfrm>
            <a:off x="413792" y="1340768"/>
            <a:ext cx="8316416" cy="173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52382"/>
          <a:stretch/>
        </p:blipFill>
        <p:spPr>
          <a:xfrm>
            <a:off x="413792" y="3459883"/>
            <a:ext cx="8316416" cy="26753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395536" y="4653136"/>
            <a:ext cx="8273008" cy="14821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395536" y="1340769"/>
            <a:ext cx="8273008" cy="29325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70165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Questions?</a:t>
            </a:r>
            <a:endParaRPr lang="pt-BR" altLang="x-none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A1EAB4-8ADB-7143-8E2A-FB7FE829A314}" type="slidenum">
              <a:rPr lang="pt-BR" altLang="x-none">
                <a:solidFill>
                  <a:srgbClr val="262626"/>
                </a:solidFill>
                <a:latin typeface="Calibri Regular" charset="0"/>
                <a:ea typeface="Calibri Regular" charset="0"/>
                <a:cs typeface="Calibri Regular" charset="0"/>
              </a:rPr>
              <a:pPr eaLnBrk="1" hangingPunct="1"/>
              <a:t>60</a:t>
            </a:fld>
            <a:endParaRPr lang="pt-BR" altLang="x-none" dirty="0">
              <a:solidFill>
                <a:srgbClr val="262626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pic>
        <p:nvPicPr>
          <p:cNvPr id="59398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Calibri Regular" charset="0"/>
            </a:endParaRP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quarter" idx="10"/>
          </p:nvPr>
        </p:nvSpPr>
        <p:spPr>
          <a:xfrm>
            <a:off x="539750" y="652462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13/02/2017</a:t>
            </a:r>
            <a:endParaRPr lang="pt-BR" dirty="0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80073" y="6492875"/>
            <a:ext cx="4176365" cy="365125"/>
          </a:xfrm>
        </p:spPr>
        <p:txBody>
          <a:bodyPr/>
          <a:lstStyle/>
          <a:p>
            <a:pPr>
              <a:defRPr/>
            </a:pPr>
            <a:r>
              <a:rPr lang="pt-BR" dirty="0"/>
              <a:t>Python </a:t>
            </a:r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(</a:t>
            </a:r>
            <a:r>
              <a:rPr lang="pt-BR" dirty="0" err="1" smtClean="0"/>
              <a:t>other</a:t>
            </a:r>
            <a:r>
              <a:rPr lang="pt-BR" dirty="0" smtClean="0"/>
              <a:t>) Python </a:t>
            </a:r>
            <a:r>
              <a:rPr lang="pt-BR" dirty="0" err="1" smtClean="0"/>
              <a:t>introduction</a:t>
            </a:r>
            <a:r>
              <a:rPr lang="pt-BR" dirty="0" smtClean="0"/>
              <a:t> II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7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4" b="16693"/>
          <a:stretch/>
        </p:blipFill>
        <p:spPr>
          <a:xfrm>
            <a:off x="326182" y="1484784"/>
            <a:ext cx="84916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37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8</a:t>
            </a:fld>
            <a:endParaRPr lang="pt-BR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21622"/>
          <a:stretch/>
        </p:blipFill>
        <p:spPr>
          <a:xfrm>
            <a:off x="413792" y="1484784"/>
            <a:ext cx="8316416" cy="4403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700000">
            <a:off x="3823237" y="4774088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C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o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l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o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r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!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!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347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 </a:t>
            </a:r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13/10/2015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Python Bootcamp - Basic I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E7EE-F428-7640-BF2D-CC327B93105F}" type="slidenum">
              <a:rPr lang="pt-BR" altLang="x-none" smtClean="0"/>
              <a:pPr/>
              <a:t>9</a:t>
            </a:fld>
            <a:endParaRPr lang="pt-BR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 b="45973"/>
          <a:stretch/>
        </p:blipFill>
        <p:spPr>
          <a:xfrm>
            <a:off x="413792" y="1700808"/>
            <a:ext cx="8316416" cy="3035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24128" y="548680"/>
            <a:ext cx="29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+mj-lt"/>
              </a:rPr>
              <a:t>Tab Completion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792" y="4736232"/>
            <a:ext cx="24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Tab pressed 3x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5145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733</Words>
  <Application>Microsoft Macintosh PowerPoint</Application>
  <PresentationFormat>On-screen Show (4:3)</PresentationFormat>
  <Paragraphs>267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Regular</vt:lpstr>
      <vt:lpstr>Lato</vt:lpstr>
      <vt:lpstr>Mangal</vt:lpstr>
      <vt:lpstr>Wingdings</vt:lpstr>
      <vt:lpstr>Tema do Office</vt:lpstr>
      <vt:lpstr>Personalizar design</vt:lpstr>
      <vt:lpstr>Python Bootcamp Toolboxes</vt:lpstr>
      <vt:lpstr>Table of Contents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Python Vs iPython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Jupyter / iPython Notebook</vt:lpstr>
      <vt:lpstr>PyCharm – Not Used</vt:lpstr>
      <vt:lpstr>PyCharm – Tab</vt:lpstr>
      <vt:lpstr>PyCharm – See parameters</vt:lpstr>
      <vt:lpstr>PyCharm</vt:lpstr>
      <vt:lpstr>PyCharm – Auto-complete</vt:lpstr>
      <vt:lpstr>PyCharm – Auto-complete</vt:lpstr>
      <vt:lpstr>PyCharm – Quick Help</vt:lpstr>
      <vt:lpstr>PyCharm – Quick Help</vt:lpstr>
      <vt:lpstr>PyCharm - Run</vt:lpstr>
      <vt:lpstr>PyCharm - Debug</vt:lpstr>
      <vt:lpstr>PyCharm – PEP-8</vt:lpstr>
      <vt:lpstr>PyCharm – PEP-8 </vt:lpstr>
      <vt:lpstr>PyCharm - Structure</vt:lpstr>
      <vt:lpstr>PyCharm - Structure</vt:lpstr>
      <vt:lpstr>PyCharm – Version Control (Git)</vt:lpstr>
      <vt:lpstr>PyCharm – Version Control (Git)</vt:lpstr>
      <vt:lpstr>PyCharm – Version Control (Git)</vt:lpstr>
      <vt:lpstr>PyCharm – Version Control (Git)</vt:lpstr>
      <vt:lpstr>PyCharm – Version Control (Git)</vt:lpstr>
      <vt:lpstr>PyCharm – Version Control (Git)</vt:lpstr>
      <vt:lpstr>Questions?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396</cp:revision>
  <cp:lastPrinted>2017-02-14T18:19:46Z</cp:lastPrinted>
  <dcterms:created xsi:type="dcterms:W3CDTF">2015-09-26T21:55:49Z</dcterms:created>
  <dcterms:modified xsi:type="dcterms:W3CDTF">2017-02-14T18:29:43Z</dcterms:modified>
</cp:coreProperties>
</file>