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42544" y="554736"/>
            <a:ext cx="7612380" cy="870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752983"/>
            <a:ext cx="7366203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72000"/>
            <a:ext cx="9144000" cy="2286000"/>
          </a:xfrm>
          <a:custGeom>
            <a:avLst/>
            <a:gdLst/>
            <a:ahLst/>
            <a:cxnLst/>
            <a:rect l="l" t="t" r="r" b="b"/>
            <a:pathLst>
              <a:path w="9144000" h="2286000">
                <a:moveTo>
                  <a:pt x="0" y="2285999"/>
                </a:moveTo>
                <a:lnTo>
                  <a:pt x="9144000" y="2285999"/>
                </a:lnTo>
                <a:lnTo>
                  <a:pt x="9144000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90183" y="526415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349"/>
                </a:moveTo>
                <a:lnTo>
                  <a:pt x="0" y="0"/>
                </a:lnTo>
              </a:path>
            </a:pathLst>
          </a:custGeom>
          <a:ln w="19050">
            <a:solidFill>
              <a:srgbClr val="1382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631" y="800227"/>
            <a:ext cx="7828737" cy="58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316" y="2423414"/>
            <a:ext cx="7735366" cy="260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jpg"/><Relationship Id="rId5" Type="http://schemas.openxmlformats.org/officeDocument/2006/relationships/image" Target="../media/image5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jpg"/><Relationship Id="rId6" Type="http://schemas.openxmlformats.org/officeDocument/2006/relationships/image" Target="../media/image61.jpg"/><Relationship Id="rId7" Type="http://schemas.openxmlformats.org/officeDocument/2006/relationships/image" Target="../media/image62.jpg"/><Relationship Id="rId8" Type="http://schemas.openxmlformats.org/officeDocument/2006/relationships/image" Target="../media/image6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hyperlink" Target="http://source.android.com/" TargetMode="External"/><Relationship Id="rId7" Type="http://schemas.openxmlformats.org/officeDocument/2006/relationships/image" Target="../media/image68.jpg"/><Relationship Id="rId8" Type="http://schemas.openxmlformats.org/officeDocument/2006/relationships/image" Target="../media/image69.jpg"/><Relationship Id="rId9" Type="http://schemas.openxmlformats.org/officeDocument/2006/relationships/image" Target="../media/image7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jpg"/><Relationship Id="rId8" Type="http://schemas.openxmlformats.org/officeDocument/2006/relationships/image" Target="../media/image7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jpg"/><Relationship Id="rId7" Type="http://schemas.openxmlformats.org/officeDocument/2006/relationships/image" Target="../media/image83.jpg"/><Relationship Id="rId8" Type="http://schemas.openxmlformats.org/officeDocument/2006/relationships/image" Target="../media/image84.jpg"/><Relationship Id="rId9" Type="http://schemas.openxmlformats.org/officeDocument/2006/relationships/image" Target="../media/image8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hyperlink" Target="http://www.gnu.org/" TargetMode="External"/><Relationship Id="rId7" Type="http://schemas.openxmlformats.org/officeDocument/2006/relationships/hyperlink" Target="http://opensource.org/licenses" TargetMode="External"/><Relationship Id="rId8" Type="http://schemas.openxmlformats.org/officeDocument/2006/relationships/hyperlink" Target="http://opensource.org/" TargetMode="External"/><Relationship Id="rId9" Type="http://schemas.openxmlformats.org/officeDocument/2006/relationships/hyperlink" Target="http://sourceforge.net/" TargetMode="External"/><Relationship Id="rId10" Type="http://schemas.openxmlformats.org/officeDocument/2006/relationships/hyperlink" Target="http://github.com/" TargetMode="External"/><Relationship Id="rId11" Type="http://schemas.openxmlformats.org/officeDocument/2006/relationships/image" Target="../media/image10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jpg"/><Relationship Id="rId3" Type="http://schemas.openxmlformats.org/officeDocument/2006/relationships/image" Target="../media/image10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7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742" y="5298744"/>
            <a:ext cx="5430520" cy="900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500" spc="14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dirty="0" sz="5500" spc="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500" spc="155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5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4655" y="5011635"/>
            <a:ext cx="1613789" cy="1271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7612380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920230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EXAMPLES OF OPEN</a:t>
            </a:r>
            <a:r>
              <a:rPr dirty="0" sz="4000" spc="-30"/>
              <a:t> </a:t>
            </a:r>
            <a:r>
              <a:rPr dirty="0" sz="4000" spc="-10"/>
              <a:t>SOURCE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54508" y="3040378"/>
            <a:ext cx="2709672" cy="3777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788" y="2578606"/>
            <a:ext cx="2787396" cy="4279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7197" y="2695702"/>
            <a:ext cx="24320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u="heavy">
                <a:latin typeface="Century Gothic"/>
                <a:cs typeface="Century Gothic"/>
              </a:rPr>
              <a:t>Application software</a:t>
            </a:r>
            <a:r>
              <a:rPr dirty="0" sz="1800" spc="-135" b="1" u="heavy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197" y="3451859"/>
            <a:ext cx="1886585" cy="2559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7-Zip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Eclipse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5">
                <a:latin typeface="Century Gothic"/>
                <a:cs typeface="Century Gothic"/>
              </a:rPr>
              <a:t>GIMP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dirty="0" sz="18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Chromium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Blender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Mozilla</a:t>
            </a:r>
            <a:r>
              <a:rPr dirty="0" sz="1800" spc="-1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Firefox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Open</a:t>
            </a:r>
            <a:r>
              <a:rPr dirty="0" sz="1800" spc="-7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Office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4888" y="2712720"/>
            <a:ext cx="4358640" cy="396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49167" y="2612134"/>
            <a:ext cx="2513076" cy="4245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27857" y="2729738"/>
            <a:ext cx="21583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u="heavy">
                <a:latin typeface="Century Gothic"/>
                <a:cs typeface="Century Gothic"/>
              </a:rPr>
              <a:t>Operating</a:t>
            </a:r>
            <a:r>
              <a:rPr dirty="0" sz="1800" spc="-65" b="1" u="heavy">
                <a:latin typeface="Century Gothic"/>
                <a:cs typeface="Century Gothic"/>
              </a:rPr>
              <a:t> </a:t>
            </a:r>
            <a:r>
              <a:rPr dirty="0" sz="1800" spc="-5" b="1" u="heavy">
                <a:latin typeface="Century Gothic"/>
                <a:cs typeface="Century Gothic"/>
              </a:rPr>
              <a:t>Systems</a:t>
            </a:r>
            <a:r>
              <a:rPr dirty="0" sz="1800" spc="-5" b="1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7857" y="3540505"/>
            <a:ext cx="1346835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Android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Linux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FreeBSD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ReactOS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Haiku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FreeDOS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51803" y="2420111"/>
            <a:ext cx="3092196" cy="367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06084" y="2578607"/>
            <a:ext cx="3137916" cy="3287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84772" y="2696590"/>
            <a:ext cx="283210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u="heavy">
                <a:latin typeface="Century Gothic"/>
                <a:cs typeface="Century Gothic"/>
              </a:rPr>
              <a:t>Programming Language</a:t>
            </a:r>
            <a:r>
              <a:rPr dirty="0" sz="1800" spc="-90" b="1" u="heavy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2354" y="3507358"/>
            <a:ext cx="1075055" cy="2319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10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Century Gothic"/>
                <a:cs typeface="Century Gothic"/>
              </a:rPr>
              <a:t>Perl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10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Century Gothic"/>
                <a:cs typeface="Century Gothic"/>
              </a:rPr>
              <a:t>PHP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114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Python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10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Century Gothic"/>
                <a:cs typeface="Century Gothic"/>
              </a:rPr>
              <a:t>Ruby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105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Century Gothic"/>
                <a:cs typeface="Century Gothic"/>
              </a:rPr>
              <a:t>PHDL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11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Century Gothic"/>
                <a:cs typeface="Century Gothic"/>
              </a:rPr>
              <a:t>Prolog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752983"/>
            <a:ext cx="6920230" cy="63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 b="1">
                <a:solidFill>
                  <a:srgbClr val="FDFDFD"/>
                </a:solidFill>
                <a:latin typeface="Century Gothic"/>
                <a:cs typeface="Century Gothic"/>
              </a:rPr>
              <a:t>EXAMPLES OF OPEN</a:t>
            </a:r>
            <a:r>
              <a:rPr dirty="0" sz="4000" spc="-30" b="1">
                <a:solidFill>
                  <a:srgbClr val="FDFDFD"/>
                </a:solidFill>
                <a:latin typeface="Century Gothic"/>
                <a:cs typeface="Century Gothic"/>
              </a:rPr>
              <a:t> </a:t>
            </a:r>
            <a:r>
              <a:rPr dirty="0" sz="4000" spc="-10" b="1">
                <a:solidFill>
                  <a:srgbClr val="FDFDFD"/>
                </a:solidFill>
                <a:latin typeface="Century Gothic"/>
                <a:cs typeface="Century Gothic"/>
              </a:rPr>
              <a:t>SOURCE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3252" y="2458211"/>
            <a:ext cx="2490216" cy="7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7532" y="2365248"/>
            <a:ext cx="2144268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4722" y="2483484"/>
            <a:ext cx="178943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 u="heavy">
                <a:latin typeface="Century Gothic"/>
                <a:cs typeface="Century Gothic"/>
              </a:rPr>
              <a:t>Server</a:t>
            </a:r>
            <a:r>
              <a:rPr dirty="0" sz="1800" spc="-75" b="1" u="heavy">
                <a:latin typeface="Century Gothic"/>
                <a:cs typeface="Century Gothic"/>
              </a:rPr>
              <a:t> </a:t>
            </a:r>
            <a:r>
              <a:rPr dirty="0" sz="1800" spc="-5" b="1" u="heavy">
                <a:latin typeface="Century Gothic"/>
                <a:cs typeface="Century Gothic"/>
              </a:rPr>
              <a:t>Software</a:t>
            </a:r>
            <a:r>
              <a:rPr dirty="0" sz="1800" spc="-5" b="1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679" y="3767582"/>
            <a:ext cx="8938641" cy="309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5619" y="2042795"/>
            <a:ext cx="4042917" cy="1897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758683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5404" y="614172"/>
            <a:ext cx="7970520" cy="810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800227"/>
            <a:ext cx="7325995" cy="5861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OPEN </a:t>
            </a:r>
            <a:r>
              <a:rPr dirty="0" spc="-10"/>
              <a:t>SOURCE DIGITAL</a:t>
            </a:r>
            <a:r>
              <a:rPr dirty="0" spc="30"/>
              <a:t> </a:t>
            </a:r>
            <a:r>
              <a:rPr dirty="0" spc="-5"/>
              <a:t>CONTENT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226562"/>
            <a:ext cx="7200900" cy="463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658" y="2279522"/>
            <a:ext cx="7125081" cy="4578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1692" y="2434056"/>
            <a:ext cx="1407795" cy="888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4781" y="3839832"/>
            <a:ext cx="1879218" cy="728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2748" y="5125846"/>
            <a:ext cx="1783460" cy="13909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972" y="422148"/>
            <a:ext cx="7630668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7472" y="643127"/>
            <a:ext cx="6908292" cy="81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0051" y="828294"/>
            <a:ext cx="6263640" cy="5861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MORE EXAMPLES-</a:t>
            </a:r>
            <a:r>
              <a:rPr dirty="0" spc="-35"/>
              <a:t> </a:t>
            </a:r>
            <a:r>
              <a:rPr dirty="0" spc="-5"/>
              <a:t>ANDROID</a:t>
            </a:r>
          </a:p>
        </p:txBody>
      </p:sp>
      <p:sp>
        <p:nvSpPr>
          <p:cNvPr id="5" name="object 5"/>
          <p:cNvSpPr/>
          <p:nvPr/>
        </p:nvSpPr>
        <p:spPr>
          <a:xfrm>
            <a:off x="755904" y="2238755"/>
            <a:ext cx="7952232" cy="2965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948" y="2305811"/>
            <a:ext cx="7959852" cy="2763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39750" marR="5080" indent="-342900">
              <a:lnSpc>
                <a:spcPct val="100000"/>
              </a:lnSpc>
              <a:tabLst>
                <a:tab pos="539750" algn="l"/>
              </a:tabLst>
            </a:pPr>
            <a:r>
              <a:rPr dirty="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pc="-5"/>
              <a:t>Linux-based operating </a:t>
            </a:r>
            <a:r>
              <a:rPr dirty="0" spc="-10"/>
              <a:t>system </a:t>
            </a:r>
            <a:r>
              <a:rPr dirty="0" spc="-5"/>
              <a:t>designed </a:t>
            </a:r>
            <a:r>
              <a:rPr dirty="0"/>
              <a:t>primarily</a:t>
            </a:r>
            <a:r>
              <a:rPr dirty="0" spc="65"/>
              <a:t> </a:t>
            </a:r>
            <a:r>
              <a:rPr dirty="0"/>
              <a:t>for</a:t>
            </a:r>
            <a:r>
              <a:rPr dirty="0" spc="-10"/>
              <a:t> touchscreen </a:t>
            </a:r>
            <a:r>
              <a:rPr dirty="0"/>
              <a:t> mobile devices </a:t>
            </a:r>
            <a:r>
              <a:rPr dirty="0" spc="-5"/>
              <a:t>such as </a:t>
            </a:r>
            <a:r>
              <a:rPr dirty="0" spc="-10"/>
              <a:t>smartphones and tablet</a:t>
            </a:r>
            <a:r>
              <a:rPr dirty="0" spc="75"/>
              <a:t> </a:t>
            </a:r>
            <a:r>
              <a:rPr dirty="0" spc="-5"/>
              <a:t>computers.</a:t>
            </a:r>
          </a:p>
          <a:p>
            <a:pPr marL="196850">
              <a:lnSpc>
                <a:spcPct val="100000"/>
              </a:lnSpc>
              <a:spcBef>
                <a:spcPts val="1035"/>
              </a:spcBef>
              <a:tabLst>
                <a:tab pos="539750" algn="l"/>
              </a:tabLst>
            </a:pPr>
            <a:r>
              <a:rPr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Android </a:t>
            </a:r>
            <a:r>
              <a:rPr dirty="0" spc="10"/>
              <a:t>is </a:t>
            </a:r>
            <a:r>
              <a:rPr dirty="0" spc="-5"/>
              <a:t>open source and Google releases </a:t>
            </a:r>
            <a:r>
              <a:rPr dirty="0" spc="-10"/>
              <a:t>the </a:t>
            </a:r>
            <a:r>
              <a:rPr dirty="0" spc="-5"/>
              <a:t>code under</a:t>
            </a:r>
            <a:r>
              <a:rPr dirty="0" spc="65"/>
              <a:t> </a:t>
            </a:r>
            <a:r>
              <a:rPr dirty="0" spc="-10"/>
              <a:t>the</a:t>
            </a:r>
          </a:p>
          <a:p>
            <a:pPr marL="539750">
              <a:lnSpc>
                <a:spcPct val="100000"/>
              </a:lnSpc>
            </a:pPr>
            <a:r>
              <a:rPr dirty="0" spc="-5"/>
              <a:t>Apache License </a:t>
            </a:r>
            <a:r>
              <a:rPr dirty="0" spc="-10"/>
              <a:t>after </a:t>
            </a:r>
            <a:r>
              <a:rPr dirty="0"/>
              <a:t>acquiring </a:t>
            </a:r>
            <a:r>
              <a:rPr dirty="0" spc="10"/>
              <a:t>it </a:t>
            </a:r>
            <a:r>
              <a:rPr dirty="0" spc="-5"/>
              <a:t>from </a:t>
            </a:r>
            <a:r>
              <a:rPr dirty="0"/>
              <a:t>Android</a:t>
            </a:r>
            <a:r>
              <a:rPr dirty="0" spc="-35"/>
              <a:t> </a:t>
            </a:r>
            <a:r>
              <a:rPr dirty="0"/>
              <a:t>Inc.</a:t>
            </a:r>
          </a:p>
          <a:p>
            <a:pPr marL="539750" marR="73025" indent="-342900">
              <a:lnSpc>
                <a:spcPct val="100000"/>
              </a:lnSpc>
              <a:spcBef>
                <a:spcPts val="1030"/>
              </a:spcBef>
              <a:tabLst>
                <a:tab pos="539750" algn="l"/>
              </a:tabLst>
            </a:pPr>
            <a:r>
              <a:rPr dirty="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/>
              <a:t>Most </a:t>
            </a:r>
            <a:r>
              <a:rPr dirty="0" spc="-5"/>
              <a:t>widely used </a:t>
            </a:r>
            <a:r>
              <a:rPr dirty="0"/>
              <a:t>mobile </a:t>
            </a:r>
            <a:r>
              <a:rPr dirty="0" spc="-5"/>
              <a:t>platform </a:t>
            </a:r>
            <a:r>
              <a:rPr dirty="0" spc="-10"/>
              <a:t>with </a:t>
            </a:r>
            <a:r>
              <a:rPr dirty="0"/>
              <a:t>over </a:t>
            </a:r>
            <a:r>
              <a:rPr dirty="0" spc="-10"/>
              <a:t>7,00,000</a:t>
            </a:r>
            <a:r>
              <a:rPr dirty="0" spc="70"/>
              <a:t> </a:t>
            </a:r>
            <a:r>
              <a:rPr dirty="0" spc="-10"/>
              <a:t>apps</a:t>
            </a:r>
            <a:r>
              <a:rPr dirty="0"/>
              <a:t> </a:t>
            </a:r>
            <a:r>
              <a:rPr dirty="0" spc="10"/>
              <a:t>in </a:t>
            </a:r>
            <a:r>
              <a:rPr dirty="0"/>
              <a:t> google </a:t>
            </a:r>
            <a:r>
              <a:rPr dirty="0" spc="-5"/>
              <a:t>play </a:t>
            </a:r>
            <a:r>
              <a:rPr dirty="0" spc="-10"/>
              <a:t>store, </a:t>
            </a:r>
            <a:r>
              <a:rPr dirty="0"/>
              <a:t>over </a:t>
            </a:r>
            <a:r>
              <a:rPr dirty="0" spc="-5"/>
              <a:t>25 </a:t>
            </a:r>
            <a:r>
              <a:rPr dirty="0" spc="5"/>
              <a:t>billion </a:t>
            </a:r>
            <a:r>
              <a:rPr dirty="0" spc="-5"/>
              <a:t>app downloads </a:t>
            </a:r>
            <a:r>
              <a:rPr dirty="0" spc="-10"/>
              <a:t>with </a:t>
            </a:r>
            <a:r>
              <a:rPr dirty="0" spc="-5"/>
              <a:t>750 </a:t>
            </a:r>
            <a:r>
              <a:rPr dirty="0" spc="5"/>
              <a:t>million  </a:t>
            </a:r>
            <a:r>
              <a:rPr dirty="0"/>
              <a:t>devices </a:t>
            </a:r>
            <a:r>
              <a:rPr dirty="0" spc="-5"/>
              <a:t>running </a:t>
            </a:r>
            <a:r>
              <a:rPr dirty="0"/>
              <a:t>on</a:t>
            </a:r>
            <a:r>
              <a:rPr dirty="0" spc="-80"/>
              <a:t> </a:t>
            </a:r>
            <a:r>
              <a:rPr dirty="0"/>
              <a:t>Android.</a:t>
            </a:r>
          </a:p>
          <a:p>
            <a:pPr marL="196850">
              <a:lnSpc>
                <a:spcPct val="100000"/>
              </a:lnSpc>
              <a:spcBef>
                <a:spcPts val="1030"/>
              </a:spcBef>
              <a:tabLst>
                <a:tab pos="539750" algn="l"/>
                <a:tab pos="4627880" algn="l"/>
              </a:tabLst>
            </a:pPr>
            <a:r>
              <a:rPr dirty="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Android Source Code Available</a:t>
            </a:r>
            <a:r>
              <a:rPr dirty="0" spc="-55"/>
              <a:t> </a:t>
            </a:r>
            <a:r>
              <a:rPr dirty="0" spc="-5"/>
              <a:t>at</a:t>
            </a:r>
            <a:r>
              <a:rPr dirty="0" spc="-10"/>
              <a:t> </a:t>
            </a:r>
            <a:r>
              <a:rPr dirty="0"/>
              <a:t>:	</a:t>
            </a:r>
            <a:r>
              <a:rPr dirty="0" spc="-5" u="heavy">
                <a:solidFill>
                  <a:srgbClr val="8F8F8F"/>
                </a:solidFill>
                <a:hlinkClick r:id="rId6"/>
              </a:rPr>
              <a:t>http://source.android.com</a:t>
            </a:r>
            <a:r>
              <a:rPr dirty="0" spc="-5" u="heavy">
                <a:solidFill>
                  <a:srgbClr val="8F8F8F"/>
                </a:solidFill>
                <a:hlinkClick r:id="rId6"/>
              </a:rPr>
              <a:t>/</a:t>
            </a:r>
          </a:p>
        </p:txBody>
      </p:sp>
      <p:sp>
        <p:nvSpPr>
          <p:cNvPr id="8" name="object 8"/>
          <p:cNvSpPr/>
          <p:nvPr/>
        </p:nvSpPr>
        <p:spPr>
          <a:xfrm>
            <a:off x="7225030" y="0"/>
            <a:ext cx="1918969" cy="1961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199" y="5150523"/>
            <a:ext cx="4610100" cy="1513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44795" y="5150483"/>
            <a:ext cx="3696208" cy="17075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683056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141720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17415" algn="l"/>
              </a:tabLst>
            </a:pPr>
            <a:r>
              <a:rPr dirty="0" sz="4000" spc="-5"/>
              <a:t>MORE</a:t>
            </a:r>
            <a:r>
              <a:rPr dirty="0" sz="4000" spc="5"/>
              <a:t> </a:t>
            </a:r>
            <a:r>
              <a:rPr dirty="0" sz="4000" spc="-5"/>
              <a:t>EX</a:t>
            </a:r>
            <a:r>
              <a:rPr dirty="0" sz="4000" spc="-20"/>
              <a:t>A</a:t>
            </a:r>
            <a:r>
              <a:rPr dirty="0" sz="4000" spc="-5"/>
              <a:t>MPLES</a:t>
            </a:r>
            <a:r>
              <a:rPr dirty="0" sz="4000" spc="25"/>
              <a:t> </a:t>
            </a:r>
            <a:r>
              <a:rPr dirty="0" sz="4000" spc="-5"/>
              <a:t>-</a:t>
            </a:r>
            <a:r>
              <a:rPr dirty="0" sz="4000"/>
              <a:t>	</a:t>
            </a:r>
            <a:r>
              <a:rPr dirty="0" sz="4000" spc="-5"/>
              <a:t>LINUX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78307" y="2092451"/>
            <a:ext cx="8759952" cy="1655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447" y="2154935"/>
            <a:ext cx="8871204" cy="1466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0692" y="2268854"/>
            <a:ext cx="8488680" cy="131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7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7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700">
                <a:latin typeface="Century Gothic"/>
                <a:cs typeface="Century Gothic"/>
              </a:rPr>
              <a:t>Linux is a </a:t>
            </a:r>
            <a:r>
              <a:rPr dirty="0" sz="1700" spc="-5">
                <a:latin typeface="Century Gothic"/>
                <a:cs typeface="Century Gothic"/>
              </a:rPr>
              <a:t>computer </a:t>
            </a:r>
            <a:r>
              <a:rPr dirty="0" sz="1700">
                <a:latin typeface="Century Gothic"/>
                <a:cs typeface="Century Gothic"/>
              </a:rPr>
              <a:t>operating </a:t>
            </a:r>
            <a:r>
              <a:rPr dirty="0" sz="1700" spc="-5">
                <a:latin typeface="Century Gothic"/>
                <a:cs typeface="Century Gothic"/>
              </a:rPr>
              <a:t>system </a:t>
            </a:r>
            <a:r>
              <a:rPr dirty="0" sz="1700">
                <a:latin typeface="Century Gothic"/>
                <a:cs typeface="Century Gothic"/>
              </a:rPr>
              <a:t>assembled under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>
                <a:latin typeface="Century Gothic"/>
                <a:cs typeface="Century Gothic"/>
              </a:rPr>
              <a:t>model of</a:t>
            </a:r>
            <a:r>
              <a:rPr dirty="0" sz="1700" spc="-5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free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 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open </a:t>
            </a:r>
            <a:r>
              <a:rPr dirty="0" sz="1700" spc="-5">
                <a:latin typeface="Century Gothic"/>
                <a:cs typeface="Century Gothic"/>
              </a:rPr>
              <a:t>source software </a:t>
            </a:r>
            <a:r>
              <a:rPr dirty="0" sz="1700">
                <a:latin typeface="Century Gothic"/>
                <a:cs typeface="Century Gothic"/>
              </a:rPr>
              <a:t>development </a:t>
            </a:r>
            <a:r>
              <a:rPr dirty="0" sz="1700" spc="-5">
                <a:latin typeface="Century Gothic"/>
                <a:cs typeface="Century Gothic"/>
              </a:rPr>
              <a:t>and distribution. </a:t>
            </a:r>
            <a:r>
              <a:rPr dirty="0" sz="1700">
                <a:latin typeface="Century Gothic"/>
                <a:cs typeface="Century Gothic"/>
              </a:rPr>
              <a:t>Originated in </a:t>
            </a:r>
            <a:r>
              <a:rPr dirty="0" sz="1700" spc="-5">
                <a:latin typeface="Century Gothic"/>
                <a:cs typeface="Century Gothic"/>
              </a:rPr>
              <a:t>the GNU  </a:t>
            </a:r>
            <a:r>
              <a:rPr dirty="0" sz="1700">
                <a:latin typeface="Century Gothic"/>
                <a:cs typeface="Century Gothic"/>
              </a:rPr>
              <a:t>Project, </a:t>
            </a:r>
            <a:r>
              <a:rPr dirty="0" sz="1700" spc="-5">
                <a:latin typeface="Century Gothic"/>
                <a:cs typeface="Century Gothic"/>
              </a:rPr>
              <a:t>initiated </a:t>
            </a:r>
            <a:r>
              <a:rPr dirty="0" sz="1700">
                <a:latin typeface="Century Gothic"/>
                <a:cs typeface="Century Gothic"/>
              </a:rPr>
              <a:t>in 1983 by Richard Stallman, in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>
                <a:latin typeface="Century Gothic"/>
                <a:cs typeface="Century Gothic"/>
              </a:rPr>
              <a:t>Free </a:t>
            </a:r>
            <a:r>
              <a:rPr dirty="0" sz="1700" spc="-5">
                <a:latin typeface="Century Gothic"/>
                <a:cs typeface="Century Gothic"/>
              </a:rPr>
              <a:t>Software </a:t>
            </a:r>
            <a:r>
              <a:rPr dirty="0" sz="1700">
                <a:latin typeface="Century Gothic"/>
                <a:cs typeface="Century Gothic"/>
              </a:rPr>
              <a:t>Foundation.  </a:t>
            </a:r>
            <a:r>
              <a:rPr dirty="0" sz="1700" spc="5">
                <a:latin typeface="Century Gothic"/>
                <a:cs typeface="Century Gothic"/>
              </a:rPr>
              <a:t>More </a:t>
            </a:r>
            <a:r>
              <a:rPr dirty="0" sz="1700" spc="-5">
                <a:latin typeface="Century Gothic"/>
                <a:cs typeface="Century Gothic"/>
              </a:rPr>
              <a:t>than </a:t>
            </a:r>
            <a:r>
              <a:rPr dirty="0" sz="1700">
                <a:latin typeface="Century Gothic"/>
                <a:cs typeface="Century Gothic"/>
              </a:rPr>
              <a:t>90% of </a:t>
            </a:r>
            <a:r>
              <a:rPr dirty="0" sz="1700" spc="-5">
                <a:latin typeface="Century Gothic"/>
                <a:cs typeface="Century Gothic"/>
              </a:rPr>
              <a:t>today’s </a:t>
            </a:r>
            <a:r>
              <a:rPr dirty="0" sz="1700">
                <a:latin typeface="Century Gothic"/>
                <a:cs typeface="Century Gothic"/>
              </a:rPr>
              <a:t>supercomputers </a:t>
            </a:r>
            <a:r>
              <a:rPr dirty="0" sz="1700" spc="-5">
                <a:latin typeface="Century Gothic"/>
                <a:cs typeface="Century Gothic"/>
              </a:rPr>
              <a:t>use </a:t>
            </a:r>
            <a:r>
              <a:rPr dirty="0" sz="1700">
                <a:latin typeface="Century Gothic"/>
                <a:cs typeface="Century Gothic"/>
              </a:rPr>
              <a:t>Linux. </a:t>
            </a:r>
            <a:r>
              <a:rPr dirty="0" sz="1700" spc="10">
                <a:latin typeface="Century Gothic"/>
                <a:cs typeface="Century Gothic"/>
              </a:rPr>
              <a:t>It </a:t>
            </a:r>
            <a:r>
              <a:rPr dirty="0" sz="1700">
                <a:latin typeface="Century Gothic"/>
                <a:cs typeface="Century Gothic"/>
              </a:rPr>
              <a:t>powers around </a:t>
            </a:r>
            <a:r>
              <a:rPr dirty="0" sz="1700" spc="-5">
                <a:latin typeface="Century Gothic"/>
                <a:cs typeface="Century Gothic"/>
              </a:rPr>
              <a:t>4.8% </a:t>
            </a:r>
            <a:r>
              <a:rPr dirty="0" sz="1700">
                <a:latin typeface="Century Gothic"/>
                <a:cs typeface="Century Gothic"/>
              </a:rPr>
              <a:t>of  </a:t>
            </a:r>
            <a:r>
              <a:rPr dirty="0" sz="1700" spc="-5">
                <a:latin typeface="Century Gothic"/>
                <a:cs typeface="Century Gothic"/>
              </a:rPr>
              <a:t>todays modern computers. </a:t>
            </a:r>
            <a:r>
              <a:rPr dirty="0" sz="1700">
                <a:latin typeface="Century Gothic"/>
                <a:cs typeface="Century Gothic"/>
              </a:rPr>
              <a:t>Thousands of </a:t>
            </a:r>
            <a:r>
              <a:rPr dirty="0" sz="1700" spc="-5">
                <a:latin typeface="Century Gothic"/>
                <a:cs typeface="Century Gothic"/>
              </a:rPr>
              <a:t>distros are</a:t>
            </a:r>
            <a:r>
              <a:rPr dirty="0" sz="1700" spc="10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available.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8196" y="177037"/>
            <a:ext cx="1466469" cy="1699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693489"/>
            <a:ext cx="6143243" cy="3164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2738" y="4022725"/>
            <a:ext cx="2731262" cy="2835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704" y="393191"/>
            <a:ext cx="806653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204" y="614172"/>
            <a:ext cx="8319516" cy="810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7005">
              <a:lnSpc>
                <a:spcPct val="100000"/>
              </a:lnSpc>
            </a:pPr>
            <a:r>
              <a:rPr dirty="0" spc="-5"/>
              <a:t>OPEN </a:t>
            </a:r>
            <a:r>
              <a:rPr dirty="0" spc="-10"/>
              <a:t>SOURCE </a:t>
            </a:r>
            <a:r>
              <a:rPr dirty="0" spc="-5"/>
              <a:t>OFFICE</a:t>
            </a:r>
            <a:r>
              <a:rPr dirty="0" spc="15"/>
              <a:t> </a:t>
            </a:r>
            <a:r>
              <a:rPr dirty="0" spc="-5"/>
              <a:t>SOFTWARES</a:t>
            </a:r>
          </a:p>
        </p:txBody>
      </p:sp>
      <p:sp>
        <p:nvSpPr>
          <p:cNvPr id="5" name="object 5"/>
          <p:cNvSpPr/>
          <p:nvPr/>
        </p:nvSpPr>
        <p:spPr>
          <a:xfrm>
            <a:off x="679704" y="2136646"/>
            <a:ext cx="6353556" cy="4721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4651" y="2392679"/>
            <a:ext cx="6489192" cy="4189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2393" y="2513457"/>
            <a:ext cx="6084570" cy="4030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  <a:tab pos="5186680" algn="l"/>
              </a:tabLst>
            </a:pPr>
            <a:r>
              <a:rPr dirty="0" sz="19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9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Office </a:t>
            </a:r>
            <a:r>
              <a:rPr dirty="0" sz="1800">
                <a:latin typeface="Century Gothic"/>
                <a:cs typeface="Century Gothic"/>
              </a:rPr>
              <a:t>: </a:t>
            </a:r>
            <a:r>
              <a:rPr dirty="0" sz="1800" spc="-5">
                <a:latin typeface="Century Gothic"/>
                <a:cs typeface="Century Gothic"/>
              </a:rPr>
              <a:t>Apache OpenOffice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an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open-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source </a:t>
            </a:r>
            <a:r>
              <a:rPr dirty="0" sz="1800">
                <a:latin typeface="Century Gothic"/>
                <a:cs typeface="Century Gothic"/>
              </a:rPr>
              <a:t>office productivity </a:t>
            </a:r>
            <a:r>
              <a:rPr dirty="0" sz="1800" spc="-10">
                <a:latin typeface="Century Gothic"/>
                <a:cs typeface="Century Gothic"/>
              </a:rPr>
              <a:t>software </a:t>
            </a:r>
            <a:r>
              <a:rPr dirty="0" sz="1800" spc="-5">
                <a:latin typeface="Century Gothic"/>
                <a:cs typeface="Century Gothic"/>
              </a:rPr>
              <a:t>suite </a:t>
            </a:r>
            <a:r>
              <a:rPr dirty="0" sz="1800" spc="-10">
                <a:latin typeface="Century Gothic"/>
                <a:cs typeface="Century Gothic"/>
              </a:rPr>
              <a:t>with </a:t>
            </a:r>
            <a:r>
              <a:rPr dirty="0" sz="1800">
                <a:latin typeface="Century Gothic"/>
                <a:cs typeface="Century Gothic"/>
              </a:rPr>
              <a:t>official  </a:t>
            </a:r>
            <a:r>
              <a:rPr dirty="0" sz="1800" spc="-10">
                <a:latin typeface="Century Gothic"/>
                <a:cs typeface="Century Gothic"/>
              </a:rPr>
              <a:t>website </a:t>
            </a:r>
            <a:r>
              <a:rPr dirty="0" sz="1800" spc="-5">
                <a:latin typeface="Century Gothic"/>
                <a:cs typeface="Century Gothic"/>
              </a:rPr>
              <a:t>OpenOffice.org, launched</a:t>
            </a:r>
            <a:r>
              <a:rPr dirty="0" sz="1800" spc="12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-5">
                <a:latin typeface="Century Gothic"/>
                <a:cs typeface="Century Gothic"/>
              </a:rPr>
              <a:t> 2002	under  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Apache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  <a:p>
            <a:pPr marL="355600" marR="5334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LibreOffice : </a:t>
            </a:r>
            <a:r>
              <a:rPr dirty="0" sz="1800" spc="-5">
                <a:latin typeface="Century Gothic"/>
                <a:cs typeface="Century Gothic"/>
              </a:rPr>
              <a:t>Developed by</a:t>
            </a:r>
            <a:r>
              <a:rPr dirty="0" sz="1800" spc="-8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Document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Foundation, </a:t>
            </a:r>
            <a:r>
              <a:rPr dirty="0" sz="1800" spc="10">
                <a:latin typeface="Century Gothic"/>
                <a:cs typeface="Century Gothic"/>
              </a:rPr>
              <a:t>it is </a:t>
            </a:r>
            <a:r>
              <a:rPr dirty="0" sz="1800" spc="-5">
                <a:latin typeface="Century Gothic"/>
                <a:cs typeface="Century Gothic"/>
              </a:rPr>
              <a:t>licensed under 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GNU </a:t>
            </a:r>
            <a:r>
              <a:rPr dirty="0" sz="1800" spc="-10">
                <a:latin typeface="Century Gothic"/>
                <a:cs typeface="Century Gothic"/>
              </a:rPr>
              <a:t>Lesser  General </a:t>
            </a:r>
            <a:r>
              <a:rPr dirty="0" sz="1800">
                <a:latin typeface="Century Gothic"/>
                <a:cs typeface="Century Gothic"/>
              </a:rPr>
              <a:t>Public </a:t>
            </a:r>
            <a:r>
              <a:rPr dirty="0" sz="1800" spc="-5">
                <a:latin typeface="Century Gothic"/>
                <a:cs typeface="Century Gothic"/>
              </a:rPr>
              <a:t>License (LGPL). </a:t>
            </a:r>
            <a:r>
              <a:rPr dirty="0" sz="1800" spc="10">
                <a:latin typeface="Century Gothic"/>
                <a:cs typeface="Century Gothic"/>
              </a:rPr>
              <a:t>It </a:t>
            </a:r>
            <a:r>
              <a:rPr dirty="0" sz="1800" spc="-10">
                <a:latin typeface="Century Gothic"/>
                <a:cs typeface="Century Gothic"/>
              </a:rPr>
              <a:t>supports Windows,  </a:t>
            </a:r>
            <a:r>
              <a:rPr dirty="0" sz="1800" spc="-5">
                <a:latin typeface="Century Gothic"/>
                <a:cs typeface="Century Gothic"/>
              </a:rPr>
              <a:t>Macintosh </a:t>
            </a:r>
            <a:r>
              <a:rPr dirty="0" sz="1800" spc="-10">
                <a:latin typeface="Century Gothic"/>
                <a:cs typeface="Century Gothic"/>
              </a:rPr>
              <a:t>and </a:t>
            </a:r>
            <a:r>
              <a:rPr dirty="0" sz="1800" spc="-5">
                <a:latin typeface="Century Gothic"/>
                <a:cs typeface="Century Gothic"/>
              </a:rPr>
              <a:t>GNU/Linux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systems.</a:t>
            </a:r>
            <a:endParaRPr sz="1800">
              <a:latin typeface="Century Gothic"/>
              <a:cs typeface="Century Gothic"/>
            </a:endParaRPr>
          </a:p>
          <a:p>
            <a:pPr marL="355600" marR="56515" indent="-342900">
              <a:lnSpc>
                <a:spcPct val="100000"/>
              </a:lnSpc>
              <a:spcBef>
                <a:spcPts val="1050"/>
              </a:spcBef>
              <a:tabLst>
                <a:tab pos="354965" algn="l"/>
              </a:tabLst>
            </a:pPr>
            <a:r>
              <a:rPr dirty="0" sz="19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9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latin typeface="Century Gothic"/>
                <a:cs typeface="Century Gothic"/>
              </a:rPr>
              <a:t>NeoOffice : </a:t>
            </a:r>
            <a:r>
              <a:rPr dirty="0" sz="1800">
                <a:latin typeface="Century Gothic"/>
                <a:cs typeface="Century Gothic"/>
              </a:rPr>
              <a:t>Primarily </a:t>
            </a:r>
            <a:r>
              <a:rPr dirty="0" sz="1800" spc="-5">
                <a:latin typeface="Century Gothic"/>
                <a:cs typeface="Century Gothic"/>
              </a:rPr>
              <a:t>designed </a:t>
            </a:r>
            <a:r>
              <a:rPr dirty="0" sz="1800">
                <a:latin typeface="Century Gothic"/>
                <a:cs typeface="Century Gothic"/>
              </a:rPr>
              <a:t>for Mac </a:t>
            </a:r>
            <a:r>
              <a:rPr dirty="0" sz="1800" spc="-5">
                <a:latin typeface="Century Gothic"/>
                <a:cs typeface="Century Gothic"/>
              </a:rPr>
              <a:t>users</a:t>
            </a:r>
            <a:r>
              <a:rPr dirty="0" sz="1800" spc="-4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distributed </a:t>
            </a:r>
            <a:r>
              <a:rPr dirty="0" sz="1800" spc="-10">
                <a:latin typeface="Century Gothic"/>
                <a:cs typeface="Century Gothic"/>
              </a:rPr>
              <a:t>under the </a:t>
            </a:r>
            <a:r>
              <a:rPr dirty="0" sz="1800" spc="-5">
                <a:latin typeface="Century Gothic"/>
                <a:cs typeface="Century Gothic"/>
              </a:rPr>
              <a:t>GNU </a:t>
            </a:r>
            <a:r>
              <a:rPr dirty="0" sz="1800" spc="-10">
                <a:latin typeface="Century Gothic"/>
                <a:cs typeface="Century Gothic"/>
              </a:rPr>
              <a:t>General </a:t>
            </a:r>
            <a:r>
              <a:rPr dirty="0" sz="1800">
                <a:latin typeface="Century Gothic"/>
                <a:cs typeface="Century Gothic"/>
              </a:rPr>
              <a:t>Public</a:t>
            </a:r>
            <a:r>
              <a:rPr dirty="0" sz="1800" spc="9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License.</a:t>
            </a:r>
            <a:endParaRPr sz="1800">
              <a:latin typeface="Century Gothic"/>
              <a:cs typeface="Century Gothic"/>
            </a:endParaRPr>
          </a:p>
          <a:p>
            <a:pPr algn="just" marL="355600" marR="320675" indent="-342900">
              <a:lnSpc>
                <a:spcPct val="100000"/>
              </a:lnSpc>
              <a:spcBef>
                <a:spcPts val="1050"/>
              </a:spcBef>
            </a:pPr>
            <a:r>
              <a:rPr dirty="0" sz="19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900" spc="-5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Koffice : </a:t>
            </a:r>
            <a:r>
              <a:rPr dirty="0" sz="1800" spc="10">
                <a:latin typeface="Century Gothic"/>
                <a:cs typeface="Century Gothic"/>
              </a:rPr>
              <a:t>It is </a:t>
            </a:r>
            <a:r>
              <a:rPr dirty="0" sz="1800">
                <a:latin typeface="Century Gothic"/>
                <a:cs typeface="Century Gothic"/>
              </a:rPr>
              <a:t>a </a:t>
            </a:r>
            <a:r>
              <a:rPr dirty="0" sz="1800" spc="-5">
                <a:latin typeface="Century Gothic"/>
                <a:cs typeface="Century Gothic"/>
              </a:rPr>
              <a:t>open source </a:t>
            </a:r>
            <a:r>
              <a:rPr dirty="0" sz="1800">
                <a:latin typeface="Century Gothic"/>
                <a:cs typeface="Century Gothic"/>
              </a:rPr>
              <a:t>office </a:t>
            </a:r>
            <a:r>
              <a:rPr dirty="0" sz="1800" spc="-5">
                <a:latin typeface="Century Gothic"/>
                <a:cs typeface="Century Gothic"/>
              </a:rPr>
              <a:t>suite </a:t>
            </a:r>
            <a:r>
              <a:rPr dirty="0" sz="1800">
                <a:latin typeface="Century Gothic"/>
                <a:cs typeface="Century Gothic"/>
              </a:rPr>
              <a:t>licensed  </a:t>
            </a:r>
            <a:r>
              <a:rPr dirty="0" sz="1800" spc="-5">
                <a:latin typeface="Century Gothic"/>
                <a:cs typeface="Century Gothic"/>
              </a:rPr>
              <a:t>under 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LGPL. </a:t>
            </a:r>
            <a:r>
              <a:rPr dirty="0" sz="1800" spc="10">
                <a:latin typeface="Century Gothic"/>
                <a:cs typeface="Century Gothic"/>
              </a:rPr>
              <a:t>It is </a:t>
            </a:r>
            <a:r>
              <a:rPr dirty="0" sz="1800">
                <a:latin typeface="Century Gothic"/>
                <a:cs typeface="Century Gothic"/>
              </a:rPr>
              <a:t>available </a:t>
            </a:r>
            <a:r>
              <a:rPr dirty="0" sz="1800" spc="-5">
                <a:latin typeface="Century Gothic"/>
                <a:cs typeface="Century Gothic"/>
              </a:rPr>
              <a:t>for </a:t>
            </a:r>
            <a:r>
              <a:rPr dirty="0" sz="1800" spc="-10">
                <a:latin typeface="Century Gothic"/>
                <a:cs typeface="Century Gothic"/>
              </a:rPr>
              <a:t>Windows, </a:t>
            </a:r>
            <a:r>
              <a:rPr dirty="0" sz="1800">
                <a:latin typeface="Century Gothic"/>
                <a:cs typeface="Century Gothic"/>
              </a:rPr>
              <a:t>Linux,  </a:t>
            </a:r>
            <a:r>
              <a:rPr dirty="0" sz="1800" spc="-5">
                <a:latin typeface="Century Gothic"/>
                <a:cs typeface="Century Gothic"/>
              </a:rPr>
              <a:t>FreeBSD and </a:t>
            </a:r>
            <a:r>
              <a:rPr dirty="0" sz="1800">
                <a:latin typeface="Century Gothic"/>
                <a:cs typeface="Century Gothic"/>
              </a:rPr>
              <a:t>Mac </a:t>
            </a:r>
            <a:r>
              <a:rPr dirty="0" sz="1800" spc="-5">
                <a:latin typeface="Century Gothic"/>
                <a:cs typeface="Century Gothic"/>
              </a:rPr>
              <a:t>OS </a:t>
            </a:r>
            <a:r>
              <a:rPr dirty="0" sz="1800">
                <a:latin typeface="Century Gothic"/>
                <a:cs typeface="Century Gothic"/>
              </a:rPr>
              <a:t>X</a:t>
            </a:r>
            <a:r>
              <a:rPr dirty="0" sz="1800" spc="-6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systems.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4021" y="2485593"/>
            <a:ext cx="1950720" cy="579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4021" y="3707828"/>
            <a:ext cx="1927098" cy="425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4021" y="4626495"/>
            <a:ext cx="1980819" cy="6889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54646" y="5808878"/>
            <a:ext cx="1980819" cy="6566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714298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454775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LICENSE AND</a:t>
            </a:r>
            <a:r>
              <a:rPr dirty="0" sz="4000" spc="-30"/>
              <a:t> </a:t>
            </a:r>
            <a:r>
              <a:rPr dirty="0" sz="4000" spc="-5"/>
              <a:t>COPYRIGHTS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439923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948" y="2510027"/>
            <a:ext cx="7359396" cy="3813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627629"/>
            <a:ext cx="6974840" cy="297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There </a:t>
            </a:r>
            <a:r>
              <a:rPr dirty="0" sz="1800" spc="-5">
                <a:latin typeface="Century Gothic"/>
                <a:cs typeface="Century Gothic"/>
              </a:rPr>
              <a:t>are hundreds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5">
                <a:latin typeface="Century Gothic"/>
                <a:cs typeface="Century Gothic"/>
              </a:rPr>
              <a:t>different</a:t>
            </a:r>
            <a:r>
              <a:rPr dirty="0" sz="1800" spc="5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licenses.</a:t>
            </a:r>
            <a:endParaRPr sz="1800">
              <a:latin typeface="Century Gothic"/>
              <a:cs typeface="Century Gothic"/>
            </a:endParaRPr>
          </a:p>
          <a:p>
            <a:pPr marL="355600" marR="29210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Author chooses </a:t>
            </a:r>
            <a:r>
              <a:rPr dirty="0" sz="1800" spc="-10">
                <a:latin typeface="Century Gothic"/>
                <a:cs typeface="Century Gothic"/>
              </a:rPr>
              <a:t>to </a:t>
            </a:r>
            <a:r>
              <a:rPr dirty="0" sz="1800">
                <a:latin typeface="Century Gothic"/>
                <a:cs typeface="Century Gothic"/>
              </a:rPr>
              <a:t>license </a:t>
            </a:r>
            <a:r>
              <a:rPr dirty="0" sz="1800" spc="-5">
                <a:latin typeface="Century Gothic"/>
                <a:cs typeface="Century Gothic"/>
              </a:rPr>
              <a:t>under </a:t>
            </a:r>
            <a:r>
              <a:rPr dirty="0" sz="1800">
                <a:latin typeface="Century Gothic"/>
                <a:cs typeface="Century Gothic"/>
              </a:rPr>
              <a:t>a licence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granting open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source freedoms. Some are </a:t>
            </a:r>
            <a:r>
              <a:rPr dirty="0" sz="1800" spc="-10">
                <a:latin typeface="Century Gothic"/>
                <a:cs typeface="Century Gothic"/>
              </a:rPr>
              <a:t>easy to </a:t>
            </a:r>
            <a:r>
              <a:rPr dirty="0" sz="1800">
                <a:latin typeface="Century Gothic"/>
                <a:cs typeface="Century Gothic"/>
              </a:rPr>
              <a:t>comply </a:t>
            </a:r>
            <a:r>
              <a:rPr dirty="0" sz="1800" spc="-10">
                <a:latin typeface="Century Gothic"/>
                <a:cs typeface="Century Gothic"/>
              </a:rPr>
              <a:t>with </a:t>
            </a:r>
            <a:r>
              <a:rPr dirty="0" sz="1800" spc="5">
                <a:latin typeface="Century Gothic"/>
                <a:cs typeface="Century Gothic"/>
              </a:rPr>
              <a:t>like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  <a:p>
            <a:pPr marL="756285" marR="5080" indent="-287020">
              <a:lnSpc>
                <a:spcPct val="100000"/>
              </a:lnSpc>
              <a:spcBef>
                <a:spcPts val="975"/>
              </a:spcBef>
            </a:pPr>
            <a:r>
              <a:rPr dirty="0" sz="16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600" spc="-5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“You can do anything you </a:t>
            </a:r>
            <a:r>
              <a:rPr dirty="0" sz="1600">
                <a:latin typeface="Century Gothic"/>
                <a:cs typeface="Century Gothic"/>
              </a:rPr>
              <a:t>like </a:t>
            </a:r>
            <a:r>
              <a:rPr dirty="0" sz="1600" spc="-15">
                <a:latin typeface="Century Gothic"/>
                <a:cs typeface="Century Gothic"/>
              </a:rPr>
              <a:t>with </a:t>
            </a:r>
            <a:r>
              <a:rPr dirty="0" sz="1600" spc="-10">
                <a:latin typeface="Century Gothic"/>
                <a:cs typeface="Century Gothic"/>
              </a:rPr>
              <a:t>this software, </a:t>
            </a:r>
            <a:r>
              <a:rPr dirty="0" sz="1600" spc="-5">
                <a:latin typeface="Century Gothic"/>
                <a:cs typeface="Century Gothic"/>
              </a:rPr>
              <a:t>as </a:t>
            </a:r>
            <a:r>
              <a:rPr dirty="0" sz="1600">
                <a:latin typeface="Century Gothic"/>
                <a:cs typeface="Century Gothic"/>
              </a:rPr>
              <a:t>long </a:t>
            </a:r>
            <a:r>
              <a:rPr dirty="0" sz="1600" spc="-5">
                <a:latin typeface="Century Gothic"/>
                <a:cs typeface="Century Gothic"/>
              </a:rPr>
              <a:t>as you  buy me a </a:t>
            </a:r>
            <a:r>
              <a:rPr dirty="0" sz="1600" spc="-10">
                <a:latin typeface="Century Gothic"/>
                <a:cs typeface="Century Gothic"/>
              </a:rPr>
              <a:t>drink sometime </a:t>
            </a:r>
            <a:r>
              <a:rPr dirty="0" sz="1600" spc="-5">
                <a:latin typeface="Century Gothic"/>
                <a:cs typeface="Century Gothic"/>
              </a:rPr>
              <a:t>if </a:t>
            </a:r>
            <a:r>
              <a:rPr dirty="0" sz="1600" spc="-25">
                <a:latin typeface="Century Gothic"/>
                <a:cs typeface="Century Gothic"/>
              </a:rPr>
              <a:t>we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meet”.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dirty="0" sz="18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Some </a:t>
            </a:r>
            <a:r>
              <a:rPr dirty="0" sz="1800" spc="-5">
                <a:latin typeface="Century Gothic"/>
                <a:cs typeface="Century Gothic"/>
              </a:rPr>
              <a:t>licenses are </a:t>
            </a:r>
            <a:r>
              <a:rPr dirty="0" sz="1800">
                <a:latin typeface="Century Gothic"/>
                <a:cs typeface="Century Gothic"/>
              </a:rPr>
              <a:t>more difficult </a:t>
            </a:r>
            <a:r>
              <a:rPr dirty="0" sz="1800" spc="-10">
                <a:latin typeface="Century Gothic"/>
                <a:cs typeface="Century Gothic"/>
              </a:rPr>
              <a:t>to </a:t>
            </a:r>
            <a:r>
              <a:rPr dirty="0" sz="1800" spc="-5">
                <a:latin typeface="Century Gothic"/>
                <a:cs typeface="Century Gothic"/>
              </a:rPr>
              <a:t>comply </a:t>
            </a:r>
            <a:r>
              <a:rPr dirty="0" sz="1800" spc="-10">
                <a:latin typeface="Century Gothic"/>
                <a:cs typeface="Century Gothic"/>
              </a:rPr>
              <a:t>with</a:t>
            </a:r>
            <a:r>
              <a:rPr dirty="0" sz="1800">
                <a:latin typeface="Century Gothic"/>
                <a:cs typeface="Century Gothic"/>
              </a:rPr>
              <a:t> :</a:t>
            </a:r>
            <a:endParaRPr sz="1800">
              <a:latin typeface="Century Gothic"/>
              <a:cs typeface="Century Gothic"/>
            </a:endParaRPr>
          </a:p>
          <a:p>
            <a:pPr marL="756285" marR="621030" indent="-287020">
              <a:lnSpc>
                <a:spcPct val="100000"/>
              </a:lnSpc>
              <a:spcBef>
                <a:spcPts val="975"/>
              </a:spcBef>
            </a:pPr>
            <a:r>
              <a:rPr dirty="0" sz="16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600" spc="-5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GNU GPL </a:t>
            </a:r>
            <a:r>
              <a:rPr dirty="0" sz="1600" spc="-5">
                <a:latin typeface="Century Gothic"/>
                <a:cs typeface="Century Gothic"/>
              </a:rPr>
              <a:t>says </a:t>
            </a:r>
            <a:r>
              <a:rPr dirty="0" sz="1600" spc="-10">
                <a:latin typeface="Century Gothic"/>
                <a:cs typeface="Century Gothic"/>
              </a:rPr>
              <a:t>that </a:t>
            </a:r>
            <a:r>
              <a:rPr dirty="0" sz="1600" spc="-5">
                <a:latin typeface="Century Gothic"/>
                <a:cs typeface="Century Gothic"/>
              </a:rPr>
              <a:t>you can </a:t>
            </a:r>
            <a:r>
              <a:rPr dirty="0" sz="1600">
                <a:latin typeface="Century Gothic"/>
                <a:cs typeface="Century Gothic"/>
              </a:rPr>
              <a:t>only </a:t>
            </a:r>
            <a:r>
              <a:rPr dirty="0" sz="1600" spc="-5">
                <a:latin typeface="Century Gothic"/>
                <a:cs typeface="Century Gothic"/>
              </a:rPr>
              <a:t>use </a:t>
            </a:r>
            <a:r>
              <a:rPr dirty="0" sz="1600" spc="-10">
                <a:latin typeface="Century Gothic"/>
                <a:cs typeface="Century Gothic"/>
              </a:rPr>
              <a:t>GPL </a:t>
            </a:r>
            <a:r>
              <a:rPr dirty="0" sz="1600" spc="-5">
                <a:latin typeface="Century Gothic"/>
                <a:cs typeface="Century Gothic"/>
              </a:rPr>
              <a:t>code if  modified/distributed code is also released under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GPL</a:t>
            </a:r>
            <a:endParaRPr sz="160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</a:pPr>
            <a:r>
              <a:rPr dirty="0" sz="16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600" spc="365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“Copyleft”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52361" y="5499225"/>
            <a:ext cx="2691638" cy="1358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714298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454775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LICENSE AND</a:t>
            </a:r>
            <a:r>
              <a:rPr dirty="0" sz="4000" spc="-30"/>
              <a:t> </a:t>
            </a:r>
            <a:r>
              <a:rPr dirty="0" sz="4000" spc="-5"/>
              <a:t>COPYRIGHTS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438400"/>
            <a:ext cx="7632192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" y="2398774"/>
            <a:ext cx="7293864" cy="445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522728"/>
            <a:ext cx="6857365" cy="3908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 spc="-5">
                <a:latin typeface="Century Gothic"/>
                <a:cs typeface="Century Gothic"/>
              </a:rPr>
              <a:t>About </a:t>
            </a:r>
            <a:r>
              <a:rPr dirty="0" sz="2000">
                <a:latin typeface="Century Gothic"/>
                <a:cs typeface="Century Gothic"/>
              </a:rPr>
              <a:t>55% of these projects use a copyleft</a:t>
            </a:r>
            <a:r>
              <a:rPr dirty="0" sz="2000" spc="-27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licence.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Century Gothic"/>
                <a:cs typeface="Century Gothic"/>
              </a:rPr>
              <a:t>But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6 most common licences cover </a:t>
            </a:r>
            <a:r>
              <a:rPr dirty="0" sz="2000" spc="-5">
                <a:latin typeface="Century Gothic"/>
                <a:cs typeface="Century Gothic"/>
              </a:rPr>
              <a:t>about </a:t>
            </a:r>
            <a:r>
              <a:rPr dirty="0" sz="2000">
                <a:latin typeface="Century Gothic"/>
                <a:cs typeface="Century Gothic"/>
              </a:rPr>
              <a:t>90% of  open </a:t>
            </a:r>
            <a:r>
              <a:rPr dirty="0" sz="2000" spc="-5">
                <a:latin typeface="Century Gothic"/>
                <a:cs typeface="Century Gothic"/>
              </a:rPr>
              <a:t>source</a:t>
            </a:r>
            <a:r>
              <a:rPr dirty="0" sz="2000" spc="-9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projects.</a:t>
            </a:r>
            <a:endParaRPr sz="20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Century Gothic"/>
                <a:cs typeface="Century Gothic"/>
              </a:rPr>
              <a:t>GNU General </a:t>
            </a:r>
            <a:r>
              <a:rPr dirty="0" sz="1800">
                <a:latin typeface="Century Gothic"/>
                <a:cs typeface="Century Gothic"/>
              </a:rPr>
              <a:t>Public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(GPL)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Century Gothic"/>
                <a:cs typeface="Century Gothic"/>
              </a:rPr>
              <a:t>GNU </a:t>
            </a:r>
            <a:r>
              <a:rPr dirty="0" sz="1800" spc="-10">
                <a:latin typeface="Century Gothic"/>
                <a:cs typeface="Century Gothic"/>
              </a:rPr>
              <a:t>"Lesser" General </a:t>
            </a:r>
            <a:r>
              <a:rPr dirty="0" sz="1800">
                <a:latin typeface="Century Gothic"/>
                <a:cs typeface="Century Gothic"/>
              </a:rPr>
              <a:t>Public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r>
              <a:rPr dirty="0" sz="1800" spc="9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(LGPL)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Century Gothic"/>
                <a:cs typeface="Century Gothic"/>
              </a:rPr>
              <a:t>Mozilla Public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r>
              <a:rPr dirty="0" sz="1800" spc="-8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2.0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Century Gothic"/>
                <a:cs typeface="Century Gothic"/>
              </a:rPr>
              <a:t>Eclipse Public</a:t>
            </a:r>
            <a:r>
              <a:rPr dirty="0" sz="1800" spc="-10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Century Gothic"/>
                <a:cs typeface="Century Gothic"/>
              </a:rPr>
              <a:t>Apache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r>
              <a:rPr dirty="0" sz="1800" spc="-8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2.0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Century Gothic"/>
                <a:cs typeface="Century Gothic"/>
              </a:rPr>
              <a:t>BSD</a:t>
            </a:r>
            <a:r>
              <a:rPr dirty="0" sz="1800" spc="-8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800" spc="10">
                <a:latin typeface="Century Gothic"/>
                <a:cs typeface="Century Gothic"/>
              </a:rPr>
              <a:t>MIT</a:t>
            </a:r>
            <a:r>
              <a:rPr dirty="0" sz="1800" spc="-1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68185" y="3645547"/>
            <a:ext cx="2354199" cy="2665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7694676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7002780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MYTHS ABOUT OPEN</a:t>
            </a:r>
            <a:r>
              <a:rPr dirty="0" sz="4000" spc="-30"/>
              <a:t> </a:t>
            </a:r>
            <a:r>
              <a:rPr dirty="0" sz="4000" spc="-5"/>
              <a:t>SOURCE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246376"/>
            <a:ext cx="7632192" cy="433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" y="2654807"/>
            <a:ext cx="7629144" cy="3444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778759"/>
            <a:ext cx="7264400" cy="3280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5430">
              <a:lnSpc>
                <a:spcPct val="100000"/>
              </a:lnSpc>
            </a:pPr>
            <a:r>
              <a:rPr dirty="0" sz="2000">
                <a:latin typeface="Century Gothic"/>
                <a:cs typeface="Century Gothic"/>
              </a:rPr>
              <a:t>( FOSS = </a:t>
            </a:r>
            <a:r>
              <a:rPr dirty="0" sz="2000" spc="-5">
                <a:latin typeface="Century Gothic"/>
                <a:cs typeface="Century Gothic"/>
              </a:rPr>
              <a:t>Free and Open </a:t>
            </a:r>
            <a:r>
              <a:rPr dirty="0" sz="2000">
                <a:latin typeface="Century Gothic"/>
                <a:cs typeface="Century Gothic"/>
              </a:rPr>
              <a:t>Source Software</a:t>
            </a:r>
            <a:r>
              <a:rPr dirty="0" sz="2000" spc="-1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FOSS is</a:t>
            </a:r>
            <a:r>
              <a:rPr dirty="0" sz="2000" spc="-19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“free”.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FOSS </a:t>
            </a:r>
            <a:r>
              <a:rPr dirty="0" sz="2000" spc="-5">
                <a:latin typeface="Century Gothic"/>
                <a:cs typeface="Century Gothic"/>
              </a:rPr>
              <a:t>isn't </a:t>
            </a:r>
            <a:r>
              <a:rPr dirty="0" sz="2000">
                <a:latin typeface="Century Gothic"/>
                <a:cs typeface="Century Gothic"/>
              </a:rPr>
              <a:t>reliable or</a:t>
            </a:r>
            <a:r>
              <a:rPr dirty="0" sz="2000" spc="-18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supported.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 spc="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 spc="5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 spc="-5">
                <a:latin typeface="Century Gothic"/>
                <a:cs typeface="Century Gothic"/>
              </a:rPr>
              <a:t>Making </a:t>
            </a:r>
            <a:r>
              <a:rPr dirty="0" sz="2000">
                <a:latin typeface="Century Gothic"/>
                <a:cs typeface="Century Gothic"/>
              </a:rPr>
              <a:t>a software </a:t>
            </a:r>
            <a:r>
              <a:rPr dirty="0" sz="2000" spc="-5">
                <a:latin typeface="Century Gothic"/>
                <a:cs typeface="Century Gothic"/>
              </a:rPr>
              <a:t>open source, anyone </a:t>
            </a:r>
            <a:r>
              <a:rPr dirty="0" sz="2000">
                <a:latin typeface="Century Gothic"/>
                <a:cs typeface="Century Gothic"/>
              </a:rPr>
              <a:t>can change</a:t>
            </a:r>
            <a:r>
              <a:rPr dirty="0" sz="2000" spc="-16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The open </a:t>
            </a:r>
            <a:r>
              <a:rPr dirty="0" sz="2000" spc="-5">
                <a:latin typeface="Century Gothic"/>
                <a:cs typeface="Century Gothic"/>
              </a:rPr>
              <a:t>source license is </a:t>
            </a:r>
            <a:r>
              <a:rPr dirty="0" sz="2000" spc="5">
                <a:latin typeface="Century Gothic"/>
                <a:cs typeface="Century Gothic"/>
              </a:rPr>
              <a:t>too</a:t>
            </a:r>
            <a:r>
              <a:rPr dirty="0" sz="2000" spc="-17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liberal.</a:t>
            </a:r>
            <a:endParaRPr sz="2000">
              <a:latin typeface="Century Gothic"/>
              <a:cs typeface="Century Gothic"/>
            </a:endParaRPr>
          </a:p>
          <a:p>
            <a:pPr marL="355600" marR="805815" indent="-3429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If </a:t>
            </a:r>
            <a:r>
              <a:rPr dirty="0" sz="2000" spc="-5">
                <a:latin typeface="Century Gothic"/>
                <a:cs typeface="Century Gothic"/>
              </a:rPr>
              <a:t>you </a:t>
            </a:r>
            <a:r>
              <a:rPr dirty="0" sz="2000">
                <a:latin typeface="Century Gothic"/>
                <a:cs typeface="Century Gothic"/>
              </a:rPr>
              <a:t>make </a:t>
            </a:r>
            <a:r>
              <a:rPr dirty="0" sz="2000" spc="-5">
                <a:latin typeface="Century Gothic"/>
                <a:cs typeface="Century Gothic"/>
              </a:rPr>
              <a:t>your software </a:t>
            </a:r>
            <a:r>
              <a:rPr dirty="0" sz="2000">
                <a:latin typeface="Century Gothic"/>
                <a:cs typeface="Century Gothic"/>
              </a:rPr>
              <a:t>open </a:t>
            </a:r>
            <a:r>
              <a:rPr dirty="0" sz="2000" spc="-5">
                <a:latin typeface="Century Gothic"/>
                <a:cs typeface="Century Gothic"/>
              </a:rPr>
              <a:t>source, </a:t>
            </a:r>
            <a:r>
              <a:rPr dirty="0" sz="2000" spc="5">
                <a:latin typeface="Century Gothic"/>
                <a:cs typeface="Century Gothic"/>
              </a:rPr>
              <a:t>volunteer  </a:t>
            </a:r>
            <a:r>
              <a:rPr dirty="0" sz="2000">
                <a:latin typeface="Century Gothic"/>
                <a:cs typeface="Century Gothic"/>
              </a:rPr>
              <a:t>coders </a:t>
            </a:r>
            <a:r>
              <a:rPr dirty="0" sz="2000" spc="-5">
                <a:latin typeface="Century Gothic"/>
                <a:cs typeface="Century Gothic"/>
              </a:rPr>
              <a:t>will fix all </a:t>
            </a:r>
            <a:r>
              <a:rPr dirty="0" sz="2000">
                <a:latin typeface="Century Gothic"/>
                <a:cs typeface="Century Gothic"/>
              </a:rPr>
              <a:t>of </a:t>
            </a:r>
            <a:r>
              <a:rPr dirty="0" sz="2000" spc="-5">
                <a:latin typeface="Century Gothic"/>
                <a:cs typeface="Century Gothic"/>
              </a:rPr>
              <a:t>your </a:t>
            </a:r>
            <a:r>
              <a:rPr dirty="0" sz="2000">
                <a:latin typeface="Century Gothic"/>
                <a:cs typeface="Century Gothic"/>
              </a:rPr>
              <a:t>problems </a:t>
            </a:r>
            <a:r>
              <a:rPr dirty="0" sz="2000" spc="-5">
                <a:latin typeface="Century Gothic"/>
                <a:cs typeface="Century Gothic"/>
              </a:rPr>
              <a:t>for</a:t>
            </a:r>
            <a:r>
              <a:rPr dirty="0" sz="2000" spc="-9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free.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1955" y="2592958"/>
            <a:ext cx="2392043" cy="1730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4066031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3375660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CONCLUSION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519683" y="2574034"/>
            <a:ext cx="8174735" cy="4283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727" y="2278378"/>
            <a:ext cx="8156448" cy="4579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1154" y="2421254"/>
            <a:ext cx="7825740" cy="167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3535">
              <a:lnSpc>
                <a:spcPts val="1839"/>
              </a:lnSpc>
              <a:tabLst>
                <a:tab pos="355600" algn="l"/>
              </a:tabLst>
            </a:pPr>
            <a:r>
              <a:rPr dirty="0" sz="17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7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700">
                <a:latin typeface="Century Gothic"/>
                <a:cs typeface="Century Gothic"/>
              </a:rPr>
              <a:t>Common platform for sharing </a:t>
            </a:r>
            <a:r>
              <a:rPr dirty="0" sz="1700" spc="-5">
                <a:latin typeface="Century Gothic"/>
                <a:cs typeface="Century Gothic"/>
              </a:rPr>
              <a:t>ideas and putting them into action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by 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developers </a:t>
            </a:r>
            <a:r>
              <a:rPr dirty="0" sz="1700">
                <a:latin typeface="Century Gothic"/>
                <a:cs typeface="Century Gothic"/>
              </a:rPr>
              <a:t>or </a:t>
            </a:r>
            <a:r>
              <a:rPr dirty="0" sz="1700" spc="-5">
                <a:latin typeface="Century Gothic"/>
                <a:cs typeface="Century Gothic"/>
              </a:rPr>
              <a:t>other </a:t>
            </a:r>
            <a:r>
              <a:rPr dirty="0" sz="1700">
                <a:latin typeface="Century Gothic"/>
                <a:cs typeface="Century Gothic"/>
              </a:rPr>
              <a:t>people </a:t>
            </a:r>
            <a:r>
              <a:rPr dirty="0" sz="1700" spc="-5">
                <a:latin typeface="Century Gothic"/>
                <a:cs typeface="Century Gothic"/>
              </a:rPr>
              <a:t>who wishes </a:t>
            </a:r>
            <a:r>
              <a:rPr dirty="0" sz="1700" spc="-10">
                <a:latin typeface="Century Gothic"/>
                <a:cs typeface="Century Gothic"/>
              </a:rPr>
              <a:t>to </a:t>
            </a:r>
            <a:r>
              <a:rPr dirty="0" sz="1700">
                <a:latin typeface="Century Gothic"/>
                <a:cs typeface="Century Gothic"/>
              </a:rPr>
              <a:t>improve a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product/software.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ts val="1939"/>
              </a:lnSpc>
              <a:spcBef>
                <a:spcPts val="775"/>
              </a:spcBef>
              <a:tabLst>
                <a:tab pos="355600" algn="l"/>
              </a:tabLst>
            </a:pPr>
            <a:r>
              <a:rPr dirty="0" sz="1700" spc="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700" spc="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Century Gothic"/>
                <a:cs typeface="Century Gothic"/>
              </a:rPr>
              <a:t>We </a:t>
            </a:r>
            <a:r>
              <a:rPr dirty="0" sz="1700">
                <a:latin typeface="Century Gothic"/>
                <a:cs typeface="Century Gothic"/>
              </a:rPr>
              <a:t>are in </a:t>
            </a:r>
            <a:r>
              <a:rPr dirty="0" sz="1700" spc="-5">
                <a:latin typeface="Century Gothic"/>
                <a:cs typeface="Century Gothic"/>
              </a:rPr>
              <a:t>the Open </a:t>
            </a:r>
            <a:r>
              <a:rPr dirty="0" sz="1700">
                <a:latin typeface="Century Gothic"/>
                <a:cs typeface="Century Gothic"/>
              </a:rPr>
              <a:t>Source Revolution  where people </a:t>
            </a:r>
            <a:r>
              <a:rPr dirty="0" sz="1700" spc="-5">
                <a:latin typeface="Century Gothic"/>
                <a:cs typeface="Century Gothic"/>
              </a:rPr>
              <a:t>collaborate</a:t>
            </a:r>
            <a:r>
              <a:rPr dirty="0" sz="1700" spc="-8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to</a:t>
            </a:r>
            <a:endParaRPr sz="1700">
              <a:latin typeface="Century Gothic"/>
              <a:cs typeface="Century Gothic"/>
            </a:endParaRPr>
          </a:p>
          <a:p>
            <a:pPr marL="355600">
              <a:lnSpc>
                <a:spcPts val="1939"/>
              </a:lnSpc>
            </a:pPr>
            <a:r>
              <a:rPr dirty="0" sz="1700" spc="-5">
                <a:latin typeface="Century Gothic"/>
                <a:cs typeface="Century Gothic"/>
              </a:rPr>
              <a:t>create, produce software </a:t>
            </a:r>
            <a:r>
              <a:rPr dirty="0" sz="1700">
                <a:latin typeface="Century Gothic"/>
                <a:cs typeface="Century Gothic"/>
              </a:rPr>
              <a:t>or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technology.</a:t>
            </a:r>
            <a:endParaRPr sz="1700">
              <a:latin typeface="Century Gothic"/>
              <a:cs typeface="Century Gothic"/>
            </a:endParaRPr>
          </a:p>
          <a:p>
            <a:pPr marL="355600" marR="93980" indent="-343535">
              <a:lnSpc>
                <a:spcPts val="1839"/>
              </a:lnSpc>
              <a:spcBef>
                <a:spcPts val="1035"/>
              </a:spcBef>
              <a:tabLst>
                <a:tab pos="355600" algn="l"/>
              </a:tabLst>
            </a:pPr>
            <a:r>
              <a:rPr dirty="0" sz="17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7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700" spc="-5">
                <a:latin typeface="Century Gothic"/>
                <a:cs typeface="Century Gothic"/>
              </a:rPr>
              <a:t>Based </a:t>
            </a:r>
            <a:r>
              <a:rPr dirty="0" sz="1700">
                <a:latin typeface="Century Gothic"/>
                <a:cs typeface="Century Gothic"/>
              </a:rPr>
              <a:t>upon </a:t>
            </a:r>
            <a:r>
              <a:rPr dirty="0" sz="1700" spc="-5">
                <a:latin typeface="Century Gothic"/>
                <a:cs typeface="Century Gothic"/>
              </a:rPr>
              <a:t>the key advantages </a:t>
            </a:r>
            <a:r>
              <a:rPr dirty="0" sz="1700">
                <a:latin typeface="Century Gothic"/>
                <a:cs typeface="Century Gothic"/>
              </a:rPr>
              <a:t>of </a:t>
            </a:r>
            <a:r>
              <a:rPr dirty="0" sz="1700" spc="-5">
                <a:latin typeface="Century Gothic"/>
                <a:cs typeface="Century Gothic"/>
              </a:rPr>
              <a:t>Open source </a:t>
            </a:r>
            <a:r>
              <a:rPr dirty="0" sz="1700">
                <a:latin typeface="Century Gothic"/>
                <a:cs typeface="Century Gothic"/>
              </a:rPr>
              <a:t>technology , we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can 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finally conclude </a:t>
            </a:r>
            <a:r>
              <a:rPr dirty="0" sz="1700" spc="-5">
                <a:latin typeface="Century Gothic"/>
                <a:cs typeface="Century Gothic"/>
              </a:rPr>
              <a:t>that </a:t>
            </a:r>
            <a:r>
              <a:rPr dirty="0" sz="1700">
                <a:latin typeface="Century Gothic"/>
                <a:cs typeface="Century Gothic"/>
              </a:rPr>
              <a:t>open </a:t>
            </a:r>
            <a:r>
              <a:rPr dirty="0" sz="1700" spc="-5">
                <a:latin typeface="Century Gothic"/>
                <a:cs typeface="Century Gothic"/>
              </a:rPr>
              <a:t>source </a:t>
            </a:r>
            <a:r>
              <a:rPr dirty="0" sz="1700">
                <a:latin typeface="Century Gothic"/>
                <a:cs typeface="Century Gothic"/>
              </a:rPr>
              <a:t>deserves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>
                <a:latin typeface="Century Gothic"/>
                <a:cs typeface="Century Gothic"/>
              </a:rPr>
              <a:t>increasing</a:t>
            </a:r>
            <a:r>
              <a:rPr dirty="0" sz="1700" spc="-8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popularity.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154" y="4898390"/>
            <a:ext cx="6830695" cy="1721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700" spc="-5">
                <a:latin typeface="Century Gothic"/>
                <a:cs typeface="Century Gothic"/>
              </a:rPr>
              <a:t>GNU General </a:t>
            </a:r>
            <a:r>
              <a:rPr dirty="0" sz="1700">
                <a:latin typeface="Century Gothic"/>
                <a:cs typeface="Century Gothic"/>
              </a:rPr>
              <a:t>Public License </a:t>
            </a:r>
            <a:r>
              <a:rPr dirty="0" sz="1700" spc="-5">
                <a:latin typeface="Century Gothic"/>
                <a:cs typeface="Century Gothic"/>
              </a:rPr>
              <a:t>(GPL)  </a:t>
            </a:r>
            <a:r>
              <a:rPr dirty="0" sz="1700">
                <a:latin typeface="Century Gothic"/>
                <a:cs typeface="Century Gothic"/>
              </a:rPr>
              <a:t>-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  <a:hlinkClick r:id="rId6"/>
              </a:rPr>
              <a:t>http://www.gnu.org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700" spc="-5">
                <a:latin typeface="Century Gothic"/>
                <a:cs typeface="Century Gothic"/>
              </a:rPr>
              <a:t>Open Source </a:t>
            </a:r>
            <a:r>
              <a:rPr dirty="0" sz="1700">
                <a:latin typeface="Century Gothic"/>
                <a:cs typeface="Century Gothic"/>
              </a:rPr>
              <a:t>Licenses -</a:t>
            </a:r>
            <a:r>
              <a:rPr dirty="0" sz="1700" spc="-7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  <a:hlinkClick r:id="rId7"/>
              </a:rPr>
              <a:t>http://opensource.org/licenses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700" spc="-5">
                <a:latin typeface="Century Gothic"/>
                <a:cs typeface="Century Gothic"/>
              </a:rPr>
              <a:t>Open Source </a:t>
            </a:r>
            <a:r>
              <a:rPr dirty="0" sz="1700">
                <a:latin typeface="Century Gothic"/>
                <a:cs typeface="Century Gothic"/>
              </a:rPr>
              <a:t>Initiative &amp; Information -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 spc="-5" u="sng">
                <a:solidFill>
                  <a:srgbClr val="8F8F8F"/>
                </a:solidFill>
                <a:latin typeface="Century Gothic"/>
                <a:cs typeface="Century Gothic"/>
                <a:hlinkClick r:id="rId8"/>
              </a:rPr>
              <a:t>http://</a:t>
            </a:r>
            <a:r>
              <a:rPr dirty="0" sz="1700" spc="-5" u="sng">
                <a:solidFill>
                  <a:srgbClr val="8F8F8F"/>
                </a:solidFill>
                <a:latin typeface="Century Gothic"/>
                <a:cs typeface="Century Gothic"/>
                <a:hlinkClick r:id="rId8"/>
              </a:rPr>
              <a:t>opensource.org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700" spc="-5">
                <a:latin typeface="Century Gothic"/>
                <a:cs typeface="Century Gothic"/>
              </a:rPr>
              <a:t>Repository </a:t>
            </a:r>
            <a:r>
              <a:rPr dirty="0" sz="1700">
                <a:latin typeface="Century Gothic"/>
                <a:cs typeface="Century Gothic"/>
              </a:rPr>
              <a:t>of </a:t>
            </a:r>
            <a:r>
              <a:rPr dirty="0" sz="1700" spc="-5">
                <a:latin typeface="Century Gothic"/>
                <a:cs typeface="Century Gothic"/>
              </a:rPr>
              <a:t>Open Source </a:t>
            </a:r>
            <a:r>
              <a:rPr dirty="0" sz="1700">
                <a:latin typeface="Century Gothic"/>
                <a:cs typeface="Century Gothic"/>
              </a:rPr>
              <a:t>Softwares - </a:t>
            </a:r>
            <a:r>
              <a:rPr dirty="0" sz="1700" spc="45">
                <a:latin typeface="Century Gothic"/>
                <a:cs typeface="Century Gothic"/>
              </a:rPr>
              <a:t> </a:t>
            </a:r>
            <a:r>
              <a:rPr dirty="0" sz="1700" spc="-5" u="sng">
                <a:solidFill>
                  <a:srgbClr val="8F8F8F"/>
                </a:solidFill>
                <a:latin typeface="Century Gothic"/>
                <a:cs typeface="Century Gothic"/>
                <a:hlinkClick r:id="rId9"/>
              </a:rPr>
              <a:t>http</a:t>
            </a:r>
            <a:r>
              <a:rPr dirty="0" sz="1700" spc="-5" u="sng">
                <a:solidFill>
                  <a:srgbClr val="8F8F8F"/>
                </a:solidFill>
                <a:latin typeface="Century Gothic"/>
                <a:cs typeface="Century Gothic"/>
                <a:hlinkClick r:id="rId9"/>
              </a:rPr>
              <a:t>://</a:t>
            </a:r>
            <a:r>
              <a:rPr dirty="0" sz="1700" spc="-5" u="sng">
                <a:solidFill>
                  <a:srgbClr val="8F8F8F"/>
                </a:solidFill>
                <a:latin typeface="Century Gothic"/>
                <a:cs typeface="Century Gothic"/>
                <a:hlinkClick r:id="rId9"/>
              </a:rPr>
              <a:t>sourceforge.net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700" spc="-5">
                <a:latin typeface="Century Gothic"/>
                <a:cs typeface="Century Gothic"/>
              </a:rPr>
              <a:t>Open source software </a:t>
            </a:r>
            <a:r>
              <a:rPr dirty="0" sz="1700">
                <a:latin typeface="Century Gothic"/>
                <a:cs typeface="Century Gothic"/>
              </a:rPr>
              <a:t>development –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 spc="-5" u="sng">
                <a:solidFill>
                  <a:srgbClr val="8F8F8F"/>
                </a:solidFill>
                <a:latin typeface="Century Gothic"/>
                <a:cs typeface="Century Gothic"/>
                <a:hlinkClick r:id="rId10"/>
              </a:rPr>
              <a:t>http://github.com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47203" y="5443410"/>
            <a:ext cx="1168057" cy="1187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6690359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5998845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WHAT IS OPEN SOURCE</a:t>
            </a:r>
            <a:r>
              <a:rPr dirty="0" sz="4000" spc="-40"/>
              <a:t> </a:t>
            </a:r>
            <a:r>
              <a:rPr dirty="0" sz="4000" spc="-5"/>
              <a:t>?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316478"/>
            <a:ext cx="8132064" cy="454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7136" y="2324100"/>
            <a:ext cx="8287511" cy="453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450338"/>
            <a:ext cx="7832725" cy="392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1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100" spc="-5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latin typeface="Arial"/>
                <a:cs typeface="Arial"/>
              </a:rPr>
              <a:t>In </a:t>
            </a:r>
            <a:r>
              <a:rPr dirty="0" sz="2100" spc="-5">
                <a:latin typeface="Arial"/>
                <a:cs typeface="Arial"/>
              </a:rPr>
              <a:t>production and development, </a:t>
            </a:r>
            <a:r>
              <a:rPr dirty="0" sz="2100" spc="-10">
                <a:latin typeface="Arial"/>
                <a:cs typeface="Arial"/>
              </a:rPr>
              <a:t>open </a:t>
            </a:r>
            <a:r>
              <a:rPr dirty="0" sz="2100" spc="-5">
                <a:latin typeface="Arial"/>
                <a:cs typeface="Arial"/>
              </a:rPr>
              <a:t>source is a </a:t>
            </a:r>
            <a:r>
              <a:rPr dirty="0" sz="2100" spc="-20">
                <a:latin typeface="Arial"/>
                <a:cs typeface="Arial"/>
              </a:rPr>
              <a:t>philosophy, </a:t>
            </a:r>
            <a:r>
              <a:rPr dirty="0" sz="2100" spc="-10">
                <a:latin typeface="Arial"/>
                <a:cs typeface="Arial"/>
              </a:rPr>
              <a:t>or  </a:t>
            </a:r>
            <a:r>
              <a:rPr dirty="0" sz="2100" spc="-5">
                <a:latin typeface="Arial"/>
                <a:cs typeface="Arial"/>
              </a:rPr>
              <a:t>a methodology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promotes free redistribution and </a:t>
            </a:r>
            <a:r>
              <a:rPr dirty="0" sz="2100">
                <a:latin typeface="Arial"/>
                <a:cs typeface="Arial"/>
              </a:rPr>
              <a:t>access to  </a:t>
            </a:r>
            <a:r>
              <a:rPr dirty="0" sz="2100" spc="-5">
                <a:latin typeface="Arial"/>
                <a:cs typeface="Arial"/>
              </a:rPr>
              <a:t>a product's design or ideas and implementation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details.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62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in</a:t>
            </a:r>
            <a:r>
              <a:rPr dirty="0" sz="1900" spc="-4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free</a:t>
            </a:r>
            <a:endParaRPr sz="19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in</a:t>
            </a:r>
            <a:r>
              <a:rPr dirty="0" sz="1900" spc="-5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access</a:t>
            </a:r>
            <a:endParaRPr sz="19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in </a:t>
            </a:r>
            <a:r>
              <a:rPr dirty="0" sz="1900" spc="-5">
                <a:latin typeface="Century Gothic"/>
                <a:cs typeface="Century Gothic"/>
              </a:rPr>
              <a:t>over</a:t>
            </a:r>
            <a:r>
              <a:rPr dirty="0" sz="1900" spc="-4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time</a:t>
            </a:r>
            <a:endParaRPr sz="19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in </a:t>
            </a:r>
            <a:r>
              <a:rPr dirty="0" sz="1900" spc="-10">
                <a:latin typeface="Century Gothic"/>
                <a:cs typeface="Century Gothic"/>
              </a:rPr>
              <a:t>not</a:t>
            </a:r>
            <a:r>
              <a:rPr dirty="0" sz="1900" spc="-2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closed</a:t>
            </a:r>
            <a:endParaRPr sz="19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in </a:t>
            </a:r>
            <a:r>
              <a:rPr dirty="0" sz="1900" spc="-5">
                <a:latin typeface="Century Gothic"/>
                <a:cs typeface="Century Gothic"/>
              </a:rPr>
              <a:t>reuse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-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change</a:t>
            </a:r>
            <a:endParaRPr sz="19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dirty="0" sz="1900" spc="-10">
                <a:latin typeface="Century Gothic"/>
                <a:cs typeface="Century Gothic"/>
              </a:rPr>
              <a:t>open </a:t>
            </a:r>
            <a:r>
              <a:rPr dirty="0" sz="1900" spc="-5">
                <a:latin typeface="Century Gothic"/>
                <a:cs typeface="Century Gothic"/>
              </a:rPr>
              <a:t>as </a:t>
            </a:r>
            <a:r>
              <a:rPr dirty="0" sz="1900">
                <a:latin typeface="Century Gothic"/>
                <a:cs typeface="Century Gothic"/>
              </a:rPr>
              <a:t>in </a:t>
            </a:r>
            <a:r>
              <a:rPr dirty="0" sz="1900" spc="-10">
                <a:latin typeface="Century Gothic"/>
                <a:cs typeface="Century Gothic"/>
              </a:rPr>
              <a:t>any place and </a:t>
            </a:r>
            <a:r>
              <a:rPr dirty="0" sz="1900" spc="-5">
                <a:latin typeface="Century Gothic"/>
                <a:cs typeface="Century Gothic"/>
              </a:rPr>
              <a:t>for</a:t>
            </a:r>
            <a:r>
              <a:rPr dirty="0" sz="1900" spc="5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anyone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9400" y="4369180"/>
            <a:ext cx="2205481" cy="22054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654" y="5359704"/>
            <a:ext cx="5636895" cy="1183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600" spc="-5">
                <a:latin typeface="Arial"/>
                <a:cs typeface="Arial"/>
              </a:rPr>
              <a:t>THANK</a:t>
            </a:r>
            <a:r>
              <a:rPr dirty="0" sz="7600" spc="-220">
                <a:latin typeface="Arial"/>
                <a:cs typeface="Arial"/>
              </a:rPr>
              <a:t> </a:t>
            </a:r>
            <a:r>
              <a:rPr dirty="0" sz="7600" spc="-5">
                <a:latin typeface="Arial"/>
                <a:cs typeface="Arial"/>
              </a:rPr>
              <a:t>YOU</a:t>
            </a:r>
            <a:endParaRPr sz="7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115" y="129286"/>
            <a:ext cx="7818882" cy="482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9400" y="923925"/>
            <a:ext cx="3048000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7845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0644" y="650748"/>
            <a:ext cx="8122920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830198"/>
            <a:ext cx="7508875" cy="5556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/>
              <a:t>OPEN </a:t>
            </a:r>
            <a:r>
              <a:rPr dirty="0" sz="3500" spc="-5"/>
              <a:t>SOURCE VS. </a:t>
            </a:r>
            <a:r>
              <a:rPr dirty="0" sz="3500"/>
              <a:t>CLOSED</a:t>
            </a:r>
            <a:r>
              <a:rPr dirty="0" sz="3500" spc="-114"/>
              <a:t> </a:t>
            </a:r>
            <a:r>
              <a:rPr dirty="0" sz="3500"/>
              <a:t>SOURCE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755904" y="2781300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948" y="2426206"/>
            <a:ext cx="7629144" cy="443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544826"/>
            <a:ext cx="7227570" cy="260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View/Modify 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source </a:t>
            </a:r>
            <a:r>
              <a:rPr dirty="0" sz="1800">
                <a:latin typeface="Century Gothic"/>
                <a:cs typeface="Century Gothic"/>
              </a:rPr>
              <a:t>code of </a:t>
            </a:r>
            <a:r>
              <a:rPr dirty="0" sz="1800" spc="-5">
                <a:latin typeface="Century Gothic"/>
                <a:cs typeface="Century Gothic"/>
              </a:rPr>
              <a:t>an </a:t>
            </a:r>
            <a:r>
              <a:rPr dirty="0" sz="1800">
                <a:latin typeface="Century Gothic"/>
                <a:cs typeface="Century Gothic"/>
              </a:rPr>
              <a:t>application or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software.</a:t>
            </a:r>
            <a:endParaRPr sz="1800">
              <a:latin typeface="Century Gothic"/>
              <a:cs typeface="Century Gothic"/>
            </a:endParaRPr>
          </a:p>
          <a:p>
            <a:pPr marL="355600" marR="880744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Open </a:t>
            </a:r>
            <a:r>
              <a:rPr dirty="0" sz="1800" spc="-5">
                <a:latin typeface="Century Gothic"/>
                <a:cs typeface="Century Gothic"/>
              </a:rPr>
              <a:t>source </a:t>
            </a:r>
            <a:r>
              <a:rPr dirty="0" sz="1800" spc="-10">
                <a:latin typeface="Century Gothic"/>
                <a:cs typeface="Century Gothic"/>
              </a:rPr>
              <a:t>software </a:t>
            </a:r>
            <a:r>
              <a:rPr dirty="0" sz="1800" spc="10">
                <a:latin typeface="Century Gothic"/>
                <a:cs typeface="Century Gothic"/>
              </a:rPr>
              <a:t>is </a:t>
            </a:r>
            <a:r>
              <a:rPr dirty="0" sz="1800" spc="-5">
                <a:latin typeface="Century Gothic"/>
                <a:cs typeface="Century Gothic"/>
              </a:rPr>
              <a:t>released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 spc="9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development </a:t>
            </a:r>
            <a:r>
              <a:rPr dirty="0" sz="1800">
                <a:latin typeface="Century Gothic"/>
                <a:cs typeface="Century Gothic"/>
              </a:rPr>
              <a:t> community </a:t>
            </a:r>
            <a:r>
              <a:rPr dirty="0" sz="1800" spc="-10">
                <a:latin typeface="Century Gothic"/>
                <a:cs typeface="Century Gothic"/>
              </a:rPr>
              <a:t>and undergoes </a:t>
            </a:r>
            <a:r>
              <a:rPr dirty="0" sz="1800">
                <a:latin typeface="Century Gothic"/>
                <a:cs typeface="Century Gothic"/>
              </a:rPr>
              <a:t>a </a:t>
            </a:r>
            <a:r>
              <a:rPr dirty="0" sz="1800" spc="-10">
                <a:latin typeface="Century Gothic"/>
                <a:cs typeface="Century Gothic"/>
              </a:rPr>
              <a:t>secondary phase</a:t>
            </a:r>
            <a:r>
              <a:rPr dirty="0" sz="1800" spc="7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Century Gothic"/>
                <a:cs typeface="Century Gothic"/>
              </a:rPr>
              <a:t>evolution, </a:t>
            </a:r>
            <a:r>
              <a:rPr dirty="0" sz="1800" spc="-5">
                <a:latin typeface="Century Gothic"/>
                <a:cs typeface="Century Gothic"/>
              </a:rPr>
              <a:t>but closed source </a:t>
            </a:r>
            <a:r>
              <a:rPr dirty="0" sz="1800" spc="-10">
                <a:latin typeface="Century Gothic"/>
                <a:cs typeface="Century Gothic"/>
              </a:rPr>
              <a:t>software </a:t>
            </a:r>
            <a:r>
              <a:rPr dirty="0" sz="1800" spc="10">
                <a:latin typeface="Century Gothic"/>
                <a:cs typeface="Century Gothic"/>
              </a:rPr>
              <a:t>is </a:t>
            </a:r>
            <a:r>
              <a:rPr dirty="0" sz="1800" spc="-5">
                <a:latin typeface="Century Gothic"/>
                <a:cs typeface="Century Gothic"/>
              </a:rPr>
              <a:t>developed </a:t>
            </a: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isolation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Century Gothic"/>
                <a:cs typeface="Century Gothic"/>
              </a:rPr>
              <a:t>with </a:t>
            </a:r>
            <a:r>
              <a:rPr dirty="0" sz="1800">
                <a:latin typeface="Century Gothic"/>
                <a:cs typeface="Century Gothic"/>
              </a:rPr>
              <a:t>a </a:t>
            </a:r>
            <a:r>
              <a:rPr dirty="0" sz="1800" spc="-5">
                <a:latin typeface="Century Gothic"/>
                <a:cs typeface="Century Gothic"/>
              </a:rPr>
              <a:t>small </a:t>
            </a:r>
            <a:r>
              <a:rPr dirty="0" sz="1800" spc="-10">
                <a:latin typeface="Century Gothic"/>
                <a:cs typeface="Century Gothic"/>
              </a:rPr>
              <a:t>team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developers.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Developer support </a:t>
            </a:r>
            <a:r>
              <a:rPr dirty="0" sz="1800" spc="-10">
                <a:latin typeface="Century Gothic"/>
                <a:cs typeface="Century Gothic"/>
              </a:rPr>
              <a:t>and </a:t>
            </a:r>
            <a:r>
              <a:rPr dirty="0" sz="1800">
                <a:latin typeface="Century Gothic"/>
                <a:cs typeface="Century Gothic"/>
              </a:rPr>
              <a:t>large community </a:t>
            </a:r>
            <a:r>
              <a:rPr dirty="0" sz="1800" spc="-5">
                <a:latin typeface="Century Gothic"/>
                <a:cs typeface="Century Gothic"/>
              </a:rPr>
              <a:t>to</a:t>
            </a:r>
            <a:r>
              <a:rPr dirty="0" sz="1800" spc="-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help.</a:t>
            </a:r>
            <a:endParaRPr sz="1800">
              <a:latin typeface="Century Gothic"/>
              <a:cs typeface="Century Gothic"/>
            </a:endParaRPr>
          </a:p>
          <a:p>
            <a:pPr marL="355600" marR="128270" indent="-3429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Open </a:t>
            </a:r>
            <a:r>
              <a:rPr dirty="0" sz="1800">
                <a:latin typeface="Century Gothic"/>
                <a:cs typeface="Century Gothic"/>
              </a:rPr>
              <a:t>Source </a:t>
            </a:r>
            <a:r>
              <a:rPr dirty="0" sz="1800" spc="10">
                <a:latin typeface="Century Gothic"/>
                <a:cs typeface="Century Gothic"/>
              </a:rPr>
              <a:t>is </a:t>
            </a:r>
            <a:r>
              <a:rPr dirty="0" sz="1800">
                <a:latin typeface="Century Gothic"/>
                <a:cs typeface="Century Gothic"/>
              </a:rPr>
              <a:t>more </a:t>
            </a:r>
            <a:r>
              <a:rPr dirty="0" sz="1800" spc="-5">
                <a:latin typeface="Century Gothic"/>
                <a:cs typeface="Century Gothic"/>
              </a:rPr>
              <a:t>secure </a:t>
            </a:r>
            <a:r>
              <a:rPr dirty="0" sz="1800" spc="-10">
                <a:latin typeface="Century Gothic"/>
                <a:cs typeface="Century Gothic"/>
              </a:rPr>
              <a:t>and </a:t>
            </a:r>
            <a:r>
              <a:rPr dirty="0" sz="1800" spc="-5">
                <a:latin typeface="Century Gothic"/>
                <a:cs typeface="Century Gothic"/>
              </a:rPr>
              <a:t>bugs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vulnerabilities</a:t>
            </a:r>
            <a:r>
              <a:rPr dirty="0" sz="1800" spc="-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 </a:t>
            </a:r>
            <a:r>
              <a:rPr dirty="0" sz="1800">
                <a:latin typeface="Century Gothic"/>
                <a:cs typeface="Century Gothic"/>
              </a:rPr>
              <a:t> fixed</a:t>
            </a:r>
            <a:r>
              <a:rPr dirty="0" sz="1800" spc="-8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often.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9035" y="5267490"/>
            <a:ext cx="1950212" cy="1365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66280" y="5154759"/>
            <a:ext cx="1768602" cy="1590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7845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0644" y="650748"/>
            <a:ext cx="6618732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830198"/>
            <a:ext cx="6004560" cy="5556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/>
              <a:t>CRITERIA FOR OPEN</a:t>
            </a:r>
            <a:r>
              <a:rPr dirty="0" sz="3500" spc="-145"/>
              <a:t> </a:t>
            </a:r>
            <a:r>
              <a:rPr dirty="0" sz="3500"/>
              <a:t>SOURCE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755904" y="2503932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" y="2546604"/>
            <a:ext cx="6167628" cy="358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671190"/>
            <a:ext cx="5801360" cy="3417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Source</a:t>
            </a:r>
            <a:r>
              <a:rPr dirty="0" sz="2000" spc="-204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Code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Derived</a:t>
            </a:r>
            <a:r>
              <a:rPr dirty="0" sz="2000" spc="-190">
                <a:latin typeface="Century Gothic"/>
                <a:cs typeface="Century Gothic"/>
              </a:rPr>
              <a:t> </a:t>
            </a:r>
            <a:r>
              <a:rPr dirty="0" sz="2000" spc="-15">
                <a:latin typeface="Century Gothic"/>
                <a:cs typeface="Century Gothic"/>
              </a:rPr>
              <a:t>Works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Free</a:t>
            </a:r>
            <a:r>
              <a:rPr dirty="0" sz="2000" spc="-19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Redistribution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 spc="-5">
                <a:latin typeface="Century Gothic"/>
                <a:cs typeface="Century Gothic"/>
              </a:rPr>
              <a:t>Distribution of</a:t>
            </a:r>
            <a:r>
              <a:rPr dirty="0" sz="2000" spc="-15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License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Integrity of The Author's Source</a:t>
            </a:r>
            <a:r>
              <a:rPr dirty="0" sz="2000" spc="-2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Code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License Must Not Restrict Other</a:t>
            </a:r>
            <a:r>
              <a:rPr dirty="0" sz="2000" spc="-2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Software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 spc="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 spc="5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No </a:t>
            </a:r>
            <a:r>
              <a:rPr dirty="0" sz="2000" spc="-5">
                <a:latin typeface="Century Gothic"/>
                <a:cs typeface="Century Gothic"/>
              </a:rPr>
              <a:t>Discrimination Against </a:t>
            </a:r>
            <a:r>
              <a:rPr dirty="0" sz="2000">
                <a:latin typeface="Century Gothic"/>
                <a:cs typeface="Century Gothic"/>
              </a:rPr>
              <a:t>Persons </a:t>
            </a:r>
            <a:r>
              <a:rPr dirty="0" sz="2000" spc="-5">
                <a:latin typeface="Century Gothic"/>
                <a:cs typeface="Century Gothic"/>
              </a:rPr>
              <a:t>or</a:t>
            </a:r>
            <a:r>
              <a:rPr dirty="0" sz="2000" spc="-1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Groups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latin typeface="Century Gothic"/>
                <a:cs typeface="Century Gothic"/>
              </a:rPr>
              <a:t>No </a:t>
            </a:r>
            <a:r>
              <a:rPr dirty="0" sz="2000" spc="-5">
                <a:latin typeface="Century Gothic"/>
                <a:cs typeface="Century Gothic"/>
              </a:rPr>
              <a:t>Discrimination Against </a:t>
            </a:r>
            <a:r>
              <a:rPr dirty="0" sz="2000">
                <a:latin typeface="Century Gothic"/>
                <a:cs typeface="Century Gothic"/>
              </a:rPr>
              <a:t>Fields of</a:t>
            </a:r>
            <a:r>
              <a:rPr dirty="0" sz="2000" spc="-1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Endeavor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457" y="5640946"/>
            <a:ext cx="2304541" cy="1217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7136892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444615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"/>
              <a:t>HISTORY </a:t>
            </a:r>
            <a:r>
              <a:rPr dirty="0" sz="4000" spc="-5"/>
              <a:t>OF OPEN</a:t>
            </a:r>
            <a:r>
              <a:rPr dirty="0" sz="4000"/>
              <a:t> </a:t>
            </a:r>
            <a:r>
              <a:rPr dirty="0" sz="4000" spc="-10"/>
              <a:t>SOURCE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168651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948" y="2415539"/>
            <a:ext cx="7758683" cy="3180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533777"/>
            <a:ext cx="7350125" cy="302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1120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concept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5">
                <a:latin typeface="Century Gothic"/>
                <a:cs typeface="Century Gothic"/>
              </a:rPr>
              <a:t>free sharing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technological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information  </a:t>
            </a:r>
            <a:r>
              <a:rPr dirty="0" sz="1800" spc="-5">
                <a:latin typeface="Century Gothic"/>
                <a:cs typeface="Century Gothic"/>
              </a:rPr>
              <a:t>existed </a:t>
            </a:r>
            <a:r>
              <a:rPr dirty="0" sz="1800">
                <a:latin typeface="Century Gothic"/>
                <a:cs typeface="Century Gothic"/>
              </a:rPr>
              <a:t>long </a:t>
            </a:r>
            <a:r>
              <a:rPr dirty="0" sz="1800" spc="-5">
                <a:latin typeface="Century Gothic"/>
                <a:cs typeface="Century Gothic"/>
              </a:rPr>
              <a:t>before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computers.</a:t>
            </a:r>
            <a:endParaRPr sz="18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dirty="0" sz="18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Similar </a:t>
            </a:r>
            <a:r>
              <a:rPr dirty="0" sz="1800" spc="-10">
                <a:latin typeface="Century Gothic"/>
                <a:cs typeface="Century Gothic"/>
              </a:rPr>
              <a:t>to </a:t>
            </a:r>
            <a:r>
              <a:rPr dirty="0" sz="1800" spc="-5">
                <a:latin typeface="Century Gothic"/>
                <a:cs typeface="Century Gothic"/>
              </a:rPr>
              <a:t>open standards, </a:t>
            </a:r>
            <a:r>
              <a:rPr dirty="0" sz="1800" spc="-10">
                <a:latin typeface="Century Gothic"/>
                <a:cs typeface="Century Gothic"/>
              </a:rPr>
              <a:t>researchers with</a:t>
            </a:r>
            <a:r>
              <a:rPr dirty="0" sz="1800" spc="1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access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Advanced </a:t>
            </a:r>
            <a:r>
              <a:rPr dirty="0" sz="1800" spc="-5">
                <a:latin typeface="Century Gothic"/>
                <a:cs typeface="Century Gothic"/>
              </a:rPr>
              <a:t>Research Projects </a:t>
            </a:r>
            <a:r>
              <a:rPr dirty="0" sz="1800">
                <a:latin typeface="Century Gothic"/>
                <a:cs typeface="Century Gothic"/>
              </a:rPr>
              <a:t>Agency </a:t>
            </a:r>
            <a:r>
              <a:rPr dirty="0" sz="1800" spc="-5">
                <a:latin typeface="Century Gothic"/>
                <a:cs typeface="Century Gothic"/>
              </a:rPr>
              <a:t>Network (ARPANET) used  </a:t>
            </a:r>
            <a:r>
              <a:rPr dirty="0" sz="1800">
                <a:latin typeface="Century Gothic"/>
                <a:cs typeface="Century Gothic"/>
              </a:rPr>
              <a:t>a </a:t>
            </a:r>
            <a:r>
              <a:rPr dirty="0" sz="1800" spc="-5">
                <a:latin typeface="Century Gothic"/>
                <a:cs typeface="Century Gothic"/>
              </a:rPr>
              <a:t>process </a:t>
            </a:r>
            <a:r>
              <a:rPr dirty="0" sz="1800">
                <a:latin typeface="Century Gothic"/>
                <a:cs typeface="Century Gothic"/>
              </a:rPr>
              <a:t>called </a:t>
            </a:r>
            <a:r>
              <a:rPr dirty="0" sz="1800" spc="-10">
                <a:latin typeface="Century Gothic"/>
                <a:cs typeface="Century Gothic"/>
              </a:rPr>
              <a:t>Request </a:t>
            </a:r>
            <a:r>
              <a:rPr dirty="0" sz="1800">
                <a:latin typeface="Century Gothic"/>
                <a:cs typeface="Century Gothic"/>
              </a:rPr>
              <a:t>for </a:t>
            </a:r>
            <a:r>
              <a:rPr dirty="0" sz="1800" spc="-5">
                <a:latin typeface="Century Gothic"/>
                <a:cs typeface="Century Gothic"/>
              </a:rPr>
              <a:t>Comments </a:t>
            </a:r>
            <a:r>
              <a:rPr dirty="0" sz="1800" spc="-10">
                <a:latin typeface="Century Gothic"/>
                <a:cs typeface="Century Gothic"/>
              </a:rPr>
              <a:t>to </a:t>
            </a:r>
            <a:r>
              <a:rPr dirty="0" sz="1800">
                <a:latin typeface="Century Gothic"/>
                <a:cs typeface="Century Gothic"/>
              </a:rPr>
              <a:t>develop  </a:t>
            </a:r>
            <a:r>
              <a:rPr dirty="0" sz="1800" spc="-5">
                <a:latin typeface="Century Gothic"/>
                <a:cs typeface="Century Gothic"/>
              </a:rPr>
              <a:t>telecommunication </a:t>
            </a:r>
            <a:r>
              <a:rPr dirty="0" sz="1800" spc="-10">
                <a:latin typeface="Century Gothic"/>
                <a:cs typeface="Century Gothic"/>
              </a:rPr>
              <a:t>network </a:t>
            </a:r>
            <a:r>
              <a:rPr dirty="0" sz="1800" spc="-5">
                <a:latin typeface="Century Gothic"/>
                <a:cs typeface="Century Gothic"/>
              </a:rPr>
              <a:t>protocols which </a:t>
            </a:r>
            <a:r>
              <a:rPr dirty="0" sz="1800">
                <a:latin typeface="Century Gothic"/>
                <a:cs typeface="Century Gothic"/>
              </a:rPr>
              <a:t>led </a:t>
            </a:r>
            <a:r>
              <a:rPr dirty="0" sz="1800" spc="-10">
                <a:latin typeface="Century Gothic"/>
                <a:cs typeface="Century Gothic"/>
              </a:rPr>
              <a:t>to the </a:t>
            </a:r>
            <a:r>
              <a:rPr dirty="0" sz="1800" spc="-5">
                <a:latin typeface="Century Gothic"/>
                <a:cs typeface="Century Gothic"/>
              </a:rPr>
              <a:t>birth </a:t>
            </a:r>
            <a:r>
              <a:rPr dirty="0" sz="1800">
                <a:latin typeface="Century Gothic"/>
                <a:cs typeface="Century Gothic"/>
              </a:rPr>
              <a:t>of  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INTERNET </a:t>
            </a: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-6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1969.</a:t>
            </a:r>
            <a:endParaRPr sz="1800">
              <a:latin typeface="Century Gothic"/>
              <a:cs typeface="Century Gothic"/>
            </a:endParaRPr>
          </a:p>
          <a:p>
            <a:pPr marL="355600" marR="16002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The </a:t>
            </a:r>
            <a:r>
              <a:rPr dirty="0" sz="1800" spc="-5">
                <a:latin typeface="Century Gothic"/>
                <a:cs typeface="Century Gothic"/>
              </a:rPr>
              <a:t>term </a:t>
            </a:r>
            <a:r>
              <a:rPr dirty="0" sz="1800" spc="-10">
                <a:latin typeface="Century Gothic"/>
                <a:cs typeface="Century Gothic"/>
              </a:rPr>
              <a:t>Open </a:t>
            </a:r>
            <a:r>
              <a:rPr dirty="0" sz="1800">
                <a:latin typeface="Century Gothic"/>
                <a:cs typeface="Century Gothic"/>
              </a:rPr>
              <a:t>Source </a:t>
            </a:r>
            <a:r>
              <a:rPr dirty="0" sz="1800" spc="-15">
                <a:latin typeface="Century Gothic"/>
                <a:cs typeface="Century Gothic"/>
              </a:rPr>
              <a:t>was </a:t>
            </a:r>
            <a:r>
              <a:rPr dirty="0" sz="1800" spc="-10">
                <a:latin typeface="Century Gothic"/>
                <a:cs typeface="Century Gothic"/>
              </a:rPr>
              <a:t>adopted </a:t>
            </a:r>
            <a:r>
              <a:rPr dirty="0" sz="1800" spc="-5">
                <a:latin typeface="Century Gothic"/>
                <a:cs typeface="Century Gothic"/>
              </a:rPr>
              <a:t>by </a:t>
            </a:r>
            <a:r>
              <a:rPr dirty="0" sz="1800">
                <a:latin typeface="Century Gothic"/>
                <a:cs typeface="Century Gothic"/>
              </a:rPr>
              <a:t>a group</a:t>
            </a:r>
            <a:r>
              <a:rPr dirty="0" sz="1800" spc="10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-5">
                <a:latin typeface="Century Gothic"/>
                <a:cs typeface="Century Gothic"/>
              </a:rPr>
              <a:t> people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held at </a:t>
            </a:r>
            <a:r>
              <a:rPr dirty="0" sz="1800">
                <a:latin typeface="Century Gothic"/>
                <a:cs typeface="Century Gothic"/>
              </a:rPr>
              <a:t>Palo Alto, California. </a:t>
            </a:r>
            <a:r>
              <a:rPr dirty="0" sz="1800" spc="-10">
                <a:latin typeface="Century Gothic"/>
                <a:cs typeface="Century Gothic"/>
              </a:rPr>
              <a:t>"Open </a:t>
            </a:r>
            <a:r>
              <a:rPr dirty="0" sz="1800">
                <a:latin typeface="Century Gothic"/>
                <a:cs typeface="Century Gothic"/>
              </a:rPr>
              <a:t>Source Summit" organized  </a:t>
            </a:r>
            <a:r>
              <a:rPr dirty="0" sz="1800" spc="10">
                <a:latin typeface="Century Gothic"/>
                <a:cs typeface="Century Gothic"/>
              </a:rPr>
              <a:t>in </a:t>
            </a:r>
            <a:r>
              <a:rPr dirty="0" sz="1800" spc="5">
                <a:latin typeface="Century Gothic"/>
                <a:cs typeface="Century Gothic"/>
              </a:rPr>
              <a:t>April </a:t>
            </a:r>
            <a:r>
              <a:rPr dirty="0" sz="1800" spc="-5">
                <a:latin typeface="Century Gothic"/>
                <a:cs typeface="Century Gothic"/>
              </a:rPr>
              <a:t>1998 by technology publisher </a:t>
            </a:r>
            <a:r>
              <a:rPr dirty="0" sz="1800">
                <a:latin typeface="Century Gothic"/>
                <a:cs typeface="Century Gothic"/>
              </a:rPr>
              <a:t>Tim</a:t>
            </a:r>
            <a:r>
              <a:rPr dirty="0" sz="1800" spc="-9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O'Reilly.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8196" y="5313089"/>
            <a:ext cx="1599437" cy="1453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554736"/>
            <a:ext cx="7880604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7188834" cy="632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"/>
              <a:t>HOW </a:t>
            </a:r>
            <a:r>
              <a:rPr dirty="0" sz="4000" spc="-5"/>
              <a:t>OPEN </a:t>
            </a:r>
            <a:r>
              <a:rPr dirty="0" sz="4000" spc="-10"/>
              <a:t>SOURCE </a:t>
            </a:r>
            <a:r>
              <a:rPr dirty="0" sz="4000" spc="-5"/>
              <a:t>WORKS</a:t>
            </a:r>
            <a:r>
              <a:rPr dirty="0" sz="4000" spc="15"/>
              <a:t> </a:t>
            </a:r>
            <a:r>
              <a:rPr dirty="0" sz="4000" spc="-5"/>
              <a:t>?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48283" y="2357626"/>
            <a:ext cx="8139683" cy="450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1192" y="2410816"/>
            <a:ext cx="8033766" cy="4406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297179"/>
            <a:ext cx="8220456" cy="107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511" y="554736"/>
            <a:ext cx="8479536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242" y="733805"/>
            <a:ext cx="7867015" cy="5556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00"/>
              <a:t>OPEN </a:t>
            </a:r>
            <a:r>
              <a:rPr dirty="0" sz="3500" spc="-5"/>
              <a:t>SOURCE DEVELOPMENT</a:t>
            </a:r>
            <a:r>
              <a:rPr dirty="0" sz="3500" spc="-65"/>
              <a:t> </a:t>
            </a:r>
            <a:r>
              <a:rPr dirty="0" sz="3500"/>
              <a:t>MODEL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643940" y="2288237"/>
            <a:ext cx="7939278" cy="4447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381000"/>
            <a:ext cx="7932420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384" y="601980"/>
            <a:ext cx="7886700" cy="81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573" y="787400"/>
            <a:ext cx="7242175" cy="5861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ADVANTAGES OF OPEN</a:t>
            </a:r>
            <a:r>
              <a:rPr dirty="0" spc="-10"/>
              <a:t> </a:t>
            </a:r>
            <a:r>
              <a:rPr dirty="0" spc="-5"/>
              <a:t>SOURCE</a:t>
            </a:r>
          </a:p>
        </p:txBody>
      </p:sp>
      <p:sp>
        <p:nvSpPr>
          <p:cNvPr id="5" name="object 5"/>
          <p:cNvSpPr/>
          <p:nvPr/>
        </p:nvSpPr>
        <p:spPr>
          <a:xfrm>
            <a:off x="755904" y="2168651"/>
            <a:ext cx="7632192" cy="4453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" y="2298192"/>
            <a:ext cx="7394448" cy="411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8898" y="2427351"/>
            <a:ext cx="7025005" cy="39484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 spc="-15">
                <a:latin typeface="Verdana"/>
                <a:cs typeface="Verdana"/>
              </a:rPr>
              <a:t>Availability </a:t>
            </a:r>
            <a:r>
              <a:rPr dirty="0" sz="2000">
                <a:latin typeface="Verdana"/>
                <a:cs typeface="Verdana"/>
              </a:rPr>
              <a:t>of source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Verdana"/>
                <a:cs typeface="Verdana"/>
              </a:rPr>
              <a:t>Source </a:t>
            </a:r>
            <a:r>
              <a:rPr dirty="0" sz="1800" spc="-5">
                <a:latin typeface="Verdana"/>
                <a:cs typeface="Verdana"/>
              </a:rPr>
              <a:t>code to understand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learn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Verdana"/>
                <a:cs typeface="Verdana"/>
              </a:rPr>
              <a:t>Do not </a:t>
            </a:r>
            <a:r>
              <a:rPr dirty="0" sz="1800" spc="-10">
                <a:latin typeface="Verdana"/>
                <a:cs typeface="Verdana"/>
              </a:rPr>
              <a:t>have </a:t>
            </a:r>
            <a:r>
              <a:rPr dirty="0" sz="1800" spc="-5">
                <a:latin typeface="Verdana"/>
                <a:cs typeface="Verdana"/>
              </a:rPr>
              <a:t>to re-invent the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wheel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Verdana"/>
                <a:cs typeface="Verdana"/>
              </a:rPr>
              <a:t>Free </a:t>
            </a:r>
            <a:r>
              <a:rPr dirty="0" sz="1800">
                <a:latin typeface="Verdana"/>
                <a:cs typeface="Verdana"/>
              </a:rPr>
              <a:t>as in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“freedom”</a:t>
            </a:r>
            <a:endParaRPr sz="18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107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Verdana"/>
                <a:cs typeface="Verdana"/>
              </a:rPr>
              <a:t>Does not </a:t>
            </a:r>
            <a:r>
              <a:rPr dirty="0" sz="2000" spc="-5">
                <a:latin typeface="Verdana"/>
                <a:cs typeface="Verdana"/>
              </a:rPr>
              <a:t>depend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vendor</a:t>
            </a:r>
            <a:endParaRPr sz="20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Verdana"/>
                <a:cs typeface="Verdana"/>
              </a:rPr>
              <a:t>Can </a:t>
            </a:r>
            <a:r>
              <a:rPr dirty="0" sz="1800">
                <a:latin typeface="Verdana"/>
                <a:cs typeface="Verdana"/>
              </a:rPr>
              <a:t>choose </a:t>
            </a:r>
            <a:r>
              <a:rPr dirty="0" sz="1800" spc="-5">
                <a:latin typeface="Verdana"/>
                <a:cs typeface="Verdana"/>
              </a:rPr>
              <a:t>additional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support</a:t>
            </a:r>
            <a:endParaRPr sz="1800">
              <a:latin typeface="Verdana"/>
              <a:cs typeface="Verdana"/>
            </a:endParaRPr>
          </a:p>
          <a:p>
            <a:pPr marL="756285" marR="14414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Verdana"/>
                <a:cs typeface="Verdana"/>
              </a:rPr>
              <a:t>Can </a:t>
            </a:r>
            <a:r>
              <a:rPr dirty="0" sz="1800">
                <a:latin typeface="Verdana"/>
                <a:cs typeface="Verdana"/>
              </a:rPr>
              <a:t>fix </a:t>
            </a:r>
            <a:r>
              <a:rPr dirty="0" sz="1800" spc="-5">
                <a:latin typeface="Verdana"/>
                <a:cs typeface="Verdana"/>
              </a:rPr>
              <a:t>bugs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adapt to change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requirements </a:t>
            </a:r>
            <a:r>
              <a:rPr dirty="0" sz="1800">
                <a:latin typeface="Verdana"/>
                <a:cs typeface="Verdana"/>
              </a:rPr>
              <a:t>as  </a:t>
            </a:r>
            <a:r>
              <a:rPr dirty="0" sz="1800" spc="-5">
                <a:latin typeface="Verdana"/>
                <a:cs typeface="Verdana"/>
              </a:rPr>
              <a:t>well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technology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Verdana"/>
                <a:cs typeface="Verdana"/>
              </a:rPr>
              <a:t>Quality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Customizability </a:t>
            </a:r>
            <a:r>
              <a:rPr dirty="0" sz="2000" spc="-10">
                <a:latin typeface="Verdana"/>
                <a:cs typeface="Verdana"/>
              </a:rPr>
              <a:t>in </a:t>
            </a:r>
            <a:r>
              <a:rPr dirty="0" sz="2000" spc="-5">
                <a:latin typeface="Verdana"/>
                <a:cs typeface="Verdana"/>
              </a:rPr>
              <a:t>open </a:t>
            </a:r>
            <a:r>
              <a:rPr dirty="0" sz="2000">
                <a:latin typeface="Verdana"/>
                <a:cs typeface="Verdana"/>
              </a:rPr>
              <a:t>source </a:t>
            </a:r>
            <a:r>
              <a:rPr dirty="0" sz="2000" spc="-10">
                <a:latin typeface="Verdana"/>
                <a:cs typeface="Verdana"/>
              </a:rPr>
              <a:t>is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better.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200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dirty="0" sz="2000" spc="-5">
                <a:latin typeface="Verdana"/>
                <a:cs typeface="Verdana"/>
              </a:rPr>
              <a:t>Costs </a:t>
            </a:r>
            <a:r>
              <a:rPr dirty="0" sz="2000">
                <a:latin typeface="Verdana"/>
                <a:cs typeface="Verdana"/>
              </a:rPr>
              <a:t>much </a:t>
            </a:r>
            <a:r>
              <a:rPr dirty="0" sz="2000" spc="-5">
                <a:latin typeface="Verdana"/>
                <a:cs typeface="Verdana"/>
              </a:rPr>
              <a:t>less than proprietary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counterparts.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7315" y="2005329"/>
            <a:ext cx="1416684" cy="1401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381000"/>
            <a:ext cx="7932420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723" y="734568"/>
            <a:ext cx="8157972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573" y="896111"/>
            <a:ext cx="7619365" cy="4781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5"/>
              <a:t>SOME DISADVANTAGES OF OPEN</a:t>
            </a:r>
            <a:r>
              <a:rPr dirty="0" sz="3000" spc="5"/>
              <a:t> </a:t>
            </a:r>
            <a:r>
              <a:rPr dirty="0" sz="3000" spc="-5"/>
              <a:t>SOURCE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99288" y="2412492"/>
            <a:ext cx="7520940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0331" y="2737104"/>
            <a:ext cx="7333488" cy="3304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1672" y="2854705"/>
            <a:ext cx="6997700" cy="2462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72085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Not </a:t>
            </a:r>
            <a:r>
              <a:rPr dirty="0" sz="1800" spc="-5">
                <a:latin typeface="Century Gothic"/>
                <a:cs typeface="Century Gothic"/>
              </a:rPr>
              <a:t>generally </a:t>
            </a:r>
            <a:r>
              <a:rPr dirty="0" sz="1800" spc="-10">
                <a:latin typeface="Century Gothic"/>
                <a:cs typeface="Century Gothic"/>
              </a:rPr>
              <a:t>straightforward to </a:t>
            </a:r>
            <a:r>
              <a:rPr dirty="0" sz="1800">
                <a:latin typeface="Century Gothic"/>
                <a:cs typeface="Century Gothic"/>
              </a:rPr>
              <a:t>use </a:t>
            </a:r>
            <a:r>
              <a:rPr dirty="0" sz="1800" spc="-10">
                <a:latin typeface="Century Gothic"/>
                <a:cs typeface="Century Gothic"/>
              </a:rPr>
              <a:t>and </a:t>
            </a:r>
            <a:r>
              <a:rPr dirty="0" sz="1800" spc="-5">
                <a:latin typeface="Century Gothic"/>
                <a:cs typeface="Century Gothic"/>
              </a:rPr>
              <a:t>requires</a:t>
            </a:r>
            <a:r>
              <a:rPr dirty="0" sz="1800" spc="14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certain 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learning </a:t>
            </a:r>
            <a:r>
              <a:rPr dirty="0" sz="1800">
                <a:latin typeface="Century Gothic"/>
                <a:cs typeface="Century Gothic"/>
              </a:rPr>
              <a:t>curve to use </a:t>
            </a:r>
            <a:r>
              <a:rPr dirty="0" sz="1800" spc="-10">
                <a:latin typeface="Century Gothic"/>
                <a:cs typeface="Century Gothic"/>
              </a:rPr>
              <a:t>and </a:t>
            </a:r>
            <a:r>
              <a:rPr dirty="0" sz="1800">
                <a:latin typeface="Century Gothic"/>
                <a:cs typeface="Century Gothic"/>
              </a:rPr>
              <a:t>get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accustomed.</a:t>
            </a:r>
            <a:endParaRPr sz="1800">
              <a:latin typeface="Century Gothic"/>
              <a:cs typeface="Century Gothic"/>
            </a:endParaRPr>
          </a:p>
          <a:p>
            <a:pPr marL="355600" marR="10033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Incompatibility </a:t>
            </a:r>
            <a:r>
              <a:rPr dirty="0" sz="1800">
                <a:latin typeface="Century Gothic"/>
                <a:cs typeface="Century Gothic"/>
              </a:rPr>
              <a:t>issue </a:t>
            </a:r>
            <a:r>
              <a:rPr dirty="0" sz="1800" spc="-10">
                <a:latin typeface="Century Gothic"/>
                <a:cs typeface="Century Gothic"/>
              </a:rPr>
              <a:t>with software and hardware.</a:t>
            </a:r>
            <a:r>
              <a:rPr dirty="0" sz="1800" spc="1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(3</a:t>
            </a:r>
            <a:r>
              <a:rPr dirty="0" baseline="25462" sz="1800" spc="-7">
                <a:latin typeface="Century Gothic"/>
                <a:cs typeface="Century Gothic"/>
              </a:rPr>
              <a:t>rd</a:t>
            </a:r>
            <a:r>
              <a:rPr dirty="0" baseline="25462" sz="1800" spc="33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party </a:t>
            </a:r>
            <a:r>
              <a:rPr dirty="0" sz="1800">
                <a:latin typeface="Century Gothic"/>
                <a:cs typeface="Century Gothic"/>
              </a:rPr>
              <a:t> drivers)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entury Gothic"/>
                <a:cs typeface="Century Gothic"/>
              </a:rPr>
              <a:t>Bad Codes, </a:t>
            </a:r>
            <a:r>
              <a:rPr dirty="0" sz="1800" spc="-10">
                <a:latin typeface="Century Gothic"/>
                <a:cs typeface="Century Gothic"/>
              </a:rPr>
              <a:t>and </a:t>
            </a:r>
            <a:r>
              <a:rPr dirty="0" sz="1800" spc="-5">
                <a:latin typeface="Century Gothic"/>
                <a:cs typeface="Century Gothic"/>
              </a:rPr>
              <a:t>some </a:t>
            </a:r>
            <a:r>
              <a:rPr dirty="0" sz="1800">
                <a:latin typeface="Century Gothic"/>
                <a:cs typeface="Century Gothic"/>
              </a:rPr>
              <a:t>unqualified </a:t>
            </a:r>
            <a:r>
              <a:rPr dirty="0" sz="1800" spc="-5">
                <a:latin typeface="Century Gothic"/>
                <a:cs typeface="Century Gothic"/>
              </a:rPr>
              <a:t>people </a:t>
            </a:r>
            <a:r>
              <a:rPr dirty="0" sz="1800" spc="-15">
                <a:latin typeface="Century Gothic"/>
                <a:cs typeface="Century Gothic"/>
              </a:rPr>
              <a:t>who </a:t>
            </a:r>
            <a:r>
              <a:rPr dirty="0" sz="1800" spc="-5">
                <a:latin typeface="Century Gothic"/>
                <a:cs typeface="Century Gothic"/>
              </a:rPr>
              <a:t>uses</a:t>
            </a:r>
            <a:r>
              <a:rPr dirty="0" sz="1800" spc="8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it.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entury Gothic"/>
                <a:cs typeface="Century Gothic"/>
              </a:rPr>
              <a:t>Software </a:t>
            </a:r>
            <a:r>
              <a:rPr dirty="0" sz="1800" spc="-5">
                <a:latin typeface="Century Gothic"/>
                <a:cs typeface="Century Gothic"/>
              </a:rPr>
              <a:t>quality </a:t>
            </a:r>
            <a:r>
              <a:rPr dirty="0" sz="1800" spc="-10">
                <a:latin typeface="Century Gothic"/>
                <a:cs typeface="Century Gothic"/>
              </a:rPr>
              <a:t>assurance </a:t>
            </a:r>
            <a:r>
              <a:rPr dirty="0" sz="1800" spc="-5">
                <a:latin typeface="Century Gothic"/>
                <a:cs typeface="Century Gothic"/>
              </a:rPr>
              <a:t>process </a:t>
            </a:r>
            <a:r>
              <a:rPr dirty="0" sz="1800" spc="10">
                <a:latin typeface="Century Gothic"/>
                <a:cs typeface="Century Gothic"/>
              </a:rPr>
              <a:t>is </a:t>
            </a:r>
            <a:r>
              <a:rPr dirty="0" sz="1800" spc="-5">
                <a:latin typeface="Century Gothic"/>
                <a:cs typeface="Century Gothic"/>
              </a:rPr>
              <a:t>widely not</a:t>
            </a:r>
            <a:r>
              <a:rPr dirty="0" sz="1800" spc="14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transparent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 sz="1800" spc="-5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entury Gothic"/>
                <a:cs typeface="Century Gothic"/>
              </a:rPr>
              <a:t>No financial</a:t>
            </a:r>
            <a:r>
              <a:rPr dirty="0" sz="1800" spc="-1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incentive.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7522" y="2240940"/>
            <a:ext cx="1276477" cy="1223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2019-11-18T23:44:46Z</dcterms:created>
  <dcterms:modified xsi:type="dcterms:W3CDTF">2019-11-18T23:44:46Z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2019-11-18T00:00:00Z</vt:filetime>
  </property>
</Properties>
</file>