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56" r:id="rId3"/>
    <p:sldId id="267" r:id="rId4"/>
    <p:sldId id="298" r:id="rId5"/>
    <p:sldId id="275" r:id="rId6"/>
    <p:sldId id="274" r:id="rId7"/>
    <p:sldId id="273" r:id="rId8"/>
    <p:sldId id="297" r:id="rId9"/>
    <p:sldId id="276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90" r:id="rId22"/>
    <p:sldId id="291" r:id="rId23"/>
    <p:sldId id="292" r:id="rId24"/>
    <p:sldId id="293" r:id="rId25"/>
    <p:sldId id="294" r:id="rId26"/>
    <p:sldId id="295" r:id="rId27"/>
    <p:sldId id="296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9D4E3-267B-42CD-B354-41A1A5B99AE8}" v="32" dt="2021-08-11T17:00:36.072"/>
    <p1510:client id="{273EDAEB-C828-43D6-A420-9A1327E66DAB}" v="3" dt="2023-08-11T14:51:02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5" autoAdjust="0"/>
    <p:restoredTop sz="93757" autoAdjust="0"/>
  </p:normalViewPr>
  <p:slideViewPr>
    <p:cSldViewPr showGuides="1">
      <p:cViewPr>
        <p:scale>
          <a:sx n="75" d="100"/>
          <a:sy n="75" d="100"/>
        </p:scale>
        <p:origin x="1974" y="70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35-4E15-82F9-E6041AC12F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35-4E15-82F9-E6041AC12F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435-4E15-82F9-E6041AC12F1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435-4E15-82F9-E6041AC12F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Asistencia</c:v>
                </c:pt>
                <c:pt idx="1">
                  <c:v>Participación</c:v>
                </c:pt>
                <c:pt idx="2">
                  <c:v>Tareas</c:v>
                </c:pt>
                <c:pt idx="3">
                  <c:v>Proyecto</c:v>
                </c:pt>
              </c:strCache>
            </c:strRef>
          </c:cat>
          <c:val>
            <c:numRef>
              <c:f>Hoja1!$B$2:$B$5</c:f>
              <c:numCache>
                <c:formatCode>0%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DB-4500-A988-5387358B3F0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Reopilado de https://es.wikipedia.org/wiki/MATLAB 24/08/2015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/>
              <a:t>Reopilado de https://es.wikipedia.org/wiki/MATLAB 24/08/2015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Reopilado de https://es.wikipedia.org/wiki/MATLAB 24/08/2015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1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Reopilado de https://es.wikipedia.org/wiki/MATLAB 24/08/2015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14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Reopilado de https://es.wikipedia.org/wiki/MATLAB 24/08/2015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89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Reopilado de https://es.wikipedia.org/wiki/MATLAB 24/08/2015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29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Reopilado de https://es.wikipedia.org/wiki/MATLAB 24/08/2015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17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Reopilado de https://es.wikipedia.org/wiki/MATLAB 24/08/2015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54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Reopilado de https://es.wikipedia.org/wiki/MATLAB 24/08/2015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97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Reopilado de https://es.wikipedia.org/wiki/MATLAB 24/08/2015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5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Reopilado de https://es.wikipedia.org/wiki/MATLAB 24/08/2015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69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Reopilado de https://es.wikipedia.org/wiki/MATLAB 24/08/2015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7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Reopilado de https://es.wikipedia.org/wiki/MATLAB 24/08/2015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31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Reopilado de https://es.wikipedia.org/wiki/MATLAB 24/08/2015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8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Reopilado de https://es.wikipedia.org/wiki/MATLAB 24/08/2015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18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Reopilado de https://es.wikipedia.org/wiki/MATLAB 24/08/2015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Reopilado de https://es.wikipedia.org/wiki/MATLAB 24/08/2015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8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Reopilado de https://es.wikipedia.org/wiki/MATLAB 24/08/2015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9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Reopilado de https://es.wikipedia.org/wiki/MATLAB 24/08/2015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3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Reopilado de https://es.wikipedia.org/wiki/MATLAB 24/08/2015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0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8/23/2024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8/23/2024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8/23/2024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8/23/2024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8/23/2024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8/23/2024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8/23/2024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8/23/2024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8/23/2024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gi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.gif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ES_tradnl" sz="5400" b="0" i="0" dirty="0">
                <a:solidFill>
                  <a:srgbClr val="465562"/>
                </a:solidFill>
                <a:latin typeface="Euphemia"/>
                <a:ea typeface="+mj-ea"/>
                <a:cs typeface="+mj-cs"/>
              </a:rPr>
              <a:t>Introducci</a:t>
            </a:r>
            <a:r>
              <a:rPr lang="es-ES_tradnl" dirty="0">
                <a:solidFill>
                  <a:srgbClr val="465562"/>
                </a:solidFill>
                <a:latin typeface="Euphemia"/>
              </a:rPr>
              <a:t>ón a la Instrumentación y Señales   2025-1</a:t>
            </a:r>
            <a:endParaRPr lang="es-ES_tradnl" sz="54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812277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es-ES_tradnl" dirty="0">
                <a:solidFill>
                  <a:srgbClr val="465562"/>
                </a:solidFill>
              </a:rPr>
              <a:t>Laboratorio</a:t>
            </a:r>
            <a:endParaRPr lang="es-ES_tradnl" sz="3200" b="0" i="0" dirty="0">
              <a:solidFill>
                <a:srgbClr val="465562"/>
              </a:solidFill>
            </a:endParaRPr>
          </a:p>
        </p:txBody>
      </p:sp>
      <p:pic>
        <p:nvPicPr>
          <p:cNvPr id="1026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9240"/>
            <a:ext cx="1256220" cy="12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358108" y="5805264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María Julieta Mateos </a:t>
            </a:r>
          </a:p>
          <a:p>
            <a:pPr algn="ctr">
              <a:lnSpc>
                <a:spcPct val="900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julieta8a3@gmail.com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Matrices y vectores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65104"/>
          </a:xfrm>
        </p:spPr>
        <p:txBody>
          <a:bodyPr>
            <a:noAutofit/>
          </a:bodyPr>
          <a:lstStyle/>
          <a:p>
            <a:endParaRPr lang="en-US" altLang="en-US" sz="2200" dirty="0"/>
          </a:p>
          <a:p>
            <a:pPr>
              <a:lnSpc>
                <a:spcPct val="140000"/>
              </a:lnSpc>
            </a:pPr>
            <a:r>
              <a:rPr lang="es-MX" altLang="en-US" sz="2200" dirty="0"/>
              <a:t>Todas (casi) las variables en Matlab son matrices.</a:t>
            </a:r>
          </a:p>
          <a:p>
            <a:pPr>
              <a:lnSpc>
                <a:spcPct val="140000"/>
              </a:lnSpc>
            </a:pPr>
            <a:endParaRPr lang="es-MX" altLang="en-US" sz="2200" dirty="0"/>
          </a:p>
          <a:p>
            <a:pPr>
              <a:lnSpc>
                <a:spcPct val="140000"/>
              </a:lnSpc>
            </a:pPr>
            <a:r>
              <a:rPr lang="es-MX" altLang="en-US" sz="2200" dirty="0"/>
              <a:t>Fáciles de definir </a:t>
            </a:r>
          </a:p>
          <a:p>
            <a:pPr>
              <a:lnSpc>
                <a:spcPct val="140000"/>
              </a:lnSpc>
            </a:pPr>
            <a:endParaRPr lang="es-MX" altLang="en-US" sz="2200" dirty="0"/>
          </a:p>
          <a:p>
            <a:pPr>
              <a:lnSpc>
                <a:spcPct val="140000"/>
              </a:lnSpc>
            </a:pPr>
            <a:r>
              <a:rPr lang="es-MX" altLang="en-US" sz="2200" dirty="0"/>
              <a:t>Se utiliza ‘ , ’ para separar los elementos de una fila y se utiliza ‘ ; ’ para separar las filas.</a:t>
            </a:r>
          </a:p>
          <a:p>
            <a:pPr>
              <a:lnSpc>
                <a:spcPct val="140000"/>
              </a:lnSpc>
            </a:pPr>
            <a:endParaRPr lang="en-US" altLang="en-US" sz="2200" dirty="0"/>
          </a:p>
          <a:p>
            <a:pPr marL="0" indent="0">
              <a:lnSpc>
                <a:spcPct val="140000"/>
              </a:lnSpc>
              <a:buNone/>
            </a:pPr>
            <a:endParaRPr lang="en-US" altLang="en-US" sz="2200" dirty="0"/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endParaRPr lang="es-ES_tradnl" sz="2200" b="0" i="0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798268" y="3068960"/>
            <a:ext cx="4724400" cy="1143000"/>
            <a:chOff x="672" y="2400"/>
            <a:chExt cx="2976" cy="72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72" y="2400"/>
              <a:ext cx="2976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72" y="2463"/>
              <a:ext cx="222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Courier New" panose="02070309020205020404" pitchFamily="49" charset="0"/>
                </a:rPr>
                <a:t>&gt;&gt; A = [16 3; 5 10]</a:t>
              </a:r>
            </a:p>
            <a:p>
              <a:r>
                <a:rPr lang="en-US" altLang="en-US" sz="2000" dirty="0">
                  <a:latin typeface="Courier New" panose="02070309020205020404" pitchFamily="49" charset="0"/>
                </a:rPr>
                <a:t>  A =    16     3     </a:t>
              </a:r>
            </a:p>
            <a:p>
              <a:r>
                <a:rPr lang="en-US" altLang="en-US" sz="2000" dirty="0">
                  <a:latin typeface="Courier New" panose="02070309020205020404" pitchFamily="49" charset="0"/>
                </a:rPr>
                <a:t>          5    10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15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57908" y="0"/>
            <a:ext cx="9782801" cy="123983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Matrices y vectores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13892" y="1417637"/>
            <a:ext cx="9782801" cy="5257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Vector	</a:t>
            </a:r>
            <a:r>
              <a:rPr lang="en-US" altLang="en-US" sz="1400" dirty="0">
                <a:latin typeface="Courier New" panose="02070309020205020404" pitchFamily="49" charset="0"/>
              </a:rPr>
              <a:t>x = [1 2 5 1]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x =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		1   2   5   1</a:t>
            </a:r>
          </a:p>
          <a:p>
            <a:pPr>
              <a:lnSpc>
                <a:spcPct val="80000"/>
              </a:lnSpc>
            </a:pPr>
            <a:r>
              <a:rPr lang="en-US" altLang="en-US" sz="2000" dirty="0" err="1"/>
              <a:t>Matriz</a:t>
            </a:r>
            <a:r>
              <a:rPr lang="en-US" altLang="en-US" sz="2000" dirty="0"/>
              <a:t>	</a:t>
            </a:r>
            <a:r>
              <a:rPr lang="en-GB" altLang="en-US" sz="1400" dirty="0">
                <a:latin typeface="Courier New" panose="02070309020205020404" pitchFamily="49" charset="0"/>
              </a:rPr>
              <a:t>x = [1 2 3; 5 1 4;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GB" altLang="en-US" sz="1400" dirty="0">
                <a:latin typeface="Courier New" panose="02070309020205020404" pitchFamily="49" charset="0"/>
              </a:rPr>
              <a:t>3 2 -1];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GB" altLang="en-US" sz="1400" dirty="0">
                <a:latin typeface="Courier New" panose="02070309020205020404" pitchFamily="49" charset="0"/>
              </a:rPr>
              <a:t>x =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>
                <a:latin typeface="Courier New" panose="02070309020205020404" pitchFamily="49" charset="0"/>
              </a:rPr>
              <a:t>   </a:t>
            </a:r>
            <a:r>
              <a:rPr lang="en-US" altLang="en-US" sz="1400" dirty="0">
                <a:latin typeface="Courier New" panose="02070309020205020404" pitchFamily="49" charset="0"/>
              </a:rPr>
              <a:t>	</a:t>
            </a:r>
            <a:r>
              <a:rPr lang="en-GB" altLang="en-US" sz="1400" dirty="0">
                <a:latin typeface="Courier New" panose="02070309020205020404" pitchFamily="49" charset="0"/>
              </a:rPr>
              <a:t>1     2     3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>
                <a:latin typeface="Courier New" panose="02070309020205020404" pitchFamily="49" charset="0"/>
              </a:rPr>
              <a:t>     </a:t>
            </a:r>
            <a:r>
              <a:rPr lang="en-US" altLang="en-US" sz="1400" dirty="0">
                <a:latin typeface="Courier New" panose="02070309020205020404" pitchFamily="49" charset="0"/>
              </a:rPr>
              <a:t>	</a:t>
            </a:r>
            <a:r>
              <a:rPr lang="en-GB" altLang="en-US" sz="1400" dirty="0">
                <a:latin typeface="Courier New" panose="02070309020205020404" pitchFamily="49" charset="0"/>
              </a:rPr>
              <a:t>5     1     4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>
                <a:latin typeface="Courier New" panose="02070309020205020404" pitchFamily="49" charset="0"/>
              </a:rPr>
              <a:t>	</a:t>
            </a:r>
            <a:r>
              <a:rPr lang="en-GB" altLang="en-US" sz="1400" dirty="0">
                <a:latin typeface="Courier New" panose="02070309020205020404" pitchFamily="49" charset="0"/>
              </a:rPr>
              <a:t>3     2    -1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err="1"/>
              <a:t>Matriz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transpuesta</a:t>
            </a:r>
            <a:r>
              <a:rPr lang="en-US" altLang="en-US" sz="2000" dirty="0"/>
              <a:t>	</a:t>
            </a:r>
            <a:r>
              <a:rPr lang="en-US" altLang="en-US" sz="1400" dirty="0">
                <a:latin typeface="Courier New" panose="02070309020205020404" pitchFamily="49" charset="0"/>
              </a:rPr>
              <a:t>y = x’  	   </a:t>
            </a:r>
            <a:r>
              <a:rPr lang="en-GB" altLang="en-US" sz="1400" dirty="0">
                <a:latin typeface="Courier New" panose="02070309020205020404" pitchFamily="49" charset="0"/>
              </a:rPr>
              <a:t>y =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</a:t>
            </a:r>
            <a:r>
              <a:rPr lang="en-GB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>
                <a:latin typeface="Courier New" panose="02070309020205020404" pitchFamily="49" charset="0"/>
              </a:rPr>
              <a:t>					</a:t>
            </a:r>
            <a:r>
              <a:rPr lang="en-GB" altLang="en-US" sz="1400" dirty="0">
                <a:latin typeface="Courier New" panose="02070309020205020404" pitchFamily="49" charset="0"/>
              </a:rPr>
              <a:t>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					</a:t>
            </a:r>
            <a:r>
              <a:rPr lang="en-GB" altLang="en-US" sz="1400" dirty="0"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>
                <a:latin typeface="Courier New" panose="02070309020205020404" pitchFamily="49" charset="0"/>
              </a:rPr>
              <a:t>					</a:t>
            </a:r>
            <a:r>
              <a:rPr lang="en-GB" altLang="en-US" sz="1400" dirty="0">
                <a:latin typeface="Courier New" panose="02070309020205020404" pitchFamily="49" charset="0"/>
              </a:rPr>
              <a:t>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					</a:t>
            </a:r>
            <a:r>
              <a:rPr lang="en-GB" altLang="en-US" sz="1400" dirty="0">
                <a:latin typeface="Courier New" panose="02070309020205020404" pitchFamily="49" charset="0"/>
              </a:rPr>
              <a:t>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2000" dirty="0"/>
          </a:p>
          <a:p>
            <a:pPr>
              <a:lnSpc>
                <a:spcPct val="140000"/>
              </a:lnSpc>
            </a:pPr>
            <a:endParaRPr lang="en-US" altLang="en-US" sz="2000" dirty="0"/>
          </a:p>
          <a:p>
            <a:pPr marL="0" indent="0">
              <a:lnSpc>
                <a:spcPct val="140000"/>
              </a:lnSpc>
              <a:buNone/>
            </a:pPr>
            <a:endParaRPr lang="en-US" altLang="en-US" sz="2000" dirty="0"/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endParaRPr lang="es-ES_tradnl" sz="2000" b="0" i="0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22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Matrices y vectores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7" y="1600200"/>
            <a:ext cx="2412743" cy="892696"/>
          </a:xfrm>
        </p:spPr>
        <p:txBody>
          <a:bodyPr>
            <a:noAutofit/>
          </a:bodyPr>
          <a:lstStyle/>
          <a:p>
            <a:endParaRPr lang="en-US" altLang="en-US" sz="2200" dirty="0"/>
          </a:p>
          <a:p>
            <a:pPr>
              <a:lnSpc>
                <a:spcPct val="140000"/>
              </a:lnSpc>
            </a:pPr>
            <a:endParaRPr lang="en-US" altLang="en-US" sz="2200" dirty="0"/>
          </a:p>
          <a:p>
            <a:pPr marL="0" indent="0">
              <a:lnSpc>
                <a:spcPct val="140000"/>
              </a:lnSpc>
              <a:buNone/>
            </a:pPr>
            <a:endParaRPr lang="en-US" altLang="en-US" sz="2200" dirty="0"/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endParaRPr lang="es-ES_tradnl" sz="2200" b="0" i="0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2054"/>
          <p:cNvGrpSpPr>
            <a:grpSpLocks/>
          </p:cNvGrpSpPr>
          <p:nvPr/>
        </p:nvGrpSpPr>
        <p:grpSpPr bwMode="auto">
          <a:xfrm>
            <a:off x="3286100" y="4387850"/>
            <a:ext cx="2525713" cy="1057374"/>
            <a:chOff x="1674" y="2592"/>
            <a:chExt cx="1344" cy="1392"/>
          </a:xfrm>
        </p:grpSpPr>
        <p:sp>
          <p:nvSpPr>
            <p:cNvPr id="20" name="Rectangle 2055"/>
            <p:cNvSpPr>
              <a:spLocks noChangeArrowheads="1"/>
            </p:cNvSpPr>
            <p:nvPr/>
          </p:nvSpPr>
          <p:spPr bwMode="auto">
            <a:xfrm>
              <a:off x="1674" y="2592"/>
              <a:ext cx="1344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56"/>
            <p:cNvSpPr>
              <a:spLocks noChangeArrowheads="1"/>
            </p:cNvSpPr>
            <p:nvPr/>
          </p:nvSpPr>
          <p:spPr bwMode="auto">
            <a:xfrm>
              <a:off x="1791" y="2600"/>
              <a:ext cx="1163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Vector :</a:t>
              </a:r>
            </a:p>
            <a:p>
              <a:r>
                <a:rPr lang="en-US" altLang="en-US" sz="2000" dirty="0">
                  <a:latin typeface="Courier New" panose="02070309020205020404" pitchFamily="49" charset="0"/>
                </a:rPr>
                <a:t>&gt;&gt; a=[1 2 3];</a:t>
              </a:r>
            </a:p>
            <a:p>
              <a:endParaRPr lang="en-US" altLang="en-US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22" name="Group 2057"/>
          <p:cNvGrpSpPr>
            <a:grpSpLocks/>
          </p:cNvGrpSpPr>
          <p:nvPr/>
        </p:nvGrpSpPr>
        <p:grpSpPr bwMode="auto">
          <a:xfrm>
            <a:off x="7319864" y="4387850"/>
            <a:ext cx="3048000" cy="1034926"/>
            <a:chOff x="5779" y="2640"/>
            <a:chExt cx="2784" cy="1440"/>
          </a:xfrm>
        </p:grpSpPr>
        <p:sp>
          <p:nvSpPr>
            <p:cNvPr id="23" name="Rectangle 2058"/>
            <p:cNvSpPr>
              <a:spLocks noChangeArrowheads="1"/>
            </p:cNvSpPr>
            <p:nvPr/>
          </p:nvSpPr>
          <p:spPr bwMode="auto">
            <a:xfrm>
              <a:off x="5779" y="2640"/>
              <a:ext cx="2784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059"/>
            <p:cNvSpPr>
              <a:spLocks noChangeArrowheads="1"/>
            </p:cNvSpPr>
            <p:nvPr/>
          </p:nvSpPr>
          <p:spPr bwMode="auto">
            <a:xfrm>
              <a:off x="5987" y="2776"/>
              <a:ext cx="2418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Matrix:</a:t>
              </a:r>
              <a:endParaRPr lang="en-US" altLang="en-US" sz="2000" dirty="0"/>
            </a:p>
            <a:p>
              <a:r>
                <a:rPr lang="en-US" altLang="en-US" sz="2000" dirty="0">
                  <a:latin typeface="Courier New" panose="02070309020205020404" pitchFamily="49" charset="0"/>
                </a:rPr>
                <a:t>&gt;&gt; A=[1 2; 3 4];</a:t>
              </a:r>
            </a:p>
            <a:p>
              <a:endParaRPr lang="en-US" altLang="en-US" sz="2000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25" name="Rectangle 2061"/>
          <p:cNvSpPr>
            <a:spLocks noChangeArrowheads="1"/>
          </p:cNvSpPr>
          <p:nvPr/>
        </p:nvSpPr>
        <p:spPr bwMode="auto">
          <a:xfrm>
            <a:off x="6694911" y="1417637"/>
            <a:ext cx="4724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062"/>
          <p:cNvSpPr>
            <a:spLocks noChangeArrowheads="1"/>
          </p:cNvSpPr>
          <p:nvPr/>
        </p:nvSpPr>
        <p:spPr bwMode="auto">
          <a:xfrm>
            <a:off x="6815561" y="1493837"/>
            <a:ext cx="35369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</a:rPr>
              <a:t>&gt;&gt; A = [16 3; 5 10]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A =    16     3     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       5    10 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B = [3 4 5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6 7 8]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B = 3  4  5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   6  7  8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4367928" y="1889448"/>
            <a:ext cx="165547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2800" dirty="0"/>
              <a:t>Define</a:t>
            </a:r>
            <a:endParaRPr lang="en-US" sz="2800" dirty="0"/>
          </a:p>
        </p:txBody>
      </p:sp>
      <p:sp>
        <p:nvSpPr>
          <p:cNvPr id="3" name="CuadroTexto 2"/>
          <p:cNvSpPr txBox="1"/>
          <p:nvPr/>
        </p:nvSpPr>
        <p:spPr>
          <a:xfrm>
            <a:off x="2147376" y="3331640"/>
            <a:ext cx="399359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2800" dirty="0"/>
              <a:t>Encuentra la transpuesta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64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Generando vectores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7" y="1600200"/>
            <a:ext cx="2412743" cy="892696"/>
          </a:xfrm>
        </p:spPr>
        <p:txBody>
          <a:bodyPr>
            <a:noAutofit/>
          </a:bodyPr>
          <a:lstStyle/>
          <a:p>
            <a:endParaRPr lang="en-US" altLang="en-US" sz="2200" dirty="0"/>
          </a:p>
          <a:p>
            <a:pPr>
              <a:lnSpc>
                <a:spcPct val="140000"/>
              </a:lnSpc>
            </a:pPr>
            <a:endParaRPr lang="en-US" altLang="en-US" sz="2200" dirty="0"/>
          </a:p>
          <a:p>
            <a:pPr marL="0" indent="0">
              <a:lnSpc>
                <a:spcPct val="140000"/>
              </a:lnSpc>
              <a:buNone/>
            </a:pPr>
            <a:endParaRPr lang="en-US" altLang="en-US" sz="2200" dirty="0"/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endParaRPr lang="es-ES_tradnl" sz="2200" b="0" i="0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345804" y="1600200"/>
            <a:ext cx="7620000" cy="11807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2422004" y="1600200"/>
            <a:ext cx="69557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</a:rPr>
              <a:t>&gt;&gt; x=0:1/2:2*pi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x =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0 0.5000 1.0000 1.5000 2.0000 2.5000 3.0000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2339478" y="3013644"/>
            <a:ext cx="7620000" cy="11346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2387749" y="2668414"/>
            <a:ext cx="71945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000" dirty="0"/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x=</a:t>
            </a:r>
            <a:r>
              <a:rPr lang="en-US" altLang="en-US" sz="2000" dirty="0" err="1">
                <a:latin typeface="Courier New" panose="02070309020205020404" pitchFamily="49" charset="0"/>
              </a:rPr>
              <a:t>linspace</a:t>
            </a:r>
            <a:r>
              <a:rPr lang="en-US" altLang="en-US" sz="2000" dirty="0">
                <a:latin typeface="Courier New" panose="02070309020205020404" pitchFamily="49" charset="0"/>
              </a:rPr>
              <a:t>(0, pi, 7)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x =         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0 0.5236 1.0472 1.5708 2.0944 2.6180 3.1416 </a:t>
            </a: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362844" y="4437112"/>
            <a:ext cx="7620000" cy="11807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2439044" y="4437112"/>
            <a:ext cx="757130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</a:rPr>
              <a:t>&gt;&gt; x=0:1:8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x =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1.000 2.000 3.000 4.000 5.000 6.000 7.000 8.000</a:t>
            </a:r>
          </a:p>
        </p:txBody>
      </p:sp>
    </p:spTree>
    <p:extLst>
      <p:ext uri="{BB962C8B-B14F-4D97-AF65-F5344CB8AC3E}">
        <p14:creationId xmlns:p14="http://schemas.microsoft.com/office/powerpoint/2010/main" val="3420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Generando matrices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7" y="1600200"/>
            <a:ext cx="2412743" cy="892696"/>
          </a:xfrm>
        </p:spPr>
        <p:txBody>
          <a:bodyPr>
            <a:noAutofit/>
          </a:bodyPr>
          <a:lstStyle/>
          <a:p>
            <a:endParaRPr lang="en-US" altLang="en-US" sz="2200" dirty="0"/>
          </a:p>
          <a:p>
            <a:pPr>
              <a:lnSpc>
                <a:spcPct val="140000"/>
              </a:lnSpc>
            </a:pPr>
            <a:endParaRPr lang="en-US" altLang="en-US" sz="2200" dirty="0"/>
          </a:p>
          <a:p>
            <a:pPr marL="0" indent="0">
              <a:lnSpc>
                <a:spcPct val="140000"/>
              </a:lnSpc>
              <a:buNone/>
            </a:pPr>
            <a:endParaRPr lang="en-US" altLang="en-US" sz="2200" dirty="0"/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endParaRPr lang="es-ES_tradnl" sz="2200" b="0" i="0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422004" y="1889448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Courier New" panose="02070309020205020404" pitchFamily="49" charset="0"/>
              </a:rPr>
              <a:t>zeros(m, n):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dirty="0" err="1"/>
              <a:t>matriz</a:t>
            </a:r>
            <a:r>
              <a:rPr lang="en-US" altLang="en-US" dirty="0"/>
              <a:t> de zeros.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ones(m, n):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dirty="0" err="1">
                <a:latin typeface="Times-Roman" charset="0"/>
              </a:rPr>
              <a:t>matriz</a:t>
            </a:r>
            <a:r>
              <a:rPr lang="en-US" altLang="en-US" dirty="0">
                <a:latin typeface="Times-Roman" charset="0"/>
              </a:rPr>
              <a:t> de </a:t>
            </a:r>
            <a:r>
              <a:rPr lang="en-US" altLang="en-US" dirty="0" err="1">
                <a:latin typeface="Times-Roman" charset="0"/>
              </a:rPr>
              <a:t>unos</a:t>
            </a:r>
            <a:r>
              <a:rPr lang="en-US" altLang="en-US" dirty="0">
                <a:latin typeface="Times-Roman" charset="0"/>
              </a:rPr>
              <a:t>. 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eye(m, n):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dirty="0" err="1">
                <a:latin typeface="Times-Roman" charset="0"/>
              </a:rPr>
              <a:t>matriz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dirty="0" err="1">
                <a:latin typeface="Times-Roman" charset="0"/>
              </a:rPr>
              <a:t>identidad</a:t>
            </a:r>
            <a:r>
              <a:rPr lang="en-US" altLang="en-US" dirty="0">
                <a:latin typeface="Times-Roman" charset="0"/>
              </a:rPr>
              <a:t>.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rand(m, n):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dirty="0" err="1">
                <a:latin typeface="Times-Roman" charset="0"/>
              </a:rPr>
              <a:t>datos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dirty="0" err="1">
                <a:latin typeface="Times-Roman" charset="0"/>
              </a:rPr>
              <a:t>aleatorios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dirty="0" err="1">
                <a:latin typeface="Times-Roman" charset="0"/>
              </a:rPr>
              <a:t>distribuidos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b="1" dirty="0" err="1">
                <a:latin typeface="Times-Roman" charset="0"/>
              </a:rPr>
              <a:t>uniforme</a:t>
            </a:r>
            <a:endParaRPr lang="en-US" altLang="en-US" b="1" dirty="0">
              <a:latin typeface="Times-Roman" charset="0"/>
            </a:endParaRPr>
          </a:p>
          <a:p>
            <a:r>
              <a:rPr lang="en-US" altLang="en-US" sz="2400" dirty="0" err="1">
                <a:latin typeface="Courier New" panose="02070309020205020404" pitchFamily="49" charset="0"/>
              </a:rPr>
              <a:t>randn</a:t>
            </a:r>
            <a:r>
              <a:rPr lang="en-US" altLang="en-US" sz="2400" dirty="0">
                <a:latin typeface="Courier New" panose="02070309020205020404" pitchFamily="49" charset="0"/>
              </a:rPr>
              <a:t>(m, n):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dirty="0" err="1">
                <a:latin typeface="Times-Roman" charset="0"/>
              </a:rPr>
              <a:t>datos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dirty="0" err="1">
                <a:latin typeface="Times-Roman" charset="0"/>
              </a:rPr>
              <a:t>aleatorios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dirty="0" err="1">
                <a:latin typeface="Times-Roman" charset="0"/>
              </a:rPr>
              <a:t>distribuidos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b="1" dirty="0" err="1">
                <a:latin typeface="Times-Roman" charset="0"/>
              </a:rPr>
              <a:t>normalmente</a:t>
            </a:r>
            <a:endParaRPr lang="en-US" altLang="en-US" b="1" dirty="0">
              <a:latin typeface="Times-Roman" charset="0"/>
            </a:endParaRPr>
          </a:p>
          <a:p>
            <a:r>
              <a:rPr lang="en-US" altLang="en-US" sz="2400" dirty="0">
                <a:latin typeface="Courier New" panose="02070309020205020404" pitchFamily="49" charset="0"/>
              </a:rPr>
              <a:t>magic(m):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dirty="0" err="1">
                <a:latin typeface="Times-Roman" charset="0"/>
              </a:rPr>
              <a:t>matriz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dirty="0" err="1">
                <a:latin typeface="Times-Roman" charset="0"/>
              </a:rPr>
              <a:t>cuadrada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dirty="0" err="1">
                <a:latin typeface="Times-Roman" charset="0"/>
              </a:rPr>
              <a:t>cuyos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dirty="0" err="1">
                <a:latin typeface="Times-Roman" charset="0"/>
              </a:rPr>
              <a:t>elementos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dirty="0" err="1">
                <a:latin typeface="Times-Roman" charset="0"/>
              </a:rPr>
              <a:t>tienen</a:t>
            </a:r>
            <a:r>
              <a:rPr lang="en-US" altLang="en-US" dirty="0">
                <a:latin typeface="Times-Roman" charset="0"/>
              </a:rPr>
              <a:t> la </a:t>
            </a:r>
            <a:r>
              <a:rPr lang="en-US" altLang="en-US" dirty="0" err="1">
                <a:latin typeface="Times-Roman" charset="0"/>
              </a:rPr>
              <a:t>misma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dirty="0" err="1">
                <a:latin typeface="Times-Roman" charset="0"/>
              </a:rPr>
              <a:t>suma</a:t>
            </a:r>
            <a:r>
              <a:rPr lang="en-US" altLang="en-US" dirty="0">
                <a:latin typeface="Times-Roman" charset="0"/>
              </a:rPr>
              <a:t> a lo largo de las </a:t>
            </a:r>
            <a:r>
              <a:rPr lang="en-US" altLang="en-US" dirty="0" err="1">
                <a:latin typeface="Times-Roman" charset="0"/>
              </a:rPr>
              <a:t>filas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dirty="0" err="1">
                <a:latin typeface="Times-Roman" charset="0"/>
              </a:rPr>
              <a:t>columanas</a:t>
            </a:r>
            <a:r>
              <a:rPr lang="en-US" altLang="en-US" dirty="0">
                <a:latin typeface="Times-Roman" charset="0"/>
              </a:rPr>
              <a:t> y diagonal. </a:t>
            </a:r>
          </a:p>
          <a:p>
            <a:r>
              <a:rPr lang="en-US" altLang="en-US" sz="2400" dirty="0" err="1">
                <a:latin typeface="Courier New" panose="02070309020205020404" pitchFamily="49" charset="0"/>
              </a:rPr>
              <a:t>pascal</a:t>
            </a:r>
            <a:r>
              <a:rPr lang="en-US" altLang="en-US" sz="2400" dirty="0">
                <a:latin typeface="Courier New" panose="02070309020205020404" pitchFamily="49" charset="0"/>
              </a:rPr>
              <a:t>(m) :</a:t>
            </a:r>
            <a:r>
              <a:rPr lang="en-US" altLang="en-US" dirty="0">
                <a:latin typeface="Times-Roman" charset="0"/>
              </a:rPr>
              <a:t>  </a:t>
            </a:r>
            <a:r>
              <a:rPr lang="en-US" altLang="en-US" dirty="0" err="1">
                <a:latin typeface="Times-Roman" charset="0"/>
              </a:rPr>
              <a:t>matriz</a:t>
            </a:r>
            <a:r>
              <a:rPr lang="en-US" altLang="en-US" dirty="0">
                <a:latin typeface="Times-Roman" charset="0"/>
              </a:rPr>
              <a:t> de Pascal. </a:t>
            </a:r>
            <a:endParaRPr lang="en-US" altLang="en-US" dirty="0">
              <a:latin typeface="Courie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1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Índices de matrices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7" y="1600200"/>
            <a:ext cx="2412743" cy="892696"/>
          </a:xfrm>
        </p:spPr>
        <p:txBody>
          <a:bodyPr>
            <a:noAutofit/>
          </a:bodyPr>
          <a:lstStyle/>
          <a:p>
            <a:endParaRPr lang="en-US" altLang="en-US" sz="2200" dirty="0"/>
          </a:p>
          <a:p>
            <a:pPr>
              <a:lnSpc>
                <a:spcPct val="140000"/>
              </a:lnSpc>
            </a:pPr>
            <a:endParaRPr lang="en-US" altLang="en-US" sz="2200" dirty="0"/>
          </a:p>
          <a:p>
            <a:pPr marL="0" indent="0">
              <a:lnSpc>
                <a:spcPct val="140000"/>
              </a:lnSpc>
              <a:buNone/>
            </a:pPr>
            <a:endParaRPr lang="en-US" altLang="en-US" sz="2200" dirty="0"/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endParaRPr lang="es-ES_tradnl" sz="2200" b="0" i="0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0924" y="2848744"/>
            <a:ext cx="2366963" cy="1735138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873062"/>
              </p:ext>
            </p:extLst>
          </p:nvPr>
        </p:nvGraphicFramePr>
        <p:xfrm>
          <a:off x="5807124" y="2924944"/>
          <a:ext cx="1087438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57317" imgH="914286" progId="Paint.Picture">
                  <p:embed/>
                </p:oleObj>
              </mc:Choice>
              <mc:Fallback>
                <p:oleObj name="Bitmap Image" r:id="rId5" imgW="657317" imgH="914286" progId="Paint.Picture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124" y="2924944"/>
                        <a:ext cx="1087438" cy="15128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496694"/>
              </p:ext>
            </p:extLst>
          </p:nvPr>
        </p:nvGraphicFramePr>
        <p:xfrm>
          <a:off x="7102524" y="2924944"/>
          <a:ext cx="1873250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1171429" imgH="971686" progId="Paint.Picture">
                  <p:embed/>
                </p:oleObj>
              </mc:Choice>
              <mc:Fallback>
                <p:oleObj name="Bitmap Image" r:id="rId7" imgW="1171429" imgH="971686" progId="Paint.Picture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524" y="2924944"/>
                        <a:ext cx="1873250" cy="1554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578208"/>
              </p:ext>
            </p:extLst>
          </p:nvPr>
        </p:nvGraphicFramePr>
        <p:xfrm>
          <a:off x="9231362" y="2924944"/>
          <a:ext cx="1300162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9" imgW="838095" imgH="1066667" progId="Paint.Picture">
                  <p:embed/>
                </p:oleObj>
              </mc:Choice>
              <mc:Fallback>
                <p:oleObj name="Bitmap Image" r:id="rId9" imgW="838095" imgH="1066667" progId="Paint.Picture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1362" y="2924944"/>
                        <a:ext cx="1300162" cy="15033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312239"/>
              </p:ext>
            </p:extLst>
          </p:nvPr>
        </p:nvGraphicFramePr>
        <p:xfrm>
          <a:off x="4587924" y="2924944"/>
          <a:ext cx="973138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1" imgW="581106" imgH="905001" progId="Paint.Picture">
                  <p:embed/>
                </p:oleObj>
              </mc:Choice>
              <mc:Fallback>
                <p:oleObj name="Bitmap Image" r:id="rId11" imgW="581106" imgH="905001" progId="Paint.Picture">
                  <p:embed/>
                  <p:pic>
                    <p:nvPicPr>
                      <p:cNvPr id="12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924" y="2924944"/>
                        <a:ext cx="973138" cy="15128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A3277DE5-9580-4690-82CB-2B38353F55A6}"/>
              </a:ext>
            </a:extLst>
          </p:cNvPr>
          <p:cNvSpPr txBox="1"/>
          <p:nvPr/>
        </p:nvSpPr>
        <p:spPr>
          <a:xfrm>
            <a:off x="6484836" y="1231984"/>
            <a:ext cx="400206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2800" dirty="0"/>
              <a:t>A(2,1:2)=[4,7]</a:t>
            </a:r>
          </a:p>
          <a:p>
            <a:pPr>
              <a:lnSpc>
                <a:spcPct val="90000"/>
              </a:lnSpc>
            </a:pPr>
            <a:r>
              <a:rPr lang="es-MX" sz="2800" dirty="0"/>
              <a:t>A([1,3],:)=[10 , 8, 9; 6 ,8 ,2]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A(2,2)=100</a:t>
            </a:r>
          </a:p>
        </p:txBody>
      </p:sp>
    </p:spTree>
    <p:extLst>
      <p:ext uri="{BB962C8B-B14F-4D97-AF65-F5344CB8AC3E}">
        <p14:creationId xmlns:p14="http://schemas.microsoft.com/office/powerpoint/2010/main" val="417000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Concatenación de matrices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7" y="1600200"/>
            <a:ext cx="2412743" cy="892696"/>
          </a:xfrm>
        </p:spPr>
        <p:txBody>
          <a:bodyPr>
            <a:noAutofit/>
          </a:bodyPr>
          <a:lstStyle/>
          <a:p>
            <a:endParaRPr lang="en-US" altLang="en-US" sz="2200" dirty="0"/>
          </a:p>
          <a:p>
            <a:pPr>
              <a:lnSpc>
                <a:spcPct val="140000"/>
              </a:lnSpc>
            </a:pPr>
            <a:endParaRPr lang="en-US" altLang="en-US" sz="2200" dirty="0"/>
          </a:p>
          <a:p>
            <a:pPr marL="0" indent="0">
              <a:lnSpc>
                <a:spcPct val="140000"/>
              </a:lnSpc>
              <a:buNone/>
            </a:pPr>
            <a:endParaRPr lang="en-US" altLang="en-US" sz="2200" dirty="0"/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endParaRPr lang="es-ES_tradnl" sz="2200" b="0" i="0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598636" y="2044810"/>
            <a:ext cx="7772400" cy="404848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>
                <a:latin typeface="Courier New" panose="02070309020205020404" pitchFamily="49" charset="0"/>
              </a:rPr>
              <a:t>x = [1 2], y = [4 5], z=[ 0 0]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A = [ x y]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		1   2   4   5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B = [x ; y]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1 2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4 5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R=[[</a:t>
            </a:r>
            <a:r>
              <a:rPr lang="en-US" altLang="en-US" sz="1800" dirty="0" err="1">
                <a:latin typeface="Courier New" panose="02070309020205020404" pitchFamily="49" charset="0"/>
              </a:rPr>
              <a:t>x;y</a:t>
            </a:r>
            <a:r>
              <a:rPr lang="en-US" altLang="en-US" sz="1800" dirty="0">
                <a:latin typeface="Courier New" panose="02070309020205020404" pitchFamily="49" charset="0"/>
              </a:rPr>
              <a:t>],z’] o R=[[</a:t>
            </a:r>
            <a:r>
              <a:rPr lang="en-US" altLang="en-US" sz="1800" dirty="0" err="1">
                <a:latin typeface="Courier New" panose="02070309020205020404" pitchFamily="49" charset="0"/>
              </a:rPr>
              <a:t>x’,y</a:t>
            </a:r>
            <a:r>
              <a:rPr lang="en-US" altLang="en-US" sz="1800" dirty="0">
                <a:latin typeface="Courier New" panose="02070309020205020404" pitchFamily="49" charset="0"/>
              </a:rPr>
              <a:t>’]’,z’]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260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Operación de matrices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7" y="1600200"/>
            <a:ext cx="2412743" cy="892696"/>
          </a:xfrm>
        </p:spPr>
        <p:txBody>
          <a:bodyPr>
            <a:noAutofit/>
          </a:bodyPr>
          <a:lstStyle/>
          <a:p>
            <a:endParaRPr lang="en-US" altLang="en-US" sz="2200" dirty="0"/>
          </a:p>
          <a:p>
            <a:pPr>
              <a:lnSpc>
                <a:spcPct val="140000"/>
              </a:lnSpc>
            </a:pPr>
            <a:endParaRPr lang="en-US" altLang="en-US" sz="2200" dirty="0"/>
          </a:p>
          <a:p>
            <a:pPr marL="0" indent="0">
              <a:lnSpc>
                <a:spcPct val="140000"/>
              </a:lnSpc>
              <a:buNone/>
            </a:pPr>
            <a:endParaRPr lang="en-US" altLang="en-US" sz="2200" dirty="0"/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endParaRPr lang="es-ES_tradnl" sz="2200" b="0" i="0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422004" y="1792933"/>
            <a:ext cx="7772400" cy="3508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rPr lang="en-US" altLang="en-US" sz="2400" dirty="0">
                <a:latin typeface="Courier New" panose="02070309020205020404" pitchFamily="49" charset="0"/>
              </a:rPr>
              <a:t>+:</a:t>
            </a:r>
            <a:r>
              <a:rPr lang="en-US" altLang="en-US" sz="2400" dirty="0">
                <a:latin typeface="Times-Roman" charset="0"/>
              </a:rPr>
              <a:t> </a:t>
            </a:r>
            <a:r>
              <a:rPr lang="en-US" altLang="en-US" sz="2400" dirty="0" err="1">
                <a:latin typeface="Times-Roman" charset="0"/>
              </a:rPr>
              <a:t>suma</a:t>
            </a:r>
            <a:endParaRPr lang="en-US" altLang="en-US" sz="2400" dirty="0">
              <a:latin typeface="Times-Roman" charset="0"/>
            </a:endParaRPr>
          </a:p>
          <a:p>
            <a:pPr marL="533400" indent="-533400"/>
            <a:r>
              <a:rPr lang="en-US" altLang="en-US" sz="2400" dirty="0">
                <a:latin typeface="Courier New" panose="02070309020205020404" pitchFamily="49" charset="0"/>
              </a:rPr>
              <a:t>-: </a:t>
            </a:r>
            <a:r>
              <a:rPr lang="en-US" altLang="en-US" sz="2400" dirty="0" err="1">
                <a:latin typeface="Times-Roman" charset="0"/>
              </a:rPr>
              <a:t>resta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marL="533400" indent="-533400"/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.*</a:t>
            </a:r>
            <a:r>
              <a:rPr lang="en-US" altLang="en-US" sz="2400" dirty="0">
                <a:latin typeface="Courier New" panose="02070309020205020404" pitchFamily="49" charset="0"/>
              </a:rPr>
              <a:t>:</a:t>
            </a:r>
            <a:r>
              <a:rPr lang="en-US" altLang="en-US" sz="2400" dirty="0">
                <a:latin typeface="Times-Roman" charset="0"/>
              </a:rPr>
              <a:t> </a:t>
            </a:r>
            <a:r>
              <a:rPr lang="en-US" altLang="en-US" sz="2400" dirty="0" err="1">
                <a:latin typeface="Times-Roman" charset="0"/>
              </a:rPr>
              <a:t>multiplicación</a:t>
            </a:r>
            <a:endParaRPr lang="en-US" altLang="en-US" sz="2400" dirty="0">
              <a:latin typeface="Times-Roman" charset="0"/>
            </a:endParaRPr>
          </a:p>
          <a:p>
            <a:pPr marL="533400" indent="-533400"/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./</a:t>
            </a:r>
            <a:r>
              <a:rPr lang="en-US" altLang="en-US" sz="2400" dirty="0">
                <a:latin typeface="Courier New" panose="02070309020205020404" pitchFamily="49" charset="0"/>
              </a:rPr>
              <a:t>:</a:t>
            </a:r>
            <a:r>
              <a:rPr lang="en-US" altLang="en-US" sz="2400" dirty="0">
                <a:latin typeface="Times-Roman" charset="0"/>
              </a:rPr>
              <a:t> </a:t>
            </a:r>
            <a:r>
              <a:rPr lang="en-US" altLang="en-US" sz="2400" dirty="0" err="1">
                <a:latin typeface="Times-Roman" charset="0"/>
              </a:rPr>
              <a:t>división</a:t>
            </a:r>
            <a:r>
              <a:rPr lang="en-US" altLang="en-US" sz="2400" dirty="0">
                <a:latin typeface="Times-Roman" charset="0"/>
              </a:rPr>
              <a:t> </a:t>
            </a:r>
          </a:p>
          <a:p>
            <a:pPr marL="533400" indent="-533400"/>
            <a:r>
              <a:rPr lang="en-US" altLang="en-US" sz="2400" dirty="0">
                <a:latin typeface="Courier New" panose="02070309020205020404" pitchFamily="49" charset="0"/>
              </a:rPr>
              <a:t>^: </a:t>
            </a:r>
            <a:r>
              <a:rPr lang="en-US" altLang="en-US" sz="2400" dirty="0" err="1">
                <a:latin typeface="Times-Roman" charset="0"/>
              </a:rPr>
              <a:t>exponenciación</a:t>
            </a:r>
            <a:endParaRPr lang="en-US" altLang="en-US" sz="2400" dirty="0">
              <a:latin typeface="Times-Roman" charset="0"/>
            </a:endParaRPr>
          </a:p>
          <a:p>
            <a:pPr marL="533400" indent="-533400"/>
            <a:r>
              <a:rPr lang="en-US" altLang="en-US" sz="2400" dirty="0">
                <a:latin typeface="Courier New" panose="02070309020205020404" pitchFamily="49" charset="0"/>
              </a:rPr>
              <a:t>\:</a:t>
            </a:r>
            <a:r>
              <a:rPr lang="en-US" altLang="en-US" sz="2400" dirty="0">
                <a:latin typeface="Times-Roman" charset="0"/>
              </a:rPr>
              <a:t> division </a:t>
            </a:r>
            <a:r>
              <a:rPr lang="en-US" altLang="en-US" sz="2400" dirty="0" err="1">
                <a:latin typeface="Times-Roman" charset="0"/>
              </a:rPr>
              <a:t>izquierda</a:t>
            </a:r>
            <a:r>
              <a:rPr lang="en-US" altLang="en-US" sz="2400" dirty="0">
                <a:latin typeface="Times-Roman" charset="0"/>
              </a:rPr>
              <a:t>. </a:t>
            </a:r>
            <a:r>
              <a:rPr lang="en-US" altLang="en-US" sz="2400" dirty="0">
                <a:latin typeface="Courier New" panose="02070309020205020404" pitchFamily="49" charset="0"/>
              </a:rPr>
              <a:t>INV(A)*B</a:t>
            </a:r>
            <a:r>
              <a:rPr lang="en-US" altLang="en-US" sz="2400" dirty="0">
                <a:latin typeface="Times-Roman" charset="0"/>
              </a:rPr>
              <a:t>, </a:t>
            </a:r>
          </a:p>
          <a:p>
            <a:pPr marL="533400" indent="-533400"/>
            <a:endParaRPr lang="en-US" altLang="en-US" sz="2400" dirty="0">
              <a:latin typeface="Times-Roman" charset="0"/>
            </a:endParaRPr>
          </a:p>
          <a:p>
            <a:pPr marL="533400" indent="-533400"/>
            <a:r>
              <a:rPr lang="en-US" altLang="en-US" sz="2400" dirty="0">
                <a:latin typeface="Times-Roman" charset="0"/>
              </a:rPr>
              <a:t>B(1,[1,2])=2*B(1,[1,2])</a:t>
            </a:r>
          </a:p>
          <a:p>
            <a:pPr marL="533400" indent="-533400"/>
            <a:r>
              <a:rPr lang="en-US" altLang="en-US" sz="2400" dirty="0">
                <a:latin typeface="Times-Roman" charset="0"/>
              </a:rPr>
              <a:t>B</a:t>
            </a:r>
          </a:p>
          <a:p>
            <a:pPr marL="533400" indent="-533400"/>
            <a:endParaRPr lang="en-US" altLang="en-US" sz="2400" dirty="0">
              <a:latin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23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Operación de matrices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7" y="1600200"/>
            <a:ext cx="2412743" cy="892696"/>
          </a:xfrm>
        </p:spPr>
        <p:txBody>
          <a:bodyPr>
            <a:noAutofit/>
          </a:bodyPr>
          <a:lstStyle/>
          <a:p>
            <a:endParaRPr lang="en-US" altLang="en-US" sz="2200" dirty="0"/>
          </a:p>
          <a:p>
            <a:pPr>
              <a:lnSpc>
                <a:spcPct val="140000"/>
              </a:lnSpc>
            </a:pPr>
            <a:endParaRPr lang="en-US" altLang="en-US" sz="2200" dirty="0"/>
          </a:p>
          <a:p>
            <a:pPr marL="0" indent="0">
              <a:lnSpc>
                <a:spcPct val="140000"/>
              </a:lnSpc>
              <a:buNone/>
            </a:pPr>
            <a:endParaRPr lang="en-US" altLang="en-US" sz="2200" dirty="0"/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endParaRPr lang="es-ES_tradnl" sz="2200" b="0" i="0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710036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Elemento</a:t>
            </a:r>
            <a:r>
              <a:rPr lang="en-US" altLang="en-US" dirty="0"/>
              <a:t> </a:t>
            </a:r>
            <a:r>
              <a:rPr lang="en-US" altLang="en-US" dirty="0" err="1"/>
              <a:t>por</a:t>
            </a:r>
            <a:r>
              <a:rPr lang="en-US" altLang="en-US" dirty="0"/>
              <a:t> </a:t>
            </a:r>
            <a:r>
              <a:rPr lang="en-US" altLang="en-US" dirty="0" err="1"/>
              <a:t>elemento</a:t>
            </a:r>
            <a:endParaRPr lang="en-US" altLang="en-US" dirty="0"/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.^ :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dirty="0" err="1">
                <a:latin typeface="Times-Roman" charset="0"/>
              </a:rPr>
              <a:t>potencia</a:t>
            </a:r>
            <a:r>
              <a:rPr lang="en-US" altLang="en-US" dirty="0">
                <a:latin typeface="Times-Roman" charset="0"/>
              </a:rPr>
              <a:t> 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.* :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dirty="0" err="1">
                <a:latin typeface="Times-Roman" charset="0"/>
              </a:rPr>
              <a:t>multiplicación</a:t>
            </a:r>
            <a:endParaRPr lang="en-US" altLang="en-US" dirty="0">
              <a:latin typeface="Times-Roman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./ :</a:t>
            </a:r>
            <a:r>
              <a:rPr lang="en-US" altLang="en-US" dirty="0">
                <a:latin typeface="Times-Roman" charset="0"/>
              </a:rPr>
              <a:t> </a:t>
            </a:r>
            <a:r>
              <a:rPr lang="en-US" altLang="en-US" dirty="0" err="1">
                <a:latin typeface="Times-Roman" charset="0"/>
              </a:rPr>
              <a:t>división</a:t>
            </a:r>
            <a:endParaRPr lang="en-US" altLang="en-US" dirty="0">
              <a:latin typeface="Times-Roman" charset="0"/>
            </a:endParaRPr>
          </a:p>
          <a:p>
            <a:r>
              <a:rPr lang="en-US" altLang="en-US" dirty="0" err="1"/>
              <a:t>Ejemplo</a:t>
            </a:r>
            <a:endParaRPr lang="en-US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949252" y="4437112"/>
            <a:ext cx="2819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01652" y="4437112"/>
            <a:ext cx="2819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</a:rPr>
              <a:t>&gt;&gt; A=[1 2;3 4];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B=[12 5;3 9];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A*B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 18    23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 48    51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454452" y="4437112"/>
            <a:ext cx="201295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But:</a:t>
            </a:r>
            <a:endParaRPr lang="en-US" altLang="en-US" sz="2000" dirty="0">
              <a:latin typeface="Courier" pitchFamily="34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A.*B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 12    10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 9    36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454452" y="4437112"/>
            <a:ext cx="27432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0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Operación de matrices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7" y="1600200"/>
            <a:ext cx="2412743" cy="892696"/>
          </a:xfrm>
        </p:spPr>
        <p:txBody>
          <a:bodyPr>
            <a:noAutofit/>
          </a:bodyPr>
          <a:lstStyle/>
          <a:p>
            <a:endParaRPr lang="en-US" altLang="en-US" sz="2200" dirty="0"/>
          </a:p>
          <a:p>
            <a:pPr>
              <a:lnSpc>
                <a:spcPct val="140000"/>
              </a:lnSpc>
            </a:pPr>
            <a:endParaRPr lang="en-US" altLang="en-US" sz="2200" dirty="0"/>
          </a:p>
          <a:p>
            <a:pPr marL="0" indent="0">
              <a:lnSpc>
                <a:spcPct val="140000"/>
              </a:lnSpc>
              <a:buNone/>
            </a:pPr>
            <a:endParaRPr lang="en-US" altLang="en-US" sz="2200" dirty="0"/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endParaRPr lang="es-ES_tradnl" sz="2200" b="0" i="0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77988" y="1600200"/>
            <a:ext cx="32004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</a:rPr>
              <a:t>&gt;&gt; A=1:3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A=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A=1:9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1  2  3 4  5  7 8 9</a:t>
            </a:r>
          </a:p>
          <a:p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B=1:2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B= 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1  2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B(5)=7;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B=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1  2  0  0  7 </a:t>
            </a:r>
          </a:p>
          <a:p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316588" y="1524000"/>
            <a:ext cx="35814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</a:rPr>
              <a:t>&gt;&gt; C=[1 2; 3 4]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C=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1  2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3  4 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C(3,:)=[5 6];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C= 1 2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3 4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5 6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D=</a:t>
            </a:r>
            <a:r>
              <a:rPr lang="en-US" altLang="en-US" sz="2000" dirty="0" err="1">
                <a:latin typeface="Courier New" panose="02070309020205020404" pitchFamily="49" charset="0"/>
              </a:rPr>
              <a:t>linspace</a:t>
            </a:r>
            <a:r>
              <a:rPr lang="en-US" altLang="en-US" sz="2000" dirty="0">
                <a:latin typeface="Courier New" panose="02070309020205020404" pitchFamily="49" charset="0"/>
              </a:rPr>
              <a:t>(4,12,3);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4 8 12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E=[C D’] 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E= 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1  2  4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3  4  8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5  6  12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201788" y="1524000"/>
            <a:ext cx="33528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240388" y="1524000"/>
            <a:ext cx="35052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7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Objetivos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es-ES_tradnl" dirty="0">
                <a:solidFill>
                  <a:schemeClr val="tx1">
                    <a:lumMod val="95000"/>
                    <a:lumOff val="5000"/>
                  </a:schemeClr>
                </a:solidFill>
                <a:latin typeface="Euphemia"/>
              </a:rPr>
              <a:t>Programar en MATLAB</a:t>
            </a:r>
            <a:endParaRPr lang="es-ES_tradnl" sz="2800" b="0" i="0" dirty="0">
              <a:solidFill>
                <a:schemeClr val="tx1">
                  <a:lumMod val="95000"/>
                  <a:lumOff val="5000"/>
                </a:schemeClr>
              </a:solidFill>
              <a:latin typeface="Euphemia"/>
            </a:endParaRP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endParaRPr lang="es-ES_tradnl" sz="2800" b="0" i="0" dirty="0">
              <a:solidFill>
                <a:schemeClr val="tx1">
                  <a:lumMod val="95000"/>
                  <a:lumOff val="5000"/>
                </a:schemeClr>
              </a:solidFill>
              <a:latin typeface="Euphemia"/>
              <a:ea typeface="+mn-ea"/>
              <a:cs typeface="+mn-cs"/>
            </a:endParaRP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es-ES_tradnl" sz="28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Euphemia"/>
                <a:ea typeface="+mn-ea"/>
                <a:cs typeface="+mn-cs"/>
              </a:rPr>
              <a:t>Resolver problemas de análisis de señales utilizando MATLAB</a:t>
            </a: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endParaRPr lang="es-ES_tradnl" sz="2800" b="0" i="0" dirty="0">
              <a:solidFill>
                <a:schemeClr val="tx1">
                  <a:lumMod val="95000"/>
                  <a:lumOff val="5000"/>
                </a:schemeClr>
              </a:solidFill>
              <a:latin typeface="Euphemia"/>
              <a:ea typeface="+mn-ea"/>
              <a:cs typeface="+mn-cs"/>
            </a:endParaRP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es-ES_tradnl" dirty="0">
                <a:solidFill>
                  <a:schemeClr val="tx1">
                    <a:lumMod val="95000"/>
                    <a:lumOff val="5000"/>
                  </a:schemeClr>
                </a:solidFill>
                <a:latin typeface="Euphemia"/>
              </a:rPr>
              <a:t>Conocer las herramientas básicas para el análisis de imágenes</a:t>
            </a:r>
            <a:endParaRPr lang="es-ES_tradnl" sz="2800" b="0" i="0" dirty="0">
              <a:solidFill>
                <a:schemeClr val="tx1">
                  <a:lumMod val="95000"/>
                  <a:lumOff val="5000"/>
                </a:schemeClr>
              </a:solidFill>
              <a:latin typeface="Euphemia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7951" y="807306"/>
            <a:ext cx="9782801" cy="1239837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Gráficas en 2D  </a:t>
            </a:r>
            <a:b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b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en-US" altLang="en-US" dirty="0">
                <a:latin typeface="Courier New" panose="02070309020205020404" pitchFamily="49" charset="0"/>
              </a:rPr>
              <a:t>plot(</a:t>
            </a:r>
            <a:r>
              <a:rPr lang="en-US" altLang="en-US" dirty="0" err="1">
                <a:latin typeface="Courier New" panose="02070309020205020404" pitchFamily="49" charset="0"/>
              </a:rPr>
              <a:t>xdata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ydata</a:t>
            </a:r>
            <a:r>
              <a:rPr lang="en-US" altLang="en-US" dirty="0">
                <a:latin typeface="Courier New" panose="02070309020205020404" pitchFamily="49" charset="0"/>
              </a:rPr>
              <a:t>, ‘</a:t>
            </a:r>
            <a:r>
              <a:rPr lang="en-US" altLang="en-US" dirty="0" err="1">
                <a:latin typeface="Courier New" panose="02070309020205020404" pitchFamily="49" charset="0"/>
              </a:rPr>
              <a:t>marker_style</a:t>
            </a:r>
            <a:r>
              <a:rPr lang="en-US" altLang="en-US" dirty="0">
                <a:latin typeface="Courier New" panose="02070309020205020404" pitchFamily="49" charset="0"/>
              </a:rPr>
              <a:t>’);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7" y="1600200"/>
            <a:ext cx="2412743" cy="892696"/>
          </a:xfrm>
        </p:spPr>
        <p:txBody>
          <a:bodyPr>
            <a:noAutofit/>
          </a:bodyPr>
          <a:lstStyle/>
          <a:p>
            <a:endParaRPr lang="en-US" altLang="en-US" sz="2200" dirty="0"/>
          </a:p>
          <a:p>
            <a:pPr>
              <a:lnSpc>
                <a:spcPct val="140000"/>
              </a:lnSpc>
            </a:pPr>
            <a:endParaRPr lang="en-US" altLang="en-US" sz="2200" dirty="0"/>
          </a:p>
          <a:p>
            <a:pPr marL="0" indent="0">
              <a:lnSpc>
                <a:spcPct val="140000"/>
              </a:lnSpc>
              <a:buNone/>
            </a:pPr>
            <a:endParaRPr lang="en-US" altLang="en-US" sz="2200" dirty="0"/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endParaRPr lang="es-ES_tradnl" sz="2200" b="0" i="0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103337" y="2348880"/>
            <a:ext cx="8763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Crea</a:t>
            </a:r>
            <a:r>
              <a:rPr lang="en-US" altLang="en-US" dirty="0"/>
              <a:t> un </a:t>
            </a:r>
            <a:r>
              <a:rPr lang="en-US" altLang="en-US" dirty="0" err="1"/>
              <a:t>arreglo</a:t>
            </a:r>
            <a:r>
              <a:rPr lang="en-US" altLang="en-US" dirty="0"/>
              <a:t> de 100 </a:t>
            </a:r>
            <a:r>
              <a:rPr lang="en-US" altLang="en-US" dirty="0" err="1"/>
              <a:t>muestras</a:t>
            </a:r>
            <a:r>
              <a:rPr lang="en-US" altLang="en-US" dirty="0"/>
              <a:t> entre 0 y 4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  <a:endParaRPr lang="es-MX" altLang="en-US" dirty="0">
              <a:cs typeface="Times New Roman" panose="02020603050405020304" pitchFamily="18" charset="0"/>
            </a:endParaRPr>
          </a:p>
          <a:p>
            <a:pPr lvl="2"/>
            <a:r>
              <a:rPr lang="en-US" altLang="en-US" dirty="0">
                <a:latin typeface="Tahoma" panose="020B0604030504040204" pitchFamily="34" charset="0"/>
              </a:rPr>
              <a:t>&gt;&gt;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s-MX" altLang="en-US" dirty="0">
                <a:cs typeface="Times New Roman" panose="02020603050405020304" pitchFamily="18" charset="0"/>
              </a:rPr>
              <a:t>Calcula el seno del arreglo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2"/>
            <a:r>
              <a:rPr lang="en-US" altLang="en-US" dirty="0">
                <a:latin typeface="Tahoma" panose="020B0604030504040204" pitchFamily="34" charset="0"/>
              </a:rPr>
              <a:t>&gt;&gt;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s-MX" altLang="en-US" dirty="0">
                <a:cs typeface="Times New Roman" panose="02020603050405020304" pitchFamily="18" charset="0"/>
              </a:rPr>
              <a:t>Grafica el arreglo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0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Gráficas en 2D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7" y="1600200"/>
            <a:ext cx="2412743" cy="892696"/>
          </a:xfrm>
        </p:spPr>
        <p:txBody>
          <a:bodyPr>
            <a:noAutofit/>
          </a:bodyPr>
          <a:lstStyle/>
          <a:p>
            <a:endParaRPr lang="en-US" altLang="en-US" sz="2200" dirty="0"/>
          </a:p>
          <a:p>
            <a:pPr>
              <a:lnSpc>
                <a:spcPct val="140000"/>
              </a:lnSpc>
            </a:pPr>
            <a:endParaRPr lang="en-US" altLang="en-US" sz="2200" dirty="0"/>
          </a:p>
          <a:p>
            <a:pPr marL="0" indent="0">
              <a:lnSpc>
                <a:spcPct val="140000"/>
              </a:lnSpc>
              <a:buNone/>
            </a:pPr>
            <a:endParaRPr lang="en-US" altLang="en-US" sz="2200" dirty="0"/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endParaRPr lang="es-ES_tradnl" sz="2200" b="0" i="0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89956" y="1632273"/>
            <a:ext cx="8763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Crea</a:t>
            </a:r>
            <a:r>
              <a:rPr lang="en-US" altLang="en-US" dirty="0"/>
              <a:t> un </a:t>
            </a:r>
            <a:r>
              <a:rPr lang="en-US" altLang="en-US" dirty="0" err="1"/>
              <a:t>arreglo</a:t>
            </a:r>
            <a:r>
              <a:rPr lang="en-US" altLang="en-US" dirty="0"/>
              <a:t> de 100 </a:t>
            </a:r>
            <a:r>
              <a:rPr lang="en-US" altLang="en-US" dirty="0" err="1"/>
              <a:t>muestras</a:t>
            </a:r>
            <a:r>
              <a:rPr lang="en-US" altLang="en-US" dirty="0"/>
              <a:t> entre 0 y 4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  <a:endParaRPr lang="es-MX" altLang="en-US" dirty="0">
              <a:cs typeface="Times New Roman" panose="02020603050405020304" pitchFamily="18" charset="0"/>
            </a:endParaRPr>
          </a:p>
          <a:p>
            <a:pPr lvl="2"/>
            <a:r>
              <a:rPr lang="en-US" altLang="en-US" dirty="0">
                <a:latin typeface="Tahoma" panose="020B0604030504040204" pitchFamily="34" charset="0"/>
              </a:rPr>
              <a:t>&gt;&gt;x=</a:t>
            </a:r>
            <a:r>
              <a:rPr lang="en-US" altLang="en-US" dirty="0" err="1">
                <a:latin typeface="Tahoma" panose="020B0604030504040204" pitchFamily="34" charset="0"/>
              </a:rPr>
              <a:t>linspace</a:t>
            </a:r>
            <a:r>
              <a:rPr lang="en-US" altLang="en-US" dirty="0">
                <a:latin typeface="Tahoma" panose="020B0604030504040204" pitchFamily="34" charset="0"/>
              </a:rPr>
              <a:t>(0,4*pi,100);</a:t>
            </a:r>
          </a:p>
          <a:p>
            <a:pPr lvl="2"/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s-MX" altLang="en-US" dirty="0">
                <a:cs typeface="Times New Roman" panose="02020603050405020304" pitchFamily="18" charset="0"/>
              </a:rPr>
              <a:t>Calcula el seno del arreglo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2"/>
            <a:r>
              <a:rPr lang="en-US" altLang="en-US" dirty="0">
                <a:latin typeface="Tahoma" panose="020B0604030504040204" pitchFamily="34" charset="0"/>
              </a:rPr>
              <a:t>&gt;&gt;y=sin(x);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2"/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s-MX" altLang="en-US" dirty="0">
                <a:cs typeface="Times New Roman" panose="02020603050405020304" pitchFamily="18" charset="0"/>
              </a:rPr>
              <a:t>Grafica el  y arreglo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2"/>
            <a:r>
              <a:rPr lang="en-US" altLang="en-US" dirty="0">
                <a:latin typeface="Tahoma" panose="020B0604030504040204" pitchFamily="34" charset="0"/>
              </a:rPr>
              <a:t>&gt;&gt;plot(y)</a:t>
            </a:r>
          </a:p>
          <a:p>
            <a:pPr lvl="2"/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 err="1">
                <a:cs typeface="Times New Roman" panose="02020603050405020304" pitchFamily="18" charset="0"/>
              </a:rPr>
              <a:t>Calcula</a:t>
            </a:r>
            <a:r>
              <a:rPr lang="en-US" altLang="en-US" dirty="0">
                <a:cs typeface="Times New Roman" panose="02020603050405020304" pitchFamily="18" charset="0"/>
              </a:rPr>
              <a:t> e</a:t>
            </a:r>
            <a:r>
              <a:rPr lang="en-US" altLang="en-US" baseline="30000" dirty="0">
                <a:cs typeface="Times New Roman" panose="02020603050405020304" pitchFamily="18" charset="0"/>
              </a:rPr>
              <a:t>-x/3</a:t>
            </a:r>
            <a:r>
              <a:rPr lang="en-US" altLang="en-US" dirty="0">
                <a:cs typeface="Times New Roman" panose="02020603050405020304" pitchFamily="18" charset="0"/>
              </a:rPr>
              <a:t> del x-</a:t>
            </a:r>
            <a:r>
              <a:rPr lang="en-US" altLang="en-US" dirty="0" err="1">
                <a:cs typeface="Times New Roman" panose="02020603050405020304" pitchFamily="18" charset="0"/>
              </a:rPr>
              <a:t>arreglo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2"/>
            <a:r>
              <a:rPr lang="en-US" altLang="en-US" dirty="0">
                <a:latin typeface="Tahoma" panose="020B0604030504040204" pitchFamily="34" charset="0"/>
              </a:rPr>
              <a:t>&gt;&gt;y1=</a:t>
            </a:r>
            <a:r>
              <a:rPr lang="en-US" altLang="en-US" dirty="0">
                <a:cs typeface="Times New Roman" panose="02020603050405020304" pitchFamily="18" charset="0"/>
              </a:rPr>
              <a:t> exp(-x/3)</a:t>
            </a:r>
          </a:p>
          <a:p>
            <a:r>
              <a:rPr lang="en-US" altLang="en-US" dirty="0" err="1">
                <a:cs typeface="Times New Roman" panose="02020603050405020304" pitchFamily="18" charset="0"/>
              </a:rPr>
              <a:t>Multiplilca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los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arreglos</a:t>
            </a:r>
            <a:r>
              <a:rPr lang="en-US" altLang="en-US" dirty="0">
                <a:cs typeface="Times New Roman" panose="02020603050405020304" pitchFamily="18" charset="0"/>
              </a:rPr>
              <a:t> ‘y’ y ‘y1’</a:t>
            </a:r>
          </a:p>
          <a:p>
            <a:pPr lvl="2"/>
            <a:r>
              <a:rPr lang="en-US" altLang="en-US" dirty="0">
                <a:latin typeface="Tahoma" panose="020B0604030504040204" pitchFamily="34" charset="0"/>
              </a:rPr>
              <a:t>&gt;&gt;y2=</a:t>
            </a:r>
            <a:r>
              <a:rPr lang="en-US" altLang="en-US" dirty="0">
                <a:cs typeface="Times New Roman" panose="02020603050405020304" pitchFamily="18" charset="0"/>
              </a:rPr>
              <a:t> y.*y1</a:t>
            </a:r>
          </a:p>
          <a:p>
            <a:pPr lvl="2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Gráficas en 2D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7" y="1600200"/>
            <a:ext cx="2412743" cy="892696"/>
          </a:xfrm>
        </p:spPr>
        <p:txBody>
          <a:bodyPr>
            <a:noAutofit/>
          </a:bodyPr>
          <a:lstStyle/>
          <a:p>
            <a:endParaRPr lang="en-US" altLang="en-US" sz="2200" dirty="0"/>
          </a:p>
          <a:p>
            <a:pPr>
              <a:lnSpc>
                <a:spcPct val="140000"/>
              </a:lnSpc>
            </a:pPr>
            <a:endParaRPr lang="en-US" altLang="en-US" sz="2200" dirty="0"/>
          </a:p>
          <a:p>
            <a:pPr marL="0" indent="0">
              <a:lnSpc>
                <a:spcPct val="140000"/>
              </a:lnSpc>
              <a:buNone/>
            </a:pPr>
            <a:endParaRPr lang="en-US" altLang="en-US" sz="2200" dirty="0"/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endParaRPr lang="es-ES_tradnl" sz="2200" b="0" i="0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133972" y="1889448"/>
            <a:ext cx="8763000" cy="110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en-US" dirty="0"/>
              <a:t>Grafica el arreglo y2</a:t>
            </a:r>
            <a:endParaRPr lang="es-MX" altLang="en-US" dirty="0">
              <a:cs typeface="Times New Roman" panose="02020603050405020304" pitchFamily="18" charset="0"/>
            </a:endParaRPr>
          </a:p>
          <a:p>
            <a:pPr lvl="2"/>
            <a:r>
              <a:rPr lang="en-US" altLang="en-US" dirty="0">
                <a:latin typeface="Tahoma" panose="020B0604030504040204" pitchFamily="34" charset="0"/>
              </a:rPr>
              <a:t>&gt;&gt;plot(y2)</a:t>
            </a:r>
          </a:p>
          <a:p>
            <a:pPr lvl="2"/>
            <a:endParaRPr lang="en-US" altLang="en-US" dirty="0">
              <a:cs typeface="Times New Roman" panose="02020603050405020304" pitchFamily="18" charset="0"/>
            </a:endParaRPr>
          </a:p>
          <a:p>
            <a:pPr lvl="2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672" y="2996952"/>
            <a:ext cx="4419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07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Gráficas en 2D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7" y="1600200"/>
            <a:ext cx="2412743" cy="892696"/>
          </a:xfrm>
        </p:spPr>
        <p:txBody>
          <a:bodyPr>
            <a:noAutofit/>
          </a:bodyPr>
          <a:lstStyle/>
          <a:p>
            <a:endParaRPr lang="en-US" altLang="en-US" sz="2200" dirty="0"/>
          </a:p>
          <a:p>
            <a:pPr>
              <a:lnSpc>
                <a:spcPct val="140000"/>
              </a:lnSpc>
            </a:pPr>
            <a:endParaRPr lang="en-US" altLang="en-US" sz="2200" dirty="0"/>
          </a:p>
          <a:p>
            <a:pPr marL="0" indent="0">
              <a:lnSpc>
                <a:spcPct val="140000"/>
              </a:lnSpc>
              <a:buNone/>
            </a:pPr>
            <a:endParaRPr lang="en-US" altLang="en-US" sz="2200" dirty="0"/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endParaRPr lang="es-ES_tradnl" sz="2200" b="0" i="0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41436" y="1600200"/>
            <a:ext cx="683329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MX" altLang="en-US" sz="3200" dirty="0">
                <a:latin typeface="Courier New" panose="02070309020205020404" pitchFamily="49" charset="0"/>
              </a:rPr>
              <a:t>Más ejemplos</a:t>
            </a:r>
            <a:endParaRPr lang="en-US" altLang="en-US" sz="3200" dirty="0">
              <a:latin typeface="Courier New" panose="02070309020205020404" pitchFamily="49" charset="0"/>
            </a:endParaRPr>
          </a:p>
          <a:p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x=-5:0.1:5;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sqr</a:t>
            </a:r>
            <a:r>
              <a:rPr lang="en-US" altLang="en-US" sz="2000" dirty="0">
                <a:latin typeface="Courier New" panose="02070309020205020404" pitchFamily="49" charset="0"/>
              </a:rPr>
              <a:t>=x.^2;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pl</a:t>
            </a:r>
            <a:r>
              <a:rPr lang="en-US" altLang="en-US" sz="2000" dirty="0">
                <a:latin typeface="Courier New" panose="02070309020205020404" pitchFamily="49" charset="0"/>
              </a:rPr>
              <a:t>=plot(x, </a:t>
            </a:r>
            <a:r>
              <a:rPr lang="en-US" altLang="en-US" sz="2000" dirty="0" err="1">
                <a:latin typeface="Courier New" panose="02070309020205020404" pitchFamily="49" charset="0"/>
              </a:rPr>
              <a:t>sqr</a:t>
            </a:r>
            <a:r>
              <a:rPr lang="en-US" altLang="en-US" sz="2000" dirty="0">
                <a:latin typeface="Courier New" panose="02070309020205020404" pitchFamily="49" charset="0"/>
              </a:rPr>
              <a:t>, '</a:t>
            </a:r>
            <a:r>
              <a:rPr lang="en-US" altLang="en-US" sz="2000" dirty="0" err="1">
                <a:latin typeface="Courier New" panose="02070309020205020404" pitchFamily="49" charset="0"/>
              </a:rPr>
              <a:t>r:s</a:t>
            </a:r>
            <a:r>
              <a:rPr lang="en-US" altLang="en-US" sz="2000" dirty="0">
                <a:latin typeface="Courier New" panose="02070309020205020404" pitchFamily="49" charset="0"/>
              </a:rPr>
              <a:t>');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hold on;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cub=x.^3;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p2=plot(x, </a:t>
            </a:r>
            <a:r>
              <a:rPr lang="en-US" altLang="en-US" sz="2000" dirty="0" err="1">
                <a:latin typeface="Courier New" panose="02070309020205020404" pitchFamily="49" charset="0"/>
              </a:rPr>
              <a:t>cub,‘b</a:t>
            </a:r>
            <a:r>
              <a:rPr lang="en-US" altLang="en-US" sz="2000" dirty="0">
                <a:latin typeface="Courier New" panose="02070309020205020404" pitchFamily="49" charset="0"/>
              </a:rPr>
              <a:t>-o');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&gt;&gt; title('Demo plot');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xlabel</a:t>
            </a:r>
            <a:r>
              <a:rPr lang="en-US" altLang="en-US" sz="2000" dirty="0">
                <a:latin typeface="Courier New" panose="02070309020205020404" pitchFamily="49" charset="0"/>
              </a:rPr>
              <a:t>('X Axis');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ylabel</a:t>
            </a:r>
            <a:r>
              <a:rPr lang="en-US" altLang="en-US" sz="2000" dirty="0">
                <a:latin typeface="Courier New" panose="02070309020205020404" pitchFamily="49" charset="0"/>
              </a:rPr>
              <a:t>('Y Axis');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&gt;&gt; legend([p1, p2], 'x^2', 'x^3'); </a:t>
            </a:r>
          </a:p>
          <a:p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62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Opciones de gráficas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7" y="1600200"/>
            <a:ext cx="2412743" cy="892696"/>
          </a:xfrm>
        </p:spPr>
        <p:txBody>
          <a:bodyPr>
            <a:noAutofit/>
          </a:bodyPr>
          <a:lstStyle/>
          <a:p>
            <a:endParaRPr lang="en-US" altLang="en-US" sz="2200" dirty="0"/>
          </a:p>
          <a:p>
            <a:pPr>
              <a:lnSpc>
                <a:spcPct val="140000"/>
              </a:lnSpc>
            </a:pPr>
            <a:endParaRPr lang="en-US" altLang="en-US" sz="2200" dirty="0"/>
          </a:p>
          <a:p>
            <a:pPr marL="0" indent="0">
              <a:lnSpc>
                <a:spcPct val="140000"/>
              </a:lnSpc>
              <a:buNone/>
            </a:pPr>
            <a:endParaRPr lang="en-US" altLang="en-US" sz="2200" dirty="0"/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endParaRPr lang="es-ES_tradnl" sz="2200" b="0" i="0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9956" y="1632273"/>
            <a:ext cx="8763000" cy="104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cs typeface="Times New Roman" panose="02020603050405020304" pitchFamily="18" charset="0"/>
              </a:rPr>
              <a:t>La </a:t>
            </a:r>
            <a:r>
              <a:rPr lang="en-US" altLang="en-US" dirty="0" err="1">
                <a:cs typeface="Times New Roman" panose="02020603050405020304" pitchFamily="18" charset="0"/>
              </a:rPr>
              <a:t>función</a:t>
            </a:r>
            <a:r>
              <a:rPr lang="en-US" altLang="en-US" dirty="0">
                <a:cs typeface="Times New Roman" panose="02020603050405020304" pitchFamily="18" charset="0"/>
              </a:rPr>
              <a:t> stem() </a:t>
            </a:r>
            <a:r>
              <a:rPr lang="en-US" altLang="en-US" dirty="0" err="1">
                <a:cs typeface="Times New Roman" panose="02020603050405020304" pitchFamily="18" charset="0"/>
              </a:rPr>
              <a:t>sirve</a:t>
            </a:r>
            <a:r>
              <a:rPr lang="en-US" altLang="en-US" dirty="0">
                <a:cs typeface="Times New Roman" panose="02020603050405020304" pitchFamily="18" charset="0"/>
              </a:rPr>
              <a:t> para </a:t>
            </a:r>
            <a:r>
              <a:rPr lang="en-US" altLang="en-US" dirty="0" err="1">
                <a:cs typeface="Times New Roman" panose="02020603050405020304" pitchFamily="18" charset="0"/>
              </a:rPr>
              <a:t>graficar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una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secuencia</a:t>
            </a:r>
            <a:r>
              <a:rPr lang="en-US" altLang="en-US" dirty="0">
                <a:cs typeface="Times New Roman" panose="02020603050405020304" pitchFamily="18" charset="0"/>
              </a:rPr>
              <a:t> discrete de </a:t>
            </a:r>
            <a:r>
              <a:rPr lang="en-US" altLang="en-US" dirty="0" err="1">
                <a:cs typeface="Times New Roman" panose="02020603050405020304" pitchFamily="18" charset="0"/>
              </a:rPr>
              <a:t>datos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80456" y="2996952"/>
            <a:ext cx="4191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</a:rPr>
              <a:t>&gt;&gt; n=-10:10;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f=stem(</a:t>
            </a:r>
            <a:r>
              <a:rPr lang="en-US" altLang="en-US" sz="2000" dirty="0" err="1">
                <a:latin typeface="Courier New" panose="02070309020205020404" pitchFamily="49" charset="0"/>
              </a:rPr>
              <a:t>n,cos</a:t>
            </a:r>
            <a:r>
              <a:rPr lang="en-US" altLang="en-US" sz="2000" dirty="0">
                <a:latin typeface="Courier New" panose="02070309020205020404" pitchFamily="49" charset="0"/>
              </a:rPr>
              <a:t>(n*pi/4))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title('cos(n\pi/4)')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xlabel</a:t>
            </a:r>
            <a:r>
              <a:rPr lang="en-US" altLang="en-US" sz="2000" dirty="0">
                <a:latin typeface="Courier New" panose="02070309020205020404" pitchFamily="49" charset="0"/>
              </a:rPr>
              <a:t>('n')</a:t>
            </a:r>
          </a:p>
          <a:p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1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Opciones de gráficas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7" y="1600200"/>
            <a:ext cx="2412743" cy="892696"/>
          </a:xfrm>
        </p:spPr>
        <p:txBody>
          <a:bodyPr>
            <a:noAutofit/>
          </a:bodyPr>
          <a:lstStyle/>
          <a:p>
            <a:endParaRPr lang="en-US" altLang="en-US" sz="2200" dirty="0"/>
          </a:p>
          <a:p>
            <a:pPr>
              <a:lnSpc>
                <a:spcPct val="140000"/>
              </a:lnSpc>
            </a:pPr>
            <a:endParaRPr lang="en-US" altLang="en-US" sz="2200" dirty="0"/>
          </a:p>
          <a:p>
            <a:pPr marL="0" indent="0">
              <a:lnSpc>
                <a:spcPct val="140000"/>
              </a:lnSpc>
              <a:buNone/>
            </a:pPr>
            <a:endParaRPr lang="en-US" altLang="en-US" sz="2200" dirty="0"/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endParaRPr lang="es-ES_tradnl" sz="2200" b="0" i="0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9956" y="1632273"/>
            <a:ext cx="8763000" cy="104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Use subplots para </a:t>
            </a:r>
            <a:r>
              <a:rPr lang="en-US" altLang="en-US" dirty="0" err="1"/>
              <a:t>dividir</a:t>
            </a:r>
            <a:r>
              <a:rPr lang="en-US" altLang="en-US" dirty="0"/>
              <a:t> la </a:t>
            </a:r>
            <a:r>
              <a:rPr lang="en-US" altLang="en-US" dirty="0" err="1"/>
              <a:t>ventana</a:t>
            </a:r>
            <a:r>
              <a:rPr lang="en-US" altLang="en-US" dirty="0"/>
              <a:t> de </a:t>
            </a:r>
            <a:r>
              <a:rPr lang="en-US" altLang="en-US" dirty="0" err="1"/>
              <a:t>gráficos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varios</a:t>
            </a:r>
            <a:r>
              <a:rPr lang="en-US" altLang="en-US" dirty="0"/>
              <a:t> </a:t>
            </a:r>
            <a:r>
              <a:rPr lang="en-US" altLang="en-US" dirty="0" err="1"/>
              <a:t>celdas</a:t>
            </a:r>
            <a:r>
              <a:rPr lang="en-US" altLang="en-US" dirty="0"/>
              <a:t>.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293836" y="2890095"/>
            <a:ext cx="41910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</a:rPr>
              <a:t>&gt;&gt; x=0:0.1:10;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f=figure;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f1=subplot(1,2,1);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plot(</a:t>
            </a:r>
            <a:r>
              <a:rPr lang="en-US" altLang="en-US" sz="2000" dirty="0" err="1">
                <a:latin typeface="Courier New" panose="02070309020205020404" pitchFamily="49" charset="0"/>
              </a:rPr>
              <a:t>x,cos</a:t>
            </a:r>
            <a:r>
              <a:rPr lang="en-US" altLang="en-US" sz="2000" dirty="0">
                <a:latin typeface="Courier New" panose="02070309020205020404" pitchFamily="49" charset="0"/>
              </a:rPr>
              <a:t>(x),'r');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grid on;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title('Cosine')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f2=subplot(1,2,2);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plot(</a:t>
            </a:r>
            <a:r>
              <a:rPr lang="en-US" altLang="en-US" sz="2000" dirty="0" err="1">
                <a:latin typeface="Courier New" panose="02070309020205020404" pitchFamily="49" charset="0"/>
              </a:rPr>
              <a:t>x,sin</a:t>
            </a:r>
            <a:r>
              <a:rPr lang="en-US" altLang="en-US" sz="2000" dirty="0">
                <a:latin typeface="Courier New" panose="02070309020205020404" pitchFamily="49" charset="0"/>
              </a:rPr>
              <a:t>(x),'d');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grid on;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&gt;&gt; title('Sine');</a:t>
            </a:r>
          </a:p>
        </p:txBody>
      </p:sp>
    </p:spTree>
    <p:extLst>
      <p:ext uri="{BB962C8B-B14F-4D97-AF65-F5344CB8AC3E}">
        <p14:creationId xmlns:p14="http://schemas.microsoft.com/office/powerpoint/2010/main" val="406863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7" y="1600200"/>
            <a:ext cx="2412743" cy="892696"/>
          </a:xfrm>
        </p:spPr>
        <p:txBody>
          <a:bodyPr>
            <a:noAutofit/>
          </a:bodyPr>
          <a:lstStyle/>
          <a:p>
            <a:endParaRPr lang="en-US" altLang="en-US" sz="2200" dirty="0"/>
          </a:p>
          <a:p>
            <a:pPr>
              <a:lnSpc>
                <a:spcPct val="140000"/>
              </a:lnSpc>
            </a:pPr>
            <a:endParaRPr lang="en-US" altLang="en-US" sz="2200" dirty="0"/>
          </a:p>
          <a:p>
            <a:pPr marL="0" indent="0">
              <a:lnSpc>
                <a:spcPct val="140000"/>
              </a:lnSpc>
              <a:buNone/>
            </a:pPr>
            <a:endParaRPr lang="en-US" altLang="en-US" sz="2200" dirty="0"/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endParaRPr lang="es-ES_tradnl" sz="2200" b="0" i="0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133972" y="2132856"/>
            <a:ext cx="7772400" cy="403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 err="1"/>
              <a:t>Grafica</a:t>
            </a:r>
            <a:r>
              <a:rPr lang="en-US" altLang="en-US" sz="1800" dirty="0"/>
              <a:t> la </a:t>
            </a:r>
            <a:r>
              <a:rPr lang="en-US" altLang="en-US" sz="1800" dirty="0" err="1"/>
              <a:t>siguientes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señales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escala</a:t>
            </a:r>
            <a:r>
              <a:rPr lang="en-US" altLang="en-US" sz="1800" dirty="0"/>
              <a:t> lineal</a:t>
            </a:r>
          </a:p>
          <a:p>
            <a:pPr marL="0" indent="0">
              <a:buNone/>
            </a:pPr>
            <a:endParaRPr lang="en-US" altLang="en-US" sz="1800" dirty="0"/>
          </a:p>
          <a:p>
            <a:r>
              <a:rPr lang="en-US" altLang="en-US" sz="1800" dirty="0" err="1"/>
              <a:t>Grafica</a:t>
            </a:r>
            <a:r>
              <a:rPr lang="en-US" altLang="en-US" sz="1800" dirty="0"/>
              <a:t> la </a:t>
            </a:r>
            <a:r>
              <a:rPr lang="en-US" altLang="en-US" sz="1800" dirty="0" err="1"/>
              <a:t>siguiente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señal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usando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escala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logarítmica</a:t>
            </a:r>
            <a:r>
              <a:rPr lang="en-US" altLang="en-US" sz="1800" dirty="0"/>
              <a:t> para </a:t>
            </a:r>
            <a:r>
              <a:rPr lang="en-US" altLang="en-US" sz="1800" dirty="0" err="1"/>
              <a:t>el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eje</a:t>
            </a:r>
            <a:r>
              <a:rPr lang="en-US" altLang="en-US" sz="1800" dirty="0"/>
              <a:t> y</a:t>
            </a:r>
          </a:p>
          <a:p>
            <a:pPr marL="0" indent="0">
              <a:buNone/>
            </a:pPr>
            <a:endParaRPr lang="en-US" altLang="en-US" sz="1800" dirty="0"/>
          </a:p>
          <a:p>
            <a:r>
              <a:rPr lang="en-US" altLang="en-US" sz="1800" dirty="0" err="1"/>
              <a:t>Grafica</a:t>
            </a:r>
            <a:r>
              <a:rPr lang="en-US" altLang="en-US" sz="1800" dirty="0"/>
              <a:t> la </a:t>
            </a:r>
            <a:r>
              <a:rPr lang="en-US" altLang="en-US" sz="1800" dirty="0" err="1"/>
              <a:t>parte</a:t>
            </a:r>
            <a:r>
              <a:rPr lang="en-US" altLang="en-US" sz="1800" dirty="0"/>
              <a:t> real y la </a:t>
            </a:r>
            <a:r>
              <a:rPr lang="en-US" altLang="en-US" sz="1800" dirty="0" err="1"/>
              <a:t>parte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imaginaria</a:t>
            </a:r>
            <a:r>
              <a:rPr lang="en-US" altLang="en-US" sz="1800" dirty="0"/>
              <a:t> de la </a:t>
            </a:r>
            <a:r>
              <a:rPr lang="en-US" altLang="en-US" sz="1800" dirty="0" err="1"/>
              <a:t>siguiente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señal</a:t>
            </a:r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r>
              <a:rPr lang="en-US" altLang="en-US" sz="1800" dirty="0"/>
              <a:t>De la </a:t>
            </a:r>
            <a:r>
              <a:rPr lang="en-US" altLang="en-US" sz="1800" dirty="0" err="1"/>
              <a:t>señal</a:t>
            </a:r>
            <a:r>
              <a:rPr lang="en-US" altLang="en-US" sz="1800" dirty="0"/>
              <a:t> anterior </a:t>
            </a:r>
            <a:r>
              <a:rPr lang="en-US" altLang="en-US" sz="1800" dirty="0" err="1"/>
              <a:t>grafica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fase</a:t>
            </a:r>
            <a:r>
              <a:rPr lang="en-US" altLang="en-US" sz="1800" dirty="0"/>
              <a:t> y </a:t>
            </a:r>
            <a:r>
              <a:rPr lang="en-US" altLang="en-US" sz="1800" dirty="0" err="1"/>
              <a:t>su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magnitud</a:t>
            </a:r>
            <a:r>
              <a:rPr lang="en-US" altLang="en-US" sz="1800" dirty="0"/>
              <a:t>.</a:t>
            </a:r>
          </a:p>
          <a:p>
            <a:r>
              <a:rPr lang="en-US" altLang="en-US" sz="1800" dirty="0"/>
              <a:t>Como </a:t>
            </a:r>
            <a:r>
              <a:rPr lang="en-US" altLang="en-US" sz="1800" dirty="0" err="1"/>
              <a:t>generar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datos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aleatorios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distribuidos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normalmente</a:t>
            </a:r>
            <a:r>
              <a:rPr lang="en-US" altLang="en-US" sz="1800" dirty="0"/>
              <a:t>.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 lvl="1"/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dirty="0"/>
              <a:t> 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114054"/>
              </p:ext>
            </p:extLst>
          </p:nvPr>
        </p:nvGraphicFramePr>
        <p:xfrm>
          <a:off x="4046436" y="2522183"/>
          <a:ext cx="24384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650960" imgH="457200" progId="Equation.3">
                  <p:embed/>
                </p:oleObj>
              </mc:Choice>
              <mc:Fallback>
                <p:oleObj name="Ecuación" r:id="rId4" imgW="1650960" imgH="457200" progId="Equation.3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436" y="2522183"/>
                        <a:ext cx="24384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806715"/>
              </p:ext>
            </p:extLst>
          </p:nvPr>
        </p:nvGraphicFramePr>
        <p:xfrm>
          <a:off x="4046436" y="3424592"/>
          <a:ext cx="264318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90640" imgH="228600" progId="Equation.3">
                  <p:embed/>
                </p:oleObj>
              </mc:Choice>
              <mc:Fallback>
                <p:oleObj name="Equation" r:id="rId6" imgW="1790640" imgH="228600" progId="Equation.3">
                  <p:embed/>
                  <p:pic>
                    <p:nvPicPr>
                      <p:cNvPr id="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436" y="3424592"/>
                        <a:ext cx="2643188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276528"/>
              </p:ext>
            </p:extLst>
          </p:nvPr>
        </p:nvGraphicFramePr>
        <p:xfrm>
          <a:off x="3646140" y="4270326"/>
          <a:ext cx="27559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66600" imgH="228600" progId="Equation.3">
                  <p:embed/>
                </p:oleObj>
              </mc:Choice>
              <mc:Fallback>
                <p:oleObj name="Equation" r:id="rId8" imgW="1866600" imgH="228600" progId="Equation.3">
                  <p:embed/>
                  <p:pic>
                    <p:nvPicPr>
                      <p:cNvPr id="1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140" y="4270326"/>
                        <a:ext cx="27559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95023D1-AFF3-E7AE-50D6-9C090707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Tarea1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112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Calificación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871CE68E-C50D-4FD2-9718-6B6D74AAA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732011"/>
              </p:ext>
            </p:extLst>
          </p:nvPr>
        </p:nvGraphicFramePr>
        <p:xfrm>
          <a:off x="2205980" y="1554480"/>
          <a:ext cx="8161933" cy="514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644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Plan del curso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es-ES_tradnl" dirty="0">
                <a:solidFill>
                  <a:schemeClr val="tx1">
                    <a:lumMod val="95000"/>
                    <a:lumOff val="5000"/>
                  </a:schemeClr>
                </a:solidFill>
                <a:latin typeface="Euphemia"/>
              </a:rPr>
              <a:t>~10 clases</a:t>
            </a: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endParaRPr lang="es-ES_tradnl" dirty="0">
              <a:solidFill>
                <a:schemeClr val="tx1">
                  <a:lumMod val="95000"/>
                  <a:lumOff val="5000"/>
                </a:schemeClr>
              </a:solidFill>
              <a:latin typeface="Euphemia"/>
            </a:endParaRP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es-ES_tradnl" sz="28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Euphemia"/>
                <a:ea typeface="+mn-ea"/>
                <a:cs typeface="+mn-cs"/>
              </a:rPr>
              <a:t>10 tareas </a:t>
            </a:r>
          </a:p>
          <a:p>
            <a:pPr marL="0" indent="0">
              <a:buClr>
                <a:srgbClr val="465562"/>
              </a:buClr>
              <a:buNone/>
            </a:pPr>
            <a:r>
              <a:rPr lang="es-ES_trad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Nota: Las tareas se reciben vía correo electrónico un día antes de la clase. </a:t>
            </a:r>
          </a:p>
          <a:p>
            <a:pPr marL="0" indent="0">
              <a:buClr>
                <a:srgbClr val="465562"/>
              </a:buClr>
              <a:buNone/>
            </a:pPr>
            <a:endParaRPr lang="es-ES_tradnl" sz="2800" b="0" i="0" dirty="0">
              <a:solidFill>
                <a:schemeClr val="tx1">
                  <a:lumMod val="95000"/>
                  <a:lumOff val="5000"/>
                </a:schemeClr>
              </a:solidFill>
              <a:latin typeface="Euphemia"/>
              <a:ea typeface="+mn-ea"/>
              <a:cs typeface="+mn-cs"/>
            </a:endParaRP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es-ES_tradnl" dirty="0">
                <a:solidFill>
                  <a:schemeClr val="tx1">
                    <a:lumMod val="95000"/>
                    <a:lumOff val="5000"/>
                  </a:schemeClr>
                </a:solidFill>
                <a:latin typeface="Euphemia"/>
              </a:rPr>
              <a:t>1 proyecto</a:t>
            </a:r>
          </a:p>
          <a:p>
            <a:pPr marL="0" indent="0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None/>
            </a:pPr>
            <a:endParaRPr lang="es-ES_tradnl" sz="2800" b="0" i="0" dirty="0">
              <a:solidFill>
                <a:schemeClr val="tx1">
                  <a:lumMod val="95000"/>
                  <a:lumOff val="5000"/>
                </a:schemeClr>
              </a:solidFill>
              <a:latin typeface="Euphemia"/>
              <a:ea typeface="+mn-ea"/>
              <a:cs typeface="+mn-cs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7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¿Qué es MATLAB?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3484984"/>
              </a:xfrm>
            </p:spPr>
            <p:txBody>
              <a:bodyPr/>
              <a:lstStyle/>
              <a:p>
                <a:endParaRPr lang="en-US" altLang="en-US" dirty="0"/>
              </a:p>
              <a:p>
                <a:r>
                  <a:rPr lang="es-MX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Es una herramienta de software matemático que ofrece un entorno de desarrollo integrado (IDE) con un lenguaje de programación propio (lenguaje M).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MX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altLang="en-US" dirty="0"/>
              </a:p>
              <a:p>
                <a:r>
                  <a:rPr lang="en-US" altLang="en-US" b="1" dirty="0" err="1"/>
                  <a:t>MAT</a:t>
                </a:r>
                <a:r>
                  <a:rPr lang="en-US" altLang="en-US" dirty="0" err="1"/>
                  <a:t>rix</a:t>
                </a:r>
                <a:r>
                  <a:rPr lang="en-US" altLang="en-US" dirty="0"/>
                  <a:t> </a:t>
                </a:r>
                <a:r>
                  <a:rPr lang="en-US" altLang="en-US" b="1" dirty="0" err="1"/>
                  <a:t>LAB</a:t>
                </a:r>
                <a:r>
                  <a:rPr lang="en-US" altLang="en-US" dirty="0" err="1"/>
                  <a:t>oratory</a:t>
                </a:r>
                <a:endParaRPr lang="en-US" altLang="en-US" dirty="0"/>
              </a:p>
              <a:p>
                <a:pPr>
                  <a:lnSpc>
                    <a:spcPct val="140000"/>
                  </a:lnSpc>
                </a:pPr>
                <a:endParaRPr lang="en-US" altLang="en-US" dirty="0"/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altLang="en-US" dirty="0"/>
              </a:p>
              <a:p>
                <a:pPr marL="246888" indent="-246888" algn="l" defTabSz="914400">
                  <a:lnSpc>
                    <a:spcPct val="90000"/>
                  </a:lnSpc>
                  <a:spcBef>
                    <a:spcPts val="1400"/>
                  </a:spcBef>
                  <a:buClr>
                    <a:srgbClr val="465562"/>
                  </a:buClr>
                  <a:buFont typeface="Euphemia"/>
                  <a:buChar char="›"/>
                </a:pPr>
                <a:endParaRPr lang="es-ES_tradnl" sz="2800" b="0" i="0" dirty="0">
                  <a:solidFill>
                    <a:srgbClr val="465562"/>
                  </a:solidFill>
                  <a:latin typeface="Euphemia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3484984"/>
              </a:xfrm>
              <a:blipFill rotWithShape="0">
                <a:blip r:embed="rId3"/>
                <a:stretch>
                  <a:fillRect l="-1433" r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pie de página 1"/>
              <p:cNvSpPr>
                <a:spLocks noGrp="1"/>
              </p:cNvSpPr>
              <p:nvPr>
                <p:ph type="ftr" sz="quarter" idx="1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b="1" dirty="0" err="1"/>
                  <a:t>Recopilado</a:t>
                </a:r>
                <a:r>
                  <a:rPr lang="en-US" b="1" dirty="0"/>
                  <a:t> de https://es.wikipedia.org/wiki/MATLAB 24/08/2015</a:t>
                </a:r>
              </a:p>
            </p:txBody>
          </p:sp>
        </mc:Choice>
        <mc:Fallback xmlns="">
          <p:sp>
            <p:nvSpPr>
              <p:cNvPr id="2" name="Marcador de pie de página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blipFill rotWithShape="0">
                <a:blip r:embed="rId5"/>
                <a:stretch>
                  <a:fillRect t="-40000" b="-5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36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Ventajas de MATLAB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988840"/>
            <a:ext cx="9782801" cy="45720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Fácil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Desarrollo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código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Procesa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imágenes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y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videos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simulación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muy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fácil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Llam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a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librerias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externas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Realiza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análsis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visualización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_tradnl" sz="2800" b="0" i="0" dirty="0">
                <a:latin typeface="Arial" panose="020B0604020202020204" pitchFamily="34" charset="0"/>
                <a:cs typeface="Arial" panose="020B0604020202020204" pitchFamily="34" charset="0"/>
              </a:rPr>
              <a:t>Desarrollo de aplicaciones con interfaz de usuario gráfica.</a:t>
            </a: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54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3600" b="0" i="0" dirty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Ventajas de MATLAB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988840"/>
            <a:ext cx="9782801" cy="4572000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465562"/>
              </a:buClr>
              <a:buFont typeface="Euphemia"/>
              <a:buChar char="›"/>
            </a:pPr>
            <a:r>
              <a:rPr lang="es-MX" dirty="0"/>
              <a:t>El elemento más básico es la matriz.</a:t>
            </a:r>
            <a:endParaRPr lang="en-US" dirty="0"/>
          </a:p>
          <a:p>
            <a:pPr>
              <a:lnSpc>
                <a:spcPct val="100000"/>
              </a:lnSpc>
              <a:buClr>
                <a:srgbClr val="465562"/>
              </a:buClr>
              <a:buFont typeface="Euphemia"/>
              <a:buChar char="›"/>
            </a:pPr>
            <a:r>
              <a:rPr lang="en-US" dirty="0"/>
              <a:t>Los </a:t>
            </a:r>
            <a:r>
              <a:rPr lang="en-US" dirty="0" err="1"/>
              <a:t>gráficos</a:t>
            </a:r>
            <a:r>
              <a:rPr lang="en-US" dirty="0"/>
              <a:t> de </a:t>
            </a:r>
            <a:r>
              <a:rPr lang="en-US" dirty="0" err="1"/>
              <a:t>salida</a:t>
            </a:r>
            <a:r>
              <a:rPr lang="en-US" dirty="0"/>
              <a:t> son </a:t>
            </a:r>
            <a:r>
              <a:rPr lang="en-US" dirty="0" err="1"/>
              <a:t>interactivos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buClr>
                <a:srgbClr val="465562"/>
              </a:buClr>
              <a:buFont typeface="Euphemia"/>
              <a:buChar char="›"/>
            </a:pP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vectorizadas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  <a:buClr>
                <a:srgbClr val="465562"/>
              </a:buClr>
              <a:buFont typeface="Euphemia"/>
              <a:buChar char="›"/>
            </a:pPr>
            <a:r>
              <a:rPr lang="en-US" dirty="0"/>
              <a:t>La </a:t>
            </a:r>
            <a:r>
              <a:rPr lang="en-US" dirty="0" err="1"/>
              <a:t>funcionalidad</a:t>
            </a:r>
            <a:r>
              <a:rPr lang="en-US" dirty="0"/>
              <a:t> de MATLAB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mejorarse</a:t>
            </a:r>
            <a:r>
              <a:rPr lang="en-US" dirty="0"/>
              <a:t> </a:t>
            </a:r>
            <a:r>
              <a:rPr lang="en-US" dirty="0" err="1"/>
              <a:t>agragando</a:t>
            </a:r>
            <a:r>
              <a:rPr lang="en-US" dirty="0"/>
              <a:t> toolboxes.</a:t>
            </a:r>
          </a:p>
          <a:p>
            <a:pPr>
              <a:lnSpc>
                <a:spcPct val="100000"/>
              </a:lnSpc>
              <a:buClr>
                <a:srgbClr val="465562"/>
              </a:buClr>
              <a:buFont typeface="Euphemia"/>
              <a:buChar char="›"/>
            </a:pPr>
            <a:r>
              <a:rPr lang="en-US" dirty="0"/>
              <a:t>Gran </a:t>
            </a:r>
            <a:r>
              <a:rPr lang="en-US" dirty="0" err="1"/>
              <a:t>cantidad</a:t>
            </a:r>
            <a:r>
              <a:rPr lang="en-US" dirty="0"/>
              <a:t> de toolboxes</a:t>
            </a:r>
          </a:p>
          <a:p>
            <a:pPr>
              <a:lnSpc>
                <a:spcPct val="100000"/>
              </a:lnSpc>
              <a:buClr>
                <a:srgbClr val="465562"/>
              </a:buClr>
              <a:buFont typeface="Euphemia"/>
              <a:buChar char="›"/>
            </a:pPr>
            <a:r>
              <a:rPr lang="es-MX" dirty="0"/>
              <a:t>El continuo desarrollo.</a:t>
            </a:r>
            <a:endParaRPr lang="en-US" dirty="0"/>
          </a:p>
          <a:p>
            <a:pPr>
              <a:lnSpc>
                <a:spcPct val="100000"/>
              </a:lnSpc>
              <a:buClr>
                <a:srgbClr val="465562"/>
              </a:buClr>
              <a:buFont typeface="Euphemia"/>
              <a:buChar char="›"/>
            </a:pPr>
            <a:endParaRPr lang="es-ES_tradnl" sz="2800" b="0" i="0" dirty="0">
              <a:solidFill>
                <a:srgbClr val="465562"/>
              </a:solidFill>
              <a:latin typeface="Euphemia"/>
              <a:ea typeface="+mn-ea"/>
              <a:cs typeface="+mn-cs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4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Ejemplos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tx_farfield_visualization_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986" y="80824"/>
            <a:ext cx="3853332" cy="28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athworks.com/help/releases/R2015a/examples/signal/FilteringDataWithSignalProcessingToolboxSoftwareExample_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52" y="2528448"/>
            <a:ext cx="3601002" cy="270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pthestimationfromstereovideocodegenerationexample_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38" y="1525824"/>
            <a:ext cx="4111933" cy="308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mathworks.com/help/releases/R2015a/examples/images_product/RegisterMultimodalImagesExample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4535618"/>
            <a:ext cx="4484880" cy="227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4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E5FEBDB-1DBB-4FB7-9C5F-D650A108D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13" r="19482" b="6864"/>
          <a:stretch/>
        </p:blipFill>
        <p:spPr>
          <a:xfrm>
            <a:off x="5355812" y="1417637"/>
            <a:ext cx="6506171" cy="4265653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Ventana de MATLAB</a:t>
            </a:r>
            <a:endParaRPr lang="es-ES_tradn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" y="692696"/>
            <a:ext cx="125622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746076" y="1627782"/>
            <a:ext cx="3484240" cy="496956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 err="1">
                <a:solidFill>
                  <a:srgbClr val="FF3300"/>
                </a:solidFill>
              </a:rPr>
              <a:t>Ventana</a:t>
            </a:r>
            <a:r>
              <a:rPr lang="en-US" altLang="en-US" sz="1600" dirty="0">
                <a:solidFill>
                  <a:srgbClr val="FF3300"/>
                </a:solidFill>
              </a:rPr>
              <a:t> de </a:t>
            </a:r>
            <a:r>
              <a:rPr lang="en-US" altLang="en-US" sz="1600" dirty="0" err="1">
                <a:solidFill>
                  <a:srgbClr val="FF3300"/>
                </a:solidFill>
              </a:rPr>
              <a:t>Comandos</a:t>
            </a:r>
            <a:endParaRPr lang="en-US" altLang="en-US" sz="1600" dirty="0">
              <a:solidFill>
                <a:srgbClr val="FF33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1600" dirty="0"/>
          </a:p>
          <a:p>
            <a:r>
              <a:rPr lang="en-US" altLang="en-US" sz="1600" dirty="0" err="1">
                <a:solidFill>
                  <a:srgbClr val="FF3300"/>
                </a:solidFill>
              </a:rPr>
              <a:t>Directorio</a:t>
            </a:r>
            <a:r>
              <a:rPr lang="en-US" altLang="en-US" sz="1600" dirty="0">
                <a:solidFill>
                  <a:srgbClr val="FF3300"/>
                </a:solidFill>
              </a:rPr>
              <a:t> Actual</a:t>
            </a:r>
          </a:p>
          <a:p>
            <a:pPr lvl="1"/>
            <a:r>
              <a:rPr lang="en-US" altLang="en-US" sz="1600" dirty="0"/>
              <a:t>Se </a:t>
            </a:r>
            <a:r>
              <a:rPr lang="en-US" altLang="en-US" sz="1600" dirty="0" err="1"/>
              <a:t>ven</a:t>
            </a:r>
            <a:r>
              <a:rPr lang="en-US" altLang="en-US" sz="1600" dirty="0"/>
              <a:t> las </a:t>
            </a:r>
            <a:r>
              <a:rPr lang="en-US" altLang="en-US" sz="1600" dirty="0" err="1"/>
              <a:t>carpetas</a:t>
            </a:r>
            <a:r>
              <a:rPr lang="en-US" altLang="en-US" sz="1600" dirty="0"/>
              <a:t> y </a:t>
            </a:r>
            <a:r>
              <a:rPr lang="en-US" altLang="en-US" sz="1600" dirty="0" err="1"/>
              <a:t>los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archivos</a:t>
            </a:r>
            <a:r>
              <a:rPr lang="en-US" altLang="en-US" sz="1600" dirty="0"/>
              <a:t> .m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600" dirty="0"/>
          </a:p>
          <a:p>
            <a:r>
              <a:rPr lang="en-US" altLang="en-US" sz="1600" dirty="0">
                <a:solidFill>
                  <a:srgbClr val="FF3300"/>
                </a:solidFill>
              </a:rPr>
              <a:t>Workspace</a:t>
            </a:r>
          </a:p>
          <a:p>
            <a:pPr lvl="1"/>
            <a:r>
              <a:rPr lang="en-US" altLang="en-US" sz="1600" dirty="0" err="1"/>
              <a:t>Varables</a:t>
            </a:r>
            <a:r>
              <a:rPr lang="en-US" altLang="en-US" sz="1600" dirty="0"/>
              <a:t> del </a:t>
            </a:r>
            <a:r>
              <a:rPr lang="en-US" altLang="en-US" sz="1600" dirty="0" err="1"/>
              <a:t>programa</a:t>
            </a:r>
            <a:endParaRPr lang="en-US" altLang="en-US" sz="1600" dirty="0"/>
          </a:p>
          <a:p>
            <a:pPr lvl="1"/>
            <a:r>
              <a:rPr lang="en-US" altLang="en-US" sz="1600" dirty="0"/>
              <a:t>Al </a:t>
            </a:r>
            <a:r>
              <a:rPr lang="en-US" altLang="en-US" sz="1600" dirty="0" err="1"/>
              <a:t>hacer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doble</a:t>
            </a:r>
            <a:r>
              <a:rPr lang="en-US" altLang="en-US" sz="1600" dirty="0"/>
              <a:t> click </a:t>
            </a:r>
            <a:r>
              <a:rPr lang="en-US" altLang="en-US" sz="1600" dirty="0" err="1"/>
              <a:t>en</a:t>
            </a:r>
            <a:r>
              <a:rPr lang="en-US" altLang="en-US" sz="1600" dirty="0"/>
              <a:t> la variable se </a:t>
            </a:r>
            <a:r>
              <a:rPr lang="en-US" altLang="en-US" sz="1600" dirty="0" err="1"/>
              <a:t>accesa</a:t>
            </a:r>
            <a:r>
              <a:rPr lang="en-US" altLang="en-US" sz="1600" dirty="0"/>
              <a:t> al editor</a:t>
            </a:r>
          </a:p>
          <a:p>
            <a:pPr lvl="1"/>
            <a:endParaRPr lang="en-US" altLang="en-US" sz="1600" dirty="0"/>
          </a:p>
          <a:p>
            <a:r>
              <a:rPr lang="en-US" altLang="en-US" sz="1600" dirty="0" err="1">
                <a:solidFill>
                  <a:srgbClr val="FF3300"/>
                </a:solidFill>
              </a:rPr>
              <a:t>Historia</a:t>
            </a:r>
            <a:r>
              <a:rPr lang="en-US" altLang="en-US" sz="1600" dirty="0">
                <a:solidFill>
                  <a:srgbClr val="FF3300"/>
                </a:solidFill>
              </a:rPr>
              <a:t> de </a:t>
            </a:r>
            <a:r>
              <a:rPr lang="en-US" altLang="en-US" sz="1600" dirty="0" err="1">
                <a:solidFill>
                  <a:srgbClr val="FF3300"/>
                </a:solidFill>
              </a:rPr>
              <a:t>Comandos</a:t>
            </a:r>
            <a:endParaRPr lang="en-US" altLang="en-US" sz="1600" dirty="0">
              <a:solidFill>
                <a:srgbClr val="FF3300"/>
              </a:solidFill>
            </a:endParaRPr>
          </a:p>
          <a:p>
            <a:pPr lvl="1"/>
            <a:r>
              <a:rPr lang="en-US" altLang="en-US" sz="1600" dirty="0"/>
              <a:t>Se </a:t>
            </a:r>
            <a:r>
              <a:rPr lang="en-US" altLang="en-US" sz="1600" dirty="0" err="1"/>
              <a:t>observan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los</a:t>
            </a:r>
            <a:r>
              <a:rPr lang="en-US" altLang="en-US" sz="1600" dirty="0"/>
              <a:t> commandos </a:t>
            </a:r>
            <a:r>
              <a:rPr lang="en-US" altLang="en-US" sz="1600" dirty="0" err="1"/>
              <a:t>pasados</a:t>
            </a:r>
            <a:endParaRPr lang="en-US" altLang="en-US" sz="1600" dirty="0"/>
          </a:p>
          <a:p>
            <a:pPr lvl="1"/>
            <a:r>
              <a:rPr lang="en-US" altLang="en-US" sz="1600" dirty="0"/>
              <a:t>Se </a:t>
            </a:r>
            <a:r>
              <a:rPr lang="en-US" altLang="en-US" sz="1600" dirty="0" err="1"/>
              <a:t>guarda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toda</a:t>
            </a:r>
            <a:r>
              <a:rPr lang="en-US" altLang="en-US" sz="1600" dirty="0"/>
              <a:t> la session del </a:t>
            </a:r>
            <a:r>
              <a:rPr lang="en-US" altLang="en-US" sz="1600" dirty="0" err="1"/>
              <a:t>día</a:t>
            </a:r>
            <a:r>
              <a:rPr lang="en-US" altLang="en-US" sz="1600" dirty="0"/>
              <a:t>.</a:t>
            </a:r>
          </a:p>
          <a:p>
            <a:endParaRPr lang="en-GB" altLang="en-US" sz="1600" dirty="0"/>
          </a:p>
        </p:txBody>
      </p:sp>
      <p:cxnSp>
        <p:nvCxnSpPr>
          <p:cNvPr id="3" name="Conector recto de flecha 2"/>
          <p:cNvCxnSpPr>
            <a:cxnSpLocks/>
          </p:cNvCxnSpPr>
          <p:nvPr/>
        </p:nvCxnSpPr>
        <p:spPr>
          <a:xfrm>
            <a:off x="4294212" y="1772816"/>
            <a:ext cx="3312368" cy="3312368"/>
          </a:xfrm>
          <a:prstGeom prst="straightConnector1">
            <a:avLst/>
          </a:prstGeom>
          <a:ln w="38100">
            <a:solidFill>
              <a:schemeClr val="accent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3673996" y="2446983"/>
            <a:ext cx="2105027" cy="406443"/>
          </a:xfrm>
          <a:prstGeom prst="straightConnector1">
            <a:avLst/>
          </a:prstGeom>
          <a:ln w="38100">
            <a:solidFill>
              <a:schemeClr val="accent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cxnSpLocks/>
          </p:cNvCxnSpPr>
          <p:nvPr/>
        </p:nvCxnSpPr>
        <p:spPr>
          <a:xfrm flipV="1">
            <a:off x="3178088" y="3289355"/>
            <a:ext cx="4284476" cy="424675"/>
          </a:xfrm>
          <a:prstGeom prst="straightConnector1">
            <a:avLst/>
          </a:prstGeom>
          <a:ln w="38100">
            <a:solidFill>
              <a:schemeClr val="accent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4294212" y="4725144"/>
            <a:ext cx="1421850" cy="529134"/>
          </a:xfrm>
          <a:prstGeom prst="straightConnector1">
            <a:avLst/>
          </a:prstGeom>
          <a:ln w="38100">
            <a:solidFill>
              <a:schemeClr val="accent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7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_16x9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1A0CA47-699C-49A9-97A8-6E9029CD52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matemáticas con pi (pantalla panorámica)</Template>
  <TotalTime>0</TotalTime>
  <Words>1541</Words>
  <Application>Microsoft Office PowerPoint</Application>
  <PresentationFormat>Custom</PresentationFormat>
  <Paragraphs>298</Paragraphs>
  <Slides>26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Cambria Math</vt:lpstr>
      <vt:lpstr>Courier</vt:lpstr>
      <vt:lpstr>Courier New</vt:lpstr>
      <vt:lpstr>Euphemia</vt:lpstr>
      <vt:lpstr>Tahoma</vt:lpstr>
      <vt:lpstr>Times New Roman</vt:lpstr>
      <vt:lpstr>Times-Roman</vt:lpstr>
      <vt:lpstr>Wingdings</vt:lpstr>
      <vt:lpstr>Math_16x9</vt:lpstr>
      <vt:lpstr>Bitmap Image</vt:lpstr>
      <vt:lpstr>Ecuación</vt:lpstr>
      <vt:lpstr>Equation</vt:lpstr>
      <vt:lpstr>Introducción a la Instrumentación y Señales   2025-1</vt:lpstr>
      <vt:lpstr>Objetivos</vt:lpstr>
      <vt:lpstr>Calificación</vt:lpstr>
      <vt:lpstr>Plan del curso</vt:lpstr>
      <vt:lpstr>¿Qué es MATLAB?</vt:lpstr>
      <vt:lpstr>Ventajas de MATLAB</vt:lpstr>
      <vt:lpstr>Ventajas de MATLAB</vt:lpstr>
      <vt:lpstr>Ejemplos</vt:lpstr>
      <vt:lpstr>Ventana de MATLAB</vt:lpstr>
      <vt:lpstr>Matrices y vectores</vt:lpstr>
      <vt:lpstr>Matrices y vectores</vt:lpstr>
      <vt:lpstr>Matrices y vectores</vt:lpstr>
      <vt:lpstr>Generando vectores</vt:lpstr>
      <vt:lpstr>Generando matrices</vt:lpstr>
      <vt:lpstr>Índices de matrices</vt:lpstr>
      <vt:lpstr>Concatenación de matrices</vt:lpstr>
      <vt:lpstr>Operación de matrices</vt:lpstr>
      <vt:lpstr>Operación de matrices</vt:lpstr>
      <vt:lpstr>Operación de matrices</vt:lpstr>
      <vt:lpstr>Gráficas en 2D    plot(xdata, ydata, ‘marker_style’); </vt:lpstr>
      <vt:lpstr>Gráficas en 2D</vt:lpstr>
      <vt:lpstr>Gráficas en 2D</vt:lpstr>
      <vt:lpstr>Gráficas en 2D</vt:lpstr>
      <vt:lpstr>Opciones de gráficas</vt:lpstr>
      <vt:lpstr>Opciones de gráficas</vt:lpstr>
      <vt:lpstr>Tarea1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Instrumentación y Señales   2024-1</dc:title>
  <dc:creator/>
  <cp:keywords/>
  <cp:lastModifiedBy/>
  <cp:revision>4</cp:revision>
  <dcterms:created xsi:type="dcterms:W3CDTF">2015-08-24T15:11:08Z</dcterms:created>
  <dcterms:modified xsi:type="dcterms:W3CDTF">2024-08-23T17:41:22Z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