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303" r:id="rId3"/>
    <p:sldId id="280" r:id="rId4"/>
    <p:sldId id="304" r:id="rId5"/>
    <p:sldId id="278" r:id="rId6"/>
    <p:sldId id="279" r:id="rId7"/>
    <p:sldId id="273" r:id="rId8"/>
    <p:sldId id="277" r:id="rId9"/>
    <p:sldId id="274" r:id="rId10"/>
    <p:sldId id="297" r:id="rId11"/>
    <p:sldId id="294" r:id="rId12"/>
    <p:sldId id="261" r:id="rId13"/>
    <p:sldId id="262" r:id="rId14"/>
    <p:sldId id="269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8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2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6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2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4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7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4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A7738-D05E-4FC2-8C46-8B816EC4D744}" type="datetimeFigureOut">
              <a:rPr lang="en-US" smtClean="0"/>
              <a:t>7/22/2022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4E50A-6BF9-4280-9DDD-8589E6B5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6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8000-7CB9-839D-D3F3-D8C83748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01" y="226857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Invertebrate development</a:t>
            </a:r>
          </a:p>
        </p:txBody>
      </p:sp>
    </p:spTree>
    <p:extLst>
      <p:ext uri="{BB962C8B-B14F-4D97-AF65-F5344CB8AC3E}">
        <p14:creationId xmlns:p14="http://schemas.microsoft.com/office/powerpoint/2010/main" val="387072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6960-A8CF-76F1-093B-0012E89A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547"/>
            <a:ext cx="7886700" cy="66124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Conservation of homeotic genes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D7856-6018-5DD2-B06B-61259575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39" y="727789"/>
            <a:ext cx="502861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28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8000-7CB9-839D-D3F3-D8C83748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601" y="2268571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Plant development</a:t>
            </a:r>
          </a:p>
        </p:txBody>
      </p:sp>
    </p:spTree>
    <p:extLst>
      <p:ext uri="{BB962C8B-B14F-4D97-AF65-F5344CB8AC3E}">
        <p14:creationId xmlns:p14="http://schemas.microsoft.com/office/powerpoint/2010/main" val="638120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61575-F6F9-69D5-F271-B7FBB6B1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Developmental steps in the formation of a plant embryo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4AC89-191F-14E2-957C-25C7EF35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7" y="2286526"/>
            <a:ext cx="8789437" cy="348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0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AD9E-C80F-2118-A2C7-6A62ABC0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7846"/>
            <a:ext cx="7886700" cy="9598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Development of the parts of the </a:t>
            </a:r>
            <a:r>
              <a:rPr lang="en-US" b="1" i="1" dirty="0"/>
              <a:t>Arabidopsis</a:t>
            </a:r>
            <a:r>
              <a:rPr lang="en-US" b="1" dirty="0"/>
              <a:t> flower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AE7C3-97C6-7B37-40E1-86D699CF9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5" y="1847502"/>
            <a:ext cx="5202011" cy="3162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09C68B-4F5E-EAE2-628A-3EC5C048D2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899"/>
          <a:stretch/>
        </p:blipFill>
        <p:spPr>
          <a:xfrm>
            <a:off x="5597784" y="2224880"/>
            <a:ext cx="3546216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4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AD9E-C80F-2118-A2C7-6A62ABC0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4539"/>
            <a:ext cx="7886700" cy="11744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Development of the parts of the </a:t>
            </a:r>
            <a:r>
              <a:rPr lang="en-US" b="1" i="1" dirty="0"/>
              <a:t>Arabidopsis</a:t>
            </a:r>
            <a:r>
              <a:rPr lang="en-US" b="1" dirty="0"/>
              <a:t> flower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FBF363-DD3C-57AA-A4EA-F9B4A96D7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896"/>
            <a:ext cx="9144000" cy="26697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D3345D-A27E-9819-9B89-67738E7CE51D}"/>
              </a:ext>
            </a:extLst>
          </p:cNvPr>
          <p:cNvSpPr txBox="1"/>
          <p:nvPr/>
        </p:nvSpPr>
        <p:spPr>
          <a:xfrm>
            <a:off x="906624" y="1593588"/>
            <a:ext cx="104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532C42-420B-40E9-61CB-E8AA2070EFB8}"/>
              </a:ext>
            </a:extLst>
          </p:cNvPr>
          <p:cNvSpPr txBox="1"/>
          <p:nvPr/>
        </p:nvSpPr>
        <p:spPr>
          <a:xfrm>
            <a:off x="2858277" y="1593588"/>
            <a:ext cx="146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 A mutant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A553B-2019-CAB0-A02A-AC3A5ECBBA05}"/>
              </a:ext>
            </a:extLst>
          </p:cNvPr>
          <p:cNvSpPr txBox="1"/>
          <p:nvPr/>
        </p:nvSpPr>
        <p:spPr>
          <a:xfrm>
            <a:off x="5091404" y="1593588"/>
            <a:ext cx="146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 B mutant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067450-C197-3520-BADA-A62288FA15B5}"/>
              </a:ext>
            </a:extLst>
          </p:cNvPr>
          <p:cNvSpPr txBox="1"/>
          <p:nvPr/>
        </p:nvSpPr>
        <p:spPr>
          <a:xfrm>
            <a:off x="7117702" y="1593588"/>
            <a:ext cx="1461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Class C mutant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A1D10E-C83F-BFB8-F995-94A1755C8C46}"/>
              </a:ext>
            </a:extLst>
          </p:cNvPr>
          <p:cNvSpPr txBox="1"/>
          <p:nvPr/>
        </p:nvSpPr>
        <p:spPr>
          <a:xfrm>
            <a:off x="2595464" y="4523609"/>
            <a:ext cx="19874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 A mutant has carpels, stamens, stamens, and carpels.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3EA6DB-BB6A-899E-5B81-6C07C4FE8139}"/>
              </a:ext>
            </a:extLst>
          </p:cNvPr>
          <p:cNvSpPr txBox="1"/>
          <p:nvPr/>
        </p:nvSpPr>
        <p:spPr>
          <a:xfrm>
            <a:off x="4879910" y="4523609"/>
            <a:ext cx="18847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 B mutants have sepals, sepals, carpels, and carpels.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5C251-10EB-146F-3A84-2268ED7C6D21}"/>
              </a:ext>
            </a:extLst>
          </p:cNvPr>
          <p:cNvSpPr txBox="1"/>
          <p:nvPr/>
        </p:nvSpPr>
        <p:spPr>
          <a:xfrm>
            <a:off x="6960636" y="4523609"/>
            <a:ext cx="198742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 C mutants have petals and sepals</a:t>
            </a:r>
          </a:p>
          <a:p>
            <a:r>
              <a:rPr lang="en-US" sz="1600" dirty="0"/>
              <a:t>at places where stamens and carpels should form.</a:t>
            </a:r>
          </a:p>
        </p:txBody>
      </p:sp>
    </p:spTree>
    <p:extLst>
      <p:ext uri="{BB962C8B-B14F-4D97-AF65-F5344CB8AC3E}">
        <p14:creationId xmlns:p14="http://schemas.microsoft.com/office/powerpoint/2010/main" val="30483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AD9E-C80F-2118-A2C7-6A62ABC0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4539"/>
            <a:ext cx="7886700" cy="11744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Plant homeotic genes control flower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9D41F-2A2C-9708-4E8A-0BEC375E0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250"/>
          <a:stretch/>
        </p:blipFill>
        <p:spPr>
          <a:xfrm>
            <a:off x="247261" y="2114613"/>
            <a:ext cx="8649478" cy="2494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3E960C-5BBA-70E9-6F89-A316F6C76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09"/>
          <a:stretch/>
        </p:blipFill>
        <p:spPr>
          <a:xfrm>
            <a:off x="247261" y="5038530"/>
            <a:ext cx="8649478" cy="147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8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AD9E-C80F-2118-A2C7-6A62ABC07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4539"/>
            <a:ext cx="7886700" cy="11744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ABC model of </a:t>
            </a:r>
            <a:r>
              <a:rPr lang="en-US" b="1" i="1" dirty="0"/>
              <a:t>Arabidopsis</a:t>
            </a:r>
            <a:r>
              <a:rPr lang="en-US" b="1" dirty="0"/>
              <a:t> flower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866465-91C6-EB66-A456-660B17B999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5243221" y="1426651"/>
            <a:ext cx="3686175" cy="2562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4C3002-9D8A-DDA1-B839-2BB528BF6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773" y="4323537"/>
            <a:ext cx="5415254" cy="2439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085FA4-93C4-A64A-A86A-5852900A3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91475"/>
            <a:ext cx="47244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3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4617-4F14-C7D4-C56A-B1ED4F8D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201"/>
            <a:ext cx="7886700" cy="791870"/>
          </a:xfrm>
        </p:spPr>
        <p:txBody>
          <a:bodyPr/>
          <a:lstStyle/>
          <a:p>
            <a:pPr algn="ctr"/>
            <a:r>
              <a:rPr lang="en-US" b="1" dirty="0"/>
              <a:t>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C096-C4C3-6305-2229-985C9B94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83" y="1163151"/>
            <a:ext cx="7886700" cy="4351338"/>
          </a:xfrm>
        </p:spPr>
        <p:txBody>
          <a:bodyPr/>
          <a:lstStyle/>
          <a:p>
            <a:r>
              <a:rPr lang="en-US" dirty="0"/>
              <a:t>Developmental Genetics chapter in any standard Genetics 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49C0F-15E2-DDB4-6ED3-4C6CCB11B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76" y="3120144"/>
            <a:ext cx="3873370" cy="3372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66BED-0D0C-AEC9-721D-B43A83D61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417" y="2255609"/>
            <a:ext cx="34259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8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1158-D0A4-D00B-9639-EFD888B2F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13197"/>
            <a:ext cx="8686800" cy="595927"/>
          </a:xfrm>
        </p:spPr>
        <p:txBody>
          <a:bodyPr>
            <a:normAutofit/>
          </a:bodyPr>
          <a:lstStyle/>
          <a:p>
            <a:r>
              <a:rPr lang="en-US" sz="3200" b="1" dirty="0"/>
              <a:t>Early stages of embryonic development in </a:t>
            </a:r>
            <a:r>
              <a:rPr lang="en-US" sz="3200" b="1" i="1" dirty="0"/>
              <a:t>Drosophila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68CB8-FF5F-96FB-C38C-97FDA1209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64552"/>
            <a:ext cx="73152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773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627C2-66F3-ED28-3DF3-D88771C4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13168"/>
          </a:xfrm>
        </p:spPr>
        <p:txBody>
          <a:bodyPr>
            <a:normAutofit/>
          </a:bodyPr>
          <a:lstStyle/>
          <a:p>
            <a:r>
              <a:rPr lang="en-US" sz="4000" b="1" dirty="0"/>
              <a:t>Developmental stages of </a:t>
            </a:r>
            <a:r>
              <a:rPr lang="en-US" sz="4000" b="1" i="1" dirty="0"/>
              <a:t>Drosophila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9B2D8-F594-67AC-EB16-6A0FD3517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51" y="1876180"/>
            <a:ext cx="4557907" cy="4102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84358-4133-5A07-AA88-3E40C0CAC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39" y="2052732"/>
            <a:ext cx="3618463" cy="39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7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A8AF-7EBD-9FAF-49CA-57500BF4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83852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Determination of the anterior-posterior axis in </a:t>
            </a:r>
            <a:r>
              <a:rPr lang="en-US" sz="3200" b="1" i="1" dirty="0"/>
              <a:t>Drosophila</a:t>
            </a:r>
            <a:r>
              <a:rPr lang="en-US" sz="3200" b="1" dirty="0"/>
              <a:t> by maternally supplied RNAs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733C7-E583-09C0-261B-1FB65580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997" y="1069810"/>
            <a:ext cx="5756525" cy="55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AC156-A38C-B055-48E2-3C015D71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8104803" cy="875845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Cascade of gene expression to produce segmentation in </a:t>
            </a:r>
            <a:r>
              <a:rPr lang="en-US" sz="3200" b="1" i="1" dirty="0"/>
              <a:t>Drosophila</a:t>
            </a:r>
            <a:r>
              <a:rPr lang="en-US" sz="3200" b="1" dirty="0"/>
              <a:t> embryo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801D5-8B48-C63F-ABF5-E88004AE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97" y="1090448"/>
            <a:ext cx="4393406" cy="56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8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D780-4AF0-FC40-7FC4-D8AE4F574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Segmentation genes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3E409-3F71-C5C4-7B55-1184839AA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58175"/>
            <a:ext cx="8686800" cy="43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7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8D11-D34F-F2E7-D035-1D19CBC7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63556-FF4A-4E60-2467-BC497BC94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1" y="2754696"/>
            <a:ext cx="8455492" cy="22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5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9245-00E8-178B-2D3D-051A00C2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08" y="365126"/>
            <a:ext cx="5298074" cy="1325563"/>
          </a:xfrm>
        </p:spPr>
        <p:txBody>
          <a:bodyPr>
            <a:noAutofit/>
          </a:bodyPr>
          <a:lstStyle/>
          <a:p>
            <a:r>
              <a:rPr lang="en-US" sz="3200" b="1" dirty="0"/>
              <a:t>A cascade of gene regulation establishes the polarity and identity of individual segments of </a:t>
            </a:r>
            <a:r>
              <a:rPr lang="en-US" sz="3200" b="1" i="1" dirty="0"/>
              <a:t>Drosophila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C56D3-F62D-073F-59E0-BA3C58479B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6"/>
          <a:stretch/>
        </p:blipFill>
        <p:spPr>
          <a:xfrm>
            <a:off x="5586316" y="652883"/>
            <a:ext cx="3098770" cy="5839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D661D0-D930-6F21-3570-B2A09A4DD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08" y="2253607"/>
            <a:ext cx="4257092" cy="440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7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1725</TotalTime>
  <Words>156</Words>
  <Application>Microsoft Office PowerPoint</Application>
  <PresentationFormat>On-screen Show (4:3)</PresentationFormat>
  <Paragraphs>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Invertebrate development</vt:lpstr>
      <vt:lpstr>Books</vt:lpstr>
      <vt:lpstr>Early stages of embryonic development in Drosophila</vt:lpstr>
      <vt:lpstr>Developmental stages of Drosophila</vt:lpstr>
      <vt:lpstr>Determination of the anterior-posterior axis in Drosophila by maternally supplied RNAs</vt:lpstr>
      <vt:lpstr>Cascade of gene expression to produce segmentation in Drosophila embryo</vt:lpstr>
      <vt:lpstr>Segmentation genes</vt:lpstr>
      <vt:lpstr>PowerPoint Presentation</vt:lpstr>
      <vt:lpstr>A cascade of gene regulation establishes the polarity and identity of individual segments of Drosophila</vt:lpstr>
      <vt:lpstr>Conservation of homeotic genes</vt:lpstr>
      <vt:lpstr>Plant development</vt:lpstr>
      <vt:lpstr>Developmental steps in the formation of a plant embryo</vt:lpstr>
      <vt:lpstr>Development of the parts of the Arabidopsis flower</vt:lpstr>
      <vt:lpstr>Development of the parts of the Arabidopsis flower</vt:lpstr>
      <vt:lpstr>Plant homeotic genes control flower development</vt:lpstr>
      <vt:lpstr>The ABC model of Arabidopsis flower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Jogender Singh</dc:creator>
  <cp:lastModifiedBy>Jogender Singh</cp:lastModifiedBy>
  <cp:revision>44</cp:revision>
  <dcterms:created xsi:type="dcterms:W3CDTF">2022-07-16T06:15:58Z</dcterms:created>
  <dcterms:modified xsi:type="dcterms:W3CDTF">2022-07-22T09:19:42Z</dcterms:modified>
</cp:coreProperties>
</file>