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67" r:id="rId2"/>
    <p:sldId id="263" r:id="rId3"/>
    <p:sldId id="264" r:id="rId4"/>
    <p:sldId id="266" r:id="rId5"/>
    <p:sldId id="268" r:id="rId6"/>
    <p:sldId id="265" r:id="rId7"/>
    <p:sldId id="305"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147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6C5434-AFE5-425D-8A9B-BE7D772FA90F}" type="datetimeFigureOut">
              <a:rPr lang="en-US" smtClean="0"/>
              <a:t>7/25/2022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7FD953-91FE-485C-BAB8-57B4218ED7FF}" type="slidenum">
              <a:rPr lang="en-US" smtClean="0"/>
              <a:t>‹#›</a:t>
            </a:fld>
            <a:endParaRPr lang="en-US"/>
          </a:p>
        </p:txBody>
      </p:sp>
    </p:spTree>
    <p:extLst>
      <p:ext uri="{BB962C8B-B14F-4D97-AF65-F5344CB8AC3E}">
        <p14:creationId xmlns:p14="http://schemas.microsoft.com/office/powerpoint/2010/main" val="3977381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7FD953-91FE-485C-BAB8-57B4218ED7FF}" type="slidenum">
              <a:rPr lang="en-US" smtClean="0"/>
              <a:t>6</a:t>
            </a:fld>
            <a:endParaRPr lang="en-US"/>
          </a:p>
        </p:txBody>
      </p:sp>
    </p:spTree>
    <p:extLst>
      <p:ext uri="{BB962C8B-B14F-4D97-AF65-F5344CB8AC3E}">
        <p14:creationId xmlns:p14="http://schemas.microsoft.com/office/powerpoint/2010/main" val="2425516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7FD953-91FE-485C-BAB8-57B4218ED7FF}" type="slidenum">
              <a:rPr lang="en-US" smtClean="0"/>
              <a:t>7</a:t>
            </a:fld>
            <a:endParaRPr lang="en-US"/>
          </a:p>
        </p:txBody>
      </p:sp>
    </p:spTree>
    <p:extLst>
      <p:ext uri="{BB962C8B-B14F-4D97-AF65-F5344CB8AC3E}">
        <p14:creationId xmlns:p14="http://schemas.microsoft.com/office/powerpoint/2010/main" val="1538315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1AA7738-D05E-4FC2-8C46-8B816EC4D744}" type="datetimeFigureOut">
              <a:rPr lang="en-US" smtClean="0"/>
              <a:t>7/25/2022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4E50A-6BF9-4280-9DDD-8589E6B5DF68}" type="slidenum">
              <a:rPr lang="en-US" smtClean="0"/>
              <a:t>‹#›</a:t>
            </a:fld>
            <a:endParaRPr lang="en-US"/>
          </a:p>
        </p:txBody>
      </p:sp>
    </p:spTree>
    <p:extLst>
      <p:ext uri="{BB962C8B-B14F-4D97-AF65-F5344CB8AC3E}">
        <p14:creationId xmlns:p14="http://schemas.microsoft.com/office/powerpoint/2010/main" val="2137184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AA7738-D05E-4FC2-8C46-8B816EC4D744}" type="datetimeFigureOut">
              <a:rPr lang="en-US" smtClean="0"/>
              <a:t>7/25/2022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4E50A-6BF9-4280-9DDD-8589E6B5DF68}" type="slidenum">
              <a:rPr lang="en-US" smtClean="0"/>
              <a:t>‹#›</a:t>
            </a:fld>
            <a:endParaRPr lang="en-US"/>
          </a:p>
        </p:txBody>
      </p:sp>
    </p:spTree>
    <p:extLst>
      <p:ext uri="{BB962C8B-B14F-4D97-AF65-F5344CB8AC3E}">
        <p14:creationId xmlns:p14="http://schemas.microsoft.com/office/powerpoint/2010/main" val="2155991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AA7738-D05E-4FC2-8C46-8B816EC4D744}" type="datetimeFigureOut">
              <a:rPr lang="en-US" smtClean="0"/>
              <a:t>7/25/2022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4E50A-6BF9-4280-9DDD-8589E6B5DF68}" type="slidenum">
              <a:rPr lang="en-US" smtClean="0"/>
              <a:t>‹#›</a:t>
            </a:fld>
            <a:endParaRPr lang="en-US"/>
          </a:p>
        </p:txBody>
      </p:sp>
    </p:spTree>
    <p:extLst>
      <p:ext uri="{BB962C8B-B14F-4D97-AF65-F5344CB8AC3E}">
        <p14:creationId xmlns:p14="http://schemas.microsoft.com/office/powerpoint/2010/main" val="923329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AA7738-D05E-4FC2-8C46-8B816EC4D744}" type="datetimeFigureOut">
              <a:rPr lang="en-US" smtClean="0"/>
              <a:t>7/25/2022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4E50A-6BF9-4280-9DDD-8589E6B5DF68}" type="slidenum">
              <a:rPr lang="en-US" smtClean="0"/>
              <a:t>‹#›</a:t>
            </a:fld>
            <a:endParaRPr lang="en-US"/>
          </a:p>
        </p:txBody>
      </p:sp>
    </p:spTree>
    <p:extLst>
      <p:ext uri="{BB962C8B-B14F-4D97-AF65-F5344CB8AC3E}">
        <p14:creationId xmlns:p14="http://schemas.microsoft.com/office/powerpoint/2010/main" val="530963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AA7738-D05E-4FC2-8C46-8B816EC4D744}" type="datetimeFigureOut">
              <a:rPr lang="en-US" smtClean="0"/>
              <a:t>7/25/2022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F4E50A-6BF9-4280-9DDD-8589E6B5DF68}" type="slidenum">
              <a:rPr lang="en-US" smtClean="0"/>
              <a:t>‹#›</a:t>
            </a:fld>
            <a:endParaRPr lang="en-US"/>
          </a:p>
        </p:txBody>
      </p:sp>
    </p:spTree>
    <p:extLst>
      <p:ext uri="{BB962C8B-B14F-4D97-AF65-F5344CB8AC3E}">
        <p14:creationId xmlns:p14="http://schemas.microsoft.com/office/powerpoint/2010/main" val="2204027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AA7738-D05E-4FC2-8C46-8B816EC4D744}" type="datetimeFigureOut">
              <a:rPr lang="en-US" smtClean="0"/>
              <a:t>7/25/2022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4E50A-6BF9-4280-9DDD-8589E6B5DF68}" type="slidenum">
              <a:rPr lang="en-US" smtClean="0"/>
              <a:t>‹#›</a:t>
            </a:fld>
            <a:endParaRPr lang="en-US"/>
          </a:p>
        </p:txBody>
      </p:sp>
    </p:spTree>
    <p:extLst>
      <p:ext uri="{BB962C8B-B14F-4D97-AF65-F5344CB8AC3E}">
        <p14:creationId xmlns:p14="http://schemas.microsoft.com/office/powerpoint/2010/main" val="179612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AA7738-D05E-4FC2-8C46-8B816EC4D744}" type="datetimeFigureOut">
              <a:rPr lang="en-US" smtClean="0"/>
              <a:t>7/25/2022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F4E50A-6BF9-4280-9DDD-8589E6B5DF68}" type="slidenum">
              <a:rPr lang="en-US" smtClean="0"/>
              <a:t>‹#›</a:t>
            </a:fld>
            <a:endParaRPr lang="en-US"/>
          </a:p>
        </p:txBody>
      </p:sp>
    </p:spTree>
    <p:extLst>
      <p:ext uri="{BB962C8B-B14F-4D97-AF65-F5344CB8AC3E}">
        <p14:creationId xmlns:p14="http://schemas.microsoft.com/office/powerpoint/2010/main" val="10546120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AA7738-D05E-4FC2-8C46-8B816EC4D744}" type="datetimeFigureOut">
              <a:rPr lang="en-US" smtClean="0"/>
              <a:t>7/25/2022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6F4E50A-6BF9-4280-9DDD-8589E6B5DF68}" type="slidenum">
              <a:rPr lang="en-US" smtClean="0"/>
              <a:t>‹#›</a:t>
            </a:fld>
            <a:endParaRPr lang="en-US"/>
          </a:p>
        </p:txBody>
      </p:sp>
    </p:spTree>
    <p:extLst>
      <p:ext uri="{BB962C8B-B14F-4D97-AF65-F5344CB8AC3E}">
        <p14:creationId xmlns:p14="http://schemas.microsoft.com/office/powerpoint/2010/main" val="895946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1AA7738-D05E-4FC2-8C46-8B816EC4D744}" type="datetimeFigureOut">
              <a:rPr lang="en-US" smtClean="0"/>
              <a:t>7/25/2022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6F4E50A-6BF9-4280-9DDD-8589E6B5DF68}" type="slidenum">
              <a:rPr lang="en-US" smtClean="0"/>
              <a:t>‹#›</a:t>
            </a:fld>
            <a:endParaRPr lang="en-US"/>
          </a:p>
        </p:txBody>
      </p:sp>
    </p:spTree>
    <p:extLst>
      <p:ext uri="{BB962C8B-B14F-4D97-AF65-F5344CB8AC3E}">
        <p14:creationId xmlns:p14="http://schemas.microsoft.com/office/powerpoint/2010/main" val="1382978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AA7738-D05E-4FC2-8C46-8B816EC4D744}" type="datetimeFigureOut">
              <a:rPr lang="en-US" smtClean="0"/>
              <a:t>7/25/2022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4E50A-6BF9-4280-9DDD-8589E6B5DF68}" type="slidenum">
              <a:rPr lang="en-US" smtClean="0"/>
              <a:t>‹#›</a:t>
            </a:fld>
            <a:endParaRPr lang="en-US"/>
          </a:p>
        </p:txBody>
      </p:sp>
    </p:spTree>
    <p:extLst>
      <p:ext uri="{BB962C8B-B14F-4D97-AF65-F5344CB8AC3E}">
        <p14:creationId xmlns:p14="http://schemas.microsoft.com/office/powerpoint/2010/main" val="592647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AA7738-D05E-4FC2-8C46-8B816EC4D744}" type="datetimeFigureOut">
              <a:rPr lang="en-US" smtClean="0"/>
              <a:t>7/25/2022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F4E50A-6BF9-4280-9DDD-8589E6B5DF68}" type="slidenum">
              <a:rPr lang="en-US" smtClean="0"/>
              <a:t>‹#›</a:t>
            </a:fld>
            <a:endParaRPr lang="en-US"/>
          </a:p>
        </p:txBody>
      </p:sp>
    </p:spTree>
    <p:extLst>
      <p:ext uri="{BB962C8B-B14F-4D97-AF65-F5344CB8AC3E}">
        <p14:creationId xmlns:p14="http://schemas.microsoft.com/office/powerpoint/2010/main" val="3844124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AA7738-D05E-4FC2-8C46-8B816EC4D744}" type="datetimeFigureOut">
              <a:rPr lang="en-US" smtClean="0"/>
              <a:t>7/25/2022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F4E50A-6BF9-4280-9DDD-8589E6B5DF68}" type="slidenum">
              <a:rPr lang="en-US" smtClean="0"/>
              <a:t>‹#›</a:t>
            </a:fld>
            <a:endParaRPr lang="en-US"/>
          </a:p>
        </p:txBody>
      </p:sp>
    </p:spTree>
    <p:extLst>
      <p:ext uri="{BB962C8B-B14F-4D97-AF65-F5344CB8AC3E}">
        <p14:creationId xmlns:p14="http://schemas.microsoft.com/office/powerpoint/2010/main" val="9551638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01464-A01E-9D20-A45D-1C5E1B9FF4EF}"/>
              </a:ext>
            </a:extLst>
          </p:cNvPr>
          <p:cNvSpPr>
            <a:spLocks noGrp="1"/>
          </p:cNvSpPr>
          <p:nvPr>
            <p:ph type="title"/>
          </p:nvPr>
        </p:nvSpPr>
        <p:spPr>
          <a:xfrm>
            <a:off x="628650" y="2641796"/>
            <a:ext cx="8123464" cy="1325563"/>
          </a:xfrm>
        </p:spPr>
        <p:txBody>
          <a:bodyPr>
            <a:noAutofit/>
          </a:bodyPr>
          <a:lstStyle/>
          <a:p>
            <a:r>
              <a:rPr lang="en-US" b="1" dirty="0"/>
              <a:t>Programmed Cell Death (Apoptosis) in Animal Development</a:t>
            </a:r>
            <a:endParaRPr lang="en-US" dirty="0"/>
          </a:p>
        </p:txBody>
      </p:sp>
    </p:spTree>
    <p:extLst>
      <p:ext uri="{BB962C8B-B14F-4D97-AF65-F5344CB8AC3E}">
        <p14:creationId xmlns:p14="http://schemas.microsoft.com/office/powerpoint/2010/main" val="1295572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2A22F-3878-E70E-B3D4-1F239ABE92AB}"/>
              </a:ext>
            </a:extLst>
          </p:cNvPr>
          <p:cNvSpPr>
            <a:spLocks noGrp="1"/>
          </p:cNvSpPr>
          <p:nvPr>
            <p:ph type="title"/>
          </p:nvPr>
        </p:nvSpPr>
        <p:spPr>
          <a:xfrm>
            <a:off x="180780" y="310668"/>
            <a:ext cx="3773586" cy="1325563"/>
          </a:xfrm>
        </p:spPr>
        <p:txBody>
          <a:bodyPr>
            <a:noAutofit/>
          </a:bodyPr>
          <a:lstStyle/>
          <a:p>
            <a:r>
              <a:rPr lang="en-US" sz="3200" b="1" dirty="0"/>
              <a:t>Programmed Cell Death (Apoptosis) in Animal Development</a:t>
            </a:r>
          </a:p>
        </p:txBody>
      </p:sp>
      <p:pic>
        <p:nvPicPr>
          <p:cNvPr id="1026" name="Picture 2">
            <a:extLst>
              <a:ext uri="{FF2B5EF4-FFF2-40B4-BE49-F238E27FC236}">
                <a16:creationId xmlns:a16="http://schemas.microsoft.com/office/drawing/2014/main" id="{0EF8C39C-C3EB-A92A-20B4-CA8C67799B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4366" y="310668"/>
            <a:ext cx="4872394" cy="623666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CBDF842D-CE2F-4CF4-5855-C450EE118C0F}"/>
              </a:ext>
            </a:extLst>
          </p:cNvPr>
          <p:cNvSpPr txBox="1"/>
          <p:nvPr/>
        </p:nvSpPr>
        <p:spPr>
          <a:xfrm>
            <a:off x="317240" y="6178000"/>
            <a:ext cx="2211356" cy="307777"/>
          </a:xfrm>
          <a:prstGeom prst="rect">
            <a:avLst/>
          </a:prstGeom>
          <a:noFill/>
        </p:spPr>
        <p:txBody>
          <a:bodyPr wrap="square">
            <a:spAutoFit/>
          </a:bodyPr>
          <a:lstStyle/>
          <a:p>
            <a:r>
              <a:rPr lang="en-US" sz="1400" dirty="0"/>
              <a:t>Jacobson et al., Cell, 1997</a:t>
            </a:r>
          </a:p>
        </p:txBody>
      </p:sp>
    </p:spTree>
    <p:extLst>
      <p:ext uri="{BB962C8B-B14F-4D97-AF65-F5344CB8AC3E}">
        <p14:creationId xmlns:p14="http://schemas.microsoft.com/office/powerpoint/2010/main" val="3529734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C42C3-9883-5C7E-4989-99CD0241D15A}"/>
              </a:ext>
            </a:extLst>
          </p:cNvPr>
          <p:cNvSpPr>
            <a:spLocks noGrp="1"/>
          </p:cNvSpPr>
          <p:nvPr>
            <p:ph type="title"/>
          </p:nvPr>
        </p:nvSpPr>
        <p:spPr>
          <a:xfrm>
            <a:off x="171449" y="286450"/>
            <a:ext cx="3570125" cy="1006474"/>
          </a:xfrm>
        </p:spPr>
        <p:txBody>
          <a:bodyPr>
            <a:normAutofit fontScale="90000"/>
          </a:bodyPr>
          <a:lstStyle/>
          <a:p>
            <a:r>
              <a:rPr lang="en-US" sz="3200" b="1" dirty="0"/>
              <a:t>Apoptosis is distinct from uncontrolled cell death through necrosis</a:t>
            </a:r>
          </a:p>
        </p:txBody>
      </p:sp>
      <p:pic>
        <p:nvPicPr>
          <p:cNvPr id="5" name="Picture 4">
            <a:extLst>
              <a:ext uri="{FF2B5EF4-FFF2-40B4-BE49-F238E27FC236}">
                <a16:creationId xmlns:a16="http://schemas.microsoft.com/office/drawing/2014/main" id="{64B8053A-02CD-4FCD-639F-120A8C1D3486}"/>
              </a:ext>
            </a:extLst>
          </p:cNvPr>
          <p:cNvPicPr>
            <a:picLocks noChangeAspect="1"/>
          </p:cNvPicPr>
          <p:nvPr/>
        </p:nvPicPr>
        <p:blipFill>
          <a:blip r:embed="rId2"/>
          <a:stretch>
            <a:fillRect/>
          </a:stretch>
        </p:blipFill>
        <p:spPr>
          <a:xfrm>
            <a:off x="4345149" y="286450"/>
            <a:ext cx="3809805" cy="6095688"/>
          </a:xfrm>
          <a:prstGeom prst="rect">
            <a:avLst/>
          </a:prstGeom>
        </p:spPr>
      </p:pic>
    </p:spTree>
    <p:extLst>
      <p:ext uri="{BB962C8B-B14F-4D97-AF65-F5344CB8AC3E}">
        <p14:creationId xmlns:p14="http://schemas.microsoft.com/office/powerpoint/2010/main" val="420848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3B750-DF3A-3C20-8524-127A398BE368}"/>
              </a:ext>
            </a:extLst>
          </p:cNvPr>
          <p:cNvSpPr>
            <a:spLocks noGrp="1"/>
          </p:cNvSpPr>
          <p:nvPr>
            <p:ph type="title"/>
          </p:nvPr>
        </p:nvSpPr>
        <p:spPr/>
        <p:txBody>
          <a:bodyPr/>
          <a:lstStyle/>
          <a:p>
            <a:r>
              <a:rPr lang="en-US" b="1" dirty="0"/>
              <a:t>Apoptosis pathway in </a:t>
            </a:r>
            <a:r>
              <a:rPr lang="en-US" b="1" i="1" dirty="0"/>
              <a:t>C. elegans</a:t>
            </a:r>
          </a:p>
        </p:txBody>
      </p:sp>
      <p:pic>
        <p:nvPicPr>
          <p:cNvPr id="5" name="Picture 4">
            <a:extLst>
              <a:ext uri="{FF2B5EF4-FFF2-40B4-BE49-F238E27FC236}">
                <a16:creationId xmlns:a16="http://schemas.microsoft.com/office/drawing/2014/main" id="{92F70FA0-4E13-6037-2BD9-C8CB8EBE0CFE}"/>
              </a:ext>
            </a:extLst>
          </p:cNvPr>
          <p:cNvPicPr>
            <a:picLocks noChangeAspect="1"/>
          </p:cNvPicPr>
          <p:nvPr/>
        </p:nvPicPr>
        <p:blipFill>
          <a:blip r:embed="rId2"/>
          <a:stretch>
            <a:fillRect/>
          </a:stretch>
        </p:blipFill>
        <p:spPr>
          <a:xfrm>
            <a:off x="1647339" y="2047875"/>
            <a:ext cx="5438775" cy="2762250"/>
          </a:xfrm>
          <a:prstGeom prst="rect">
            <a:avLst/>
          </a:prstGeom>
        </p:spPr>
      </p:pic>
      <p:sp>
        <p:nvSpPr>
          <p:cNvPr id="6" name="TextBox 5">
            <a:extLst>
              <a:ext uri="{FF2B5EF4-FFF2-40B4-BE49-F238E27FC236}">
                <a16:creationId xmlns:a16="http://schemas.microsoft.com/office/drawing/2014/main" id="{FA6BDE43-1931-53D2-615D-D5B97814732E}"/>
              </a:ext>
            </a:extLst>
          </p:cNvPr>
          <p:cNvSpPr txBox="1"/>
          <p:nvPr/>
        </p:nvSpPr>
        <p:spPr>
          <a:xfrm>
            <a:off x="628649" y="5075853"/>
            <a:ext cx="7740909" cy="923330"/>
          </a:xfrm>
          <a:prstGeom prst="rect">
            <a:avLst/>
          </a:prstGeom>
          <a:noFill/>
        </p:spPr>
        <p:txBody>
          <a:bodyPr wrap="square" rtlCol="0">
            <a:spAutoFit/>
          </a:bodyPr>
          <a:lstStyle/>
          <a:p>
            <a:r>
              <a:rPr lang="en-US" dirty="0"/>
              <a:t>Apoptosis pathways were first discovered in </a:t>
            </a:r>
            <a:r>
              <a:rPr lang="en-US" i="1" dirty="0"/>
              <a:t>C. elegans </a:t>
            </a:r>
            <a:r>
              <a:rPr lang="en-US" dirty="0"/>
              <a:t>in 1986.</a:t>
            </a:r>
          </a:p>
          <a:p>
            <a:r>
              <a:rPr lang="en-US" dirty="0"/>
              <a:t>CED-3 is a caspase that degrades proteins triggering cell death. </a:t>
            </a:r>
          </a:p>
          <a:p>
            <a:r>
              <a:rPr lang="en-US" dirty="0"/>
              <a:t>Homologous caspases leading to cell death were discovered in higher organisms.</a:t>
            </a:r>
          </a:p>
        </p:txBody>
      </p:sp>
    </p:spTree>
    <p:extLst>
      <p:ext uri="{BB962C8B-B14F-4D97-AF65-F5344CB8AC3E}">
        <p14:creationId xmlns:p14="http://schemas.microsoft.com/office/powerpoint/2010/main" val="3374778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30811-9256-FA79-3F19-8E85082A1B25}"/>
              </a:ext>
            </a:extLst>
          </p:cNvPr>
          <p:cNvSpPr>
            <a:spLocks noGrp="1"/>
          </p:cNvSpPr>
          <p:nvPr>
            <p:ph type="title"/>
          </p:nvPr>
        </p:nvSpPr>
        <p:spPr>
          <a:xfrm>
            <a:off x="628650" y="365126"/>
            <a:ext cx="7886700" cy="903837"/>
          </a:xfrm>
        </p:spPr>
        <p:txBody>
          <a:bodyPr/>
          <a:lstStyle/>
          <a:p>
            <a:pPr algn="ctr"/>
            <a:r>
              <a:rPr lang="en-US" b="1" dirty="0"/>
              <a:t>Some targets of caspases</a:t>
            </a:r>
          </a:p>
        </p:txBody>
      </p:sp>
      <p:sp>
        <p:nvSpPr>
          <p:cNvPr id="5" name="TextBox 4">
            <a:extLst>
              <a:ext uri="{FF2B5EF4-FFF2-40B4-BE49-F238E27FC236}">
                <a16:creationId xmlns:a16="http://schemas.microsoft.com/office/drawing/2014/main" id="{6ADE46B8-FF10-6B12-BCDE-4ED8D576C858}"/>
              </a:ext>
            </a:extLst>
          </p:cNvPr>
          <p:cNvSpPr txBox="1"/>
          <p:nvPr/>
        </p:nvSpPr>
        <p:spPr>
          <a:xfrm>
            <a:off x="472945" y="1657875"/>
            <a:ext cx="8437789" cy="4524315"/>
          </a:xfrm>
          <a:prstGeom prst="rect">
            <a:avLst/>
          </a:prstGeom>
          <a:noFill/>
        </p:spPr>
        <p:txBody>
          <a:bodyPr wrap="square">
            <a:spAutoFit/>
          </a:bodyPr>
          <a:lstStyle/>
          <a:p>
            <a:pPr marL="285750" indent="-285750">
              <a:buFont typeface="Wingdings" panose="05000000000000000000" pitchFamily="2" charset="2"/>
              <a:buChar char="Ø"/>
            </a:pPr>
            <a:r>
              <a:rPr lang="en-US" b="1" i="1" dirty="0"/>
              <a:t>More than a dozen protein kinases, including focal adhesion kinase ( FAK ), PKB, PKC, and Raf1</a:t>
            </a:r>
            <a:r>
              <a:rPr lang="en-US" dirty="0"/>
              <a:t>. Inactivation of FAK, for example, is presumed to disrupt cell adhesion, leading to detachment of the apoptotic cell from its neighbors. Inactivation of certain other kinases, such as PKB, serves to disrupt </a:t>
            </a:r>
            <a:r>
              <a:rPr lang="en-US" dirty="0" err="1"/>
              <a:t>prosurvival</a:t>
            </a:r>
            <a:r>
              <a:rPr lang="en-US" dirty="0"/>
              <a:t> signaling pathways. Caspases also disrupt the generation of survival signals by inactivating the NF‐kB pathway.</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i="1" dirty="0"/>
              <a:t>Lamins</a:t>
            </a:r>
            <a:r>
              <a:rPr lang="en-US" dirty="0"/>
              <a:t>, which make up the inner lining of the nuclear envelope. Cleavage of </a:t>
            </a:r>
            <a:r>
              <a:rPr lang="en-US" dirty="0" err="1"/>
              <a:t>lamins</a:t>
            </a:r>
            <a:r>
              <a:rPr lang="en-US" dirty="0"/>
              <a:t> leads to the disassembly of the nuclear lamina and shrinkage of the nucleus.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i="1" dirty="0"/>
              <a:t>Proteins of the cytoskeleton</a:t>
            </a:r>
            <a:r>
              <a:rPr lang="en-US" dirty="0"/>
              <a:t>, such as those of intermediate filaments, actin, tubulin, and gelsolin. Cleavage and consequent inactivation of these proteins lead to changes in cell shape.</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i="1" dirty="0"/>
              <a:t>An endonuclease called caspase-activated DNase (CAD)</a:t>
            </a:r>
            <a:r>
              <a:rPr lang="en-US" dirty="0"/>
              <a:t>, which is activated following caspase cleavage of an inhibitory protein. Once activated, CAD </a:t>
            </a:r>
            <a:r>
              <a:rPr lang="en-US" dirty="0" err="1"/>
              <a:t>translocates</a:t>
            </a:r>
            <a:r>
              <a:rPr lang="en-US" dirty="0"/>
              <a:t> from the cytoplasm to the nucleus where it attacks DNA, severing it into fragments.</a:t>
            </a:r>
          </a:p>
        </p:txBody>
      </p:sp>
    </p:spTree>
    <p:extLst>
      <p:ext uri="{BB962C8B-B14F-4D97-AF65-F5344CB8AC3E}">
        <p14:creationId xmlns:p14="http://schemas.microsoft.com/office/powerpoint/2010/main" val="3592640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D914C-CB4E-60D9-8481-D22BB5B5AD62}"/>
              </a:ext>
            </a:extLst>
          </p:cNvPr>
          <p:cNvSpPr>
            <a:spLocks noGrp="1"/>
          </p:cNvSpPr>
          <p:nvPr>
            <p:ph type="title"/>
          </p:nvPr>
        </p:nvSpPr>
        <p:spPr>
          <a:xfrm>
            <a:off x="266597" y="1"/>
            <a:ext cx="7847373" cy="765109"/>
          </a:xfrm>
        </p:spPr>
        <p:txBody>
          <a:bodyPr>
            <a:normAutofit/>
          </a:bodyPr>
          <a:lstStyle/>
          <a:p>
            <a:pPr algn="ctr"/>
            <a:r>
              <a:rPr lang="en-US" sz="3200" b="1" dirty="0"/>
              <a:t>The Extrinsic Pathway of Apoptosis</a:t>
            </a:r>
          </a:p>
        </p:txBody>
      </p:sp>
      <p:pic>
        <p:nvPicPr>
          <p:cNvPr id="4" name="Picture 3">
            <a:extLst>
              <a:ext uri="{FF2B5EF4-FFF2-40B4-BE49-F238E27FC236}">
                <a16:creationId xmlns:a16="http://schemas.microsoft.com/office/drawing/2014/main" id="{98C0B881-BAC4-30A7-DBE6-26F568DF395E}"/>
              </a:ext>
            </a:extLst>
          </p:cNvPr>
          <p:cNvPicPr>
            <a:picLocks noChangeAspect="1"/>
          </p:cNvPicPr>
          <p:nvPr/>
        </p:nvPicPr>
        <p:blipFill>
          <a:blip r:embed="rId3"/>
          <a:stretch>
            <a:fillRect/>
          </a:stretch>
        </p:blipFill>
        <p:spPr>
          <a:xfrm>
            <a:off x="4153783" y="1027907"/>
            <a:ext cx="4859589" cy="5505061"/>
          </a:xfrm>
          <a:prstGeom prst="rect">
            <a:avLst/>
          </a:prstGeom>
        </p:spPr>
      </p:pic>
      <p:sp>
        <p:nvSpPr>
          <p:cNvPr id="9" name="TextBox 8">
            <a:extLst>
              <a:ext uri="{FF2B5EF4-FFF2-40B4-BE49-F238E27FC236}">
                <a16:creationId xmlns:a16="http://schemas.microsoft.com/office/drawing/2014/main" id="{1ACAD75E-8817-BD2E-DAF3-464099BD5AEC}"/>
              </a:ext>
            </a:extLst>
          </p:cNvPr>
          <p:cNvSpPr txBox="1"/>
          <p:nvPr/>
        </p:nvSpPr>
        <p:spPr>
          <a:xfrm>
            <a:off x="130628" y="765110"/>
            <a:ext cx="3041780" cy="923330"/>
          </a:xfrm>
          <a:prstGeom prst="rect">
            <a:avLst/>
          </a:prstGeom>
          <a:noFill/>
        </p:spPr>
        <p:txBody>
          <a:bodyPr wrap="square">
            <a:spAutoFit/>
          </a:bodyPr>
          <a:lstStyle/>
          <a:p>
            <a:r>
              <a:rPr lang="en-US" dirty="0"/>
              <a:t>Apoptosis can be triggered by </a:t>
            </a:r>
            <a:r>
              <a:rPr lang="en-US" b="1" dirty="0">
                <a:solidFill>
                  <a:srgbClr val="7030A0"/>
                </a:solidFill>
              </a:rPr>
              <a:t>external signals</a:t>
            </a:r>
            <a:r>
              <a:rPr lang="en-US" b="1" dirty="0"/>
              <a:t> </a:t>
            </a:r>
            <a:r>
              <a:rPr lang="en-US" dirty="0"/>
              <a:t>as well as </a:t>
            </a:r>
            <a:r>
              <a:rPr lang="en-US" b="1" dirty="0">
                <a:solidFill>
                  <a:srgbClr val="C00000"/>
                </a:solidFill>
              </a:rPr>
              <a:t>internal signals</a:t>
            </a:r>
            <a:r>
              <a:rPr lang="en-US" dirty="0"/>
              <a:t>.</a:t>
            </a:r>
          </a:p>
        </p:txBody>
      </p:sp>
      <p:sp>
        <p:nvSpPr>
          <p:cNvPr id="11" name="TextBox 10">
            <a:extLst>
              <a:ext uri="{FF2B5EF4-FFF2-40B4-BE49-F238E27FC236}">
                <a16:creationId xmlns:a16="http://schemas.microsoft.com/office/drawing/2014/main" id="{2F8A7099-4B35-DFED-F9A0-20A8EAED71B3}"/>
              </a:ext>
            </a:extLst>
          </p:cNvPr>
          <p:cNvSpPr txBox="1"/>
          <p:nvPr/>
        </p:nvSpPr>
        <p:spPr>
          <a:xfrm>
            <a:off x="0" y="1866885"/>
            <a:ext cx="4129619" cy="4832092"/>
          </a:xfrm>
          <a:prstGeom prst="rect">
            <a:avLst/>
          </a:prstGeom>
          <a:noFill/>
        </p:spPr>
        <p:txBody>
          <a:bodyPr wrap="square">
            <a:spAutoFit/>
          </a:bodyPr>
          <a:lstStyle/>
          <a:p>
            <a:r>
              <a:rPr lang="en-US" sz="1400" dirty="0"/>
              <a:t>When TNF binds to a TNF receptor (TNFR1), the activated receptor binds the cytoplasmic adaptor protein TRADD and additional signaling proteins including the kinase RIP1K. The cytoplasmic domains of the TNF receptor, FADD, TRADD, and RIP1K, interact with one another by homologous regions called death domains that are present in each protein. In the apoptotic pathway, RIP1K associates with the adaptor protein FADD and procaspase‐8. Once assembled in the complex, two procaspase molecules cleave one another to generate an active caspase‐8 molecule containing four polypeptide segments. Caspase‐8 is an initiator complex that activates downstream (executioner) caspases that carry out the death sentence. In the necroptotic pathway, the RIP1K associates with another kinase, RIP3K to form the active </a:t>
            </a:r>
            <a:r>
              <a:rPr lang="en-US" sz="1400" dirty="0" err="1"/>
              <a:t>necroptosome</a:t>
            </a:r>
            <a:r>
              <a:rPr lang="en-US" sz="1400" dirty="0"/>
              <a:t>. RIP3K phosphorylation of MLKL is thought to allow MLKL to translocate to the membrane and oligomerize to form channels that allow for cytoplasmic leakage. It can be noted that the interaction between TNF and TNFR1 also can lead to cell survival rather than self‐destruction.</a:t>
            </a:r>
          </a:p>
        </p:txBody>
      </p:sp>
    </p:spTree>
    <p:extLst>
      <p:ext uri="{BB962C8B-B14F-4D97-AF65-F5344CB8AC3E}">
        <p14:creationId xmlns:p14="http://schemas.microsoft.com/office/powerpoint/2010/main" val="2470832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D914C-CB4E-60D9-8481-D22BB5B5AD62}"/>
              </a:ext>
            </a:extLst>
          </p:cNvPr>
          <p:cNvSpPr>
            <a:spLocks noGrp="1"/>
          </p:cNvSpPr>
          <p:nvPr>
            <p:ph type="title"/>
          </p:nvPr>
        </p:nvSpPr>
        <p:spPr>
          <a:xfrm>
            <a:off x="266597" y="1"/>
            <a:ext cx="7847373" cy="765109"/>
          </a:xfrm>
        </p:spPr>
        <p:txBody>
          <a:bodyPr>
            <a:normAutofit/>
          </a:bodyPr>
          <a:lstStyle/>
          <a:p>
            <a:pPr algn="ctr"/>
            <a:r>
              <a:rPr lang="en-US" sz="3200" b="1" dirty="0"/>
              <a:t>The Intrinsic Pathway of Apoptosis</a:t>
            </a:r>
          </a:p>
        </p:txBody>
      </p:sp>
      <p:sp>
        <p:nvSpPr>
          <p:cNvPr id="11" name="TextBox 10">
            <a:extLst>
              <a:ext uri="{FF2B5EF4-FFF2-40B4-BE49-F238E27FC236}">
                <a16:creationId xmlns:a16="http://schemas.microsoft.com/office/drawing/2014/main" id="{2F8A7099-4B35-DFED-F9A0-20A8EAED71B3}"/>
              </a:ext>
            </a:extLst>
          </p:cNvPr>
          <p:cNvSpPr txBox="1"/>
          <p:nvPr/>
        </p:nvSpPr>
        <p:spPr>
          <a:xfrm>
            <a:off x="363894" y="1639163"/>
            <a:ext cx="4404049" cy="4185761"/>
          </a:xfrm>
          <a:prstGeom prst="rect">
            <a:avLst/>
          </a:prstGeom>
          <a:noFill/>
        </p:spPr>
        <p:txBody>
          <a:bodyPr wrap="square">
            <a:spAutoFit/>
          </a:bodyPr>
          <a:lstStyle/>
          <a:p>
            <a:r>
              <a:rPr lang="en-US" sz="1400" dirty="0"/>
              <a:t>Various types of cellular stress cause proapoptotic members of the Bcl-2 family of proteins–either </a:t>
            </a:r>
            <a:r>
              <a:rPr lang="en-US" sz="1400" dirty="0" err="1"/>
              <a:t>Bax</a:t>
            </a:r>
            <a:r>
              <a:rPr lang="en-US" sz="1400" dirty="0"/>
              <a:t> or </a:t>
            </a:r>
            <a:r>
              <a:rPr lang="en-US" sz="1400" dirty="0" err="1"/>
              <a:t>Bak</a:t>
            </a:r>
            <a:r>
              <a:rPr lang="en-US" sz="1400" dirty="0"/>
              <a:t>–to oligomerize within the outer mitochondrial membrane, forming channels that facilitate the release of cytochrome c molecules from the intermembrane space. Once in the cytosol, the cytochrome c molecules form a </a:t>
            </a:r>
            <a:r>
              <a:rPr lang="en-US" sz="1400" dirty="0" err="1"/>
              <a:t>multisubunit</a:t>
            </a:r>
            <a:r>
              <a:rPr lang="en-US" sz="1400" dirty="0"/>
              <a:t> complex with a cytosolic protein called Apaf‐1 and procaspase‐9 molecules. Procaspase‐9 molecules are apparently activated to their full proteolytic capacity as the result of a conformational change induced by association with Apaf‐1. Caspase‐9 molecules cleave and activate executioner caspases, which carry out the apoptotic response. The intrinsic pathway can be triggered in some cells (e.g., hepatocytes) by extracellular signals. This occurs as the initiator caspase of the extrinsic pathway, caspase 8, cleaves a BH3‐only protein called Bid, generating a protein fragment (</a:t>
            </a:r>
            <a:r>
              <a:rPr lang="en-US" sz="1400" dirty="0" err="1"/>
              <a:t>tBid</a:t>
            </a:r>
            <a:r>
              <a:rPr lang="en-US" sz="1400" dirty="0"/>
              <a:t>) that binds to </a:t>
            </a:r>
            <a:r>
              <a:rPr lang="en-US" sz="1400" dirty="0" err="1"/>
              <a:t>Bax</a:t>
            </a:r>
            <a:r>
              <a:rPr lang="en-US" sz="1400" dirty="0"/>
              <a:t>, inducing insertion of </a:t>
            </a:r>
            <a:r>
              <a:rPr lang="en-US" sz="1400" dirty="0" err="1"/>
              <a:t>Bax</a:t>
            </a:r>
            <a:r>
              <a:rPr lang="en-US" sz="1400" dirty="0"/>
              <a:t> into the OMM and release of cytochrome c from mitochondria.</a:t>
            </a:r>
          </a:p>
        </p:txBody>
      </p:sp>
      <p:pic>
        <p:nvPicPr>
          <p:cNvPr id="5" name="Picture 4">
            <a:extLst>
              <a:ext uri="{FF2B5EF4-FFF2-40B4-BE49-F238E27FC236}">
                <a16:creationId xmlns:a16="http://schemas.microsoft.com/office/drawing/2014/main" id="{F263B0BD-B784-B84B-3CBC-3D86CFBE99A5}"/>
              </a:ext>
            </a:extLst>
          </p:cNvPr>
          <p:cNvPicPr>
            <a:picLocks noChangeAspect="1"/>
          </p:cNvPicPr>
          <p:nvPr/>
        </p:nvPicPr>
        <p:blipFill>
          <a:blip r:embed="rId3"/>
          <a:stretch>
            <a:fillRect/>
          </a:stretch>
        </p:blipFill>
        <p:spPr>
          <a:xfrm>
            <a:off x="5794699" y="602977"/>
            <a:ext cx="2705100" cy="6096000"/>
          </a:xfrm>
          <a:prstGeom prst="rect">
            <a:avLst/>
          </a:prstGeom>
        </p:spPr>
      </p:pic>
    </p:spTree>
    <p:extLst>
      <p:ext uri="{BB962C8B-B14F-4D97-AF65-F5344CB8AC3E}">
        <p14:creationId xmlns:p14="http://schemas.microsoft.com/office/powerpoint/2010/main" val="386780221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1757</TotalTime>
  <Words>660</Words>
  <Application>Microsoft Office PowerPoint</Application>
  <PresentationFormat>On-screen Show (4:3)</PresentationFormat>
  <Paragraphs>23</Paragraphs>
  <Slides>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Wingdings</vt:lpstr>
      <vt:lpstr>Office Theme</vt:lpstr>
      <vt:lpstr>Programmed Cell Death (Apoptosis) in Animal Development</vt:lpstr>
      <vt:lpstr>Programmed Cell Death (Apoptosis) in Animal Development</vt:lpstr>
      <vt:lpstr>Apoptosis is distinct from uncontrolled cell death through necrosis</vt:lpstr>
      <vt:lpstr>Apoptosis pathway in C. elegans</vt:lpstr>
      <vt:lpstr>Some targets of caspases</vt:lpstr>
      <vt:lpstr>The Extrinsic Pathway of Apoptosis</vt:lpstr>
      <vt:lpstr>The Intrinsic Pathway of Apoptosis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Jogender Singh</dc:creator>
  <cp:lastModifiedBy>Jogender Singh</cp:lastModifiedBy>
  <cp:revision>48</cp:revision>
  <dcterms:created xsi:type="dcterms:W3CDTF">2022-07-16T06:15:58Z</dcterms:created>
  <dcterms:modified xsi:type="dcterms:W3CDTF">2022-07-25T07:17:04Z</dcterms:modified>
</cp:coreProperties>
</file>