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57" r:id="rId12"/>
    <p:sldId id="275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1" autoAdjust="0"/>
  </p:normalViewPr>
  <p:slideViewPr>
    <p:cSldViewPr snapToGrid="0" snapToObjects="1">
      <p:cViewPr>
        <p:scale>
          <a:sx n="69" d="100"/>
          <a:sy n="69" d="100"/>
        </p:scale>
        <p:origin x="-202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916113"/>
            <a:ext cx="39782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916113"/>
            <a:ext cx="3979863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3-18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1E2763F-243D-F64F-8DDF-253CF3FEA5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34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7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5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D48DB-8C39-974F-8D94-65942A25B933}" type="datetimeFigureOut">
              <a:rPr lang="en-US" smtClean="0"/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F138-4F98-3346-8145-35AB0262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1456138"/>
            <a:ext cx="8162925" cy="228758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solidFill>
                  <a:srgbClr val="008000"/>
                </a:solidFill>
                <a:latin typeface="Comic Sans MS"/>
                <a:cs typeface="Comic Sans MS"/>
              </a:rPr>
              <a:t>T</a:t>
            </a:r>
            <a:r>
              <a:rPr lang="en-US" altLang="zh-CN" sz="48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ranscription </a:t>
            </a:r>
            <a:r>
              <a:rPr lang="en-US" altLang="zh-CN" sz="4800" b="1" dirty="0">
                <a:solidFill>
                  <a:srgbClr val="008000"/>
                </a:solidFill>
                <a:latin typeface="Comic Sans MS"/>
                <a:cs typeface="Comic Sans MS"/>
              </a:rPr>
              <a:t>in E</a:t>
            </a:r>
            <a:r>
              <a:rPr lang="en-US" altLang="zh-CN" sz="48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ukaryotes</a:t>
            </a:r>
            <a:r>
              <a:rPr lang="en-US" altLang="zh-CN" sz="4800" b="1" dirty="0">
                <a:solidFill>
                  <a:srgbClr val="008000"/>
                </a:solidFill>
                <a:latin typeface="Comic Sans MS"/>
                <a:cs typeface="Comic Sans MS"/>
              </a:rPr>
              <a:t/>
            </a:r>
            <a:br>
              <a:rPr lang="en-US" altLang="zh-CN" sz="4800" b="1" dirty="0">
                <a:solidFill>
                  <a:srgbClr val="008000"/>
                </a:solidFill>
                <a:latin typeface="Comic Sans MS"/>
                <a:cs typeface="Comic Sans MS"/>
              </a:rPr>
            </a:br>
            <a:r>
              <a:rPr lang="en-US" altLang="zh-CN" sz="48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&amp;</a:t>
            </a:r>
            <a:br>
              <a:rPr lang="en-US" altLang="zh-CN" sz="4800" b="1" dirty="0" smtClean="0">
                <a:solidFill>
                  <a:srgbClr val="008000"/>
                </a:solidFill>
                <a:latin typeface="Comic Sans MS"/>
                <a:cs typeface="Comic Sans MS"/>
              </a:rPr>
            </a:br>
            <a:r>
              <a:rPr lang="en-US" altLang="zh-CN" sz="48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Translation</a:t>
            </a:r>
            <a:endParaRPr lang="en-US" altLang="zh-CN" sz="4800" b="1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7861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E271-D074-8645-B36B-3B2A85777A98}" type="slidenum">
              <a:rPr lang="zh-CN" altLang="en-US"/>
              <a:pPr/>
              <a:t>10</a:t>
            </a:fld>
            <a:endParaRPr lang="en-US" altLang="zh-CN"/>
          </a:p>
        </p:txBody>
      </p:sp>
      <p:pic>
        <p:nvPicPr>
          <p:cNvPr id="135173" name="Picture 5" descr="fg12-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3295" y="2144713"/>
            <a:ext cx="4695825" cy="49418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312982"/>
            <a:ext cx="8162925" cy="2530475"/>
          </a:xfrm>
        </p:spPr>
        <p:txBody>
          <a:bodyPr/>
          <a:lstStyle/>
          <a:p>
            <a:r>
              <a:rPr lang="en-US" altLang="zh-CN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TBP binds to and distorts DNA using a</a:t>
            </a:r>
            <a:r>
              <a:rPr lang="en-US" altLang="zh-CN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 </a:t>
            </a:r>
            <a:r>
              <a:rPr lang="en-US" altLang="zh-CN" sz="40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</a:rPr>
              <a:t>b</a:t>
            </a:r>
            <a:r>
              <a:rPr lang="en-US" altLang="zh-CN" sz="40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sheet</a:t>
            </a:r>
            <a:r>
              <a:rPr lang="en-US" altLang="zh-CN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inserted into </a:t>
            </a:r>
            <a:r>
              <a:rPr lang="en-US" altLang="zh-CN" sz="40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minor groove</a:t>
            </a:r>
          </a:p>
        </p:txBody>
      </p:sp>
    </p:spTree>
    <p:extLst>
      <p:ext uri="{BB962C8B-B14F-4D97-AF65-F5344CB8AC3E}">
        <p14:creationId xmlns:p14="http://schemas.microsoft.com/office/powerpoint/2010/main" val="181502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9144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>Correspondence </a:t>
            </a:r>
            <a:r>
              <a:rPr lang="en-US" dirty="0"/>
              <a:t>between exons and protein domains</a:t>
            </a:r>
          </a:p>
        </p:txBody>
      </p:sp>
      <p:grpSp>
        <p:nvGrpSpPr>
          <p:cNvPr id="219163" name="Group 27"/>
          <p:cNvGrpSpPr>
            <a:grpSpLocks/>
          </p:cNvGrpSpPr>
          <p:nvPr/>
        </p:nvGrpSpPr>
        <p:grpSpPr bwMode="auto">
          <a:xfrm>
            <a:off x="1624013" y="1184275"/>
            <a:ext cx="5778500" cy="5140325"/>
            <a:chOff x="1023" y="746"/>
            <a:chExt cx="3640" cy="3238"/>
          </a:xfrm>
        </p:grpSpPr>
        <p:pic>
          <p:nvPicPr>
            <p:cNvPr id="219162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" y="1095"/>
              <a:ext cx="3599" cy="2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9161" name="Group 25"/>
            <p:cNvGrpSpPr>
              <a:grpSpLocks/>
            </p:cNvGrpSpPr>
            <p:nvPr/>
          </p:nvGrpSpPr>
          <p:grpSpPr bwMode="auto">
            <a:xfrm>
              <a:off x="1023" y="746"/>
              <a:ext cx="3320" cy="3238"/>
              <a:chOff x="1023" y="746"/>
              <a:chExt cx="3320" cy="3238"/>
            </a:xfrm>
          </p:grpSpPr>
          <p:sp>
            <p:nvSpPr>
              <p:cNvPr id="219141" name="Text Box 5"/>
              <p:cNvSpPr txBox="1">
                <a:spLocks noChangeArrowheads="1"/>
              </p:cNvSpPr>
              <p:nvPr/>
            </p:nvSpPr>
            <p:spPr bwMode="auto">
              <a:xfrm>
                <a:off x="2675" y="746"/>
                <a:ext cx="4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Gene</a:t>
                </a:r>
              </a:p>
            </p:txBody>
          </p:sp>
          <p:sp>
            <p:nvSpPr>
              <p:cNvPr id="219142" name="Text Box 6"/>
              <p:cNvSpPr txBox="1">
                <a:spLocks noChangeArrowheads="1"/>
              </p:cNvSpPr>
              <p:nvPr/>
            </p:nvSpPr>
            <p:spPr bwMode="auto">
              <a:xfrm>
                <a:off x="1023" y="882"/>
                <a:ext cx="38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DNA</a:t>
                </a:r>
              </a:p>
            </p:txBody>
          </p:sp>
          <p:sp>
            <p:nvSpPr>
              <p:cNvPr id="219143" name="Text Box 7"/>
              <p:cNvSpPr txBox="1">
                <a:spLocks noChangeArrowheads="1"/>
              </p:cNvSpPr>
              <p:nvPr/>
            </p:nvSpPr>
            <p:spPr bwMode="auto">
              <a:xfrm>
                <a:off x="1686" y="1074"/>
                <a:ext cx="5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Exon 1</a:t>
                </a:r>
              </a:p>
            </p:txBody>
          </p:sp>
          <p:sp>
            <p:nvSpPr>
              <p:cNvPr id="219144" name="Text Box 8"/>
              <p:cNvSpPr txBox="1">
                <a:spLocks noChangeArrowheads="1"/>
              </p:cNvSpPr>
              <p:nvPr/>
            </p:nvSpPr>
            <p:spPr bwMode="auto">
              <a:xfrm>
                <a:off x="2188" y="1076"/>
                <a:ext cx="4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Intron</a:t>
                </a:r>
              </a:p>
            </p:txBody>
          </p:sp>
          <p:sp>
            <p:nvSpPr>
              <p:cNvPr id="219145" name="Text Box 9"/>
              <p:cNvSpPr txBox="1">
                <a:spLocks noChangeArrowheads="1"/>
              </p:cNvSpPr>
              <p:nvPr/>
            </p:nvSpPr>
            <p:spPr bwMode="auto">
              <a:xfrm>
                <a:off x="2622" y="1074"/>
                <a:ext cx="5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Exon 2</a:t>
                </a:r>
              </a:p>
            </p:txBody>
          </p:sp>
          <p:sp>
            <p:nvSpPr>
              <p:cNvPr id="219146" name="Text Box 10"/>
              <p:cNvSpPr txBox="1">
                <a:spLocks noChangeArrowheads="1"/>
              </p:cNvSpPr>
              <p:nvPr/>
            </p:nvSpPr>
            <p:spPr bwMode="auto">
              <a:xfrm>
                <a:off x="3152" y="1074"/>
                <a:ext cx="4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Intron</a:t>
                </a:r>
              </a:p>
            </p:txBody>
          </p:sp>
          <p:sp>
            <p:nvSpPr>
              <p:cNvPr id="219147" name="Text Box 11"/>
              <p:cNvSpPr txBox="1">
                <a:spLocks noChangeArrowheads="1"/>
              </p:cNvSpPr>
              <p:nvPr/>
            </p:nvSpPr>
            <p:spPr bwMode="auto">
              <a:xfrm>
                <a:off x="3558" y="1074"/>
                <a:ext cx="5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>
                    <a:solidFill>
                      <a:schemeClr val="bg1"/>
                    </a:solidFill>
                  </a:rPr>
                  <a:t>Exon 3</a:t>
                </a:r>
              </a:p>
            </p:txBody>
          </p:sp>
          <p:sp>
            <p:nvSpPr>
              <p:cNvPr id="219148" name="Text Box 12"/>
              <p:cNvSpPr txBox="1">
                <a:spLocks noChangeArrowheads="1"/>
              </p:cNvSpPr>
              <p:nvPr/>
            </p:nvSpPr>
            <p:spPr bwMode="auto">
              <a:xfrm>
                <a:off x="1857" y="1372"/>
                <a:ext cx="8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Transcription</a:t>
                </a:r>
              </a:p>
            </p:txBody>
          </p:sp>
          <p:sp>
            <p:nvSpPr>
              <p:cNvPr id="219149" name="Text Box 13"/>
              <p:cNvSpPr txBox="1">
                <a:spLocks noChangeArrowheads="1"/>
              </p:cNvSpPr>
              <p:nvPr/>
            </p:nvSpPr>
            <p:spPr bwMode="auto">
              <a:xfrm>
                <a:off x="1697" y="1650"/>
                <a:ext cx="103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RNA processing</a:t>
                </a:r>
              </a:p>
            </p:txBody>
          </p:sp>
          <p:sp>
            <p:nvSpPr>
              <p:cNvPr id="219150" name="Text Box 14"/>
              <p:cNvSpPr txBox="1">
                <a:spLocks noChangeArrowheads="1"/>
              </p:cNvSpPr>
              <p:nvPr/>
            </p:nvSpPr>
            <p:spPr bwMode="auto">
              <a:xfrm>
                <a:off x="1956" y="1996"/>
                <a:ext cx="7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Translation</a:t>
                </a:r>
              </a:p>
            </p:txBody>
          </p:sp>
          <p:sp>
            <p:nvSpPr>
              <p:cNvPr id="219151" name="Text Box 15"/>
              <p:cNvSpPr txBox="1">
                <a:spLocks noChangeArrowheads="1"/>
              </p:cNvSpPr>
              <p:nvPr/>
            </p:nvSpPr>
            <p:spPr bwMode="auto">
              <a:xfrm>
                <a:off x="3669" y="2466"/>
                <a:ext cx="66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Domain 3</a:t>
                </a:r>
              </a:p>
            </p:txBody>
          </p:sp>
          <p:sp>
            <p:nvSpPr>
              <p:cNvPr id="219152" name="Text Box 16"/>
              <p:cNvSpPr txBox="1">
                <a:spLocks noChangeArrowheads="1"/>
              </p:cNvSpPr>
              <p:nvPr/>
            </p:nvSpPr>
            <p:spPr bwMode="auto">
              <a:xfrm>
                <a:off x="3680" y="3352"/>
                <a:ext cx="66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Domain 1</a:t>
                </a:r>
              </a:p>
            </p:txBody>
          </p:sp>
          <p:sp>
            <p:nvSpPr>
              <p:cNvPr id="219153" name="AutoShape 17"/>
              <p:cNvSpPr>
                <a:spLocks/>
              </p:cNvSpPr>
              <p:nvPr/>
            </p:nvSpPr>
            <p:spPr bwMode="auto">
              <a:xfrm rot="5400000">
                <a:off x="2836" y="-224"/>
                <a:ext cx="119" cy="2496"/>
              </a:xfrm>
              <a:prstGeom prst="leftBrace">
                <a:avLst>
                  <a:gd name="adj1" fmla="val 17479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19154" name="AutoShape 18"/>
              <p:cNvSpPr>
                <a:spLocks/>
              </p:cNvSpPr>
              <p:nvPr/>
            </p:nvSpPr>
            <p:spPr bwMode="auto">
              <a:xfrm>
                <a:off x="3520" y="2188"/>
                <a:ext cx="96" cy="720"/>
              </a:xfrm>
              <a:prstGeom prst="rightBrace">
                <a:avLst>
                  <a:gd name="adj1" fmla="val 625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19155" name="AutoShape 19"/>
              <p:cNvSpPr>
                <a:spLocks/>
              </p:cNvSpPr>
              <p:nvPr/>
            </p:nvSpPr>
            <p:spPr bwMode="auto">
              <a:xfrm>
                <a:off x="3520" y="3100"/>
                <a:ext cx="96" cy="720"/>
              </a:xfrm>
              <a:prstGeom prst="rightBrace">
                <a:avLst>
                  <a:gd name="adj1" fmla="val 62500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19156" name="AutoShape 20"/>
              <p:cNvSpPr>
                <a:spLocks/>
              </p:cNvSpPr>
              <p:nvPr/>
            </p:nvSpPr>
            <p:spPr bwMode="auto">
              <a:xfrm>
                <a:off x="1840" y="2668"/>
                <a:ext cx="48" cy="816"/>
              </a:xfrm>
              <a:prstGeom prst="leftBrace">
                <a:avLst>
                  <a:gd name="adj1" fmla="val 141667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19157" name="Text Box 21"/>
              <p:cNvSpPr txBox="1">
                <a:spLocks noChangeArrowheads="1"/>
              </p:cNvSpPr>
              <p:nvPr/>
            </p:nvSpPr>
            <p:spPr bwMode="auto">
              <a:xfrm>
                <a:off x="1152" y="3012"/>
                <a:ext cx="66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/>
                  <a:t>Domain 2</a:t>
                </a:r>
              </a:p>
            </p:txBody>
          </p:sp>
          <p:sp>
            <p:nvSpPr>
              <p:cNvPr id="219159" name="Text Box 23"/>
              <p:cNvSpPr txBox="1">
                <a:spLocks noChangeArrowheads="1"/>
              </p:cNvSpPr>
              <p:nvPr/>
            </p:nvSpPr>
            <p:spPr bwMode="auto">
              <a:xfrm>
                <a:off x="2479" y="3772"/>
                <a:ext cx="84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600" b="1"/>
                  <a:t>Polypeptide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45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9144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rgbClr val="800000"/>
                </a:solidFill>
              </a:rPr>
              <a:t>Translation Initiation in mRNAs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925" y="1956023"/>
            <a:ext cx="86100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NNNNNN</a:t>
            </a:r>
            <a:r>
              <a:rPr lang="en-US" sz="3200" b="1" dirty="0" smtClean="0">
                <a:solidFill>
                  <a:srgbClr val="FF0000"/>
                </a:solidFill>
              </a:rPr>
              <a:t>AGGAGG</a:t>
            </a:r>
            <a:r>
              <a:rPr lang="en-US" sz="3200" b="1" dirty="0" smtClean="0"/>
              <a:t>---8bp----</a:t>
            </a:r>
            <a:r>
              <a:rPr lang="en-US" sz="3200" b="1" u="sng" dirty="0" smtClean="0">
                <a:solidFill>
                  <a:srgbClr val="008000"/>
                </a:solidFill>
              </a:rPr>
              <a:t>AUG</a:t>
            </a:r>
            <a:r>
              <a:rPr lang="en-US" sz="3200" b="1" dirty="0" smtClean="0"/>
              <a:t>NNNNNNNNNN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65155" y="1196288"/>
            <a:ext cx="803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3366FF"/>
                </a:solidFill>
              </a:rPr>
              <a:t>Shine </a:t>
            </a:r>
            <a:r>
              <a:rPr lang="en-US" sz="3600" b="1" dirty="0" err="1" smtClean="0">
                <a:solidFill>
                  <a:srgbClr val="3366FF"/>
                </a:solidFill>
              </a:rPr>
              <a:t>Dalgarno</a:t>
            </a:r>
            <a:r>
              <a:rPr lang="en-US" sz="3600" b="1" dirty="0" smtClean="0">
                <a:solidFill>
                  <a:srgbClr val="3366FF"/>
                </a:solidFill>
              </a:rPr>
              <a:t> </a:t>
            </a:r>
            <a:r>
              <a:rPr lang="en-US" sz="3600" b="1" dirty="0" smtClean="0"/>
              <a:t>Sequence  in Prokaryotes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2131" y="3410048"/>
            <a:ext cx="850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3366FF"/>
                </a:solidFill>
              </a:rPr>
              <a:t>Kozak’s</a:t>
            </a:r>
            <a:r>
              <a:rPr lang="en-US" sz="3600" b="1" dirty="0" smtClean="0">
                <a:solidFill>
                  <a:srgbClr val="3366FF"/>
                </a:solidFill>
              </a:rPr>
              <a:t> Consensus </a:t>
            </a:r>
            <a:r>
              <a:rPr lang="en-US" sz="3600" b="1" dirty="0" smtClean="0"/>
              <a:t>Sequence  in Eukaryotes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045165" y="4335368"/>
            <a:ext cx="677621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NNNNNN</a:t>
            </a:r>
            <a:r>
              <a:rPr lang="en-US" sz="3200" b="1" dirty="0" smtClean="0">
                <a:solidFill>
                  <a:srgbClr val="FF0000"/>
                </a:solidFill>
              </a:rPr>
              <a:t>A/G</a:t>
            </a:r>
            <a:r>
              <a:rPr lang="en-US" sz="3200" b="1" dirty="0" smtClean="0"/>
              <a:t>NN</a:t>
            </a:r>
            <a:r>
              <a:rPr lang="en-US" sz="3200" b="1" u="sng" dirty="0" smtClean="0">
                <a:solidFill>
                  <a:srgbClr val="008000"/>
                </a:solidFill>
              </a:rPr>
              <a:t>AUG</a:t>
            </a:r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r>
              <a:rPr lang="en-US" sz="3200" b="1" dirty="0" smtClean="0"/>
              <a:t>NNNNNNNNNN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892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34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Translation</a:t>
            </a:r>
            <a:r>
              <a:rPr lang="en-US" dirty="0">
                <a:solidFill>
                  <a:srgbClr val="008000"/>
                </a:solidFill>
              </a:rPr>
              <a:t>: the basic concept</a:t>
            </a:r>
          </a:p>
        </p:txBody>
      </p:sp>
      <p:grpSp>
        <p:nvGrpSpPr>
          <p:cNvPr id="220221" name="Group 61"/>
          <p:cNvGrpSpPr>
            <a:grpSpLocks/>
          </p:cNvGrpSpPr>
          <p:nvPr/>
        </p:nvGrpSpPr>
        <p:grpSpPr bwMode="auto">
          <a:xfrm>
            <a:off x="2286000" y="838200"/>
            <a:ext cx="4279900" cy="5461000"/>
            <a:chOff x="1440" y="528"/>
            <a:chExt cx="2696" cy="3440"/>
          </a:xfrm>
        </p:grpSpPr>
        <p:pic>
          <p:nvPicPr>
            <p:cNvPr id="220220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528"/>
              <a:ext cx="2499" cy="3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0219" name="Group 59"/>
            <p:cNvGrpSpPr>
              <a:grpSpLocks/>
            </p:cNvGrpSpPr>
            <p:nvPr/>
          </p:nvGrpSpPr>
          <p:grpSpPr bwMode="auto">
            <a:xfrm>
              <a:off x="1493" y="664"/>
              <a:ext cx="2643" cy="3304"/>
              <a:chOff x="1493" y="664"/>
              <a:chExt cx="2643" cy="3304"/>
            </a:xfrm>
          </p:grpSpPr>
          <p:sp>
            <p:nvSpPr>
              <p:cNvPr id="220165" name="Text Box 5"/>
              <p:cNvSpPr txBox="1">
                <a:spLocks noChangeArrowheads="1"/>
              </p:cNvSpPr>
              <p:nvPr/>
            </p:nvSpPr>
            <p:spPr bwMode="auto">
              <a:xfrm>
                <a:off x="1493" y="679"/>
                <a:ext cx="571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700"/>
                  <a:t>TRANSCRIPTION</a:t>
                </a:r>
              </a:p>
            </p:txBody>
          </p:sp>
          <p:sp>
            <p:nvSpPr>
              <p:cNvPr id="220166" name="Text Box 6"/>
              <p:cNvSpPr txBox="1">
                <a:spLocks noChangeArrowheads="1"/>
              </p:cNvSpPr>
              <p:nvPr/>
            </p:nvSpPr>
            <p:spPr bwMode="auto">
              <a:xfrm>
                <a:off x="1526" y="960"/>
                <a:ext cx="50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700"/>
                  <a:t>TRANSLATION</a:t>
                </a:r>
              </a:p>
            </p:txBody>
          </p:sp>
          <p:sp>
            <p:nvSpPr>
              <p:cNvPr id="220167" name="Text Box 7"/>
              <p:cNvSpPr txBox="1">
                <a:spLocks noChangeArrowheads="1"/>
              </p:cNvSpPr>
              <p:nvPr/>
            </p:nvSpPr>
            <p:spPr bwMode="auto">
              <a:xfrm>
                <a:off x="2175" y="664"/>
                <a:ext cx="233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700"/>
                  <a:t>DNA</a:t>
                </a:r>
              </a:p>
            </p:txBody>
          </p:sp>
          <p:sp>
            <p:nvSpPr>
              <p:cNvPr id="220168" name="Text Box 8"/>
              <p:cNvSpPr txBox="1">
                <a:spLocks noChangeArrowheads="1"/>
              </p:cNvSpPr>
              <p:nvPr/>
            </p:nvSpPr>
            <p:spPr bwMode="auto">
              <a:xfrm>
                <a:off x="2168" y="805"/>
                <a:ext cx="280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700"/>
                  <a:t>mRNA</a:t>
                </a:r>
              </a:p>
            </p:txBody>
          </p:sp>
          <p:sp>
            <p:nvSpPr>
              <p:cNvPr id="220169" name="Text Box 9"/>
              <p:cNvSpPr txBox="1">
                <a:spLocks noChangeArrowheads="1"/>
              </p:cNvSpPr>
              <p:nvPr/>
            </p:nvSpPr>
            <p:spPr bwMode="auto">
              <a:xfrm>
                <a:off x="2177" y="876"/>
                <a:ext cx="367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700"/>
                  <a:t>Ribosome</a:t>
                </a:r>
              </a:p>
            </p:txBody>
          </p:sp>
          <p:sp>
            <p:nvSpPr>
              <p:cNvPr id="220170" name="Text Box 10"/>
              <p:cNvSpPr txBox="1">
                <a:spLocks noChangeArrowheads="1"/>
              </p:cNvSpPr>
              <p:nvPr/>
            </p:nvSpPr>
            <p:spPr bwMode="auto">
              <a:xfrm>
                <a:off x="2069" y="1048"/>
                <a:ext cx="407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700"/>
                  <a:t>Polypeptide</a:t>
                </a:r>
              </a:p>
            </p:txBody>
          </p:sp>
          <p:sp>
            <p:nvSpPr>
              <p:cNvPr id="220171" name="Line 11"/>
              <p:cNvSpPr>
                <a:spLocks noChangeShapeType="1"/>
              </p:cNvSpPr>
              <p:nvPr/>
            </p:nvSpPr>
            <p:spPr bwMode="auto">
              <a:xfrm flipV="1">
                <a:off x="2180" y="944"/>
                <a:ext cx="4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172" name="Line 12"/>
              <p:cNvSpPr>
                <a:spLocks noChangeShapeType="1"/>
              </p:cNvSpPr>
              <p:nvPr/>
            </p:nvSpPr>
            <p:spPr bwMode="auto">
              <a:xfrm>
                <a:off x="2068" y="1104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173" name="Text Box 13"/>
              <p:cNvSpPr txBox="1">
                <a:spLocks noChangeArrowheads="1"/>
              </p:cNvSpPr>
              <p:nvPr/>
            </p:nvSpPr>
            <p:spPr bwMode="auto">
              <a:xfrm>
                <a:off x="1976" y="1568"/>
                <a:ext cx="7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Polypeptide</a:t>
                </a:r>
              </a:p>
            </p:txBody>
          </p:sp>
          <p:sp>
            <p:nvSpPr>
              <p:cNvPr id="220174" name="Line 14"/>
              <p:cNvSpPr>
                <a:spLocks noChangeShapeType="1"/>
              </p:cNvSpPr>
              <p:nvPr/>
            </p:nvSpPr>
            <p:spPr bwMode="auto">
              <a:xfrm>
                <a:off x="2532" y="1728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175" name="Text Box 15"/>
              <p:cNvSpPr txBox="1">
                <a:spLocks noChangeArrowheads="1"/>
              </p:cNvSpPr>
              <p:nvPr/>
            </p:nvSpPr>
            <p:spPr bwMode="auto">
              <a:xfrm>
                <a:off x="3511" y="1384"/>
                <a:ext cx="43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/>
                  <a:t>Amino</a:t>
                </a:r>
              </a:p>
              <a:p>
                <a:pPr algn="l"/>
                <a:r>
                  <a:rPr kumimoji="1" lang="en-US" sz="1400"/>
                  <a:t>acids</a:t>
                </a:r>
              </a:p>
            </p:txBody>
          </p:sp>
          <p:sp>
            <p:nvSpPr>
              <p:cNvPr id="220178" name="Line 18"/>
              <p:cNvSpPr>
                <a:spLocks noChangeShapeType="1"/>
              </p:cNvSpPr>
              <p:nvPr/>
            </p:nvSpPr>
            <p:spPr bwMode="auto">
              <a:xfrm flipV="1">
                <a:off x="3644" y="168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179" name="Line 19"/>
              <p:cNvSpPr>
                <a:spLocks noChangeShapeType="1"/>
              </p:cNvSpPr>
              <p:nvPr/>
            </p:nvSpPr>
            <p:spPr bwMode="auto">
              <a:xfrm>
                <a:off x="3504" y="1688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180" name="Text Box 20"/>
              <p:cNvSpPr txBox="1">
                <a:spLocks noChangeArrowheads="1"/>
              </p:cNvSpPr>
              <p:nvPr/>
            </p:nvSpPr>
            <p:spPr bwMode="auto">
              <a:xfrm>
                <a:off x="3480" y="1916"/>
                <a:ext cx="656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/>
                  <a:t>tRNA with</a:t>
                </a:r>
              </a:p>
              <a:p>
                <a:pPr algn="l"/>
                <a:r>
                  <a:rPr kumimoji="1" lang="en-US" sz="1400"/>
                  <a:t>amino acid</a:t>
                </a:r>
              </a:p>
              <a:p>
                <a:pPr algn="l"/>
                <a:r>
                  <a:rPr kumimoji="1" lang="en-US" sz="1400"/>
                  <a:t>attached</a:t>
                </a:r>
              </a:p>
            </p:txBody>
          </p:sp>
          <p:sp>
            <p:nvSpPr>
              <p:cNvPr id="220181" name="Line 21"/>
              <p:cNvSpPr>
                <a:spLocks noChangeShapeType="1"/>
              </p:cNvSpPr>
              <p:nvPr/>
            </p:nvSpPr>
            <p:spPr bwMode="auto">
              <a:xfrm>
                <a:off x="3268" y="1764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182" name="Text Box 22"/>
              <p:cNvSpPr txBox="1">
                <a:spLocks noChangeArrowheads="1"/>
              </p:cNvSpPr>
              <p:nvPr/>
            </p:nvSpPr>
            <p:spPr bwMode="auto">
              <a:xfrm>
                <a:off x="2933" y="2248"/>
                <a:ext cx="61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Ribosome</a:t>
                </a:r>
              </a:p>
            </p:txBody>
          </p:sp>
          <p:sp>
            <p:nvSpPr>
              <p:cNvPr id="220183" name="Line 23"/>
              <p:cNvSpPr>
                <a:spLocks noChangeShapeType="1"/>
              </p:cNvSpPr>
              <p:nvPr/>
            </p:nvSpPr>
            <p:spPr bwMode="auto">
              <a:xfrm flipV="1">
                <a:off x="3172" y="2400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184" name="Text Box 24"/>
              <p:cNvSpPr txBox="1">
                <a:spLocks noChangeArrowheads="1"/>
              </p:cNvSpPr>
              <p:nvPr/>
            </p:nvSpPr>
            <p:spPr bwMode="auto">
              <a:xfrm>
                <a:off x="3492" y="292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tRNA</a:t>
                </a:r>
              </a:p>
            </p:txBody>
          </p:sp>
          <p:sp>
            <p:nvSpPr>
              <p:cNvPr id="220185" name="Line 25"/>
              <p:cNvSpPr>
                <a:spLocks noChangeShapeType="1"/>
              </p:cNvSpPr>
              <p:nvPr/>
            </p:nvSpPr>
            <p:spPr bwMode="auto">
              <a:xfrm>
                <a:off x="3348" y="30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186" name="Text Box 26"/>
              <p:cNvSpPr txBox="1">
                <a:spLocks noChangeArrowheads="1"/>
              </p:cNvSpPr>
              <p:nvPr/>
            </p:nvSpPr>
            <p:spPr bwMode="auto">
              <a:xfrm>
                <a:off x="3475" y="3192"/>
                <a:ext cx="61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Anticodon</a:t>
                </a:r>
              </a:p>
            </p:txBody>
          </p:sp>
          <p:sp>
            <p:nvSpPr>
              <p:cNvPr id="220187" name="Line 27"/>
              <p:cNvSpPr>
                <a:spLocks noChangeShapeType="1"/>
              </p:cNvSpPr>
              <p:nvPr/>
            </p:nvSpPr>
            <p:spPr bwMode="auto">
              <a:xfrm flipH="1" flipV="1">
                <a:off x="3168" y="3256"/>
                <a:ext cx="336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188" name="Text Box 28"/>
              <p:cNvSpPr txBox="1">
                <a:spLocks noChangeArrowheads="1"/>
              </p:cNvSpPr>
              <p:nvPr/>
            </p:nvSpPr>
            <p:spPr bwMode="auto">
              <a:xfrm>
                <a:off x="1990" y="3776"/>
                <a:ext cx="44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mRNA</a:t>
                </a:r>
              </a:p>
            </p:txBody>
          </p:sp>
          <p:sp>
            <p:nvSpPr>
              <p:cNvPr id="220189" name="Line 29"/>
              <p:cNvSpPr>
                <a:spLocks noChangeShapeType="1"/>
              </p:cNvSpPr>
              <p:nvPr/>
            </p:nvSpPr>
            <p:spPr bwMode="auto">
              <a:xfrm flipH="1" flipV="1">
                <a:off x="2064" y="3616"/>
                <a:ext cx="14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190" name="Text Box 30"/>
              <p:cNvSpPr txBox="1">
                <a:spLocks noChangeArrowheads="1"/>
              </p:cNvSpPr>
              <p:nvPr/>
            </p:nvSpPr>
            <p:spPr bwMode="auto">
              <a:xfrm rot="19800000">
                <a:off x="2584" y="2328"/>
                <a:ext cx="28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Trp</a:t>
                </a:r>
              </a:p>
            </p:txBody>
          </p:sp>
          <p:sp>
            <p:nvSpPr>
              <p:cNvPr id="220192" name="Text Box 32"/>
              <p:cNvSpPr txBox="1">
                <a:spLocks noChangeArrowheads="1"/>
              </p:cNvSpPr>
              <p:nvPr/>
            </p:nvSpPr>
            <p:spPr bwMode="auto">
              <a:xfrm rot="21300000">
                <a:off x="2717" y="2536"/>
                <a:ext cx="31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Phe</a:t>
                </a:r>
                <a:endParaRPr lang="en-US"/>
              </a:p>
            </p:txBody>
          </p:sp>
          <p:sp>
            <p:nvSpPr>
              <p:cNvPr id="220193" name="Text Box 33"/>
              <p:cNvSpPr txBox="1">
                <a:spLocks noChangeArrowheads="1"/>
              </p:cNvSpPr>
              <p:nvPr/>
            </p:nvSpPr>
            <p:spPr bwMode="auto">
              <a:xfrm>
                <a:off x="3485" y="2560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Gly</a:t>
                </a:r>
                <a:endParaRPr lang="en-US"/>
              </a:p>
            </p:txBody>
          </p:sp>
          <p:sp>
            <p:nvSpPr>
              <p:cNvPr id="220194" name="Text Box 34"/>
              <p:cNvSpPr txBox="1">
                <a:spLocks noChangeArrowheads="1"/>
              </p:cNvSpPr>
              <p:nvPr/>
            </p:nvSpPr>
            <p:spPr bwMode="auto">
              <a:xfrm rot="21000000">
                <a:off x="2375" y="3200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220195" name="Text Box 35"/>
              <p:cNvSpPr txBox="1">
                <a:spLocks noChangeArrowheads="1"/>
              </p:cNvSpPr>
              <p:nvPr/>
            </p:nvSpPr>
            <p:spPr bwMode="auto">
              <a:xfrm rot="21300000">
                <a:off x="2433" y="3168"/>
                <a:ext cx="160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220196" name="Text Box 36"/>
              <p:cNvSpPr txBox="1">
                <a:spLocks noChangeArrowheads="1"/>
              </p:cNvSpPr>
              <p:nvPr/>
            </p:nvSpPr>
            <p:spPr bwMode="auto">
              <a:xfrm rot="21300000">
                <a:off x="2492" y="3140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220197" name="Text Box 37"/>
              <p:cNvSpPr txBox="1">
                <a:spLocks noChangeArrowheads="1"/>
              </p:cNvSpPr>
              <p:nvPr/>
            </p:nvSpPr>
            <p:spPr bwMode="auto">
              <a:xfrm>
                <a:off x="2644" y="3316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220198" name="Text Box 38"/>
              <p:cNvSpPr txBox="1">
                <a:spLocks noChangeArrowheads="1"/>
              </p:cNvSpPr>
              <p:nvPr/>
            </p:nvSpPr>
            <p:spPr bwMode="auto">
              <a:xfrm>
                <a:off x="2720" y="3324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220199" name="Text Box 39"/>
              <p:cNvSpPr txBox="1">
                <a:spLocks noChangeArrowheads="1"/>
              </p:cNvSpPr>
              <p:nvPr/>
            </p:nvSpPr>
            <p:spPr bwMode="auto">
              <a:xfrm>
                <a:off x="2788" y="3324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220200" name="Text Box 40"/>
              <p:cNvSpPr txBox="1">
                <a:spLocks noChangeArrowheads="1"/>
              </p:cNvSpPr>
              <p:nvPr/>
            </p:nvSpPr>
            <p:spPr bwMode="auto">
              <a:xfrm rot="2400000">
                <a:off x="2984" y="3092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220201" name="Text Box 41"/>
              <p:cNvSpPr txBox="1">
                <a:spLocks noChangeArrowheads="1"/>
              </p:cNvSpPr>
              <p:nvPr/>
            </p:nvSpPr>
            <p:spPr bwMode="auto">
              <a:xfrm rot="2400000">
                <a:off x="3032" y="3136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220202" name="Text Box 42"/>
              <p:cNvSpPr txBox="1">
                <a:spLocks noChangeArrowheads="1"/>
              </p:cNvSpPr>
              <p:nvPr/>
            </p:nvSpPr>
            <p:spPr bwMode="auto">
              <a:xfrm rot="2400000">
                <a:off x="3078" y="3184"/>
                <a:ext cx="160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220203" name="Text Box 43"/>
              <p:cNvSpPr txBox="1">
                <a:spLocks noChangeArrowheads="1"/>
              </p:cNvSpPr>
              <p:nvPr/>
            </p:nvSpPr>
            <p:spPr bwMode="auto">
              <a:xfrm>
                <a:off x="2420" y="3408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U</a:t>
                </a:r>
              </a:p>
            </p:txBody>
          </p:sp>
          <p:sp>
            <p:nvSpPr>
              <p:cNvPr id="220204" name="Text Box 44"/>
              <p:cNvSpPr txBox="1">
                <a:spLocks noChangeArrowheads="1"/>
              </p:cNvSpPr>
              <p:nvPr/>
            </p:nvSpPr>
            <p:spPr bwMode="auto">
              <a:xfrm>
                <a:off x="2490" y="3404"/>
                <a:ext cx="160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220205" name="Text Box 45"/>
              <p:cNvSpPr txBox="1">
                <a:spLocks noChangeArrowheads="1"/>
              </p:cNvSpPr>
              <p:nvPr/>
            </p:nvSpPr>
            <p:spPr bwMode="auto">
              <a:xfrm>
                <a:off x="2562" y="3408"/>
                <a:ext cx="160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220206" name="Text Box 46"/>
              <p:cNvSpPr txBox="1">
                <a:spLocks noChangeArrowheads="1"/>
              </p:cNvSpPr>
              <p:nvPr/>
            </p:nvSpPr>
            <p:spPr bwMode="auto">
              <a:xfrm>
                <a:off x="2636" y="3408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U</a:t>
                </a:r>
              </a:p>
            </p:txBody>
          </p:sp>
          <p:sp>
            <p:nvSpPr>
              <p:cNvPr id="220207" name="Text Box 47"/>
              <p:cNvSpPr txBox="1">
                <a:spLocks noChangeArrowheads="1"/>
              </p:cNvSpPr>
              <p:nvPr/>
            </p:nvSpPr>
            <p:spPr bwMode="auto">
              <a:xfrm>
                <a:off x="2716" y="3408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U</a:t>
                </a:r>
              </a:p>
            </p:txBody>
          </p:sp>
          <p:sp>
            <p:nvSpPr>
              <p:cNvPr id="220208" name="Text Box 48"/>
              <p:cNvSpPr txBox="1">
                <a:spLocks noChangeArrowheads="1"/>
              </p:cNvSpPr>
              <p:nvPr/>
            </p:nvSpPr>
            <p:spPr bwMode="auto">
              <a:xfrm>
                <a:off x="2788" y="3408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U</a:t>
                </a:r>
              </a:p>
            </p:txBody>
          </p:sp>
          <p:sp>
            <p:nvSpPr>
              <p:cNvPr id="220209" name="Text Box 49"/>
              <p:cNvSpPr txBox="1">
                <a:spLocks noChangeArrowheads="1"/>
              </p:cNvSpPr>
              <p:nvPr/>
            </p:nvSpPr>
            <p:spPr bwMode="auto">
              <a:xfrm>
                <a:off x="2866" y="3404"/>
                <a:ext cx="160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220210" name="Text Box 50"/>
              <p:cNvSpPr txBox="1">
                <a:spLocks noChangeArrowheads="1"/>
              </p:cNvSpPr>
              <p:nvPr/>
            </p:nvSpPr>
            <p:spPr bwMode="auto">
              <a:xfrm>
                <a:off x="2938" y="3404"/>
                <a:ext cx="160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220211" name="Text Box 51"/>
              <p:cNvSpPr txBox="1">
                <a:spLocks noChangeArrowheads="1"/>
              </p:cNvSpPr>
              <p:nvPr/>
            </p:nvSpPr>
            <p:spPr bwMode="auto">
              <a:xfrm>
                <a:off x="3016" y="3412"/>
                <a:ext cx="156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700" b="1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220212" name="AutoShape 52"/>
              <p:cNvSpPr>
                <a:spLocks/>
              </p:cNvSpPr>
              <p:nvPr/>
            </p:nvSpPr>
            <p:spPr bwMode="auto">
              <a:xfrm rot="16200000">
                <a:off x="2542" y="3486"/>
                <a:ext cx="60" cy="152"/>
              </a:xfrm>
              <a:prstGeom prst="leftBrace">
                <a:avLst>
                  <a:gd name="adj1" fmla="val 21111"/>
                  <a:gd name="adj2" fmla="val 50000"/>
                </a:avLst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20213" name="AutoShape 53"/>
              <p:cNvSpPr>
                <a:spLocks/>
              </p:cNvSpPr>
              <p:nvPr/>
            </p:nvSpPr>
            <p:spPr bwMode="auto">
              <a:xfrm rot="16200000">
                <a:off x="2762" y="3490"/>
                <a:ext cx="60" cy="152"/>
              </a:xfrm>
              <a:prstGeom prst="leftBrace">
                <a:avLst>
                  <a:gd name="adj1" fmla="val 21111"/>
                  <a:gd name="adj2" fmla="val 50000"/>
                </a:avLst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214" name="AutoShape 54"/>
              <p:cNvSpPr>
                <a:spLocks/>
              </p:cNvSpPr>
              <p:nvPr/>
            </p:nvSpPr>
            <p:spPr bwMode="auto">
              <a:xfrm rot="16200000">
                <a:off x="2990" y="3482"/>
                <a:ext cx="60" cy="152"/>
              </a:xfrm>
              <a:prstGeom prst="leftBrace">
                <a:avLst>
                  <a:gd name="adj1" fmla="val 21111"/>
                  <a:gd name="adj2" fmla="val 50000"/>
                </a:avLst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0215" name="Text Box 55"/>
              <p:cNvSpPr txBox="1">
                <a:spLocks noChangeArrowheads="1"/>
              </p:cNvSpPr>
              <p:nvPr/>
            </p:nvSpPr>
            <p:spPr bwMode="auto">
              <a:xfrm>
                <a:off x="2544" y="3584"/>
                <a:ext cx="50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>
                    <a:solidFill>
                      <a:schemeClr val="bg1"/>
                    </a:solidFill>
                  </a:rPr>
                  <a:t>Codons</a:t>
                </a:r>
              </a:p>
            </p:txBody>
          </p:sp>
          <p:sp>
            <p:nvSpPr>
              <p:cNvPr id="220216" name="Text Box 56"/>
              <p:cNvSpPr txBox="1">
                <a:spLocks noChangeArrowheads="1"/>
              </p:cNvSpPr>
              <p:nvPr/>
            </p:nvSpPr>
            <p:spPr bwMode="auto">
              <a:xfrm>
                <a:off x="1751" y="3577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5</a:t>
                </a:r>
                <a:r>
                  <a:rPr lang="en-US" sz="1400">
                    <a:sym typeface="Symbol" charset="0"/>
                  </a:rPr>
                  <a:t></a:t>
                </a:r>
                <a:endParaRPr lang="en-US" sz="1200">
                  <a:sym typeface="Symbol" charset="0"/>
                </a:endParaRPr>
              </a:p>
            </p:txBody>
          </p:sp>
          <p:sp>
            <p:nvSpPr>
              <p:cNvPr id="220217" name="Text Box 57"/>
              <p:cNvSpPr txBox="1">
                <a:spLocks noChangeArrowheads="1"/>
              </p:cNvSpPr>
              <p:nvPr/>
            </p:nvSpPr>
            <p:spPr bwMode="auto">
              <a:xfrm>
                <a:off x="3695" y="3617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3</a:t>
                </a:r>
                <a:r>
                  <a:rPr lang="en-US" sz="1400">
                    <a:sym typeface="Symbol" charset="0"/>
                  </a:rPr>
                  <a:t></a:t>
                </a:r>
                <a:endParaRPr lang="en-US" sz="1200">
                  <a:sym typeface="Symbo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474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77" name="Group 33"/>
          <p:cNvGrpSpPr>
            <a:grpSpLocks/>
          </p:cNvGrpSpPr>
          <p:nvPr/>
        </p:nvGrpSpPr>
        <p:grpSpPr bwMode="auto">
          <a:xfrm>
            <a:off x="990600" y="1130300"/>
            <a:ext cx="6094413" cy="4813300"/>
            <a:chOff x="624" y="712"/>
            <a:chExt cx="3839" cy="3032"/>
          </a:xfrm>
        </p:grpSpPr>
        <p:grpSp>
          <p:nvGrpSpPr>
            <p:cNvPr id="236576" name="Group 32"/>
            <p:cNvGrpSpPr>
              <a:grpSpLocks/>
            </p:cNvGrpSpPr>
            <p:nvPr/>
          </p:nvGrpSpPr>
          <p:grpSpPr bwMode="auto">
            <a:xfrm>
              <a:off x="624" y="712"/>
              <a:ext cx="3839" cy="3032"/>
              <a:chOff x="624" y="712"/>
              <a:chExt cx="3839" cy="3032"/>
            </a:xfrm>
          </p:grpSpPr>
          <p:pic>
            <p:nvPicPr>
              <p:cNvPr id="236571" name="Picture 2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" y="776"/>
                <a:ext cx="3253" cy="27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6574" name="Group 30"/>
              <p:cNvGrpSpPr>
                <a:grpSpLocks/>
              </p:cNvGrpSpPr>
              <p:nvPr/>
            </p:nvGrpSpPr>
            <p:grpSpPr bwMode="auto">
              <a:xfrm>
                <a:off x="624" y="712"/>
                <a:ext cx="3839" cy="3032"/>
                <a:chOff x="624" y="712"/>
                <a:chExt cx="3839" cy="3032"/>
              </a:xfrm>
            </p:grpSpPr>
            <p:sp>
              <p:nvSpPr>
                <p:cNvPr id="23654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504" y="712"/>
                  <a:ext cx="873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l"/>
                  <a:r>
                    <a:rPr kumimoji="1" lang="en-US" sz="1400"/>
                    <a:t>Amino acid</a:t>
                  </a:r>
                </a:p>
                <a:p>
                  <a:pPr algn="l"/>
                  <a:r>
                    <a:rPr kumimoji="1" lang="en-US" sz="1400"/>
                    <a:t>attachment site</a:t>
                  </a:r>
                </a:p>
              </p:txBody>
            </p:sp>
            <p:sp>
              <p:nvSpPr>
                <p:cNvPr id="23655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816" y="1256"/>
                  <a:ext cx="631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l"/>
                  <a:r>
                    <a:rPr kumimoji="1" lang="en-US" sz="1400"/>
                    <a:t>Hydrogen </a:t>
                  </a:r>
                </a:p>
                <a:p>
                  <a:pPr algn="l"/>
                  <a:r>
                    <a:rPr kumimoji="1" lang="en-US" sz="1400"/>
                    <a:t>bonds</a:t>
                  </a:r>
                </a:p>
              </p:txBody>
            </p:sp>
            <p:sp>
              <p:nvSpPr>
                <p:cNvPr id="23655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040" y="3152"/>
                  <a:ext cx="61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Anticodon</a:t>
                  </a:r>
                </a:p>
              </p:txBody>
            </p:sp>
            <p:sp>
              <p:nvSpPr>
                <p:cNvPr id="2365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707" y="3080"/>
                  <a:ext cx="61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Anticodon</a:t>
                  </a:r>
                </a:p>
              </p:txBody>
            </p:sp>
            <p:sp>
              <p:nvSpPr>
                <p:cNvPr id="23655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24" y="3552"/>
                  <a:ext cx="179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 b="1"/>
                    <a:t>(b) Three-dimensional structure</a:t>
                  </a:r>
                </a:p>
              </p:txBody>
            </p:sp>
            <p:sp>
              <p:nvSpPr>
                <p:cNvPr id="236556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3792" y="1000"/>
                  <a:ext cx="57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655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344" y="816"/>
                  <a:ext cx="192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6558" name="Line 14"/>
                <p:cNvSpPr>
                  <a:spLocks noChangeShapeType="1"/>
                </p:cNvSpPr>
                <p:nvPr/>
              </p:nvSpPr>
              <p:spPr bwMode="auto">
                <a:xfrm>
                  <a:off x="2480" y="1223"/>
                  <a:ext cx="344" cy="12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6559" name="Line 15"/>
                <p:cNvSpPr>
                  <a:spLocks noChangeShapeType="1"/>
                </p:cNvSpPr>
                <p:nvPr/>
              </p:nvSpPr>
              <p:spPr bwMode="auto">
                <a:xfrm>
                  <a:off x="2656" y="1048"/>
                  <a:ext cx="185" cy="2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6560" name="AutoShape 16"/>
                <p:cNvSpPr>
                  <a:spLocks/>
                </p:cNvSpPr>
                <p:nvPr/>
              </p:nvSpPr>
              <p:spPr bwMode="auto">
                <a:xfrm rot="16200000">
                  <a:off x="3977" y="2831"/>
                  <a:ext cx="70" cy="488"/>
                </a:xfrm>
                <a:prstGeom prst="leftBrace">
                  <a:avLst>
                    <a:gd name="adj1" fmla="val 58095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6561" name="AutoShape 17"/>
                <p:cNvSpPr>
                  <a:spLocks/>
                </p:cNvSpPr>
                <p:nvPr/>
              </p:nvSpPr>
              <p:spPr bwMode="auto">
                <a:xfrm rot="1200000">
                  <a:off x="2016" y="3104"/>
                  <a:ext cx="48" cy="240"/>
                </a:xfrm>
                <a:prstGeom prst="rightBrace">
                  <a:avLst>
                    <a:gd name="adj1" fmla="val 41667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656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707" y="2696"/>
                  <a:ext cx="19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 b="1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23656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907" y="2720"/>
                  <a:ext cx="19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 b="1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2365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072" y="2720"/>
                  <a:ext cx="20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 b="1">
                      <a:solidFill>
                        <a:schemeClr val="bg1"/>
                      </a:solidFill>
                    </a:rPr>
                    <a:t>G</a:t>
                  </a:r>
                </a:p>
              </p:txBody>
            </p:sp>
            <p:sp>
              <p:nvSpPr>
                <p:cNvPr id="23656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19" y="749"/>
                  <a:ext cx="21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5</a:t>
                  </a:r>
                  <a:r>
                    <a:rPr lang="en-US" sz="1400">
                      <a:sym typeface="Symbol" charset="0"/>
                    </a:rPr>
                    <a:t></a:t>
                  </a:r>
                  <a:endParaRPr lang="en-US" sz="1200">
                    <a:sym typeface="Symbol" charset="0"/>
                  </a:endParaRPr>
                </a:p>
              </p:txBody>
            </p:sp>
            <p:sp>
              <p:nvSpPr>
                <p:cNvPr id="23656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335" y="917"/>
                  <a:ext cx="21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3</a:t>
                  </a:r>
                  <a:r>
                    <a:rPr lang="en-US" sz="1400">
                      <a:sym typeface="Symbol" charset="0"/>
                    </a:rPr>
                    <a:t></a:t>
                  </a:r>
                  <a:endParaRPr lang="en-US" sz="1200">
                    <a:sym typeface="Symbol" charset="0"/>
                  </a:endParaRPr>
                </a:p>
              </p:txBody>
            </p:sp>
            <p:sp>
              <p:nvSpPr>
                <p:cNvPr id="23656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515" y="2981"/>
                  <a:ext cx="21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3</a:t>
                  </a:r>
                  <a:r>
                    <a:rPr lang="en-US" sz="1400">
                      <a:sym typeface="Symbol" charset="0"/>
                    </a:rPr>
                    <a:t></a:t>
                  </a:r>
                  <a:endParaRPr lang="en-US" sz="1200">
                    <a:sym typeface="Symbol" charset="0"/>
                  </a:endParaRPr>
                </a:p>
              </p:txBody>
            </p:sp>
            <p:sp>
              <p:nvSpPr>
                <p:cNvPr id="23656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251" y="2981"/>
                  <a:ext cx="212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5</a:t>
                  </a:r>
                  <a:r>
                    <a:rPr lang="en-US" sz="1400">
                      <a:sym typeface="Symbol" charset="0"/>
                    </a:rPr>
                    <a:t></a:t>
                  </a:r>
                  <a:endParaRPr lang="en-US" sz="1200">
                    <a:sym typeface="Symbol" charset="0"/>
                  </a:endParaRPr>
                </a:p>
              </p:txBody>
            </p:sp>
          </p:grpSp>
        </p:grpSp>
        <p:grpSp>
          <p:nvGrpSpPr>
            <p:cNvPr id="236573" name="Group 29"/>
            <p:cNvGrpSpPr>
              <a:grpSpLocks/>
            </p:cNvGrpSpPr>
            <p:nvPr/>
          </p:nvGrpSpPr>
          <p:grpSpPr bwMode="auto">
            <a:xfrm>
              <a:off x="3508" y="3312"/>
              <a:ext cx="645" cy="196"/>
              <a:chOff x="3508" y="3544"/>
              <a:chExt cx="645" cy="196"/>
            </a:xfrm>
          </p:grpSpPr>
          <p:sp>
            <p:nvSpPr>
              <p:cNvPr id="236554" name="Text Box 10"/>
              <p:cNvSpPr txBox="1">
                <a:spLocks noChangeArrowheads="1"/>
              </p:cNvSpPr>
              <p:nvPr/>
            </p:nvSpPr>
            <p:spPr bwMode="auto">
              <a:xfrm>
                <a:off x="3688" y="3546"/>
                <a:ext cx="465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 b="1" dirty="0"/>
                  <a:t>Symbol</a:t>
                </a:r>
                <a:r>
                  <a:rPr kumimoji="1" lang="en-US" sz="1400" dirty="0"/>
                  <a:t> </a:t>
                </a:r>
              </a:p>
            </p:txBody>
          </p:sp>
          <p:sp>
            <p:nvSpPr>
              <p:cNvPr id="236555" name="Text Box 11"/>
              <p:cNvSpPr txBox="1">
                <a:spLocks noChangeArrowheads="1"/>
              </p:cNvSpPr>
              <p:nvPr/>
            </p:nvSpPr>
            <p:spPr bwMode="auto">
              <a:xfrm>
                <a:off x="3508" y="3544"/>
                <a:ext cx="2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 b="1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952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9390"/>
            <a:ext cx="8534400" cy="914400"/>
          </a:xfrm>
        </p:spPr>
        <p:txBody>
          <a:bodyPr>
            <a:noAutofit/>
          </a:bodyPr>
          <a:lstStyle/>
          <a:p>
            <a:pPr marL="0" indent="0"/>
            <a:r>
              <a:rPr lang="en-US" sz="3600" b="1" dirty="0">
                <a:solidFill>
                  <a:srgbClr val="008000"/>
                </a:solidFill>
              </a:rPr>
              <a:t> An </a:t>
            </a:r>
            <a:r>
              <a:rPr lang="en-US" sz="3600" b="1" dirty="0" err="1">
                <a:solidFill>
                  <a:srgbClr val="008000"/>
                </a:solidFill>
              </a:rPr>
              <a:t>aminoacyl-tRNA</a:t>
            </a:r>
            <a:r>
              <a:rPr lang="en-US" sz="3600" b="1" dirty="0">
                <a:solidFill>
                  <a:srgbClr val="008000"/>
                </a:solidFill>
              </a:rPr>
              <a:t> </a:t>
            </a:r>
            <a:r>
              <a:rPr lang="en-US" sz="3600" b="1" dirty="0" err="1">
                <a:solidFill>
                  <a:srgbClr val="008000"/>
                </a:solidFill>
              </a:rPr>
              <a:t>synthetase</a:t>
            </a:r>
            <a:r>
              <a:rPr lang="en-US" sz="3600" b="1" dirty="0">
                <a:solidFill>
                  <a:srgbClr val="008000"/>
                </a:solidFill>
              </a:rPr>
              <a:t> joins a specific amino acid to a </a:t>
            </a:r>
            <a:r>
              <a:rPr lang="en-US" sz="3600" b="1" dirty="0" err="1">
                <a:solidFill>
                  <a:srgbClr val="008000"/>
                </a:solidFill>
              </a:rPr>
              <a:t>tRNA</a:t>
            </a:r>
            <a:endParaRPr lang="en-US" sz="3600" b="1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3289300"/>
            <a:ext cx="279400" cy="27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2855"/>
            <a:ext cx="9144000" cy="56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09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48895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8000"/>
                </a:solidFill>
              </a:rPr>
              <a:t>The </a:t>
            </a:r>
            <a:r>
              <a:rPr lang="en-US" sz="3200" b="1" dirty="0">
                <a:solidFill>
                  <a:srgbClr val="008000"/>
                </a:solidFill>
              </a:rPr>
              <a:t>anatomy of a functioning ribosome</a:t>
            </a:r>
          </a:p>
        </p:txBody>
      </p:sp>
      <p:grpSp>
        <p:nvGrpSpPr>
          <p:cNvPr id="223273" name="Group 41"/>
          <p:cNvGrpSpPr>
            <a:grpSpLocks/>
          </p:cNvGrpSpPr>
          <p:nvPr/>
        </p:nvGrpSpPr>
        <p:grpSpPr bwMode="auto">
          <a:xfrm>
            <a:off x="254000" y="749300"/>
            <a:ext cx="8682038" cy="5575300"/>
            <a:chOff x="160" y="472"/>
            <a:chExt cx="5469" cy="3512"/>
          </a:xfrm>
        </p:grpSpPr>
        <p:grpSp>
          <p:nvGrpSpPr>
            <p:cNvPr id="223270" name="Group 38"/>
            <p:cNvGrpSpPr>
              <a:grpSpLocks/>
            </p:cNvGrpSpPr>
            <p:nvPr/>
          </p:nvGrpSpPr>
          <p:grpSpPr bwMode="auto">
            <a:xfrm>
              <a:off x="160" y="472"/>
              <a:ext cx="5469" cy="3512"/>
              <a:chOff x="160" y="472"/>
              <a:chExt cx="5469" cy="3512"/>
            </a:xfrm>
          </p:grpSpPr>
          <p:pic>
            <p:nvPicPr>
              <p:cNvPr id="223267" name="Picture 3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6" y="472"/>
                <a:ext cx="2879" cy="29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3269" name="Group 37"/>
              <p:cNvGrpSpPr>
                <a:grpSpLocks/>
              </p:cNvGrpSpPr>
              <p:nvPr/>
            </p:nvGrpSpPr>
            <p:grpSpPr bwMode="auto">
              <a:xfrm>
                <a:off x="160" y="696"/>
                <a:ext cx="5469" cy="3288"/>
                <a:chOff x="160" y="696"/>
                <a:chExt cx="5469" cy="3288"/>
              </a:xfrm>
            </p:grpSpPr>
            <p:sp>
              <p:nvSpPr>
                <p:cNvPr id="22323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152" y="696"/>
                  <a:ext cx="70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900"/>
                    <a:t>TRANSCRIPTION</a:t>
                  </a:r>
                </a:p>
              </p:txBody>
            </p:sp>
            <p:sp>
              <p:nvSpPr>
                <p:cNvPr id="2232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80" y="1080"/>
                  <a:ext cx="620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900"/>
                    <a:t>TRANSLATION</a:t>
                  </a:r>
                </a:p>
              </p:txBody>
            </p:sp>
            <p:sp>
              <p:nvSpPr>
                <p:cNvPr id="2232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060" y="696"/>
                  <a:ext cx="268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900"/>
                    <a:t>DNA</a:t>
                  </a:r>
                </a:p>
              </p:txBody>
            </p:sp>
            <p:sp>
              <p:nvSpPr>
                <p:cNvPr id="2232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064" y="880"/>
                  <a:ext cx="328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900"/>
                    <a:t>mRNA</a:t>
                  </a:r>
                </a:p>
              </p:txBody>
            </p:sp>
            <p:sp>
              <p:nvSpPr>
                <p:cNvPr id="2232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072" y="984"/>
                  <a:ext cx="440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900"/>
                    <a:t>Ribosome</a:t>
                  </a:r>
                </a:p>
              </p:txBody>
            </p:sp>
            <p:sp>
              <p:nvSpPr>
                <p:cNvPr id="2232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32" y="1208"/>
                  <a:ext cx="4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900"/>
                    <a:t>Polypeptide</a:t>
                  </a:r>
                </a:p>
              </p:txBody>
            </p:sp>
            <p:sp>
              <p:nvSpPr>
                <p:cNvPr id="22324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072" y="1068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3245" name="Line 13"/>
                <p:cNvSpPr>
                  <a:spLocks noChangeShapeType="1"/>
                </p:cNvSpPr>
                <p:nvPr/>
              </p:nvSpPr>
              <p:spPr bwMode="auto">
                <a:xfrm>
                  <a:off x="1928" y="1232"/>
                  <a:ext cx="48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32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66" y="1248"/>
                  <a:ext cx="63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Exit tunnel</a:t>
                  </a:r>
                </a:p>
              </p:txBody>
            </p:sp>
            <p:sp>
              <p:nvSpPr>
                <p:cNvPr id="2232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177" y="1365"/>
                  <a:ext cx="68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l"/>
                  <a:r>
                    <a:rPr kumimoji="1" lang="en-US" sz="1400"/>
                    <a:t>Growing</a:t>
                  </a:r>
                </a:p>
                <a:p>
                  <a:pPr algn="l"/>
                  <a:r>
                    <a:rPr kumimoji="1" lang="en-US" sz="1400"/>
                    <a:t>polypeptide</a:t>
                  </a:r>
                </a:p>
              </p:txBody>
            </p:sp>
            <p:sp>
              <p:nvSpPr>
                <p:cNvPr id="2232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72" y="1744"/>
                  <a:ext cx="619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l"/>
                  <a:r>
                    <a:rPr kumimoji="1" lang="en-US" sz="1400"/>
                    <a:t>tRNA</a:t>
                  </a:r>
                </a:p>
                <a:p>
                  <a:pPr algn="l"/>
                  <a:r>
                    <a:rPr kumimoji="1" lang="en-US" sz="1400"/>
                    <a:t>molecules</a:t>
                  </a:r>
                </a:p>
              </p:txBody>
            </p:sp>
            <p:sp>
              <p:nvSpPr>
                <p:cNvPr id="2232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277" y="2240"/>
                  <a:ext cx="191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E</a:t>
                  </a:r>
                </a:p>
              </p:txBody>
            </p:sp>
            <p:sp>
              <p:nvSpPr>
                <p:cNvPr id="2232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408" y="2312"/>
                  <a:ext cx="191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P</a:t>
                  </a:r>
                </a:p>
              </p:txBody>
            </p:sp>
            <p:sp>
              <p:nvSpPr>
                <p:cNvPr id="2232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579" y="2368"/>
                  <a:ext cx="191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A</a:t>
                  </a:r>
                </a:p>
              </p:txBody>
            </p:sp>
            <p:sp>
              <p:nvSpPr>
                <p:cNvPr id="2232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700" y="1976"/>
                  <a:ext cx="47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l"/>
                  <a:r>
                    <a:rPr kumimoji="1" lang="en-US" sz="1400"/>
                    <a:t>Large</a:t>
                  </a:r>
                </a:p>
                <a:p>
                  <a:pPr algn="l"/>
                  <a:r>
                    <a:rPr kumimoji="1" lang="en-US" sz="1400"/>
                    <a:t>subunit</a:t>
                  </a:r>
                </a:p>
              </p:txBody>
            </p:sp>
            <p:sp>
              <p:nvSpPr>
                <p:cNvPr id="2232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720" y="2669"/>
                  <a:ext cx="47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l"/>
                  <a:r>
                    <a:rPr kumimoji="1" lang="en-US" sz="1400"/>
                    <a:t>Small</a:t>
                  </a:r>
                </a:p>
                <a:p>
                  <a:pPr algn="l"/>
                  <a:r>
                    <a:rPr kumimoji="1" lang="en-US" sz="1400"/>
                    <a:t>subunit</a:t>
                  </a:r>
                </a:p>
              </p:txBody>
            </p:sp>
            <p:sp>
              <p:nvSpPr>
                <p:cNvPr id="22325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94" y="3264"/>
                  <a:ext cx="44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mRNA</a:t>
                  </a:r>
                </a:p>
              </p:txBody>
            </p:sp>
            <p:sp>
              <p:nvSpPr>
                <p:cNvPr id="22325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9" y="3524"/>
                  <a:ext cx="5290" cy="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l"/>
                  <a:r>
                    <a:rPr kumimoji="1" lang="en-US" sz="1400" b="1"/>
                    <a:t>Computer model of functioning ribosome.</a:t>
                  </a:r>
                  <a:r>
                    <a:rPr kumimoji="1" lang="en-US" sz="1400"/>
                    <a:t> This is a model of a bacterial ribosome, showing its overall </a:t>
                  </a:r>
                </a:p>
                <a:p>
                  <a:pPr algn="l"/>
                  <a:r>
                    <a:rPr kumimoji="1" lang="en-US" sz="1400"/>
                    <a:t>shape. The eukaryotic ribosome is roughly similar. A ribosomal subunit is an aggregate of ribosomal </a:t>
                  </a:r>
                </a:p>
                <a:p>
                  <a:pPr algn="l"/>
                  <a:r>
                    <a:rPr kumimoji="1" lang="en-US" sz="1400"/>
                    <a:t>RNA molecules and proteins.</a:t>
                  </a:r>
                </a:p>
              </p:txBody>
            </p:sp>
            <p:sp>
              <p:nvSpPr>
                <p:cNvPr id="223256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832" y="1608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3257" name="Line 25"/>
                <p:cNvSpPr>
                  <a:spLocks noChangeShapeType="1"/>
                </p:cNvSpPr>
                <p:nvPr/>
              </p:nvSpPr>
              <p:spPr bwMode="auto">
                <a:xfrm>
                  <a:off x="1972" y="2024"/>
                  <a:ext cx="340" cy="2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3258" name="Line 26"/>
                <p:cNvSpPr>
                  <a:spLocks noChangeShapeType="1"/>
                </p:cNvSpPr>
                <p:nvPr/>
              </p:nvSpPr>
              <p:spPr bwMode="auto">
                <a:xfrm>
                  <a:off x="1984" y="2032"/>
                  <a:ext cx="528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3260" name="Line 28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720" cy="3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3261" name="AutoShape 29"/>
                <p:cNvSpPr>
                  <a:spLocks/>
                </p:cNvSpPr>
                <p:nvPr/>
              </p:nvSpPr>
              <p:spPr bwMode="auto">
                <a:xfrm>
                  <a:off x="3640" y="1776"/>
                  <a:ext cx="48" cy="720"/>
                </a:xfrm>
                <a:prstGeom prst="rightBrace">
                  <a:avLst>
                    <a:gd name="adj1" fmla="val 125000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3262" name="AutoShape 30"/>
                <p:cNvSpPr>
                  <a:spLocks/>
                </p:cNvSpPr>
                <p:nvPr/>
              </p:nvSpPr>
              <p:spPr bwMode="auto">
                <a:xfrm>
                  <a:off x="3648" y="2544"/>
                  <a:ext cx="48" cy="576"/>
                </a:xfrm>
                <a:prstGeom prst="rightBrace">
                  <a:avLst>
                    <a:gd name="adj1" fmla="val 100000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3263" name="Line 31"/>
                <p:cNvSpPr>
                  <a:spLocks noChangeShapeType="1"/>
                </p:cNvSpPr>
                <p:nvPr/>
              </p:nvSpPr>
              <p:spPr bwMode="auto">
                <a:xfrm>
                  <a:off x="2240" y="3168"/>
                  <a:ext cx="9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32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60" y="3520"/>
                  <a:ext cx="25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 b="1"/>
                    <a:t>(a)</a:t>
                  </a:r>
                </a:p>
              </p:txBody>
            </p:sp>
          </p:grpSp>
        </p:grpSp>
        <p:sp>
          <p:nvSpPr>
            <p:cNvPr id="223271" name="Text Box 39"/>
            <p:cNvSpPr txBox="1">
              <a:spLocks noChangeArrowheads="1"/>
            </p:cNvSpPr>
            <p:nvPr/>
          </p:nvSpPr>
          <p:spPr bwMode="auto">
            <a:xfrm>
              <a:off x="2044" y="3129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5</a:t>
              </a:r>
              <a:r>
                <a:rPr lang="en-US" sz="1400">
                  <a:sym typeface="Symbol" charset="0"/>
                </a:rPr>
                <a:t></a:t>
              </a:r>
              <a:endParaRPr lang="en-US" sz="1400"/>
            </a:p>
          </p:txBody>
        </p:sp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3020" y="3249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3</a:t>
              </a:r>
              <a:r>
                <a:rPr lang="en-US" sz="1400">
                  <a:sym typeface="Symbol" charset="0"/>
                </a:rPr>
                <a:t>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060420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94" name="Group 26"/>
          <p:cNvGrpSpPr>
            <a:grpSpLocks/>
          </p:cNvGrpSpPr>
          <p:nvPr/>
        </p:nvGrpSpPr>
        <p:grpSpPr bwMode="auto">
          <a:xfrm>
            <a:off x="228600" y="1343025"/>
            <a:ext cx="8332788" cy="4676775"/>
            <a:chOff x="144" y="846"/>
            <a:chExt cx="5249" cy="2946"/>
          </a:xfrm>
        </p:grpSpPr>
        <p:pic>
          <p:nvPicPr>
            <p:cNvPr id="237593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864"/>
              <a:ext cx="4370" cy="2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7592" name="Group 24"/>
            <p:cNvGrpSpPr>
              <a:grpSpLocks/>
            </p:cNvGrpSpPr>
            <p:nvPr/>
          </p:nvGrpSpPr>
          <p:grpSpPr bwMode="auto">
            <a:xfrm>
              <a:off x="144" y="846"/>
              <a:ext cx="5249" cy="2946"/>
              <a:chOff x="144" y="846"/>
              <a:chExt cx="5249" cy="2946"/>
            </a:xfrm>
          </p:grpSpPr>
          <p:sp>
            <p:nvSpPr>
              <p:cNvPr id="237573" name="Text Box 5"/>
              <p:cNvSpPr txBox="1">
                <a:spLocks noChangeArrowheads="1"/>
              </p:cNvSpPr>
              <p:nvPr/>
            </p:nvSpPr>
            <p:spPr bwMode="auto">
              <a:xfrm>
                <a:off x="864" y="846"/>
                <a:ext cx="116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/>
                  <a:t>P site (</a:t>
                </a:r>
                <a:r>
                  <a:rPr kumimoji="1" lang="en-US" sz="1400" u="sng"/>
                  <a:t>P</a:t>
                </a:r>
                <a:r>
                  <a:rPr kumimoji="1" lang="en-US" sz="1400"/>
                  <a:t>eptidyl-tRNA</a:t>
                </a:r>
              </a:p>
              <a:p>
                <a:pPr algn="l"/>
                <a:r>
                  <a:rPr kumimoji="1" lang="en-US" sz="1400"/>
                  <a:t>binding site)</a:t>
                </a:r>
              </a:p>
            </p:txBody>
          </p:sp>
          <p:sp>
            <p:nvSpPr>
              <p:cNvPr id="237574" name="Text Box 6"/>
              <p:cNvSpPr txBox="1">
                <a:spLocks noChangeArrowheads="1"/>
              </p:cNvSpPr>
              <p:nvPr/>
            </p:nvSpPr>
            <p:spPr bwMode="auto">
              <a:xfrm>
                <a:off x="790" y="1422"/>
                <a:ext cx="58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/>
                  <a:t>E site </a:t>
                </a:r>
              </a:p>
              <a:p>
                <a:pPr algn="l"/>
                <a:r>
                  <a:rPr kumimoji="1" lang="en-US" sz="1400"/>
                  <a:t>(</a:t>
                </a:r>
                <a:r>
                  <a:rPr kumimoji="1" lang="en-US" sz="1400" u="sng"/>
                  <a:t>E</a:t>
                </a:r>
                <a:r>
                  <a:rPr kumimoji="1" lang="en-US" sz="1400"/>
                  <a:t>xit site)</a:t>
                </a:r>
              </a:p>
            </p:txBody>
          </p:sp>
          <p:sp>
            <p:nvSpPr>
              <p:cNvPr id="237575" name="Text Box 7"/>
              <p:cNvSpPr txBox="1">
                <a:spLocks noChangeArrowheads="1"/>
              </p:cNvSpPr>
              <p:nvPr/>
            </p:nvSpPr>
            <p:spPr bwMode="auto">
              <a:xfrm>
                <a:off x="967" y="2722"/>
                <a:ext cx="681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/>
                  <a:t>mRNA</a:t>
                </a:r>
              </a:p>
              <a:p>
                <a:pPr algn="l"/>
                <a:r>
                  <a:rPr kumimoji="1" lang="en-US" sz="1400"/>
                  <a:t>binding site</a:t>
                </a:r>
              </a:p>
            </p:txBody>
          </p:sp>
          <p:sp>
            <p:nvSpPr>
              <p:cNvPr id="237576" name="Text Box 8"/>
              <p:cNvSpPr txBox="1">
                <a:spLocks noChangeArrowheads="1"/>
              </p:cNvSpPr>
              <p:nvPr/>
            </p:nvSpPr>
            <p:spPr bwMode="auto">
              <a:xfrm>
                <a:off x="3881" y="1126"/>
                <a:ext cx="1017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A site (</a:t>
                </a:r>
                <a:r>
                  <a:rPr kumimoji="1" lang="en-US" sz="1400" u="sng"/>
                  <a:t>A</a:t>
                </a:r>
                <a:r>
                  <a:rPr kumimoji="1" lang="en-US" sz="1400"/>
                  <a:t>minoacyl-</a:t>
                </a:r>
              </a:p>
              <a:p>
                <a:pPr algn="ctr"/>
                <a:r>
                  <a:rPr kumimoji="1" lang="en-US" sz="1400"/>
                  <a:t>tRNA binding site)</a:t>
                </a:r>
              </a:p>
            </p:txBody>
          </p:sp>
          <p:sp>
            <p:nvSpPr>
              <p:cNvPr id="237577" name="Text Box 9"/>
              <p:cNvSpPr txBox="1">
                <a:spLocks noChangeArrowheads="1"/>
              </p:cNvSpPr>
              <p:nvPr/>
            </p:nvSpPr>
            <p:spPr bwMode="auto">
              <a:xfrm>
                <a:off x="4196" y="1836"/>
                <a:ext cx="47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/>
                  <a:t>Large</a:t>
                </a:r>
              </a:p>
              <a:p>
                <a:pPr algn="l"/>
                <a:r>
                  <a:rPr kumimoji="1" lang="en-US" sz="1400"/>
                  <a:t>subunit</a:t>
                </a:r>
              </a:p>
            </p:txBody>
          </p:sp>
          <p:sp>
            <p:nvSpPr>
              <p:cNvPr id="237578" name="Text Box 10"/>
              <p:cNvSpPr txBox="1">
                <a:spLocks noChangeArrowheads="1"/>
              </p:cNvSpPr>
              <p:nvPr/>
            </p:nvSpPr>
            <p:spPr bwMode="auto">
              <a:xfrm>
                <a:off x="4056" y="2948"/>
                <a:ext cx="476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/>
                  <a:t>Small</a:t>
                </a:r>
              </a:p>
              <a:p>
                <a:pPr algn="l"/>
                <a:r>
                  <a:rPr kumimoji="1" lang="en-US" sz="1400"/>
                  <a:t>subunit</a:t>
                </a:r>
              </a:p>
            </p:txBody>
          </p:sp>
          <p:sp>
            <p:nvSpPr>
              <p:cNvPr id="237579" name="Line 11"/>
              <p:cNvSpPr>
                <a:spLocks noChangeShapeType="1"/>
              </p:cNvSpPr>
              <p:nvPr/>
            </p:nvSpPr>
            <p:spPr bwMode="auto">
              <a:xfrm flipH="1">
                <a:off x="3456" y="3044"/>
                <a:ext cx="6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7580" name="Line 12"/>
              <p:cNvSpPr>
                <a:spLocks noChangeShapeType="1"/>
              </p:cNvSpPr>
              <p:nvPr/>
            </p:nvSpPr>
            <p:spPr bwMode="auto">
              <a:xfrm>
                <a:off x="3648" y="1930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7581" name="Line 13"/>
              <p:cNvSpPr>
                <a:spLocks noChangeShapeType="1"/>
              </p:cNvSpPr>
              <p:nvPr/>
            </p:nvSpPr>
            <p:spPr bwMode="auto">
              <a:xfrm flipH="1">
                <a:off x="3216" y="1258"/>
                <a:ext cx="672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7582" name="Line 14"/>
              <p:cNvSpPr>
                <a:spLocks noChangeShapeType="1"/>
              </p:cNvSpPr>
              <p:nvPr/>
            </p:nvSpPr>
            <p:spPr bwMode="auto">
              <a:xfrm>
                <a:off x="2016" y="970"/>
                <a:ext cx="816" cy="9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7583" name="Line 15"/>
              <p:cNvSpPr>
                <a:spLocks noChangeShapeType="1"/>
              </p:cNvSpPr>
              <p:nvPr/>
            </p:nvSpPr>
            <p:spPr bwMode="auto">
              <a:xfrm>
                <a:off x="1160" y="1530"/>
                <a:ext cx="1248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7584" name="Line 16"/>
              <p:cNvSpPr>
                <a:spLocks noChangeShapeType="1"/>
              </p:cNvSpPr>
              <p:nvPr/>
            </p:nvSpPr>
            <p:spPr bwMode="auto">
              <a:xfrm flipH="1">
                <a:off x="1416" y="2810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7585" name="Text Box 17"/>
              <p:cNvSpPr txBox="1">
                <a:spLocks noChangeArrowheads="1"/>
              </p:cNvSpPr>
              <p:nvPr/>
            </p:nvSpPr>
            <p:spPr bwMode="auto">
              <a:xfrm>
                <a:off x="2305" y="2122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E</a:t>
                </a:r>
              </a:p>
            </p:txBody>
          </p:sp>
          <p:sp>
            <p:nvSpPr>
              <p:cNvPr id="237586" name="Text Box 18"/>
              <p:cNvSpPr txBox="1">
                <a:spLocks noChangeArrowheads="1"/>
              </p:cNvSpPr>
              <p:nvPr/>
            </p:nvSpPr>
            <p:spPr bwMode="auto">
              <a:xfrm>
                <a:off x="2729" y="2122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237587" name="Text Box 19"/>
              <p:cNvSpPr txBox="1">
                <a:spLocks noChangeArrowheads="1"/>
              </p:cNvSpPr>
              <p:nvPr/>
            </p:nvSpPr>
            <p:spPr bwMode="auto">
              <a:xfrm>
                <a:off x="3070" y="2122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237588" name="Text Box 20"/>
              <p:cNvSpPr txBox="1">
                <a:spLocks noChangeArrowheads="1"/>
              </p:cNvSpPr>
              <p:nvPr/>
            </p:nvSpPr>
            <p:spPr bwMode="auto">
              <a:xfrm>
                <a:off x="329" y="3466"/>
                <a:ext cx="506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 b="1"/>
                  <a:t>Schematic model showing binding sites.</a:t>
                </a:r>
                <a:r>
                  <a:rPr kumimoji="1" lang="en-US" sz="1400"/>
                  <a:t> A ribosome has an mRNA binding site and three tRNA </a:t>
                </a:r>
              </a:p>
              <a:p>
                <a:pPr algn="l"/>
                <a:r>
                  <a:rPr kumimoji="1" lang="en-US" sz="1400"/>
                  <a:t>binding sites, known as the A, P, and E sites. This schematic ribosome will appear in later diagrams.</a:t>
                </a:r>
              </a:p>
            </p:txBody>
          </p:sp>
          <p:sp>
            <p:nvSpPr>
              <p:cNvPr id="237589" name="Text Box 21"/>
              <p:cNvSpPr txBox="1">
                <a:spLocks noChangeArrowheads="1"/>
              </p:cNvSpPr>
              <p:nvPr/>
            </p:nvSpPr>
            <p:spPr bwMode="auto">
              <a:xfrm>
                <a:off x="144" y="3456"/>
                <a:ext cx="25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 b="1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705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618" name="Group 26"/>
          <p:cNvGrpSpPr>
            <a:grpSpLocks/>
          </p:cNvGrpSpPr>
          <p:nvPr/>
        </p:nvGrpSpPr>
        <p:grpSpPr bwMode="auto">
          <a:xfrm>
            <a:off x="114300" y="1219200"/>
            <a:ext cx="8969375" cy="4756150"/>
            <a:chOff x="72" y="768"/>
            <a:chExt cx="5650" cy="2996"/>
          </a:xfrm>
        </p:grpSpPr>
        <p:pic>
          <p:nvPicPr>
            <p:cNvPr id="238617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835"/>
              <a:ext cx="3697" cy="2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8616" name="Group 24"/>
            <p:cNvGrpSpPr>
              <a:grpSpLocks/>
            </p:cNvGrpSpPr>
            <p:nvPr/>
          </p:nvGrpSpPr>
          <p:grpSpPr bwMode="auto">
            <a:xfrm>
              <a:off x="72" y="768"/>
              <a:ext cx="5650" cy="2996"/>
              <a:chOff x="72" y="768"/>
              <a:chExt cx="5650" cy="2996"/>
            </a:xfrm>
          </p:grpSpPr>
          <p:sp>
            <p:nvSpPr>
              <p:cNvPr id="238597" name="Text Box 5"/>
              <p:cNvSpPr txBox="1">
                <a:spLocks noChangeArrowheads="1"/>
              </p:cNvSpPr>
              <p:nvPr/>
            </p:nvSpPr>
            <p:spPr bwMode="auto">
              <a:xfrm>
                <a:off x="1776" y="856"/>
                <a:ext cx="65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Amino end</a:t>
                </a:r>
              </a:p>
            </p:txBody>
          </p:sp>
          <p:sp>
            <p:nvSpPr>
              <p:cNvPr id="238598" name="Text Box 6"/>
              <p:cNvSpPr txBox="1">
                <a:spLocks noChangeArrowheads="1"/>
              </p:cNvSpPr>
              <p:nvPr/>
            </p:nvSpPr>
            <p:spPr bwMode="auto">
              <a:xfrm>
                <a:off x="3082" y="880"/>
                <a:ext cx="113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Growing polypeptide</a:t>
                </a:r>
              </a:p>
            </p:txBody>
          </p:sp>
          <p:sp>
            <p:nvSpPr>
              <p:cNvPr id="238599" name="Text Box 7"/>
              <p:cNvSpPr txBox="1">
                <a:spLocks noChangeArrowheads="1"/>
              </p:cNvSpPr>
              <p:nvPr/>
            </p:nvSpPr>
            <p:spPr bwMode="auto">
              <a:xfrm>
                <a:off x="3856" y="1276"/>
                <a:ext cx="985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/>
                  <a:t>Next amino acid</a:t>
                </a:r>
              </a:p>
              <a:p>
                <a:pPr algn="l"/>
                <a:r>
                  <a:rPr kumimoji="1" lang="en-US" sz="1400"/>
                  <a:t>to be added to</a:t>
                </a:r>
              </a:p>
              <a:p>
                <a:pPr algn="l"/>
                <a:r>
                  <a:rPr kumimoji="1" lang="en-US" sz="1400"/>
                  <a:t>polypeptide chain</a:t>
                </a:r>
              </a:p>
            </p:txBody>
          </p:sp>
          <p:sp>
            <p:nvSpPr>
              <p:cNvPr id="238600" name="Text Box 8"/>
              <p:cNvSpPr txBox="1">
                <a:spLocks noChangeArrowheads="1"/>
              </p:cNvSpPr>
              <p:nvPr/>
            </p:nvSpPr>
            <p:spPr bwMode="auto">
              <a:xfrm>
                <a:off x="3936" y="205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tRNA</a:t>
                </a:r>
              </a:p>
            </p:txBody>
          </p:sp>
          <p:sp>
            <p:nvSpPr>
              <p:cNvPr id="238601" name="Text Box 9"/>
              <p:cNvSpPr txBox="1">
                <a:spLocks noChangeArrowheads="1"/>
              </p:cNvSpPr>
              <p:nvPr/>
            </p:nvSpPr>
            <p:spPr bwMode="auto">
              <a:xfrm>
                <a:off x="1152" y="2488"/>
                <a:ext cx="44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mRNA</a:t>
                </a:r>
              </a:p>
            </p:txBody>
          </p:sp>
          <p:sp>
            <p:nvSpPr>
              <p:cNvPr id="238602" name="Text Box 10"/>
              <p:cNvSpPr txBox="1">
                <a:spLocks noChangeArrowheads="1"/>
              </p:cNvSpPr>
              <p:nvPr/>
            </p:nvSpPr>
            <p:spPr bwMode="auto">
              <a:xfrm>
                <a:off x="2844" y="2872"/>
                <a:ext cx="53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 b="1">
                    <a:solidFill>
                      <a:schemeClr val="bg1"/>
                    </a:solidFill>
                  </a:rPr>
                  <a:t>Codons</a:t>
                </a:r>
              </a:p>
            </p:txBody>
          </p:sp>
          <p:sp>
            <p:nvSpPr>
              <p:cNvPr id="238603" name="Line 11"/>
              <p:cNvSpPr>
                <a:spLocks noChangeShapeType="1"/>
              </p:cNvSpPr>
              <p:nvPr/>
            </p:nvSpPr>
            <p:spPr bwMode="auto">
              <a:xfrm flipV="1">
                <a:off x="2400" y="904"/>
                <a:ext cx="288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8604" name="AutoShape 12"/>
              <p:cNvSpPr>
                <a:spLocks/>
              </p:cNvSpPr>
              <p:nvPr/>
            </p:nvSpPr>
            <p:spPr bwMode="auto">
              <a:xfrm rot="19800000">
                <a:off x="2928" y="768"/>
                <a:ext cx="96" cy="816"/>
              </a:xfrm>
              <a:prstGeom prst="rightBrace">
                <a:avLst>
                  <a:gd name="adj1" fmla="val 70833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8605" name="Line 13"/>
              <p:cNvSpPr>
                <a:spLocks noChangeShapeType="1"/>
              </p:cNvSpPr>
              <p:nvPr/>
            </p:nvSpPr>
            <p:spPr bwMode="auto">
              <a:xfrm flipV="1">
                <a:off x="3024" y="1000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8606" name="Line 14"/>
              <p:cNvSpPr>
                <a:spLocks noChangeShapeType="1"/>
              </p:cNvSpPr>
              <p:nvPr/>
            </p:nvSpPr>
            <p:spPr bwMode="auto">
              <a:xfrm flipV="1">
                <a:off x="3360" y="1384"/>
                <a:ext cx="52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8607" name="Line 15"/>
              <p:cNvSpPr>
                <a:spLocks noChangeShapeType="1"/>
              </p:cNvSpPr>
              <p:nvPr/>
            </p:nvSpPr>
            <p:spPr bwMode="auto">
              <a:xfrm>
                <a:off x="3360" y="2152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8608" name="Line 16"/>
              <p:cNvSpPr>
                <a:spLocks noChangeShapeType="1"/>
              </p:cNvSpPr>
              <p:nvPr/>
            </p:nvSpPr>
            <p:spPr bwMode="auto">
              <a:xfrm flipH="1" flipV="1">
                <a:off x="1392" y="2680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8609" name="AutoShape 17"/>
              <p:cNvSpPr>
                <a:spLocks/>
              </p:cNvSpPr>
              <p:nvPr/>
            </p:nvSpPr>
            <p:spPr bwMode="auto">
              <a:xfrm rot="16200000">
                <a:off x="2928" y="2752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8610" name="AutoShape 18"/>
              <p:cNvSpPr>
                <a:spLocks/>
              </p:cNvSpPr>
              <p:nvPr/>
            </p:nvSpPr>
            <p:spPr bwMode="auto">
              <a:xfrm rot="16200000">
                <a:off x="3216" y="2752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8611" name="Text Box 19"/>
              <p:cNvSpPr txBox="1">
                <a:spLocks noChangeArrowheads="1"/>
              </p:cNvSpPr>
              <p:nvPr/>
            </p:nvSpPr>
            <p:spPr bwMode="auto">
              <a:xfrm>
                <a:off x="4362" y="2429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3</a:t>
                </a:r>
                <a:r>
                  <a:rPr lang="en-US" sz="1400">
                    <a:sym typeface="Symbol" charset="0"/>
                  </a:rPr>
                  <a:t></a:t>
                </a:r>
                <a:endParaRPr lang="en-US" sz="1200">
                  <a:sym typeface="Symbol" charset="0"/>
                </a:endParaRPr>
              </a:p>
            </p:txBody>
          </p:sp>
          <p:sp>
            <p:nvSpPr>
              <p:cNvPr id="238612" name="Text Box 20"/>
              <p:cNvSpPr txBox="1">
                <a:spLocks noChangeArrowheads="1"/>
              </p:cNvSpPr>
              <p:nvPr/>
            </p:nvSpPr>
            <p:spPr bwMode="auto">
              <a:xfrm>
                <a:off x="1379" y="2957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5</a:t>
                </a:r>
                <a:r>
                  <a:rPr lang="en-US" sz="1400">
                    <a:sym typeface="Symbol" charset="0"/>
                  </a:rPr>
                  <a:t></a:t>
                </a:r>
                <a:endParaRPr lang="en-US" sz="1200">
                  <a:sym typeface="Symbol" charset="0"/>
                </a:endParaRPr>
              </a:p>
            </p:txBody>
          </p:sp>
          <p:sp>
            <p:nvSpPr>
              <p:cNvPr id="238613" name="Text Box 21"/>
              <p:cNvSpPr txBox="1">
                <a:spLocks noChangeArrowheads="1"/>
              </p:cNvSpPr>
              <p:nvPr/>
            </p:nvSpPr>
            <p:spPr bwMode="auto">
              <a:xfrm>
                <a:off x="240" y="3304"/>
                <a:ext cx="5482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 b="1"/>
                  <a:t>Schematic model with mRNA and tRNA.</a:t>
                </a:r>
                <a:r>
                  <a:rPr kumimoji="1" lang="en-US" sz="1400"/>
                  <a:t> A tRNA fits into a binding site when its anticodon base-pairs with </a:t>
                </a:r>
              </a:p>
              <a:p>
                <a:pPr algn="l"/>
                <a:r>
                  <a:rPr kumimoji="1" lang="en-US" sz="1400"/>
                  <a:t>an mRNA codon. The P site holds the tRNA attached to the growing polypeptide. The A site holds the tRNA </a:t>
                </a:r>
              </a:p>
              <a:p>
                <a:pPr algn="l"/>
                <a:r>
                  <a:rPr kumimoji="1" lang="en-US" sz="1400"/>
                  <a:t>carrying the next amino acid to be added to the polypeptide chain. Discharged tRNA leaves via the E site.</a:t>
                </a:r>
              </a:p>
            </p:txBody>
          </p:sp>
          <p:sp>
            <p:nvSpPr>
              <p:cNvPr id="238614" name="Text Box 22"/>
              <p:cNvSpPr txBox="1">
                <a:spLocks noChangeArrowheads="1"/>
              </p:cNvSpPr>
              <p:nvPr/>
            </p:nvSpPr>
            <p:spPr bwMode="auto">
              <a:xfrm>
                <a:off x="72" y="3296"/>
                <a:ext cx="25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 b="1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53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070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The </a:t>
            </a:r>
            <a:r>
              <a:rPr lang="en-US" b="1" dirty="0">
                <a:solidFill>
                  <a:srgbClr val="008000"/>
                </a:solidFill>
              </a:rPr>
              <a:t>initiation of translation</a:t>
            </a:r>
          </a:p>
        </p:txBody>
      </p:sp>
      <p:grpSp>
        <p:nvGrpSpPr>
          <p:cNvPr id="224308" name="Group 52"/>
          <p:cNvGrpSpPr>
            <a:grpSpLocks/>
          </p:cNvGrpSpPr>
          <p:nvPr/>
        </p:nvGrpSpPr>
        <p:grpSpPr bwMode="auto">
          <a:xfrm>
            <a:off x="165100" y="914400"/>
            <a:ext cx="8826500" cy="5448300"/>
            <a:chOff x="104" y="576"/>
            <a:chExt cx="5560" cy="3432"/>
          </a:xfrm>
        </p:grpSpPr>
        <p:pic>
          <p:nvPicPr>
            <p:cNvPr id="224306" name="Picture 5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664"/>
              <a:ext cx="4227" cy="1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4268" name="Text Box 12"/>
            <p:cNvSpPr txBox="1">
              <a:spLocks noChangeArrowheads="1"/>
            </p:cNvSpPr>
            <p:nvPr/>
          </p:nvSpPr>
          <p:spPr bwMode="auto">
            <a:xfrm>
              <a:off x="3048" y="3012"/>
              <a:ext cx="2616" cy="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The arrival of a large ribosomal subunit completes </a:t>
              </a:r>
            </a:p>
            <a:p>
              <a:pPr algn="l"/>
              <a:r>
                <a:rPr kumimoji="1" lang="en-US" sz="1400"/>
                <a:t>the initiation complex. Proteins called initiation</a:t>
              </a:r>
            </a:p>
            <a:p>
              <a:pPr algn="l"/>
              <a:r>
                <a:rPr kumimoji="1" lang="en-US" sz="1400"/>
                <a:t>factors (not shown) are required to bring all the </a:t>
              </a:r>
            </a:p>
            <a:p>
              <a:pPr algn="l"/>
              <a:r>
                <a:rPr kumimoji="1" lang="en-US" sz="1400"/>
                <a:t>translation components together. GTP provides </a:t>
              </a:r>
            </a:p>
            <a:p>
              <a:pPr algn="l"/>
              <a:r>
                <a:rPr kumimoji="1" lang="en-US" sz="1400"/>
                <a:t>the energy for the assembly. The initiator tRNA is </a:t>
              </a:r>
            </a:p>
            <a:p>
              <a:pPr algn="l"/>
              <a:r>
                <a:rPr kumimoji="1" lang="en-US" sz="1400"/>
                <a:t>in the P site; the A site is available to the tRNA </a:t>
              </a:r>
            </a:p>
            <a:p>
              <a:pPr algn="l"/>
              <a:r>
                <a:rPr kumimoji="1" lang="en-US" sz="1400"/>
                <a:t>bearing the next amino acid.</a:t>
              </a:r>
            </a:p>
          </p:txBody>
        </p:sp>
        <p:sp>
          <p:nvSpPr>
            <p:cNvPr id="224281" name="Oval 25"/>
            <p:cNvSpPr>
              <a:spLocks noChangeArrowheads="1"/>
            </p:cNvSpPr>
            <p:nvPr/>
          </p:nvSpPr>
          <p:spPr bwMode="auto">
            <a:xfrm>
              <a:off x="2944" y="3048"/>
              <a:ext cx="144" cy="14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61" name="Text Box 5"/>
            <p:cNvSpPr txBox="1">
              <a:spLocks noChangeArrowheads="1"/>
            </p:cNvSpPr>
            <p:nvPr/>
          </p:nvSpPr>
          <p:spPr bwMode="auto">
            <a:xfrm>
              <a:off x="104" y="1480"/>
              <a:ext cx="7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Initiator tRNA</a:t>
              </a:r>
            </a:p>
          </p:txBody>
        </p:sp>
        <p:sp>
          <p:nvSpPr>
            <p:cNvPr id="224262" name="Text Box 6"/>
            <p:cNvSpPr txBox="1">
              <a:spLocks noChangeArrowheads="1"/>
            </p:cNvSpPr>
            <p:nvPr/>
          </p:nvSpPr>
          <p:spPr bwMode="auto">
            <a:xfrm>
              <a:off x="610" y="1856"/>
              <a:ext cx="4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mRNA</a:t>
              </a:r>
            </a:p>
          </p:txBody>
        </p:sp>
        <p:sp>
          <p:nvSpPr>
            <p:cNvPr id="224263" name="Text Box 7"/>
            <p:cNvSpPr txBox="1">
              <a:spLocks noChangeArrowheads="1"/>
            </p:cNvSpPr>
            <p:nvPr/>
          </p:nvSpPr>
          <p:spPr bwMode="auto">
            <a:xfrm>
              <a:off x="262" y="2568"/>
              <a:ext cx="104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mRNA binding site</a:t>
              </a:r>
            </a:p>
          </p:txBody>
        </p:sp>
        <p:sp>
          <p:nvSpPr>
            <p:cNvPr id="224264" name="Text Box 8"/>
            <p:cNvSpPr txBox="1">
              <a:spLocks noChangeArrowheads="1"/>
            </p:cNvSpPr>
            <p:nvPr/>
          </p:nvSpPr>
          <p:spPr bwMode="auto">
            <a:xfrm>
              <a:off x="1976" y="2592"/>
              <a:ext cx="60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Small</a:t>
              </a:r>
            </a:p>
            <a:p>
              <a:pPr algn="l"/>
              <a:r>
                <a:rPr kumimoji="1" lang="en-US" sz="1400"/>
                <a:t>ribosomal</a:t>
              </a:r>
            </a:p>
            <a:p>
              <a:pPr algn="l"/>
              <a:r>
                <a:rPr kumimoji="1" lang="en-US" sz="1400"/>
                <a:t>subunit</a:t>
              </a:r>
            </a:p>
          </p:txBody>
        </p:sp>
        <p:sp>
          <p:nvSpPr>
            <p:cNvPr id="224265" name="Text Box 9"/>
            <p:cNvSpPr txBox="1">
              <a:spLocks noChangeArrowheads="1"/>
            </p:cNvSpPr>
            <p:nvPr/>
          </p:nvSpPr>
          <p:spPr bwMode="auto">
            <a:xfrm>
              <a:off x="4664" y="576"/>
              <a:ext cx="60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Large</a:t>
              </a:r>
            </a:p>
            <a:p>
              <a:pPr algn="l"/>
              <a:r>
                <a:rPr kumimoji="1" lang="en-US" sz="1400"/>
                <a:t>ribosomal</a:t>
              </a:r>
            </a:p>
            <a:p>
              <a:pPr algn="l"/>
              <a:r>
                <a:rPr kumimoji="1" lang="en-US" sz="1400"/>
                <a:t>subunit</a:t>
              </a:r>
            </a:p>
          </p:txBody>
        </p:sp>
        <p:sp>
          <p:nvSpPr>
            <p:cNvPr id="224266" name="Text Box 10"/>
            <p:cNvSpPr txBox="1">
              <a:spLocks noChangeArrowheads="1"/>
            </p:cNvSpPr>
            <p:nvPr/>
          </p:nvSpPr>
          <p:spPr bwMode="auto">
            <a:xfrm>
              <a:off x="3320" y="2592"/>
              <a:ext cx="16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 b="1"/>
                <a:t>Translation initiation complex</a:t>
              </a:r>
            </a:p>
          </p:txBody>
        </p:sp>
        <p:sp>
          <p:nvSpPr>
            <p:cNvPr id="224269" name="Text Box 13"/>
            <p:cNvSpPr txBox="1">
              <a:spLocks noChangeArrowheads="1"/>
            </p:cNvSpPr>
            <p:nvPr/>
          </p:nvSpPr>
          <p:spPr bwMode="auto">
            <a:xfrm>
              <a:off x="3224" y="784"/>
              <a:ext cx="3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P site</a:t>
              </a:r>
            </a:p>
          </p:txBody>
        </p:sp>
        <p:sp>
          <p:nvSpPr>
            <p:cNvPr id="224270" name="Line 14"/>
            <p:cNvSpPr>
              <a:spLocks noChangeShapeType="1"/>
            </p:cNvSpPr>
            <p:nvPr/>
          </p:nvSpPr>
          <p:spPr bwMode="auto">
            <a:xfrm flipH="1" flipV="1">
              <a:off x="872" y="1584"/>
              <a:ext cx="57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4271" name="Line 15"/>
            <p:cNvSpPr>
              <a:spLocks noChangeShapeType="1"/>
            </p:cNvSpPr>
            <p:nvPr/>
          </p:nvSpPr>
          <p:spPr bwMode="auto">
            <a:xfrm flipH="1">
              <a:off x="776" y="2256"/>
              <a:ext cx="14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4272" name="Line 16"/>
            <p:cNvSpPr>
              <a:spLocks noChangeShapeType="1"/>
            </p:cNvSpPr>
            <p:nvPr/>
          </p:nvSpPr>
          <p:spPr bwMode="auto">
            <a:xfrm>
              <a:off x="1736" y="2400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4273" name="Line 17"/>
            <p:cNvSpPr>
              <a:spLocks noChangeShapeType="1"/>
            </p:cNvSpPr>
            <p:nvPr/>
          </p:nvSpPr>
          <p:spPr bwMode="auto">
            <a:xfrm>
              <a:off x="3464" y="960"/>
              <a:ext cx="624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4274" name="Line 18"/>
            <p:cNvSpPr>
              <a:spLocks noChangeShapeType="1"/>
            </p:cNvSpPr>
            <p:nvPr/>
          </p:nvSpPr>
          <p:spPr bwMode="auto">
            <a:xfrm flipH="1">
              <a:off x="4392" y="688"/>
              <a:ext cx="28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4275" name="Text Box 19"/>
            <p:cNvSpPr txBox="1">
              <a:spLocks noChangeArrowheads="1"/>
            </p:cNvSpPr>
            <p:nvPr/>
          </p:nvSpPr>
          <p:spPr bwMode="auto">
            <a:xfrm>
              <a:off x="2853" y="1584"/>
              <a:ext cx="3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GDP</a:t>
              </a:r>
            </a:p>
          </p:txBody>
        </p:sp>
        <p:sp>
          <p:nvSpPr>
            <p:cNvPr id="224276" name="Text Box 20"/>
            <p:cNvSpPr txBox="1">
              <a:spLocks noChangeArrowheads="1"/>
            </p:cNvSpPr>
            <p:nvPr/>
          </p:nvSpPr>
          <p:spPr bwMode="auto">
            <a:xfrm>
              <a:off x="2455" y="1592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GTP</a:t>
              </a:r>
            </a:p>
          </p:txBody>
        </p:sp>
        <p:sp>
          <p:nvSpPr>
            <p:cNvPr id="224277" name="Text Box 21"/>
            <p:cNvSpPr txBox="1">
              <a:spLocks noChangeArrowheads="1"/>
            </p:cNvSpPr>
            <p:nvPr/>
          </p:nvSpPr>
          <p:spPr bwMode="auto">
            <a:xfrm>
              <a:off x="1088" y="222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Start codon</a:t>
              </a:r>
            </a:p>
          </p:txBody>
        </p:sp>
        <p:sp>
          <p:nvSpPr>
            <p:cNvPr id="224278" name="AutoShape 22"/>
            <p:cNvSpPr>
              <a:spLocks/>
            </p:cNvSpPr>
            <p:nvPr/>
          </p:nvSpPr>
          <p:spPr bwMode="auto">
            <a:xfrm rot="16200000">
              <a:off x="1400" y="2160"/>
              <a:ext cx="48" cy="192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4267" name="Text Box 11"/>
            <p:cNvSpPr txBox="1">
              <a:spLocks noChangeArrowheads="1"/>
            </p:cNvSpPr>
            <p:nvPr/>
          </p:nvSpPr>
          <p:spPr bwMode="auto">
            <a:xfrm>
              <a:off x="213" y="3012"/>
              <a:ext cx="2675" cy="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A small ribosomal subunit binds to a molecule of </a:t>
              </a:r>
            </a:p>
            <a:p>
              <a:pPr algn="l"/>
              <a:r>
                <a:rPr kumimoji="1" lang="en-US" sz="1400"/>
                <a:t>mRNA. In a prokaryotic cell, the mRNA binding site </a:t>
              </a:r>
            </a:p>
            <a:p>
              <a:pPr algn="l"/>
              <a:r>
                <a:rPr kumimoji="1" lang="en-US" sz="1400"/>
                <a:t>on this subunit  recognizes a specific nucleotide </a:t>
              </a:r>
            </a:p>
            <a:p>
              <a:pPr algn="l"/>
              <a:r>
                <a:rPr kumimoji="1" lang="en-US" sz="1400"/>
                <a:t>sequence on the mRNA just upstream of the start </a:t>
              </a:r>
            </a:p>
            <a:p>
              <a:pPr algn="l"/>
              <a:r>
                <a:rPr kumimoji="1" lang="en-US" sz="1400"/>
                <a:t>codon. An initiator tRNA, with the anticodon UAC,</a:t>
              </a:r>
            </a:p>
            <a:p>
              <a:pPr algn="l"/>
              <a:r>
                <a:rPr kumimoji="1" lang="en-US" sz="1400"/>
                <a:t> base-pairs with the start codon, AUG. This tRNA </a:t>
              </a:r>
            </a:p>
            <a:p>
              <a:pPr algn="l"/>
              <a:r>
                <a:rPr kumimoji="1" lang="en-US" sz="1400"/>
                <a:t>carries the amino acid methionine (Met). </a:t>
              </a:r>
            </a:p>
          </p:txBody>
        </p:sp>
        <p:sp>
          <p:nvSpPr>
            <p:cNvPr id="224279" name="Oval 23"/>
            <p:cNvSpPr>
              <a:spLocks noChangeArrowheads="1"/>
            </p:cNvSpPr>
            <p:nvPr/>
          </p:nvSpPr>
          <p:spPr bwMode="auto">
            <a:xfrm>
              <a:off x="104" y="3040"/>
              <a:ext cx="144" cy="14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85" name="Text Box 29"/>
            <p:cNvSpPr txBox="1">
              <a:spLocks noChangeArrowheads="1"/>
            </p:cNvSpPr>
            <p:nvPr/>
          </p:nvSpPr>
          <p:spPr bwMode="auto">
            <a:xfrm rot="19800000">
              <a:off x="1356" y="1040"/>
              <a:ext cx="3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Met</a:t>
              </a:r>
            </a:p>
          </p:txBody>
        </p:sp>
        <p:sp>
          <p:nvSpPr>
            <p:cNvPr id="224286" name="Text Box 30"/>
            <p:cNvSpPr txBox="1">
              <a:spLocks noChangeArrowheads="1"/>
            </p:cNvSpPr>
            <p:nvPr/>
          </p:nvSpPr>
          <p:spPr bwMode="auto">
            <a:xfrm rot="19800000">
              <a:off x="4084" y="1040"/>
              <a:ext cx="3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Met</a:t>
              </a:r>
            </a:p>
          </p:txBody>
        </p:sp>
        <p:sp>
          <p:nvSpPr>
            <p:cNvPr id="224287" name="Text Box 31"/>
            <p:cNvSpPr txBox="1">
              <a:spLocks noChangeArrowheads="1"/>
            </p:cNvSpPr>
            <p:nvPr/>
          </p:nvSpPr>
          <p:spPr bwMode="auto">
            <a:xfrm>
              <a:off x="1829" y="91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24288" name="Text Box 32"/>
            <p:cNvSpPr txBox="1">
              <a:spLocks noChangeArrowheads="1"/>
            </p:cNvSpPr>
            <p:nvPr/>
          </p:nvSpPr>
          <p:spPr bwMode="auto">
            <a:xfrm>
              <a:off x="1971" y="928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4289" name="Text Box 33"/>
            <p:cNvSpPr txBox="1">
              <a:spLocks noChangeArrowheads="1"/>
            </p:cNvSpPr>
            <p:nvPr/>
          </p:nvSpPr>
          <p:spPr bwMode="auto">
            <a:xfrm>
              <a:off x="2115" y="92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24290" name="Text Box 34"/>
            <p:cNvSpPr txBox="1">
              <a:spLocks noChangeArrowheads="1"/>
            </p:cNvSpPr>
            <p:nvPr/>
          </p:nvSpPr>
          <p:spPr bwMode="auto">
            <a:xfrm>
              <a:off x="1848" y="109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4291" name="Text Box 35"/>
            <p:cNvSpPr txBox="1">
              <a:spLocks noChangeArrowheads="1"/>
            </p:cNvSpPr>
            <p:nvPr/>
          </p:nvSpPr>
          <p:spPr bwMode="auto">
            <a:xfrm>
              <a:off x="1971" y="1128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24292" name="Text Box 36"/>
            <p:cNvSpPr txBox="1">
              <a:spLocks noChangeArrowheads="1"/>
            </p:cNvSpPr>
            <p:nvPr/>
          </p:nvSpPr>
          <p:spPr bwMode="auto">
            <a:xfrm>
              <a:off x="2101" y="1104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224293" name="Text Box 37"/>
            <p:cNvSpPr txBox="1">
              <a:spLocks noChangeArrowheads="1"/>
            </p:cNvSpPr>
            <p:nvPr/>
          </p:nvSpPr>
          <p:spPr bwMode="auto">
            <a:xfrm>
              <a:off x="3809" y="1720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E</a:t>
              </a:r>
            </a:p>
          </p:txBody>
        </p:sp>
        <p:sp>
          <p:nvSpPr>
            <p:cNvPr id="224294" name="Text Box 38"/>
            <p:cNvSpPr txBox="1">
              <a:spLocks noChangeArrowheads="1"/>
            </p:cNvSpPr>
            <p:nvPr/>
          </p:nvSpPr>
          <p:spPr bwMode="auto">
            <a:xfrm>
              <a:off x="4329" y="1720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A</a:t>
              </a:r>
            </a:p>
          </p:txBody>
        </p:sp>
        <p:sp>
          <p:nvSpPr>
            <p:cNvPr id="224295" name="Text Box 39"/>
            <p:cNvSpPr txBox="1">
              <a:spLocks noChangeArrowheads="1"/>
            </p:cNvSpPr>
            <p:nvPr/>
          </p:nvSpPr>
          <p:spPr bwMode="auto">
            <a:xfrm>
              <a:off x="1714" y="861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3</a:t>
              </a:r>
              <a:r>
                <a:rPr lang="en-US" sz="1400">
                  <a:sym typeface="Symbol" charset="0"/>
                </a:rPr>
                <a:t></a:t>
              </a:r>
              <a:endParaRPr lang="en-US" sz="1200">
                <a:sym typeface="Symbol" charset="0"/>
              </a:endParaRPr>
            </a:p>
          </p:txBody>
        </p:sp>
        <p:sp>
          <p:nvSpPr>
            <p:cNvPr id="224296" name="Text Box 40"/>
            <p:cNvSpPr txBox="1">
              <a:spLocks noChangeArrowheads="1"/>
            </p:cNvSpPr>
            <p:nvPr/>
          </p:nvSpPr>
          <p:spPr bwMode="auto">
            <a:xfrm>
              <a:off x="1714" y="1093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5</a:t>
              </a:r>
              <a:r>
                <a:rPr lang="en-US" sz="1400">
                  <a:sym typeface="Symbol" charset="0"/>
                </a:rPr>
                <a:t></a:t>
              </a:r>
              <a:endParaRPr lang="en-US" sz="1200">
                <a:sym typeface="Symbol" charset="0"/>
              </a:endParaRPr>
            </a:p>
          </p:txBody>
        </p:sp>
        <p:sp>
          <p:nvSpPr>
            <p:cNvPr id="224297" name="Text Box 41"/>
            <p:cNvSpPr txBox="1">
              <a:spLocks noChangeArrowheads="1"/>
            </p:cNvSpPr>
            <p:nvPr/>
          </p:nvSpPr>
          <p:spPr bwMode="auto">
            <a:xfrm>
              <a:off x="2219" y="861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5</a:t>
              </a:r>
              <a:r>
                <a:rPr lang="en-US" sz="1400">
                  <a:sym typeface="Symbol" charset="0"/>
                </a:rPr>
                <a:t></a:t>
              </a:r>
              <a:endParaRPr lang="en-US" sz="1200">
                <a:sym typeface="Symbol" charset="0"/>
              </a:endParaRPr>
            </a:p>
          </p:txBody>
        </p:sp>
        <p:sp>
          <p:nvSpPr>
            <p:cNvPr id="224298" name="Text Box 42"/>
            <p:cNvSpPr txBox="1">
              <a:spLocks noChangeArrowheads="1"/>
            </p:cNvSpPr>
            <p:nvPr/>
          </p:nvSpPr>
          <p:spPr bwMode="auto">
            <a:xfrm>
              <a:off x="2219" y="1093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3</a:t>
              </a:r>
              <a:r>
                <a:rPr lang="en-US" sz="1400">
                  <a:sym typeface="Symbol" charset="0"/>
                </a:rPr>
                <a:t></a:t>
              </a:r>
              <a:endParaRPr lang="en-US" sz="1200">
                <a:sym typeface="Symbol" charset="0"/>
              </a:endParaRPr>
            </a:p>
          </p:txBody>
        </p:sp>
        <p:sp>
          <p:nvSpPr>
            <p:cNvPr id="224299" name="Text Box 43"/>
            <p:cNvSpPr txBox="1">
              <a:spLocks noChangeArrowheads="1"/>
            </p:cNvSpPr>
            <p:nvPr/>
          </p:nvSpPr>
          <p:spPr bwMode="auto">
            <a:xfrm>
              <a:off x="2114" y="2109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3</a:t>
              </a:r>
              <a:r>
                <a:rPr lang="en-US" sz="1400">
                  <a:sym typeface="Symbol" charset="0"/>
                </a:rPr>
                <a:t></a:t>
              </a:r>
              <a:endParaRPr lang="en-US" sz="1200">
                <a:sym typeface="Symbol" charset="0"/>
              </a:endParaRPr>
            </a:p>
          </p:txBody>
        </p:sp>
        <p:sp>
          <p:nvSpPr>
            <p:cNvPr id="224300" name="Text Box 44"/>
            <p:cNvSpPr txBox="1">
              <a:spLocks noChangeArrowheads="1"/>
            </p:cNvSpPr>
            <p:nvPr/>
          </p:nvSpPr>
          <p:spPr bwMode="auto">
            <a:xfrm>
              <a:off x="499" y="2077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5</a:t>
              </a:r>
              <a:r>
                <a:rPr lang="en-US" sz="1400">
                  <a:sym typeface="Symbol" charset="0"/>
                </a:rPr>
                <a:t></a:t>
              </a:r>
              <a:endParaRPr lang="en-US" sz="1200">
                <a:sym typeface="Symbol" charset="0"/>
              </a:endParaRPr>
            </a:p>
          </p:txBody>
        </p:sp>
        <p:sp>
          <p:nvSpPr>
            <p:cNvPr id="224301" name="Text Box 45"/>
            <p:cNvSpPr txBox="1">
              <a:spLocks noChangeArrowheads="1"/>
            </p:cNvSpPr>
            <p:nvPr/>
          </p:nvSpPr>
          <p:spPr bwMode="auto">
            <a:xfrm>
              <a:off x="4867" y="2109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3</a:t>
              </a:r>
              <a:r>
                <a:rPr lang="en-US" sz="1400">
                  <a:sym typeface="Symbol" charset="0"/>
                </a:rPr>
                <a:t></a:t>
              </a:r>
              <a:endParaRPr lang="en-US" sz="1200">
                <a:sym typeface="Symbol" charset="0"/>
              </a:endParaRPr>
            </a:p>
          </p:txBody>
        </p:sp>
        <p:sp>
          <p:nvSpPr>
            <p:cNvPr id="224302" name="Text Box 46"/>
            <p:cNvSpPr txBox="1">
              <a:spLocks noChangeArrowheads="1"/>
            </p:cNvSpPr>
            <p:nvPr/>
          </p:nvSpPr>
          <p:spPr bwMode="auto">
            <a:xfrm>
              <a:off x="3252" y="2077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5</a:t>
              </a:r>
              <a:r>
                <a:rPr lang="en-US" sz="1400">
                  <a:sym typeface="Symbol" charset="0"/>
                </a:rPr>
                <a:t></a:t>
              </a:r>
              <a:endParaRPr lang="en-US" sz="1200">
                <a:sym typeface="Symbo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170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1190625"/>
          </a:xfrm>
        </p:spPr>
        <p:txBody>
          <a:bodyPr/>
          <a:lstStyle/>
          <a:p>
            <a:r>
              <a:rPr lang="en-US" altLang="zh-CN" sz="3600">
                <a:solidFill>
                  <a:srgbClr val="003366"/>
                </a:solidFill>
              </a:rPr>
              <a:t>Comparison of eukaryotic and prokaryotic promoter recognition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63" y="1989138"/>
            <a:ext cx="8593137" cy="2963862"/>
          </a:xfrm>
          <a:ln/>
        </p:spPr>
        <p:txBody>
          <a:bodyPr/>
          <a:lstStyle/>
          <a:p>
            <a:pPr>
              <a:buFont typeface="Wingdings" charset="0"/>
              <a:buNone/>
            </a:pPr>
            <a:r>
              <a:rPr lang="en-US" altLang="zh-CN">
                <a:solidFill>
                  <a:schemeClr val="folHlink"/>
                </a:solidFill>
              </a:rPr>
              <a:t>Eukaryotes: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u="sng">
                <a:solidFill>
                  <a:schemeClr val="tx2"/>
                </a:solidFill>
              </a:rPr>
              <a:t>general </a:t>
            </a:r>
            <a:r>
              <a:rPr lang="en-US" altLang="zh-CN" u="sng"/>
              <a:t>transcription factors</a:t>
            </a:r>
            <a:r>
              <a:rPr lang="en-US" altLang="zh-CN"/>
              <a:t> (GTFs). TFI factors for RNAP I, TFII factors for RNAP II and TFIII factors for RNAP III</a:t>
            </a:r>
            <a:r>
              <a:rPr lang="en-US" altLang="zh-CN" u="sng"/>
              <a:t>  </a:t>
            </a:r>
          </a:p>
          <a:p>
            <a:pPr>
              <a:buFont typeface="Wingdings" charset="0"/>
              <a:buNone/>
            </a:pPr>
            <a:r>
              <a:rPr lang="en-US" altLang="zh-CN">
                <a:solidFill>
                  <a:schemeClr val="folHlink"/>
                </a:solidFill>
              </a:rPr>
              <a:t>Prokaryotes:</a:t>
            </a:r>
            <a:r>
              <a:rPr lang="en-US" altLang="zh-CN"/>
              <a:t> </a:t>
            </a:r>
            <a:r>
              <a:rPr lang="en-US" altLang="zh-CN" u="sng">
                <a:solidFill>
                  <a:schemeClr val="tx2"/>
                </a:solidFill>
                <a:latin typeface="Symbol" charset="0"/>
              </a:rPr>
              <a:t>s </a:t>
            </a:r>
            <a:r>
              <a:rPr lang="en-US" altLang="zh-CN" u="sng">
                <a:solidFill>
                  <a:schemeClr val="tx2"/>
                </a:solidFill>
              </a:rPr>
              <a:t>factors</a:t>
            </a:r>
            <a:endParaRPr lang="en-US" altLang="zh-CN" u="sng">
              <a:solidFill>
                <a:schemeClr val="tx2"/>
              </a:solidFill>
              <a:latin typeface="Symbol" charset="0"/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01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54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 The elongation cycle of translation</a:t>
            </a:r>
          </a:p>
        </p:txBody>
      </p:sp>
      <p:grpSp>
        <p:nvGrpSpPr>
          <p:cNvPr id="225341" name="Group 61"/>
          <p:cNvGrpSpPr>
            <a:grpSpLocks/>
          </p:cNvGrpSpPr>
          <p:nvPr/>
        </p:nvGrpSpPr>
        <p:grpSpPr bwMode="auto">
          <a:xfrm>
            <a:off x="355600" y="762000"/>
            <a:ext cx="8651875" cy="5562600"/>
            <a:chOff x="224" y="480"/>
            <a:chExt cx="5450" cy="3504"/>
          </a:xfrm>
        </p:grpSpPr>
        <p:pic>
          <p:nvPicPr>
            <p:cNvPr id="225333" name="Picture 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" y="581"/>
              <a:ext cx="3841" cy="3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284" name="Text Box 4"/>
            <p:cNvSpPr txBox="1">
              <a:spLocks noChangeArrowheads="1"/>
            </p:cNvSpPr>
            <p:nvPr/>
          </p:nvSpPr>
          <p:spPr bwMode="auto">
            <a:xfrm>
              <a:off x="1909" y="599"/>
              <a:ext cx="7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200"/>
                <a:t>Amino end</a:t>
              </a:r>
            </a:p>
            <a:p>
              <a:pPr algn="l"/>
              <a:r>
                <a:rPr kumimoji="1" lang="en-US" sz="1200"/>
                <a:t>of polypeptide</a:t>
              </a:r>
            </a:p>
          </p:txBody>
        </p:sp>
        <p:sp>
          <p:nvSpPr>
            <p:cNvPr id="225285" name="Text Box 5"/>
            <p:cNvSpPr txBox="1">
              <a:spLocks noChangeArrowheads="1"/>
            </p:cNvSpPr>
            <p:nvPr/>
          </p:nvSpPr>
          <p:spPr bwMode="auto">
            <a:xfrm>
              <a:off x="2040" y="1161"/>
              <a:ext cx="39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200"/>
                <a:t>mRNA</a:t>
              </a:r>
            </a:p>
          </p:txBody>
        </p:sp>
        <p:sp>
          <p:nvSpPr>
            <p:cNvPr id="225286" name="Text Box 6"/>
            <p:cNvSpPr txBox="1">
              <a:spLocks noChangeArrowheads="1"/>
            </p:cNvSpPr>
            <p:nvPr/>
          </p:nvSpPr>
          <p:spPr bwMode="auto">
            <a:xfrm>
              <a:off x="3920" y="490"/>
              <a:ext cx="174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200"/>
                <a:t>   </a:t>
              </a:r>
              <a:r>
                <a:rPr kumimoji="1" lang="en-US" sz="1200" b="1"/>
                <a:t>Codon recognition.</a:t>
              </a:r>
              <a:r>
                <a:rPr kumimoji="1" lang="en-US" sz="1200"/>
                <a:t> The anticodon </a:t>
              </a:r>
            </a:p>
            <a:p>
              <a:pPr algn="l"/>
              <a:r>
                <a:rPr kumimoji="1" lang="en-US" sz="1200"/>
                <a:t>of an incoming aminoacyl tRNA </a:t>
              </a:r>
            </a:p>
            <a:p>
              <a:pPr algn="l"/>
              <a:r>
                <a:rPr kumimoji="1" lang="en-US" sz="1200"/>
                <a:t>base-pairs with the complementary </a:t>
              </a:r>
            </a:p>
            <a:p>
              <a:pPr algn="l"/>
              <a:r>
                <a:rPr kumimoji="1" lang="en-US" sz="1200"/>
                <a:t>mRNA codon in the A site. Hydrolysis</a:t>
              </a:r>
            </a:p>
            <a:p>
              <a:pPr algn="l"/>
              <a:r>
                <a:rPr kumimoji="1" lang="en-US" sz="1200"/>
                <a:t>of GTP increases the accuracy and</a:t>
              </a:r>
            </a:p>
            <a:p>
              <a:pPr algn="l"/>
              <a:r>
                <a:rPr kumimoji="1" lang="en-US" sz="1200"/>
                <a:t>efficiency of this step.</a:t>
              </a:r>
            </a:p>
          </p:txBody>
        </p:sp>
        <p:sp>
          <p:nvSpPr>
            <p:cNvPr id="225287" name="Text Box 7"/>
            <p:cNvSpPr txBox="1">
              <a:spLocks noChangeArrowheads="1"/>
            </p:cNvSpPr>
            <p:nvPr/>
          </p:nvSpPr>
          <p:spPr bwMode="auto">
            <a:xfrm>
              <a:off x="942" y="1344"/>
              <a:ext cx="10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200"/>
                <a:t>Ribosome ready for</a:t>
              </a:r>
            </a:p>
            <a:p>
              <a:pPr algn="l"/>
              <a:r>
                <a:rPr kumimoji="1" lang="en-US" sz="1200"/>
                <a:t>next aminoacyl tRNA</a:t>
              </a:r>
            </a:p>
          </p:txBody>
        </p:sp>
        <p:sp>
          <p:nvSpPr>
            <p:cNvPr id="225288" name="Text Box 8"/>
            <p:cNvSpPr txBox="1">
              <a:spLocks noChangeArrowheads="1"/>
            </p:cNvSpPr>
            <p:nvPr/>
          </p:nvSpPr>
          <p:spPr bwMode="auto">
            <a:xfrm>
              <a:off x="230" y="3006"/>
              <a:ext cx="164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200"/>
                <a:t>   </a:t>
              </a:r>
              <a:r>
                <a:rPr kumimoji="1" lang="en-US" sz="1200" b="1"/>
                <a:t>Translocation.</a:t>
              </a:r>
              <a:r>
                <a:rPr kumimoji="1" lang="en-US" sz="1200"/>
                <a:t> The ribosome </a:t>
              </a:r>
            </a:p>
            <a:p>
              <a:pPr algn="l"/>
              <a:r>
                <a:rPr kumimoji="1" lang="en-US" sz="1200"/>
                <a:t>translocates the tRNA in the A </a:t>
              </a:r>
            </a:p>
            <a:p>
              <a:pPr algn="l"/>
              <a:r>
                <a:rPr kumimoji="1" lang="en-US" sz="1200"/>
                <a:t>site to the P site. The empty tRNA </a:t>
              </a:r>
            </a:p>
            <a:p>
              <a:pPr algn="l"/>
              <a:r>
                <a:rPr kumimoji="1" lang="en-US" sz="1200"/>
                <a:t>in the P site is moved to the  E site, </a:t>
              </a:r>
            </a:p>
            <a:p>
              <a:pPr algn="l"/>
              <a:r>
                <a:rPr kumimoji="1" lang="en-US" sz="1200"/>
                <a:t>where it is released. The mRNA </a:t>
              </a:r>
            </a:p>
            <a:p>
              <a:pPr algn="l"/>
              <a:r>
                <a:rPr kumimoji="1" lang="en-US" sz="1200"/>
                <a:t>moves along with its bound tRNAs,</a:t>
              </a:r>
            </a:p>
            <a:p>
              <a:pPr algn="l"/>
              <a:r>
                <a:rPr kumimoji="1" lang="en-US" sz="1200"/>
                <a:t>bringing the next codon to be </a:t>
              </a:r>
            </a:p>
            <a:p>
              <a:pPr algn="l"/>
              <a:r>
                <a:rPr kumimoji="1" lang="en-US" sz="1200"/>
                <a:t>translated into the A site.</a:t>
              </a:r>
            </a:p>
          </p:txBody>
        </p:sp>
        <p:sp>
          <p:nvSpPr>
            <p:cNvPr id="225289" name="Text Box 9"/>
            <p:cNvSpPr txBox="1">
              <a:spLocks noChangeArrowheads="1"/>
            </p:cNvSpPr>
            <p:nvPr/>
          </p:nvSpPr>
          <p:spPr bwMode="auto">
            <a:xfrm>
              <a:off x="4072" y="2795"/>
              <a:ext cx="1602" cy="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200"/>
                <a:t>   </a:t>
              </a:r>
              <a:r>
                <a:rPr kumimoji="1" lang="en-US" sz="1200" b="1"/>
                <a:t>Peptide bond formation.</a:t>
              </a:r>
              <a:r>
                <a:rPr kumimoji="1" lang="en-US" sz="1200"/>
                <a:t> An </a:t>
              </a:r>
            </a:p>
            <a:p>
              <a:pPr algn="l"/>
              <a:r>
                <a:rPr kumimoji="1" lang="en-US" sz="1200"/>
                <a:t>rRNA molecule of the large </a:t>
              </a:r>
            </a:p>
            <a:p>
              <a:pPr algn="l"/>
              <a:r>
                <a:rPr kumimoji="1" lang="en-US" sz="1200"/>
                <a:t>Subunit catalyzes the formation </a:t>
              </a:r>
            </a:p>
            <a:p>
              <a:pPr algn="l"/>
              <a:r>
                <a:rPr kumimoji="1" lang="en-US" sz="1200"/>
                <a:t>of a peptide bond between the </a:t>
              </a:r>
            </a:p>
            <a:p>
              <a:pPr algn="l"/>
              <a:r>
                <a:rPr kumimoji="1" lang="en-US" sz="1200"/>
                <a:t>new amino acid in the A site and </a:t>
              </a:r>
            </a:p>
            <a:p>
              <a:pPr algn="l"/>
              <a:r>
                <a:rPr kumimoji="1" lang="en-US" sz="1200"/>
                <a:t>the carboxyl end of the growing </a:t>
              </a:r>
            </a:p>
            <a:p>
              <a:pPr algn="l"/>
              <a:r>
                <a:rPr kumimoji="1" lang="en-US" sz="1200"/>
                <a:t>polypeptide in the P site. This step </a:t>
              </a:r>
            </a:p>
            <a:p>
              <a:pPr algn="l"/>
              <a:r>
                <a:rPr kumimoji="1" lang="en-US" sz="1200"/>
                <a:t>attaches the polypeptide to the </a:t>
              </a:r>
            </a:p>
            <a:p>
              <a:pPr algn="l"/>
              <a:r>
                <a:rPr kumimoji="1" lang="en-US" sz="1200"/>
                <a:t>tRNA in the A site.</a:t>
              </a:r>
            </a:p>
          </p:txBody>
        </p: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2598" y="1065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5291" name="Text Box 11"/>
            <p:cNvSpPr txBox="1">
              <a:spLocks noChangeArrowheads="1"/>
            </p:cNvSpPr>
            <p:nvPr/>
          </p:nvSpPr>
          <p:spPr bwMode="auto">
            <a:xfrm>
              <a:off x="2732" y="1344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25292" name="Text Box 12"/>
            <p:cNvSpPr txBox="1">
              <a:spLocks noChangeArrowheads="1"/>
            </p:cNvSpPr>
            <p:nvPr/>
          </p:nvSpPr>
          <p:spPr bwMode="auto">
            <a:xfrm>
              <a:off x="2914" y="1344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5293" name="Text Box 13"/>
            <p:cNvSpPr txBox="1">
              <a:spLocks noChangeArrowheads="1"/>
            </p:cNvSpPr>
            <p:nvPr/>
          </p:nvSpPr>
          <p:spPr bwMode="auto">
            <a:xfrm>
              <a:off x="3848" y="2176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5294" name="Text Box 14"/>
            <p:cNvSpPr txBox="1">
              <a:spLocks noChangeArrowheads="1"/>
            </p:cNvSpPr>
            <p:nvPr/>
          </p:nvSpPr>
          <p:spPr bwMode="auto">
            <a:xfrm>
              <a:off x="3982" y="2474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25295" name="Text Box 15"/>
            <p:cNvSpPr txBox="1">
              <a:spLocks noChangeArrowheads="1"/>
            </p:cNvSpPr>
            <p:nvPr/>
          </p:nvSpPr>
          <p:spPr bwMode="auto">
            <a:xfrm>
              <a:off x="4164" y="2487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5296" name="Text Box 16"/>
            <p:cNvSpPr txBox="1">
              <a:spLocks noChangeArrowheads="1"/>
            </p:cNvSpPr>
            <p:nvPr/>
          </p:nvSpPr>
          <p:spPr bwMode="auto">
            <a:xfrm>
              <a:off x="2651" y="3356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5297" name="Text Box 17"/>
            <p:cNvSpPr txBox="1">
              <a:spLocks noChangeArrowheads="1"/>
            </p:cNvSpPr>
            <p:nvPr/>
          </p:nvSpPr>
          <p:spPr bwMode="auto">
            <a:xfrm>
              <a:off x="2785" y="3654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25298" name="Text Box 18"/>
            <p:cNvSpPr txBox="1">
              <a:spLocks noChangeArrowheads="1"/>
            </p:cNvSpPr>
            <p:nvPr/>
          </p:nvSpPr>
          <p:spPr bwMode="auto">
            <a:xfrm>
              <a:off x="2967" y="3667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5299" name="Text Box 19"/>
            <p:cNvSpPr txBox="1">
              <a:spLocks noChangeArrowheads="1"/>
            </p:cNvSpPr>
            <p:nvPr/>
          </p:nvSpPr>
          <p:spPr bwMode="auto">
            <a:xfrm>
              <a:off x="1531" y="2204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25300" name="Text Box 20"/>
            <p:cNvSpPr txBox="1">
              <a:spLocks noChangeArrowheads="1"/>
            </p:cNvSpPr>
            <p:nvPr/>
          </p:nvSpPr>
          <p:spPr bwMode="auto">
            <a:xfrm>
              <a:off x="1665" y="2502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225301" name="Text Box 21"/>
            <p:cNvSpPr txBox="1">
              <a:spLocks noChangeArrowheads="1"/>
            </p:cNvSpPr>
            <p:nvPr/>
          </p:nvSpPr>
          <p:spPr bwMode="auto">
            <a:xfrm>
              <a:off x="1847" y="2515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5302" name="Text Box 22"/>
            <p:cNvSpPr txBox="1">
              <a:spLocks noChangeArrowheads="1"/>
            </p:cNvSpPr>
            <p:nvPr/>
          </p:nvSpPr>
          <p:spPr bwMode="auto">
            <a:xfrm>
              <a:off x="2060" y="2889"/>
              <a:ext cx="3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GDP</a:t>
              </a:r>
            </a:p>
          </p:txBody>
        </p:sp>
        <p:sp>
          <p:nvSpPr>
            <p:cNvPr id="225303" name="Text Box 23"/>
            <p:cNvSpPr txBox="1">
              <a:spLocks noChangeArrowheads="1"/>
            </p:cNvSpPr>
            <p:nvPr/>
          </p:nvSpPr>
          <p:spPr bwMode="auto">
            <a:xfrm>
              <a:off x="2210" y="3041"/>
              <a:ext cx="26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900"/>
                <a:t>GTP</a:t>
              </a:r>
            </a:p>
          </p:txBody>
        </p:sp>
        <p:sp>
          <p:nvSpPr>
            <p:cNvPr id="225304" name="Text Box 24"/>
            <p:cNvSpPr txBox="1">
              <a:spLocks noChangeArrowheads="1"/>
            </p:cNvSpPr>
            <p:nvPr/>
          </p:nvSpPr>
          <p:spPr bwMode="auto">
            <a:xfrm>
              <a:off x="3398" y="1534"/>
              <a:ext cx="26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900"/>
                <a:t>GTP</a:t>
              </a:r>
            </a:p>
          </p:txBody>
        </p:sp>
        <p:sp>
          <p:nvSpPr>
            <p:cNvPr id="225305" name="Text Box 25"/>
            <p:cNvSpPr txBox="1">
              <a:spLocks noChangeArrowheads="1"/>
            </p:cNvSpPr>
            <p:nvPr/>
          </p:nvSpPr>
          <p:spPr bwMode="auto">
            <a:xfrm>
              <a:off x="3488" y="1690"/>
              <a:ext cx="3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GDP</a:t>
              </a:r>
            </a:p>
          </p:txBody>
        </p:sp>
        <p:sp>
          <p:nvSpPr>
            <p:cNvPr id="225306" name="Text Box 26"/>
            <p:cNvSpPr txBox="1">
              <a:spLocks noChangeArrowheads="1"/>
            </p:cNvSpPr>
            <p:nvPr/>
          </p:nvSpPr>
          <p:spPr bwMode="auto">
            <a:xfrm>
              <a:off x="3248" y="152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2</a:t>
              </a:r>
            </a:p>
          </p:txBody>
        </p:sp>
        <p:sp>
          <p:nvSpPr>
            <p:cNvPr id="225307" name="Text Box 27"/>
            <p:cNvSpPr txBox="1">
              <a:spLocks noChangeArrowheads="1"/>
            </p:cNvSpPr>
            <p:nvPr/>
          </p:nvSpPr>
          <p:spPr bwMode="auto">
            <a:xfrm>
              <a:off x="3399" y="169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2</a:t>
              </a:r>
            </a:p>
          </p:txBody>
        </p:sp>
        <p:sp>
          <p:nvSpPr>
            <p:cNvPr id="225308" name="Text Box 28"/>
            <p:cNvSpPr txBox="1">
              <a:spLocks noChangeArrowheads="1"/>
            </p:cNvSpPr>
            <p:nvPr/>
          </p:nvSpPr>
          <p:spPr bwMode="auto">
            <a:xfrm>
              <a:off x="2679" y="1403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site</a:t>
              </a:r>
            </a:p>
          </p:txBody>
        </p:sp>
        <p:sp>
          <p:nvSpPr>
            <p:cNvPr id="225309" name="Text Box 29"/>
            <p:cNvSpPr txBox="1">
              <a:spLocks noChangeArrowheads="1"/>
            </p:cNvSpPr>
            <p:nvPr/>
          </p:nvSpPr>
          <p:spPr bwMode="auto">
            <a:xfrm>
              <a:off x="2871" y="1419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site</a:t>
              </a:r>
            </a:p>
          </p:txBody>
        </p:sp>
        <p:sp>
          <p:nvSpPr>
            <p:cNvPr id="225310" name="Text Box 30"/>
            <p:cNvSpPr txBox="1">
              <a:spLocks noChangeArrowheads="1"/>
            </p:cNvSpPr>
            <p:nvPr/>
          </p:nvSpPr>
          <p:spPr bwMode="auto">
            <a:xfrm>
              <a:off x="2140" y="1449"/>
              <a:ext cx="19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5</a:t>
              </a:r>
              <a:r>
                <a:rPr lang="en-US" sz="1200">
                  <a:sym typeface="Symbol" charset="0"/>
                </a:rPr>
                <a:t></a:t>
              </a:r>
              <a:endParaRPr lang="en-US" sz="1200"/>
            </a:p>
          </p:txBody>
        </p:sp>
        <p:sp>
          <p:nvSpPr>
            <p:cNvPr id="225311" name="Text Box 31"/>
            <p:cNvSpPr txBox="1">
              <a:spLocks noChangeArrowheads="1"/>
            </p:cNvSpPr>
            <p:nvPr/>
          </p:nvSpPr>
          <p:spPr bwMode="auto">
            <a:xfrm>
              <a:off x="3396" y="1190"/>
              <a:ext cx="19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3</a:t>
              </a:r>
              <a:r>
                <a:rPr lang="en-US" sz="1200">
                  <a:sym typeface="Symbol" charset="0"/>
                </a:rPr>
                <a:t></a:t>
              </a:r>
            </a:p>
          </p:txBody>
        </p:sp>
        <p:sp>
          <p:nvSpPr>
            <p:cNvPr id="225312" name="Oval 32"/>
            <p:cNvSpPr>
              <a:spLocks noChangeArrowheads="1"/>
            </p:cNvSpPr>
            <p:nvPr/>
          </p:nvSpPr>
          <p:spPr bwMode="auto">
            <a:xfrm>
              <a:off x="3935" y="528"/>
              <a:ext cx="96" cy="9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5313" name="Oval 33"/>
            <p:cNvSpPr>
              <a:spLocks noChangeArrowheads="1"/>
            </p:cNvSpPr>
            <p:nvPr/>
          </p:nvSpPr>
          <p:spPr bwMode="auto">
            <a:xfrm>
              <a:off x="4072" y="2832"/>
              <a:ext cx="96" cy="9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5314" name="Oval 34"/>
            <p:cNvSpPr>
              <a:spLocks noChangeArrowheads="1"/>
            </p:cNvSpPr>
            <p:nvPr/>
          </p:nvSpPr>
          <p:spPr bwMode="auto">
            <a:xfrm>
              <a:off x="240" y="3040"/>
              <a:ext cx="96" cy="9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6" name="Text Box 36"/>
            <p:cNvSpPr txBox="1">
              <a:spLocks noChangeArrowheads="1"/>
            </p:cNvSpPr>
            <p:nvPr/>
          </p:nvSpPr>
          <p:spPr bwMode="auto">
            <a:xfrm>
              <a:off x="4030" y="278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7" name="Text Box 37"/>
            <p:cNvSpPr txBox="1">
              <a:spLocks noChangeArrowheads="1"/>
            </p:cNvSpPr>
            <p:nvPr/>
          </p:nvSpPr>
          <p:spPr bwMode="auto">
            <a:xfrm>
              <a:off x="3902" y="48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8" name="Line 38"/>
            <p:cNvSpPr>
              <a:spLocks noChangeShapeType="1"/>
            </p:cNvSpPr>
            <p:nvPr/>
          </p:nvSpPr>
          <p:spPr bwMode="auto">
            <a:xfrm>
              <a:off x="224" y="2976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5319" name="Line 39"/>
            <p:cNvSpPr>
              <a:spLocks noChangeShapeType="1"/>
            </p:cNvSpPr>
            <p:nvPr/>
          </p:nvSpPr>
          <p:spPr bwMode="auto">
            <a:xfrm flipH="1">
              <a:off x="800" y="2640"/>
              <a:ext cx="105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5320" name="Line 40"/>
            <p:cNvSpPr>
              <a:spLocks noChangeShapeType="1"/>
            </p:cNvSpPr>
            <p:nvPr/>
          </p:nvSpPr>
          <p:spPr bwMode="auto">
            <a:xfrm>
              <a:off x="4112" y="2784"/>
              <a:ext cx="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5321" name="Line 41"/>
            <p:cNvSpPr>
              <a:spLocks noChangeShapeType="1"/>
            </p:cNvSpPr>
            <p:nvPr/>
          </p:nvSpPr>
          <p:spPr bwMode="auto">
            <a:xfrm>
              <a:off x="4160" y="2064"/>
              <a:ext cx="768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5322" name="Line 42"/>
            <p:cNvSpPr>
              <a:spLocks noChangeShapeType="1"/>
            </p:cNvSpPr>
            <p:nvPr/>
          </p:nvSpPr>
          <p:spPr bwMode="auto">
            <a:xfrm>
              <a:off x="3888" y="5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5323" name="Line 43"/>
            <p:cNvSpPr>
              <a:spLocks noChangeShapeType="1"/>
            </p:cNvSpPr>
            <p:nvPr/>
          </p:nvSpPr>
          <p:spPr bwMode="auto">
            <a:xfrm flipH="1">
              <a:off x="3344" y="816"/>
              <a:ext cx="52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5325" name="Text Box 45"/>
            <p:cNvSpPr txBox="1">
              <a:spLocks noChangeArrowheads="1"/>
            </p:cNvSpPr>
            <p:nvPr/>
          </p:nvSpPr>
          <p:spPr bwMode="auto">
            <a:xfrm>
              <a:off x="896" y="697"/>
              <a:ext cx="443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500"/>
                <a:t>TRANSCRIPTION</a:t>
              </a:r>
            </a:p>
          </p:txBody>
        </p:sp>
        <p:sp>
          <p:nvSpPr>
            <p:cNvPr id="225326" name="Text Box 46"/>
            <p:cNvSpPr txBox="1">
              <a:spLocks noChangeArrowheads="1"/>
            </p:cNvSpPr>
            <p:nvPr/>
          </p:nvSpPr>
          <p:spPr bwMode="auto">
            <a:xfrm>
              <a:off x="917" y="912"/>
              <a:ext cx="396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500"/>
                <a:t>TRANSLATION</a:t>
              </a:r>
            </a:p>
          </p:txBody>
        </p:sp>
        <p:sp>
          <p:nvSpPr>
            <p:cNvPr id="225327" name="Text Box 47"/>
            <p:cNvSpPr txBox="1">
              <a:spLocks noChangeArrowheads="1"/>
            </p:cNvSpPr>
            <p:nvPr/>
          </p:nvSpPr>
          <p:spPr bwMode="auto">
            <a:xfrm>
              <a:off x="1404" y="679"/>
              <a:ext cx="201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500"/>
                <a:t>DNA</a:t>
              </a:r>
            </a:p>
          </p:txBody>
        </p:sp>
        <p:sp>
          <p:nvSpPr>
            <p:cNvPr id="225328" name="Text Box 48"/>
            <p:cNvSpPr txBox="1">
              <a:spLocks noChangeArrowheads="1"/>
            </p:cNvSpPr>
            <p:nvPr/>
          </p:nvSpPr>
          <p:spPr bwMode="auto">
            <a:xfrm>
              <a:off x="1402" y="803"/>
              <a:ext cx="23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500"/>
                <a:t>mRNA</a:t>
              </a:r>
            </a:p>
          </p:txBody>
        </p:sp>
        <p:sp>
          <p:nvSpPr>
            <p:cNvPr id="225329" name="Text Box 49"/>
            <p:cNvSpPr txBox="1">
              <a:spLocks noChangeArrowheads="1"/>
            </p:cNvSpPr>
            <p:nvPr/>
          </p:nvSpPr>
          <p:spPr bwMode="auto">
            <a:xfrm>
              <a:off x="1403" y="854"/>
              <a:ext cx="295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500"/>
                <a:t>Ribosome</a:t>
              </a:r>
            </a:p>
          </p:txBody>
        </p:sp>
        <p:sp>
          <p:nvSpPr>
            <p:cNvPr id="225330" name="Text Box 50"/>
            <p:cNvSpPr txBox="1">
              <a:spLocks noChangeArrowheads="1"/>
            </p:cNvSpPr>
            <p:nvPr/>
          </p:nvSpPr>
          <p:spPr bwMode="auto">
            <a:xfrm>
              <a:off x="1336" y="968"/>
              <a:ext cx="324" cy="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500"/>
                <a:t>Polypeptide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62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77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 The termination of translation</a:t>
            </a:r>
          </a:p>
        </p:txBody>
      </p: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66675" y="1590675"/>
            <a:ext cx="9010650" cy="4124325"/>
            <a:chOff x="42" y="1002"/>
            <a:chExt cx="5676" cy="2598"/>
          </a:xfrm>
        </p:grpSpPr>
        <p:pic>
          <p:nvPicPr>
            <p:cNvPr id="226332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" y="1099"/>
              <a:ext cx="5280" cy="1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6310" name="Text Box 6"/>
            <p:cNvSpPr txBox="1">
              <a:spLocks noChangeArrowheads="1"/>
            </p:cNvSpPr>
            <p:nvPr/>
          </p:nvSpPr>
          <p:spPr bwMode="auto">
            <a:xfrm>
              <a:off x="1143" y="1002"/>
              <a:ext cx="55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Release </a:t>
              </a:r>
            </a:p>
            <a:p>
              <a:pPr algn="l"/>
              <a:r>
                <a:rPr kumimoji="1" lang="en-US" sz="1400"/>
                <a:t>factor</a:t>
              </a:r>
            </a:p>
          </p:txBody>
        </p:sp>
        <p:sp>
          <p:nvSpPr>
            <p:cNvPr id="226311" name="Text Box 7"/>
            <p:cNvSpPr txBox="1">
              <a:spLocks noChangeArrowheads="1"/>
            </p:cNvSpPr>
            <p:nvPr/>
          </p:nvSpPr>
          <p:spPr bwMode="auto">
            <a:xfrm>
              <a:off x="3504" y="1274"/>
              <a:ext cx="6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Free</a:t>
              </a:r>
            </a:p>
            <a:p>
              <a:pPr algn="l"/>
              <a:r>
                <a:rPr kumimoji="1" lang="en-US" sz="1400"/>
                <a:t>polypeptide</a:t>
              </a:r>
            </a:p>
          </p:txBody>
        </p:sp>
        <p:sp>
          <p:nvSpPr>
            <p:cNvPr id="226312" name="Text Box 8"/>
            <p:cNvSpPr txBox="1">
              <a:spLocks noChangeArrowheads="1"/>
            </p:cNvSpPr>
            <p:nvPr/>
          </p:nvSpPr>
          <p:spPr bwMode="auto">
            <a:xfrm>
              <a:off x="750" y="2412"/>
              <a:ext cx="116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Stop codon</a:t>
              </a:r>
            </a:p>
            <a:p>
              <a:pPr algn="l"/>
              <a:r>
                <a:rPr kumimoji="1" lang="en-US" sz="1400"/>
                <a:t>(UAG, UAA, or UGA)</a:t>
              </a:r>
            </a:p>
          </p:txBody>
        </p:sp>
        <p:sp>
          <p:nvSpPr>
            <p:cNvPr id="226313" name="Text Box 9"/>
            <p:cNvSpPr txBox="1">
              <a:spLocks noChangeArrowheads="1"/>
            </p:cNvSpPr>
            <p:nvPr/>
          </p:nvSpPr>
          <p:spPr bwMode="auto">
            <a:xfrm>
              <a:off x="231" y="2738"/>
              <a:ext cx="181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When a ribosome reaches a stop </a:t>
              </a:r>
            </a:p>
            <a:p>
              <a:pPr algn="l"/>
              <a:r>
                <a:rPr kumimoji="1" lang="en-US" sz="1400"/>
                <a:t>codon on mRNA, the A site of the </a:t>
              </a:r>
            </a:p>
            <a:p>
              <a:pPr algn="l"/>
              <a:r>
                <a:rPr kumimoji="1" lang="en-US" sz="1400"/>
                <a:t>ribosome accepts a protein called </a:t>
              </a:r>
            </a:p>
            <a:p>
              <a:pPr algn="l"/>
              <a:r>
                <a:rPr kumimoji="1" lang="en-US" sz="1400"/>
                <a:t>a release factor instead of tRNA.</a:t>
              </a:r>
            </a:p>
          </p:txBody>
        </p:sp>
        <p:sp>
          <p:nvSpPr>
            <p:cNvPr id="226314" name="Text Box 10"/>
            <p:cNvSpPr txBox="1">
              <a:spLocks noChangeArrowheads="1"/>
            </p:cNvSpPr>
            <p:nvPr/>
          </p:nvSpPr>
          <p:spPr bwMode="auto">
            <a:xfrm>
              <a:off x="2295" y="2738"/>
              <a:ext cx="1637" cy="8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The release factor hydrolyzes </a:t>
              </a:r>
            </a:p>
            <a:p>
              <a:pPr algn="l"/>
              <a:r>
                <a:rPr kumimoji="1" lang="en-US" sz="1400"/>
                <a:t>the bond between the tRNA in </a:t>
              </a:r>
            </a:p>
            <a:p>
              <a:pPr algn="l"/>
              <a:r>
                <a:rPr kumimoji="1" lang="en-US" sz="1400"/>
                <a:t>the P site and the last amino </a:t>
              </a:r>
            </a:p>
            <a:p>
              <a:pPr algn="l"/>
              <a:r>
                <a:rPr kumimoji="1" lang="en-US" sz="1400"/>
                <a:t>acid of the polypeptide chain. </a:t>
              </a:r>
            </a:p>
            <a:p>
              <a:pPr algn="l"/>
              <a:r>
                <a:rPr kumimoji="1" lang="en-US" sz="1400"/>
                <a:t>The polypeptide is thus freed </a:t>
              </a:r>
            </a:p>
            <a:p>
              <a:pPr algn="l"/>
              <a:r>
                <a:rPr kumimoji="1" lang="en-US" sz="1400"/>
                <a:t>from the ribosome.</a:t>
              </a:r>
            </a:p>
          </p:txBody>
        </p:sp>
        <p:sp>
          <p:nvSpPr>
            <p:cNvPr id="226316" name="Line 12"/>
            <p:cNvSpPr>
              <a:spLocks noChangeShapeType="1"/>
            </p:cNvSpPr>
            <p:nvPr/>
          </p:nvSpPr>
          <p:spPr bwMode="auto">
            <a:xfrm flipV="1">
              <a:off x="1047" y="1290"/>
              <a:ext cx="288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6317" name="AutoShape 13"/>
            <p:cNvSpPr>
              <a:spLocks/>
            </p:cNvSpPr>
            <p:nvPr/>
          </p:nvSpPr>
          <p:spPr bwMode="auto">
            <a:xfrm rot="16200000">
              <a:off x="991" y="2154"/>
              <a:ext cx="48" cy="144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6318" name="Line 14"/>
            <p:cNvSpPr>
              <a:spLocks noChangeShapeType="1"/>
            </p:cNvSpPr>
            <p:nvPr/>
          </p:nvSpPr>
          <p:spPr bwMode="auto">
            <a:xfrm>
              <a:off x="1015" y="224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6319" name="Oval 15"/>
            <p:cNvSpPr>
              <a:spLocks noChangeArrowheads="1"/>
            </p:cNvSpPr>
            <p:nvPr/>
          </p:nvSpPr>
          <p:spPr bwMode="auto">
            <a:xfrm>
              <a:off x="140" y="2769"/>
              <a:ext cx="125" cy="125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21" name="Oval 17"/>
            <p:cNvSpPr>
              <a:spLocks noChangeArrowheads="1"/>
            </p:cNvSpPr>
            <p:nvPr/>
          </p:nvSpPr>
          <p:spPr bwMode="auto">
            <a:xfrm>
              <a:off x="2187" y="2778"/>
              <a:ext cx="125" cy="125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22" name="Oval 18"/>
            <p:cNvSpPr>
              <a:spLocks noChangeArrowheads="1"/>
            </p:cNvSpPr>
            <p:nvPr/>
          </p:nvSpPr>
          <p:spPr bwMode="auto">
            <a:xfrm>
              <a:off x="4059" y="2778"/>
              <a:ext cx="125" cy="125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42" y="2207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5</a:t>
              </a:r>
              <a:r>
                <a:rPr lang="en-US" sz="1400">
                  <a:sym typeface="Symbol" charset="0"/>
                </a:rPr>
                <a:t></a:t>
              </a:r>
              <a:endParaRPr lang="en-US" sz="1200">
                <a:sym typeface="Symbol" charset="0"/>
              </a:endParaRPr>
            </a:p>
          </p:txBody>
        </p:sp>
        <p:sp>
          <p:nvSpPr>
            <p:cNvPr id="226324" name="Text Box 20"/>
            <p:cNvSpPr txBox="1">
              <a:spLocks noChangeArrowheads="1"/>
            </p:cNvSpPr>
            <p:nvPr/>
          </p:nvSpPr>
          <p:spPr bwMode="auto">
            <a:xfrm>
              <a:off x="1569" y="1951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3</a:t>
              </a:r>
              <a:r>
                <a:rPr lang="en-US" sz="1400">
                  <a:sym typeface="Symbol" charset="0"/>
                </a:rPr>
                <a:t></a:t>
              </a:r>
            </a:p>
          </p:txBody>
        </p:sp>
        <p:sp>
          <p:nvSpPr>
            <p:cNvPr id="226325" name="Text Box 21"/>
            <p:cNvSpPr txBox="1">
              <a:spLocks noChangeArrowheads="1"/>
            </p:cNvSpPr>
            <p:nvPr/>
          </p:nvSpPr>
          <p:spPr bwMode="auto">
            <a:xfrm>
              <a:off x="2025" y="2199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5</a:t>
              </a:r>
              <a:r>
                <a:rPr lang="en-US" sz="1400">
                  <a:sym typeface="Symbol" charset="0"/>
                </a:rPr>
                <a:t></a:t>
              </a:r>
            </a:p>
          </p:txBody>
        </p:sp>
        <p:sp>
          <p:nvSpPr>
            <p:cNvPr id="226326" name="Text Box 22"/>
            <p:cNvSpPr txBox="1">
              <a:spLocks noChangeArrowheads="1"/>
            </p:cNvSpPr>
            <p:nvPr/>
          </p:nvSpPr>
          <p:spPr bwMode="auto">
            <a:xfrm>
              <a:off x="3553" y="1943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3</a:t>
              </a:r>
              <a:r>
                <a:rPr lang="en-US" sz="1400">
                  <a:sym typeface="Symbol" charset="0"/>
                </a:rPr>
                <a:t></a:t>
              </a:r>
            </a:p>
          </p:txBody>
        </p:sp>
        <p:sp>
          <p:nvSpPr>
            <p:cNvPr id="226327" name="Text Box 23"/>
            <p:cNvSpPr txBox="1">
              <a:spLocks noChangeArrowheads="1"/>
            </p:cNvSpPr>
            <p:nvPr/>
          </p:nvSpPr>
          <p:spPr bwMode="auto">
            <a:xfrm>
              <a:off x="3817" y="1759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5</a:t>
              </a:r>
              <a:r>
                <a:rPr lang="en-US" sz="1400">
                  <a:sym typeface="Symbol" charset="0"/>
                </a:rPr>
                <a:t></a:t>
              </a:r>
            </a:p>
          </p:txBody>
        </p:sp>
        <p:sp>
          <p:nvSpPr>
            <p:cNvPr id="226328" name="Text Box 24"/>
            <p:cNvSpPr txBox="1">
              <a:spLocks noChangeArrowheads="1"/>
            </p:cNvSpPr>
            <p:nvPr/>
          </p:nvSpPr>
          <p:spPr bwMode="auto">
            <a:xfrm>
              <a:off x="5305" y="2095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3</a:t>
              </a:r>
              <a:r>
                <a:rPr lang="en-US" sz="1400">
                  <a:sym typeface="Symbol" charset="0"/>
                </a:rPr>
                <a:t></a:t>
              </a: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4151" y="2736"/>
              <a:ext cx="156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The two ribosomal subunits </a:t>
              </a:r>
            </a:p>
            <a:p>
              <a:pPr algn="l"/>
              <a:r>
                <a:rPr kumimoji="1" lang="en-US" sz="1400"/>
                <a:t>and the other components of </a:t>
              </a:r>
            </a:p>
            <a:p>
              <a:pPr algn="l"/>
              <a:r>
                <a:rPr kumimoji="1" lang="en-US" sz="1400"/>
                <a:t>the assembly dissociate.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90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070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 Polyribosomes</a:t>
            </a:r>
          </a:p>
        </p:txBody>
      </p:sp>
      <p:grpSp>
        <p:nvGrpSpPr>
          <p:cNvPr id="227359" name="Group 31"/>
          <p:cNvGrpSpPr>
            <a:grpSpLocks/>
          </p:cNvGrpSpPr>
          <p:nvPr/>
        </p:nvGrpSpPr>
        <p:grpSpPr bwMode="auto">
          <a:xfrm>
            <a:off x="2079625" y="609600"/>
            <a:ext cx="5270500" cy="5902325"/>
            <a:chOff x="1310" y="384"/>
            <a:chExt cx="3320" cy="3718"/>
          </a:xfrm>
        </p:grpSpPr>
        <p:pic>
          <p:nvPicPr>
            <p:cNvPr id="227354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6" y="616"/>
              <a:ext cx="2781" cy="3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334" name="Text Box 6"/>
            <p:cNvSpPr txBox="1">
              <a:spLocks noChangeArrowheads="1"/>
            </p:cNvSpPr>
            <p:nvPr/>
          </p:nvSpPr>
          <p:spPr bwMode="auto">
            <a:xfrm>
              <a:off x="2233" y="538"/>
              <a:ext cx="74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Growing</a:t>
              </a:r>
            </a:p>
            <a:p>
              <a:pPr algn="l"/>
              <a:r>
                <a:rPr kumimoji="1" lang="en-US" sz="1400"/>
                <a:t>polypeptides</a:t>
              </a:r>
            </a:p>
          </p:txBody>
        </p:sp>
        <p:sp>
          <p:nvSpPr>
            <p:cNvPr id="227335" name="Text Box 7"/>
            <p:cNvSpPr txBox="1">
              <a:spLocks noChangeArrowheads="1"/>
            </p:cNvSpPr>
            <p:nvPr/>
          </p:nvSpPr>
          <p:spPr bwMode="auto">
            <a:xfrm>
              <a:off x="3585" y="384"/>
              <a:ext cx="68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Completed</a:t>
              </a:r>
            </a:p>
            <a:p>
              <a:pPr algn="l"/>
              <a:r>
                <a:rPr kumimoji="1" lang="en-US" sz="1400"/>
                <a:t>polypeptide</a:t>
              </a:r>
            </a:p>
          </p:txBody>
        </p:sp>
        <p:sp>
          <p:nvSpPr>
            <p:cNvPr id="227336" name="Text Box 8"/>
            <p:cNvSpPr txBox="1">
              <a:spLocks noChangeArrowheads="1"/>
            </p:cNvSpPr>
            <p:nvPr/>
          </p:nvSpPr>
          <p:spPr bwMode="auto">
            <a:xfrm>
              <a:off x="1448" y="912"/>
              <a:ext cx="60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Incoming</a:t>
              </a:r>
            </a:p>
            <a:p>
              <a:pPr algn="l"/>
              <a:r>
                <a:rPr kumimoji="1" lang="en-US" sz="1400"/>
                <a:t>ribosomal</a:t>
              </a:r>
            </a:p>
            <a:p>
              <a:pPr algn="l"/>
              <a:r>
                <a:rPr kumimoji="1" lang="en-US" sz="1400"/>
                <a:t>subunits</a:t>
              </a:r>
            </a:p>
          </p:txBody>
        </p:sp>
        <p:sp>
          <p:nvSpPr>
            <p:cNvPr id="227337" name="Text Box 9"/>
            <p:cNvSpPr txBox="1">
              <a:spLocks noChangeArrowheads="1"/>
            </p:cNvSpPr>
            <p:nvPr/>
          </p:nvSpPr>
          <p:spPr bwMode="auto">
            <a:xfrm>
              <a:off x="1965" y="1381"/>
              <a:ext cx="507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Start of </a:t>
              </a:r>
            </a:p>
            <a:p>
              <a:pPr algn="l"/>
              <a:r>
                <a:rPr kumimoji="1" lang="en-US" sz="1400"/>
                <a:t>mRNA</a:t>
              </a:r>
            </a:p>
            <a:p>
              <a:pPr algn="l"/>
              <a:r>
                <a:rPr kumimoji="1" lang="en-US" sz="1400"/>
                <a:t>(5</a:t>
              </a:r>
              <a:r>
                <a:rPr lang="en-US" sz="1400">
                  <a:sym typeface="Symbol" charset="0"/>
                </a:rPr>
                <a:t></a:t>
              </a:r>
              <a:r>
                <a:rPr kumimoji="1" lang="en-US" sz="1400"/>
                <a:t> end)</a:t>
              </a:r>
            </a:p>
          </p:txBody>
        </p:sp>
        <p:sp>
          <p:nvSpPr>
            <p:cNvPr id="227338" name="Text Box 10"/>
            <p:cNvSpPr txBox="1">
              <a:spLocks noChangeArrowheads="1"/>
            </p:cNvSpPr>
            <p:nvPr/>
          </p:nvSpPr>
          <p:spPr bwMode="auto">
            <a:xfrm>
              <a:off x="3254" y="1429"/>
              <a:ext cx="503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End of </a:t>
              </a:r>
            </a:p>
            <a:p>
              <a:pPr algn="l"/>
              <a:r>
                <a:rPr kumimoji="1" lang="en-US" sz="1400"/>
                <a:t>mRNA</a:t>
              </a:r>
            </a:p>
            <a:p>
              <a:pPr algn="l"/>
              <a:r>
                <a:rPr kumimoji="1" lang="en-US" sz="1400"/>
                <a:t>(3</a:t>
              </a:r>
              <a:r>
                <a:rPr lang="en-US" sz="1400">
                  <a:sym typeface="Symbol" charset="0"/>
                </a:rPr>
                <a:t></a:t>
              </a:r>
              <a:r>
                <a:rPr kumimoji="1" lang="en-US" sz="1400"/>
                <a:t> end)</a:t>
              </a:r>
            </a:p>
          </p:txBody>
        </p:sp>
        <p:sp>
          <p:nvSpPr>
            <p:cNvPr id="227339" name="Text Box 11"/>
            <p:cNvSpPr txBox="1">
              <a:spLocks noChangeArrowheads="1"/>
            </p:cNvSpPr>
            <p:nvPr/>
          </p:nvSpPr>
          <p:spPr bwMode="auto">
            <a:xfrm rot="360000">
              <a:off x="2439" y="1392"/>
              <a:ext cx="7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Polyribosome</a:t>
              </a:r>
            </a:p>
          </p:txBody>
        </p:sp>
        <p:sp>
          <p:nvSpPr>
            <p:cNvPr id="227340" name="Text Box 12"/>
            <p:cNvSpPr txBox="1">
              <a:spLocks noChangeArrowheads="1"/>
            </p:cNvSpPr>
            <p:nvPr/>
          </p:nvSpPr>
          <p:spPr bwMode="auto">
            <a:xfrm>
              <a:off x="1488" y="1872"/>
              <a:ext cx="301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An mRNA molecule is generally translated simultaneously </a:t>
              </a:r>
            </a:p>
            <a:p>
              <a:pPr algn="l"/>
              <a:r>
                <a:rPr kumimoji="1" lang="en-US" sz="1400"/>
                <a:t>by several ribosomes in clusters called polyribosomes.</a:t>
              </a:r>
            </a:p>
          </p:txBody>
        </p:sp>
        <p:sp>
          <p:nvSpPr>
            <p:cNvPr id="227341" name="Line 13"/>
            <p:cNvSpPr>
              <a:spLocks noChangeShapeType="1"/>
            </p:cNvSpPr>
            <p:nvPr/>
          </p:nvSpPr>
          <p:spPr bwMode="auto">
            <a:xfrm>
              <a:off x="2112" y="115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7342" name="Line 14"/>
            <p:cNvSpPr>
              <a:spLocks noChangeShapeType="1"/>
            </p:cNvSpPr>
            <p:nvPr/>
          </p:nvSpPr>
          <p:spPr bwMode="auto">
            <a:xfrm flipH="1">
              <a:off x="3544" y="1360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7343" name="Text Box 15"/>
            <p:cNvSpPr txBox="1">
              <a:spLocks noChangeArrowheads="1"/>
            </p:cNvSpPr>
            <p:nvPr/>
          </p:nvSpPr>
          <p:spPr bwMode="auto">
            <a:xfrm>
              <a:off x="1316" y="1864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/>
                <a:t>(a)</a:t>
              </a:r>
            </a:p>
          </p:txBody>
        </p:sp>
        <p:sp>
          <p:nvSpPr>
            <p:cNvPr id="227344" name="Text Box 16"/>
            <p:cNvSpPr txBox="1">
              <a:spLocks noChangeArrowheads="1"/>
            </p:cNvSpPr>
            <p:nvPr/>
          </p:nvSpPr>
          <p:spPr bwMode="auto">
            <a:xfrm>
              <a:off x="2656" y="2552"/>
              <a:ext cx="7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 b="1"/>
                <a:t>Ribosomes</a:t>
              </a:r>
            </a:p>
          </p:txBody>
        </p:sp>
        <p:sp>
          <p:nvSpPr>
            <p:cNvPr id="227345" name="Text Box 17"/>
            <p:cNvSpPr txBox="1">
              <a:spLocks noChangeArrowheads="1"/>
            </p:cNvSpPr>
            <p:nvPr/>
          </p:nvSpPr>
          <p:spPr bwMode="auto">
            <a:xfrm>
              <a:off x="3216" y="2784"/>
              <a:ext cx="4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 b="1"/>
                <a:t>mRNA</a:t>
              </a:r>
            </a:p>
          </p:txBody>
        </p:sp>
        <p:sp>
          <p:nvSpPr>
            <p:cNvPr id="227346" name="Line 18"/>
            <p:cNvSpPr>
              <a:spLocks noChangeShapeType="1"/>
            </p:cNvSpPr>
            <p:nvPr/>
          </p:nvSpPr>
          <p:spPr bwMode="auto">
            <a:xfrm flipV="1">
              <a:off x="2784" y="2728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7347" name="Line 19"/>
            <p:cNvSpPr>
              <a:spLocks noChangeShapeType="1"/>
            </p:cNvSpPr>
            <p:nvPr/>
          </p:nvSpPr>
          <p:spPr bwMode="auto">
            <a:xfrm flipH="1" flipV="1">
              <a:off x="2982" y="2736"/>
              <a:ext cx="42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7348" name="Line 20"/>
            <p:cNvSpPr>
              <a:spLocks noChangeShapeType="1"/>
            </p:cNvSpPr>
            <p:nvPr/>
          </p:nvSpPr>
          <p:spPr bwMode="auto">
            <a:xfrm flipH="1" flipV="1">
              <a:off x="3408" y="2976"/>
              <a:ext cx="4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27349" name="Text Box 21"/>
            <p:cNvSpPr txBox="1">
              <a:spLocks noChangeArrowheads="1"/>
            </p:cNvSpPr>
            <p:nvPr/>
          </p:nvSpPr>
          <p:spPr bwMode="auto">
            <a:xfrm>
              <a:off x="1480" y="3776"/>
              <a:ext cx="315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kumimoji="1" lang="en-US" sz="1400"/>
                <a:t>This micrograph shows a large polyribosome in a prokaryotic </a:t>
              </a:r>
            </a:p>
            <a:p>
              <a:pPr algn="l"/>
              <a:r>
                <a:rPr kumimoji="1" lang="en-US" sz="1400"/>
                <a:t>cell (TEM).</a:t>
              </a:r>
            </a:p>
          </p:txBody>
        </p:sp>
        <p:sp>
          <p:nvSpPr>
            <p:cNvPr id="227350" name="Text Box 22"/>
            <p:cNvSpPr txBox="1">
              <a:spLocks noChangeArrowheads="1"/>
            </p:cNvSpPr>
            <p:nvPr/>
          </p:nvSpPr>
          <p:spPr bwMode="auto">
            <a:xfrm>
              <a:off x="3764" y="3672"/>
              <a:ext cx="4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0.1 µm</a:t>
              </a:r>
            </a:p>
          </p:txBody>
        </p:sp>
        <p:sp>
          <p:nvSpPr>
            <p:cNvPr id="227351" name="Text Box 23"/>
            <p:cNvSpPr txBox="1">
              <a:spLocks noChangeArrowheads="1"/>
            </p:cNvSpPr>
            <p:nvPr/>
          </p:nvSpPr>
          <p:spPr bwMode="auto">
            <a:xfrm>
              <a:off x="1310" y="3768"/>
              <a:ext cx="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 b="1"/>
                <a:t>(b)</a:t>
              </a:r>
            </a:p>
          </p:txBody>
        </p:sp>
        <p:sp>
          <p:nvSpPr>
            <p:cNvPr id="227357" name="AutoShape 29"/>
            <p:cNvSpPr>
              <a:spLocks/>
            </p:cNvSpPr>
            <p:nvPr/>
          </p:nvSpPr>
          <p:spPr bwMode="auto">
            <a:xfrm rot="5731287">
              <a:off x="2817" y="734"/>
              <a:ext cx="75" cy="1296"/>
            </a:xfrm>
            <a:prstGeom prst="rightBrace">
              <a:avLst>
                <a:gd name="adj1" fmla="val 144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236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985"/>
            <a:ext cx="8534400" cy="9144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b="1" dirty="0">
                <a:solidFill>
                  <a:srgbClr val="008000"/>
                </a:solidFill>
              </a:rPr>
              <a:t> The signal mechanism for targeting proteins to the ER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7683500" y="1225550"/>
            <a:ext cx="14827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kumimoji="1" lang="en-US" sz="1200"/>
              <a:t>     The rest of</a:t>
            </a:r>
          </a:p>
          <a:p>
            <a:pPr algn="l"/>
            <a:r>
              <a:rPr kumimoji="1" lang="en-US" sz="1200"/>
              <a:t>the completed</a:t>
            </a:r>
          </a:p>
          <a:p>
            <a:pPr algn="l"/>
            <a:r>
              <a:rPr kumimoji="1" lang="en-US" sz="1200"/>
              <a:t>polypeptide leaves </a:t>
            </a:r>
          </a:p>
          <a:p>
            <a:pPr algn="l"/>
            <a:r>
              <a:rPr kumimoji="1" lang="en-US" sz="1200"/>
              <a:t>the ribosome and</a:t>
            </a:r>
          </a:p>
          <a:p>
            <a:pPr algn="l"/>
            <a:r>
              <a:rPr kumimoji="1" lang="en-US" sz="1200"/>
              <a:t>folds into its final</a:t>
            </a:r>
          </a:p>
          <a:p>
            <a:pPr algn="l"/>
            <a:r>
              <a:rPr kumimoji="1" lang="en-US" sz="1200"/>
              <a:t>conformation.</a:t>
            </a:r>
          </a:p>
        </p:txBody>
      </p:sp>
      <p:grpSp>
        <p:nvGrpSpPr>
          <p:cNvPr id="228406" name="Group 54"/>
          <p:cNvGrpSpPr>
            <a:grpSpLocks/>
          </p:cNvGrpSpPr>
          <p:nvPr/>
        </p:nvGrpSpPr>
        <p:grpSpPr bwMode="auto">
          <a:xfrm>
            <a:off x="228600" y="1204913"/>
            <a:ext cx="8686800" cy="5191125"/>
            <a:chOff x="144" y="759"/>
            <a:chExt cx="5472" cy="3270"/>
          </a:xfrm>
        </p:grpSpPr>
        <p:pic>
          <p:nvPicPr>
            <p:cNvPr id="228405" name="Picture 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712"/>
              <a:ext cx="5280" cy="2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8404" name="Group 52"/>
            <p:cNvGrpSpPr>
              <a:grpSpLocks/>
            </p:cNvGrpSpPr>
            <p:nvPr/>
          </p:nvGrpSpPr>
          <p:grpSpPr bwMode="auto">
            <a:xfrm>
              <a:off x="144" y="759"/>
              <a:ext cx="5472" cy="3129"/>
              <a:chOff x="144" y="759"/>
              <a:chExt cx="5472" cy="3129"/>
            </a:xfrm>
          </p:grpSpPr>
          <p:sp>
            <p:nvSpPr>
              <p:cNvPr id="228357" name="Text Box 5"/>
              <p:cNvSpPr txBox="1">
                <a:spLocks noChangeArrowheads="1"/>
              </p:cNvSpPr>
              <p:nvPr/>
            </p:nvSpPr>
            <p:spPr bwMode="auto">
              <a:xfrm>
                <a:off x="144" y="775"/>
                <a:ext cx="823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200"/>
                  <a:t>     Polypeptide</a:t>
                </a:r>
              </a:p>
              <a:p>
                <a:pPr algn="l"/>
                <a:r>
                  <a:rPr kumimoji="1" lang="en-US" sz="1200"/>
                  <a:t>synthesis begins</a:t>
                </a:r>
              </a:p>
              <a:p>
                <a:pPr algn="l"/>
                <a:r>
                  <a:rPr kumimoji="1" lang="en-US" sz="1200"/>
                  <a:t>on a free</a:t>
                </a:r>
              </a:p>
              <a:p>
                <a:pPr algn="l"/>
                <a:r>
                  <a:rPr kumimoji="1" lang="en-US" sz="1200"/>
                  <a:t>ribosome in</a:t>
                </a:r>
              </a:p>
              <a:p>
                <a:pPr algn="l"/>
                <a:r>
                  <a:rPr kumimoji="1" lang="en-US" sz="1200"/>
                  <a:t>the cytosol.</a:t>
                </a:r>
              </a:p>
            </p:txBody>
          </p:sp>
          <p:sp>
            <p:nvSpPr>
              <p:cNvPr id="228358" name="Text Box 6"/>
              <p:cNvSpPr txBox="1">
                <a:spLocks noChangeArrowheads="1"/>
              </p:cNvSpPr>
              <p:nvPr/>
            </p:nvSpPr>
            <p:spPr bwMode="auto">
              <a:xfrm>
                <a:off x="912" y="759"/>
                <a:ext cx="874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200"/>
                  <a:t>     An SRP binds </a:t>
                </a:r>
              </a:p>
              <a:p>
                <a:pPr algn="l"/>
                <a:r>
                  <a:rPr kumimoji="1" lang="en-US" sz="1200"/>
                  <a:t>to the signal </a:t>
                </a:r>
              </a:p>
              <a:p>
                <a:pPr algn="l"/>
                <a:r>
                  <a:rPr kumimoji="1" lang="en-US" sz="1200"/>
                  <a:t>peptide, halting </a:t>
                </a:r>
              </a:p>
              <a:p>
                <a:pPr algn="l"/>
                <a:r>
                  <a:rPr kumimoji="1" lang="en-US" sz="1200"/>
                  <a:t>synthesis</a:t>
                </a:r>
              </a:p>
              <a:p>
                <a:pPr algn="l"/>
                <a:r>
                  <a:rPr kumimoji="1" lang="en-US" sz="1200"/>
                  <a:t>momentarily.</a:t>
                </a:r>
              </a:p>
            </p:txBody>
          </p:sp>
          <p:sp>
            <p:nvSpPr>
              <p:cNvPr id="228359" name="Text Box 7"/>
              <p:cNvSpPr txBox="1">
                <a:spLocks noChangeArrowheads="1"/>
              </p:cNvSpPr>
              <p:nvPr/>
            </p:nvSpPr>
            <p:spPr bwMode="auto">
              <a:xfrm>
                <a:off x="1728" y="769"/>
                <a:ext cx="1402" cy="8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200"/>
                  <a:t>      The SRP binds to a</a:t>
                </a:r>
              </a:p>
              <a:p>
                <a:pPr algn="l"/>
                <a:r>
                  <a:rPr kumimoji="1" lang="en-US" sz="1200"/>
                  <a:t>receptor protein in the ER</a:t>
                </a:r>
              </a:p>
              <a:p>
                <a:pPr algn="l"/>
                <a:r>
                  <a:rPr kumimoji="1" lang="en-US" sz="1200"/>
                  <a:t>membrane. This receptor</a:t>
                </a:r>
              </a:p>
              <a:p>
                <a:pPr algn="l"/>
                <a:r>
                  <a:rPr kumimoji="1" lang="en-US" sz="1200"/>
                  <a:t>is part of a protein complex</a:t>
                </a:r>
              </a:p>
              <a:p>
                <a:pPr algn="l"/>
                <a:r>
                  <a:rPr kumimoji="1" lang="en-US" sz="1200"/>
                  <a:t>(a translocation complex)</a:t>
                </a:r>
              </a:p>
              <a:p>
                <a:pPr algn="l"/>
                <a:r>
                  <a:rPr kumimoji="1" lang="en-US" sz="1200"/>
                  <a:t>that has a membrane pore</a:t>
                </a:r>
              </a:p>
              <a:p>
                <a:pPr algn="l"/>
                <a:r>
                  <a:rPr kumimoji="1" lang="en-US" sz="1200"/>
                  <a:t>and a signal-cleaving enzyme.</a:t>
                </a:r>
              </a:p>
            </p:txBody>
          </p:sp>
          <p:sp>
            <p:nvSpPr>
              <p:cNvPr id="228360" name="Text Box 8"/>
              <p:cNvSpPr txBox="1">
                <a:spLocks noChangeArrowheads="1"/>
              </p:cNvSpPr>
              <p:nvPr/>
            </p:nvSpPr>
            <p:spPr bwMode="auto">
              <a:xfrm>
                <a:off x="3056" y="770"/>
                <a:ext cx="1158" cy="8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200"/>
                  <a:t>     The SRP leaves, and</a:t>
                </a:r>
              </a:p>
              <a:p>
                <a:pPr algn="l"/>
                <a:r>
                  <a:rPr kumimoji="1" lang="en-US" sz="1200"/>
                  <a:t>the polypeptide resumes</a:t>
                </a:r>
              </a:p>
              <a:p>
                <a:pPr algn="l"/>
                <a:r>
                  <a:rPr kumimoji="1" lang="en-US" sz="1200"/>
                  <a:t>growing, meanwhile</a:t>
                </a:r>
              </a:p>
              <a:p>
                <a:pPr algn="l"/>
                <a:r>
                  <a:rPr kumimoji="1" lang="en-US" sz="1200"/>
                  <a:t>translocating across the</a:t>
                </a:r>
              </a:p>
              <a:p>
                <a:pPr algn="l"/>
                <a:r>
                  <a:rPr kumimoji="1" lang="en-US" sz="1200"/>
                  <a:t>membrane. (The signal</a:t>
                </a:r>
              </a:p>
              <a:p>
                <a:pPr algn="l"/>
                <a:r>
                  <a:rPr kumimoji="1" lang="en-US" sz="1200"/>
                  <a:t>peptide stays attached</a:t>
                </a:r>
              </a:p>
              <a:p>
                <a:pPr algn="l"/>
                <a:r>
                  <a:rPr kumimoji="1" lang="en-US" sz="1200"/>
                  <a:t>to the membrane.)</a:t>
                </a:r>
              </a:p>
            </p:txBody>
          </p:sp>
          <p:sp>
            <p:nvSpPr>
              <p:cNvPr id="228361" name="Text Box 9"/>
              <p:cNvSpPr txBox="1">
                <a:spLocks noChangeArrowheads="1"/>
              </p:cNvSpPr>
              <p:nvPr/>
            </p:nvSpPr>
            <p:spPr bwMode="auto">
              <a:xfrm>
                <a:off x="4168" y="775"/>
                <a:ext cx="732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200"/>
                  <a:t>    The signal-</a:t>
                </a:r>
              </a:p>
              <a:p>
                <a:pPr algn="l"/>
                <a:r>
                  <a:rPr kumimoji="1" lang="en-US" sz="1200"/>
                  <a:t>cleaving </a:t>
                </a:r>
              </a:p>
              <a:p>
                <a:pPr algn="l"/>
                <a:r>
                  <a:rPr kumimoji="1" lang="en-US" sz="1200"/>
                  <a:t>enzyme</a:t>
                </a:r>
              </a:p>
              <a:p>
                <a:pPr algn="l"/>
                <a:r>
                  <a:rPr kumimoji="1" lang="en-US" sz="1200"/>
                  <a:t>cuts off the</a:t>
                </a:r>
              </a:p>
              <a:p>
                <a:pPr algn="l"/>
                <a:r>
                  <a:rPr kumimoji="1" lang="en-US" sz="1200"/>
                  <a:t>signal peptide.</a:t>
                </a:r>
              </a:p>
            </p:txBody>
          </p:sp>
          <p:sp>
            <p:nvSpPr>
              <p:cNvPr id="228365" name="Oval 13"/>
              <p:cNvSpPr>
                <a:spLocks noChangeArrowheads="1"/>
              </p:cNvSpPr>
              <p:nvPr/>
            </p:nvSpPr>
            <p:spPr bwMode="auto">
              <a:xfrm>
                <a:off x="192" y="8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28366" name="Oval 14"/>
              <p:cNvSpPr>
                <a:spLocks noChangeArrowheads="1"/>
              </p:cNvSpPr>
              <p:nvPr/>
            </p:nvSpPr>
            <p:spPr bwMode="auto">
              <a:xfrm>
                <a:off x="960" y="79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28367" name="Oval 15"/>
              <p:cNvSpPr>
                <a:spLocks noChangeArrowheads="1"/>
              </p:cNvSpPr>
              <p:nvPr/>
            </p:nvSpPr>
            <p:spPr bwMode="auto">
              <a:xfrm>
                <a:off x="1824" y="80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228368" name="Oval 16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28369" name="Oval 17"/>
              <p:cNvSpPr>
                <a:spLocks noChangeArrowheads="1"/>
              </p:cNvSpPr>
              <p:nvPr/>
            </p:nvSpPr>
            <p:spPr bwMode="auto">
              <a:xfrm>
                <a:off x="4208" y="8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228370" name="Oval 18"/>
              <p:cNvSpPr>
                <a:spLocks noChangeArrowheads="1"/>
              </p:cNvSpPr>
              <p:nvPr/>
            </p:nvSpPr>
            <p:spPr bwMode="auto">
              <a:xfrm>
                <a:off x="4896" y="81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228371" name="Line 19"/>
              <p:cNvSpPr>
                <a:spLocks noChangeShapeType="1"/>
              </p:cNvSpPr>
              <p:nvPr/>
            </p:nvSpPr>
            <p:spPr bwMode="auto">
              <a:xfrm>
                <a:off x="176" y="1408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72" name="Line 20"/>
              <p:cNvSpPr>
                <a:spLocks noChangeShapeType="1"/>
              </p:cNvSpPr>
              <p:nvPr/>
            </p:nvSpPr>
            <p:spPr bwMode="auto">
              <a:xfrm>
                <a:off x="960" y="140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73" name="Line 21"/>
              <p:cNvSpPr>
                <a:spLocks noChangeShapeType="1"/>
              </p:cNvSpPr>
              <p:nvPr/>
            </p:nvSpPr>
            <p:spPr bwMode="auto">
              <a:xfrm>
                <a:off x="1760" y="1624"/>
                <a:ext cx="12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74" name="Line 22"/>
              <p:cNvSpPr>
                <a:spLocks noChangeShapeType="1"/>
              </p:cNvSpPr>
              <p:nvPr/>
            </p:nvSpPr>
            <p:spPr bwMode="auto">
              <a:xfrm>
                <a:off x="3120" y="1624"/>
                <a:ext cx="9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75" name="Line 23"/>
              <p:cNvSpPr>
                <a:spLocks noChangeShapeType="1"/>
              </p:cNvSpPr>
              <p:nvPr/>
            </p:nvSpPr>
            <p:spPr bwMode="auto">
              <a:xfrm>
                <a:off x="4216" y="1408"/>
                <a:ext cx="6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76" name="Line 24"/>
              <p:cNvSpPr>
                <a:spLocks noChangeShapeType="1"/>
              </p:cNvSpPr>
              <p:nvPr/>
            </p:nvSpPr>
            <p:spPr bwMode="auto">
              <a:xfrm>
                <a:off x="4896" y="151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77" name="Text Box 25"/>
              <p:cNvSpPr txBox="1">
                <a:spLocks noChangeArrowheads="1"/>
              </p:cNvSpPr>
              <p:nvPr/>
            </p:nvSpPr>
            <p:spPr bwMode="auto">
              <a:xfrm>
                <a:off x="696" y="1776"/>
                <a:ext cx="546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200"/>
                  <a:t>Ribosome</a:t>
                </a:r>
              </a:p>
            </p:txBody>
          </p:sp>
          <p:sp>
            <p:nvSpPr>
              <p:cNvPr id="228378" name="Text Box 26"/>
              <p:cNvSpPr txBox="1">
                <a:spLocks noChangeArrowheads="1"/>
              </p:cNvSpPr>
              <p:nvPr/>
            </p:nvSpPr>
            <p:spPr bwMode="auto">
              <a:xfrm>
                <a:off x="898" y="2227"/>
                <a:ext cx="398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200"/>
                  <a:t>mRNA</a:t>
                </a:r>
              </a:p>
            </p:txBody>
          </p:sp>
          <p:sp>
            <p:nvSpPr>
              <p:cNvPr id="228379" name="Text Box 27"/>
              <p:cNvSpPr txBox="1">
                <a:spLocks noChangeArrowheads="1"/>
              </p:cNvSpPr>
              <p:nvPr/>
            </p:nvSpPr>
            <p:spPr bwMode="auto">
              <a:xfrm>
                <a:off x="771" y="2352"/>
                <a:ext cx="4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200"/>
                  <a:t>Signal</a:t>
                </a:r>
              </a:p>
              <a:p>
                <a:pPr algn="l"/>
                <a:r>
                  <a:rPr kumimoji="1" lang="en-US" sz="1200"/>
                  <a:t>peptide</a:t>
                </a:r>
              </a:p>
            </p:txBody>
          </p:sp>
          <p:sp>
            <p:nvSpPr>
              <p:cNvPr id="228380" name="Text Box 28"/>
              <p:cNvSpPr txBox="1">
                <a:spLocks noChangeArrowheads="1"/>
              </p:cNvSpPr>
              <p:nvPr/>
            </p:nvSpPr>
            <p:spPr bwMode="auto">
              <a:xfrm>
                <a:off x="336" y="2688"/>
                <a:ext cx="583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200"/>
                  <a:t>Signal-</a:t>
                </a:r>
              </a:p>
              <a:p>
                <a:pPr algn="l"/>
                <a:r>
                  <a:rPr kumimoji="1" lang="en-US" sz="1200"/>
                  <a:t>recognition</a:t>
                </a:r>
              </a:p>
              <a:p>
                <a:pPr algn="l"/>
                <a:r>
                  <a:rPr kumimoji="1" lang="en-US" sz="1200"/>
                  <a:t>particle</a:t>
                </a:r>
              </a:p>
              <a:p>
                <a:pPr algn="l"/>
                <a:r>
                  <a:rPr kumimoji="1" lang="en-US" sz="1200"/>
                  <a:t>(SRP)</a:t>
                </a:r>
              </a:p>
            </p:txBody>
          </p:sp>
          <p:sp>
            <p:nvSpPr>
              <p:cNvPr id="228381" name="Text Box 29"/>
              <p:cNvSpPr txBox="1">
                <a:spLocks noChangeArrowheads="1"/>
              </p:cNvSpPr>
              <p:nvPr/>
            </p:nvSpPr>
            <p:spPr bwMode="auto">
              <a:xfrm>
                <a:off x="717" y="3014"/>
                <a:ext cx="467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200"/>
                  <a:t>SRP</a:t>
                </a:r>
              </a:p>
              <a:p>
                <a:pPr algn="l"/>
                <a:r>
                  <a:rPr kumimoji="1" lang="en-US" sz="1200"/>
                  <a:t>receptor</a:t>
                </a:r>
              </a:p>
              <a:p>
                <a:pPr algn="l"/>
                <a:r>
                  <a:rPr kumimoji="1" lang="en-US" sz="1200"/>
                  <a:t>protein</a:t>
                </a:r>
              </a:p>
            </p:txBody>
          </p:sp>
          <p:sp>
            <p:nvSpPr>
              <p:cNvPr id="228382" name="Text Box 30"/>
              <p:cNvSpPr txBox="1">
                <a:spLocks noChangeArrowheads="1"/>
              </p:cNvSpPr>
              <p:nvPr/>
            </p:nvSpPr>
            <p:spPr bwMode="auto">
              <a:xfrm>
                <a:off x="999" y="3600"/>
                <a:ext cx="6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200"/>
                  <a:t>Translocation</a:t>
                </a:r>
              </a:p>
              <a:p>
                <a:pPr algn="l"/>
                <a:r>
                  <a:rPr kumimoji="1" lang="en-US" sz="1200"/>
                  <a:t>complex</a:t>
                </a:r>
              </a:p>
            </p:txBody>
          </p:sp>
          <p:sp>
            <p:nvSpPr>
              <p:cNvPr id="228383" name="Text Box 31"/>
              <p:cNvSpPr txBox="1">
                <a:spLocks noChangeArrowheads="1"/>
              </p:cNvSpPr>
              <p:nvPr/>
            </p:nvSpPr>
            <p:spPr bwMode="auto">
              <a:xfrm>
                <a:off x="209" y="3273"/>
                <a:ext cx="57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200"/>
                  <a:t>CYTOSOL</a:t>
                </a:r>
              </a:p>
            </p:txBody>
          </p:sp>
          <p:sp>
            <p:nvSpPr>
              <p:cNvPr id="228384" name="Text Box 32"/>
              <p:cNvSpPr txBox="1">
                <a:spLocks noChangeArrowheads="1"/>
              </p:cNvSpPr>
              <p:nvPr/>
            </p:nvSpPr>
            <p:spPr bwMode="auto">
              <a:xfrm>
                <a:off x="3352" y="2630"/>
                <a:ext cx="488" cy="4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200"/>
                  <a:t>Signal</a:t>
                </a:r>
              </a:p>
              <a:p>
                <a:pPr algn="l"/>
                <a:r>
                  <a:rPr kumimoji="1" lang="en-US" sz="1200"/>
                  <a:t>peptide</a:t>
                </a:r>
              </a:p>
              <a:p>
                <a:pPr algn="l"/>
                <a:r>
                  <a:rPr kumimoji="1" lang="en-US" sz="1200"/>
                  <a:t>removed</a:t>
                </a:r>
              </a:p>
            </p:txBody>
          </p:sp>
          <p:sp>
            <p:nvSpPr>
              <p:cNvPr id="228385" name="Text Box 33"/>
              <p:cNvSpPr txBox="1">
                <a:spLocks noChangeArrowheads="1"/>
              </p:cNvSpPr>
              <p:nvPr/>
            </p:nvSpPr>
            <p:spPr bwMode="auto">
              <a:xfrm>
                <a:off x="4611" y="2448"/>
                <a:ext cx="5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200"/>
                  <a:t>ER</a:t>
                </a:r>
              </a:p>
              <a:p>
                <a:pPr algn="l"/>
                <a:r>
                  <a:rPr kumimoji="1" lang="en-US" sz="1200"/>
                  <a:t>membrane</a:t>
                </a:r>
              </a:p>
            </p:txBody>
          </p:sp>
          <p:sp>
            <p:nvSpPr>
              <p:cNvPr id="228386" name="Text Box 34"/>
              <p:cNvSpPr txBox="1">
                <a:spLocks noChangeArrowheads="1"/>
              </p:cNvSpPr>
              <p:nvPr/>
            </p:nvSpPr>
            <p:spPr bwMode="auto">
              <a:xfrm>
                <a:off x="4752" y="2803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200"/>
                  <a:t>Protein</a:t>
                </a:r>
              </a:p>
            </p:txBody>
          </p:sp>
          <p:sp>
            <p:nvSpPr>
              <p:cNvPr id="228387" name="Line 35"/>
              <p:cNvSpPr>
                <a:spLocks noChangeShapeType="1"/>
              </p:cNvSpPr>
              <p:nvPr/>
            </p:nvSpPr>
            <p:spPr bwMode="auto">
              <a:xfrm flipV="1">
                <a:off x="768" y="1920"/>
                <a:ext cx="19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88" name="Line 36"/>
              <p:cNvSpPr>
                <a:spLocks noChangeShapeType="1"/>
              </p:cNvSpPr>
              <p:nvPr/>
            </p:nvSpPr>
            <p:spPr bwMode="auto">
              <a:xfrm>
                <a:off x="1104" y="206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89" name="Line 37"/>
              <p:cNvSpPr>
                <a:spLocks noChangeShapeType="1"/>
              </p:cNvSpPr>
              <p:nvPr/>
            </p:nvSpPr>
            <p:spPr bwMode="auto">
              <a:xfrm flipH="1">
                <a:off x="480" y="2544"/>
                <a:ext cx="4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90" name="Line 38"/>
              <p:cNvSpPr>
                <a:spLocks noChangeShapeType="1"/>
              </p:cNvSpPr>
              <p:nvPr/>
            </p:nvSpPr>
            <p:spPr bwMode="auto">
              <a:xfrm>
                <a:off x="1056" y="3400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91" name="Line 39"/>
              <p:cNvSpPr>
                <a:spLocks noChangeShapeType="1"/>
              </p:cNvSpPr>
              <p:nvPr/>
            </p:nvSpPr>
            <p:spPr bwMode="auto">
              <a:xfrm>
                <a:off x="1248" y="3552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92" name="Line 40"/>
              <p:cNvSpPr>
                <a:spLocks noChangeShapeType="1"/>
              </p:cNvSpPr>
              <p:nvPr/>
            </p:nvSpPr>
            <p:spPr bwMode="auto">
              <a:xfrm flipH="1">
                <a:off x="3648" y="2544"/>
                <a:ext cx="14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93" name="Line 41"/>
              <p:cNvSpPr>
                <a:spLocks noChangeShapeType="1"/>
              </p:cNvSpPr>
              <p:nvPr/>
            </p:nvSpPr>
            <p:spPr bwMode="auto">
              <a:xfrm flipV="1">
                <a:off x="4560" y="254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94" name="Line 42"/>
              <p:cNvSpPr>
                <a:spLocks noChangeShapeType="1"/>
              </p:cNvSpPr>
              <p:nvPr/>
            </p:nvSpPr>
            <p:spPr bwMode="auto">
              <a:xfrm>
                <a:off x="4520" y="289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95" name="Line 43"/>
              <p:cNvSpPr>
                <a:spLocks noChangeShapeType="1"/>
              </p:cNvSpPr>
              <p:nvPr/>
            </p:nvSpPr>
            <p:spPr bwMode="auto">
              <a:xfrm>
                <a:off x="432" y="1408"/>
                <a:ext cx="144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97" name="Line 45"/>
              <p:cNvSpPr>
                <a:spLocks noChangeShapeType="1"/>
              </p:cNvSpPr>
              <p:nvPr/>
            </p:nvSpPr>
            <p:spPr bwMode="auto">
              <a:xfrm>
                <a:off x="1248" y="1400"/>
                <a:ext cx="0" cy="16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98" name="Line 46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144" cy="14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399" name="Line 47"/>
              <p:cNvSpPr>
                <a:spLocks noChangeShapeType="1"/>
              </p:cNvSpPr>
              <p:nvPr/>
            </p:nvSpPr>
            <p:spPr bwMode="auto">
              <a:xfrm flipH="1">
                <a:off x="2496" y="1632"/>
                <a:ext cx="912" cy="5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400" name="Line 48"/>
              <p:cNvSpPr>
                <a:spLocks noChangeShapeType="1"/>
              </p:cNvSpPr>
              <p:nvPr/>
            </p:nvSpPr>
            <p:spPr bwMode="auto">
              <a:xfrm flipH="1">
                <a:off x="3120" y="1632"/>
                <a:ext cx="288" cy="12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401" name="Line 49"/>
              <p:cNvSpPr>
                <a:spLocks noChangeShapeType="1"/>
              </p:cNvSpPr>
              <p:nvPr/>
            </p:nvSpPr>
            <p:spPr bwMode="auto">
              <a:xfrm flipH="1">
                <a:off x="3792" y="1408"/>
                <a:ext cx="616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28402" name="Line 50"/>
              <p:cNvSpPr>
                <a:spLocks noChangeShapeType="1"/>
              </p:cNvSpPr>
              <p:nvPr/>
            </p:nvSpPr>
            <p:spPr bwMode="auto">
              <a:xfrm flipH="1">
                <a:off x="4272" y="1504"/>
                <a:ext cx="833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612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9144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b="1" dirty="0">
                <a:solidFill>
                  <a:srgbClr val="008000"/>
                </a:solidFill>
              </a:rPr>
              <a:t> Coupled transcription and translation in bacteria</a:t>
            </a:r>
          </a:p>
        </p:txBody>
      </p: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725613" y="1219200"/>
            <a:ext cx="5373687" cy="5295900"/>
            <a:chOff x="1087" y="768"/>
            <a:chExt cx="3385" cy="3336"/>
          </a:xfrm>
        </p:grpSpPr>
        <p:grpSp>
          <p:nvGrpSpPr>
            <p:cNvPr id="229406" name="Group 30"/>
            <p:cNvGrpSpPr>
              <a:grpSpLocks/>
            </p:cNvGrpSpPr>
            <p:nvPr/>
          </p:nvGrpSpPr>
          <p:grpSpPr bwMode="auto">
            <a:xfrm>
              <a:off x="1087" y="768"/>
              <a:ext cx="3385" cy="3336"/>
              <a:chOff x="1087" y="768"/>
              <a:chExt cx="3385" cy="3336"/>
            </a:xfrm>
          </p:grpSpPr>
          <p:pic>
            <p:nvPicPr>
              <p:cNvPr id="229405" name="Picture 2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61" y="799"/>
                <a:ext cx="3311" cy="33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9404" name="Group 28"/>
              <p:cNvGrpSpPr>
                <a:grpSpLocks/>
              </p:cNvGrpSpPr>
              <p:nvPr/>
            </p:nvGrpSpPr>
            <p:grpSpPr bwMode="auto">
              <a:xfrm>
                <a:off x="1087" y="768"/>
                <a:ext cx="3252" cy="3148"/>
                <a:chOff x="1087" y="768"/>
                <a:chExt cx="3252" cy="3148"/>
              </a:xfrm>
            </p:grpSpPr>
            <p:sp>
              <p:nvSpPr>
                <p:cNvPr id="22938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129" y="1192"/>
                  <a:ext cx="35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 b="1"/>
                    <a:t>DNA</a:t>
                  </a:r>
                </a:p>
              </p:txBody>
            </p:sp>
            <p:sp>
              <p:nvSpPr>
                <p:cNvPr id="22938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28" y="1648"/>
                  <a:ext cx="85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 b="1"/>
                    <a:t>Polyribosome</a:t>
                  </a:r>
                </a:p>
              </p:txBody>
            </p:sp>
            <p:sp>
              <p:nvSpPr>
                <p:cNvPr id="22938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712" y="1360"/>
                  <a:ext cx="45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 b="1"/>
                    <a:t>mRNA</a:t>
                  </a:r>
                </a:p>
              </p:txBody>
            </p:sp>
            <p:sp>
              <p:nvSpPr>
                <p:cNvPr id="229386" name="AutoShape 10"/>
                <p:cNvSpPr>
                  <a:spLocks/>
                </p:cNvSpPr>
                <p:nvPr/>
              </p:nvSpPr>
              <p:spPr bwMode="auto">
                <a:xfrm rot="300000">
                  <a:off x="1960" y="1064"/>
                  <a:ext cx="48" cy="432"/>
                </a:xfrm>
                <a:prstGeom prst="rightBrace">
                  <a:avLst>
                    <a:gd name="adj1" fmla="val 75000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9387" name="Line 11"/>
                <p:cNvSpPr>
                  <a:spLocks noChangeShapeType="1"/>
                </p:cNvSpPr>
                <p:nvPr/>
              </p:nvSpPr>
              <p:spPr bwMode="auto">
                <a:xfrm>
                  <a:off x="2160" y="1024"/>
                  <a:ext cx="12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9388" name="Line 12"/>
                <p:cNvSpPr>
                  <a:spLocks noChangeShapeType="1"/>
                </p:cNvSpPr>
                <p:nvPr/>
              </p:nvSpPr>
              <p:spPr bwMode="auto">
                <a:xfrm>
                  <a:off x="2008" y="1272"/>
                  <a:ext cx="144" cy="3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9389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4128" y="1456"/>
                  <a:ext cx="192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939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52" y="1930"/>
                  <a:ext cx="724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l"/>
                  <a:r>
                    <a:rPr kumimoji="1" lang="en-US" sz="1400"/>
                    <a:t>Direction of</a:t>
                  </a:r>
                </a:p>
                <a:p>
                  <a:pPr algn="l"/>
                  <a:r>
                    <a:rPr kumimoji="1" lang="en-US" sz="1400"/>
                    <a:t>transcription</a:t>
                  </a:r>
                </a:p>
              </p:txBody>
            </p:sp>
            <p:sp>
              <p:nvSpPr>
                <p:cNvPr id="2293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15" y="1941"/>
                  <a:ext cx="524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0.25 </a:t>
                  </a:r>
                  <a:r>
                    <a:rPr kumimoji="1" lang="en-US" sz="1400">
                      <a:sym typeface="Symbol" charset="0"/>
                    </a:rPr>
                    <a:t></a:t>
                  </a:r>
                  <a:r>
                    <a:rPr kumimoji="1" lang="en-US" sz="1400"/>
                    <a:t>m</a:t>
                  </a:r>
                </a:p>
              </p:txBody>
            </p:sp>
            <p:sp>
              <p:nvSpPr>
                <p:cNvPr id="2293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120" y="2072"/>
                  <a:ext cx="693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l"/>
                  <a:r>
                    <a:rPr kumimoji="1" lang="en-US" sz="1400"/>
                    <a:t>RNA</a:t>
                  </a:r>
                </a:p>
                <a:p>
                  <a:pPr algn="l"/>
                  <a:r>
                    <a:rPr kumimoji="1" lang="en-US" sz="1400"/>
                    <a:t>polymerase</a:t>
                  </a:r>
                </a:p>
              </p:txBody>
            </p:sp>
            <p:sp>
              <p:nvSpPr>
                <p:cNvPr id="2293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087" y="2784"/>
                  <a:ext cx="79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Polyribosome</a:t>
                  </a:r>
                </a:p>
              </p:txBody>
            </p:sp>
            <p:sp>
              <p:nvSpPr>
                <p:cNvPr id="2293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645" y="3448"/>
                  <a:ext cx="61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Ribosome</a:t>
                  </a:r>
                </a:p>
              </p:txBody>
            </p:sp>
            <p:sp>
              <p:nvSpPr>
                <p:cNvPr id="2293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799" y="2296"/>
                  <a:ext cx="35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DNA</a:t>
                  </a:r>
                </a:p>
              </p:txBody>
            </p:sp>
            <p:sp>
              <p:nvSpPr>
                <p:cNvPr id="2293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177" y="3701"/>
                  <a:ext cx="864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mRNA (5</a:t>
                  </a:r>
                  <a:r>
                    <a:rPr lang="en-US" sz="1400">
                      <a:sym typeface="Symbol" charset="0"/>
                    </a:rPr>
                    <a:t></a:t>
                  </a:r>
                  <a:r>
                    <a:rPr kumimoji="1" lang="en-US" sz="1400"/>
                    <a:t> end)</a:t>
                  </a:r>
                </a:p>
              </p:txBody>
            </p:sp>
            <p:sp>
              <p:nvSpPr>
                <p:cNvPr id="229397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776" y="2320"/>
                  <a:ext cx="288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9398" name="AutoShape 22"/>
                <p:cNvSpPr>
                  <a:spLocks/>
                </p:cNvSpPr>
                <p:nvPr/>
              </p:nvSpPr>
              <p:spPr bwMode="auto">
                <a:xfrm>
                  <a:off x="1872" y="2752"/>
                  <a:ext cx="48" cy="288"/>
                </a:xfrm>
                <a:prstGeom prst="leftBrace">
                  <a:avLst>
                    <a:gd name="adj1" fmla="val 50000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9399" name="Line 23"/>
                <p:cNvSpPr>
                  <a:spLocks noChangeShapeType="1"/>
                </p:cNvSpPr>
                <p:nvPr/>
              </p:nvSpPr>
              <p:spPr bwMode="auto">
                <a:xfrm>
                  <a:off x="2768" y="3240"/>
                  <a:ext cx="240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940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936" y="2464"/>
                  <a:ext cx="48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940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024" y="3568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2938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341" y="768"/>
                  <a:ext cx="1011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 b="1"/>
                    <a:t>RNA polymerase</a:t>
                  </a:r>
                </a:p>
              </p:txBody>
            </p:sp>
          </p:grpSp>
        </p:grpSp>
        <p:sp>
          <p:nvSpPr>
            <p:cNvPr id="229407" name="Rectangle 31"/>
            <p:cNvSpPr>
              <a:spLocks noChangeArrowheads="1"/>
            </p:cNvSpPr>
            <p:nvPr/>
          </p:nvSpPr>
          <p:spPr bwMode="auto">
            <a:xfrm>
              <a:off x="1129" y="3018"/>
              <a:ext cx="7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Polypeptide</a:t>
              </a:r>
            </a:p>
            <a:p>
              <a:pPr algn="ctr"/>
              <a:r>
                <a:rPr lang="en-US" sz="1400"/>
                <a:t>(amino end)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99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9144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b="1" dirty="0">
                <a:solidFill>
                  <a:srgbClr val="008000"/>
                </a:solidFill>
              </a:rPr>
              <a:t> The molecular basis of sickle-cell disease: a point mutation</a:t>
            </a:r>
          </a:p>
        </p:txBody>
      </p:sp>
      <p:grpSp>
        <p:nvGrpSpPr>
          <p:cNvPr id="230441" name="Group 41"/>
          <p:cNvGrpSpPr>
            <a:grpSpLocks/>
          </p:cNvGrpSpPr>
          <p:nvPr/>
        </p:nvGrpSpPr>
        <p:grpSpPr bwMode="auto">
          <a:xfrm>
            <a:off x="98425" y="1712913"/>
            <a:ext cx="8953500" cy="4002087"/>
            <a:chOff x="62" y="1079"/>
            <a:chExt cx="5640" cy="2521"/>
          </a:xfrm>
        </p:grpSpPr>
        <p:pic>
          <p:nvPicPr>
            <p:cNvPr id="230438" name="Picture 3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1284"/>
              <a:ext cx="3887" cy="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0440" name="Group 40"/>
            <p:cNvGrpSpPr>
              <a:grpSpLocks/>
            </p:cNvGrpSpPr>
            <p:nvPr/>
          </p:nvGrpSpPr>
          <p:grpSpPr bwMode="auto">
            <a:xfrm>
              <a:off x="62" y="1079"/>
              <a:ext cx="5640" cy="2521"/>
              <a:chOff x="62" y="1079"/>
              <a:chExt cx="5640" cy="2521"/>
            </a:xfrm>
          </p:grpSpPr>
          <p:sp>
            <p:nvSpPr>
              <p:cNvPr id="230405" name="Text Box 5"/>
              <p:cNvSpPr txBox="1">
                <a:spLocks noChangeArrowheads="1"/>
              </p:cNvSpPr>
              <p:nvPr/>
            </p:nvSpPr>
            <p:spPr bwMode="auto">
              <a:xfrm>
                <a:off x="4312" y="1119"/>
                <a:ext cx="1264" cy="7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/>
                  <a:t>In the DNA, the</a:t>
                </a:r>
              </a:p>
              <a:p>
                <a:pPr algn="l"/>
                <a:r>
                  <a:rPr kumimoji="1" lang="en-US" sz="1400"/>
                  <a:t>mutant template</a:t>
                </a:r>
              </a:p>
              <a:p>
                <a:pPr algn="l"/>
                <a:r>
                  <a:rPr kumimoji="1" lang="en-US" sz="1400"/>
                  <a:t>strand has an A where </a:t>
                </a:r>
              </a:p>
              <a:p>
                <a:pPr algn="l"/>
                <a:r>
                  <a:rPr kumimoji="1" lang="en-US" sz="1400"/>
                  <a:t>the wild-type template </a:t>
                </a:r>
              </a:p>
              <a:p>
                <a:pPr algn="l"/>
                <a:r>
                  <a:rPr kumimoji="1" lang="en-US" sz="1400"/>
                  <a:t>has a T.</a:t>
                </a:r>
              </a:p>
            </p:txBody>
          </p:sp>
          <p:sp>
            <p:nvSpPr>
              <p:cNvPr id="230406" name="Text Box 6"/>
              <p:cNvSpPr txBox="1">
                <a:spLocks noChangeArrowheads="1"/>
              </p:cNvSpPr>
              <p:nvPr/>
            </p:nvSpPr>
            <p:spPr bwMode="auto">
              <a:xfrm>
                <a:off x="4264" y="2108"/>
                <a:ext cx="1283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/>
                  <a:t>The mutant mRNA has </a:t>
                </a:r>
              </a:p>
              <a:p>
                <a:pPr algn="l"/>
                <a:r>
                  <a:rPr kumimoji="1" lang="en-US" sz="1400"/>
                  <a:t>a U instead of an A in </a:t>
                </a:r>
              </a:p>
              <a:p>
                <a:pPr algn="l"/>
                <a:r>
                  <a:rPr kumimoji="1" lang="en-US" sz="1400"/>
                  <a:t>one codon.</a:t>
                </a:r>
              </a:p>
            </p:txBody>
          </p:sp>
          <p:sp>
            <p:nvSpPr>
              <p:cNvPr id="230407" name="Text Box 7"/>
              <p:cNvSpPr txBox="1">
                <a:spLocks noChangeArrowheads="1"/>
              </p:cNvSpPr>
              <p:nvPr/>
            </p:nvSpPr>
            <p:spPr bwMode="auto">
              <a:xfrm>
                <a:off x="4264" y="3006"/>
                <a:ext cx="1438" cy="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l"/>
                <a:r>
                  <a:rPr kumimoji="1" lang="en-US" sz="1400"/>
                  <a:t>The mutant (sickle-cell) </a:t>
                </a:r>
              </a:p>
              <a:p>
                <a:pPr algn="l"/>
                <a:r>
                  <a:rPr kumimoji="1" lang="en-US" sz="1400"/>
                  <a:t>hemoglobin has a valine </a:t>
                </a:r>
              </a:p>
              <a:p>
                <a:pPr algn="l"/>
                <a:r>
                  <a:rPr kumimoji="1" lang="en-US" sz="1400"/>
                  <a:t>(Val) instead of a glutamic </a:t>
                </a:r>
              </a:p>
              <a:p>
                <a:pPr algn="l"/>
                <a:r>
                  <a:rPr kumimoji="1" lang="en-US" sz="1400"/>
                  <a:t>acid (Glu).</a:t>
                </a:r>
              </a:p>
            </p:txBody>
          </p:sp>
          <p:sp>
            <p:nvSpPr>
              <p:cNvPr id="230408" name="Text Box 8"/>
              <p:cNvSpPr txBox="1">
                <a:spLocks noChangeArrowheads="1"/>
              </p:cNvSpPr>
              <p:nvPr/>
            </p:nvSpPr>
            <p:spPr bwMode="auto">
              <a:xfrm>
                <a:off x="2555" y="1079"/>
                <a:ext cx="133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Mutant hemoglobin DNA</a:t>
                </a:r>
              </a:p>
            </p:txBody>
          </p:sp>
          <p:sp>
            <p:nvSpPr>
              <p:cNvPr id="230409" name="Text Box 9"/>
              <p:cNvSpPr txBox="1">
                <a:spLocks noChangeArrowheads="1"/>
              </p:cNvSpPr>
              <p:nvPr/>
            </p:nvSpPr>
            <p:spPr bwMode="auto">
              <a:xfrm>
                <a:off x="328" y="1079"/>
                <a:ext cx="145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Wild-type hemoglobin DNA</a:t>
                </a:r>
              </a:p>
            </p:txBody>
          </p:sp>
          <p:sp>
            <p:nvSpPr>
              <p:cNvPr id="230410" name="Text Box 10"/>
              <p:cNvSpPr txBox="1">
                <a:spLocks noChangeArrowheads="1"/>
              </p:cNvSpPr>
              <p:nvPr/>
            </p:nvSpPr>
            <p:spPr bwMode="auto">
              <a:xfrm>
                <a:off x="378" y="1999"/>
                <a:ext cx="44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mRNA</a:t>
                </a:r>
              </a:p>
            </p:txBody>
          </p:sp>
          <p:sp>
            <p:nvSpPr>
              <p:cNvPr id="230411" name="Text Box 11"/>
              <p:cNvSpPr txBox="1">
                <a:spLocks noChangeArrowheads="1"/>
              </p:cNvSpPr>
              <p:nvPr/>
            </p:nvSpPr>
            <p:spPr bwMode="auto">
              <a:xfrm>
                <a:off x="2394" y="2007"/>
                <a:ext cx="44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mRNA</a:t>
                </a:r>
              </a:p>
            </p:txBody>
          </p:sp>
          <p:sp>
            <p:nvSpPr>
              <p:cNvPr id="230412" name="Text Box 12"/>
              <p:cNvSpPr txBox="1">
                <a:spLocks noChangeArrowheads="1"/>
              </p:cNvSpPr>
              <p:nvPr/>
            </p:nvSpPr>
            <p:spPr bwMode="auto">
              <a:xfrm>
                <a:off x="556" y="2951"/>
                <a:ext cx="10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Normal hemoglobin</a:t>
                </a:r>
              </a:p>
            </p:txBody>
          </p:sp>
          <p:sp>
            <p:nvSpPr>
              <p:cNvPr id="230413" name="Text Box 13"/>
              <p:cNvSpPr txBox="1">
                <a:spLocks noChangeArrowheads="1"/>
              </p:cNvSpPr>
              <p:nvPr/>
            </p:nvSpPr>
            <p:spPr bwMode="auto">
              <a:xfrm>
                <a:off x="2612" y="2951"/>
                <a:ext cx="1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kumimoji="1" lang="en-US" sz="1400"/>
                  <a:t>Sickle-cell hemoglobin</a:t>
                </a:r>
              </a:p>
            </p:txBody>
          </p:sp>
          <p:sp>
            <p:nvSpPr>
              <p:cNvPr id="230414" name="Text Box 14"/>
              <p:cNvSpPr txBox="1">
                <a:spLocks noChangeArrowheads="1"/>
              </p:cNvSpPr>
              <p:nvPr/>
            </p:nvSpPr>
            <p:spPr bwMode="auto">
              <a:xfrm>
                <a:off x="942" y="3167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Glu</a:t>
                </a:r>
              </a:p>
            </p:txBody>
          </p:sp>
          <p:sp>
            <p:nvSpPr>
              <p:cNvPr id="230415" name="Text Box 15"/>
              <p:cNvSpPr txBox="1">
                <a:spLocks noChangeArrowheads="1"/>
              </p:cNvSpPr>
              <p:nvPr/>
            </p:nvSpPr>
            <p:spPr bwMode="auto">
              <a:xfrm>
                <a:off x="3052" y="3159"/>
                <a:ext cx="2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Val</a:t>
                </a:r>
              </a:p>
            </p:txBody>
          </p:sp>
          <p:sp>
            <p:nvSpPr>
              <p:cNvPr id="230416" name="Text Box 16"/>
              <p:cNvSpPr txBox="1">
                <a:spLocks noChangeArrowheads="1"/>
              </p:cNvSpPr>
              <p:nvPr/>
            </p:nvSpPr>
            <p:spPr bwMode="auto">
              <a:xfrm>
                <a:off x="803" y="1399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C</a:t>
                </a:r>
              </a:p>
            </p:txBody>
          </p:sp>
          <p:sp>
            <p:nvSpPr>
              <p:cNvPr id="230417" name="Text Box 17"/>
              <p:cNvSpPr txBox="1">
                <a:spLocks noChangeArrowheads="1"/>
              </p:cNvSpPr>
              <p:nvPr/>
            </p:nvSpPr>
            <p:spPr bwMode="auto">
              <a:xfrm>
                <a:off x="1009" y="1391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T</a:t>
                </a:r>
              </a:p>
            </p:txBody>
          </p:sp>
          <p:sp>
            <p:nvSpPr>
              <p:cNvPr id="230418" name="Text Box 18"/>
              <p:cNvSpPr txBox="1">
                <a:spLocks noChangeArrowheads="1"/>
              </p:cNvSpPr>
              <p:nvPr/>
            </p:nvSpPr>
            <p:spPr bwMode="auto">
              <a:xfrm>
                <a:off x="1216" y="1391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T</a:t>
                </a:r>
              </a:p>
            </p:txBody>
          </p:sp>
          <p:sp>
            <p:nvSpPr>
              <p:cNvPr id="230419" name="Text Box 19"/>
              <p:cNvSpPr txBox="1">
                <a:spLocks noChangeArrowheads="1"/>
              </p:cNvSpPr>
              <p:nvPr/>
            </p:nvSpPr>
            <p:spPr bwMode="auto">
              <a:xfrm>
                <a:off x="2928" y="1407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C</a:t>
                </a:r>
              </a:p>
            </p:txBody>
          </p:sp>
          <p:sp>
            <p:nvSpPr>
              <p:cNvPr id="230420" name="Text Box 20"/>
              <p:cNvSpPr txBox="1">
                <a:spLocks noChangeArrowheads="1"/>
              </p:cNvSpPr>
              <p:nvPr/>
            </p:nvSpPr>
            <p:spPr bwMode="auto">
              <a:xfrm>
                <a:off x="3131" y="1399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230421" name="Text Box 21"/>
              <p:cNvSpPr txBox="1">
                <a:spLocks noChangeArrowheads="1"/>
              </p:cNvSpPr>
              <p:nvPr/>
            </p:nvSpPr>
            <p:spPr bwMode="auto">
              <a:xfrm>
                <a:off x="3341" y="1399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T</a:t>
                </a:r>
              </a:p>
            </p:txBody>
          </p:sp>
          <p:sp>
            <p:nvSpPr>
              <p:cNvPr id="230422" name="Text Box 22"/>
              <p:cNvSpPr txBox="1">
                <a:spLocks noChangeArrowheads="1"/>
              </p:cNvSpPr>
              <p:nvPr/>
            </p:nvSpPr>
            <p:spPr bwMode="auto">
              <a:xfrm>
                <a:off x="797" y="2223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G</a:t>
                </a:r>
              </a:p>
            </p:txBody>
          </p:sp>
          <p:sp>
            <p:nvSpPr>
              <p:cNvPr id="230423" name="Text Box 23"/>
              <p:cNvSpPr txBox="1">
                <a:spLocks noChangeArrowheads="1"/>
              </p:cNvSpPr>
              <p:nvPr/>
            </p:nvSpPr>
            <p:spPr bwMode="auto">
              <a:xfrm>
                <a:off x="1003" y="2231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A</a:t>
                </a:r>
              </a:p>
            </p:txBody>
          </p:sp>
          <p:sp>
            <p:nvSpPr>
              <p:cNvPr id="230424" name="Text Box 24"/>
              <p:cNvSpPr txBox="1">
                <a:spLocks noChangeArrowheads="1"/>
              </p:cNvSpPr>
              <p:nvPr/>
            </p:nvSpPr>
            <p:spPr bwMode="auto">
              <a:xfrm>
                <a:off x="1210" y="2231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A</a:t>
                </a:r>
              </a:p>
            </p:txBody>
          </p:sp>
          <p:sp>
            <p:nvSpPr>
              <p:cNvPr id="230425" name="Text Box 25"/>
              <p:cNvSpPr txBox="1">
                <a:spLocks noChangeArrowheads="1"/>
              </p:cNvSpPr>
              <p:nvPr/>
            </p:nvSpPr>
            <p:spPr bwMode="auto">
              <a:xfrm>
                <a:off x="2930" y="2263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G</a:t>
                </a:r>
              </a:p>
            </p:txBody>
          </p:sp>
          <p:sp>
            <p:nvSpPr>
              <p:cNvPr id="230426" name="Text Box 26"/>
              <p:cNvSpPr txBox="1">
                <a:spLocks noChangeArrowheads="1"/>
              </p:cNvSpPr>
              <p:nvPr/>
            </p:nvSpPr>
            <p:spPr bwMode="auto">
              <a:xfrm>
                <a:off x="3138" y="2255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bg1"/>
                    </a:solidFill>
                  </a:rPr>
                  <a:t>U</a:t>
                </a:r>
              </a:p>
            </p:txBody>
          </p:sp>
          <p:sp>
            <p:nvSpPr>
              <p:cNvPr id="230427" name="Text Box 27"/>
              <p:cNvSpPr txBox="1">
                <a:spLocks noChangeArrowheads="1"/>
              </p:cNvSpPr>
              <p:nvPr/>
            </p:nvSpPr>
            <p:spPr bwMode="auto">
              <a:xfrm>
                <a:off x="3338" y="2255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A</a:t>
                </a:r>
              </a:p>
            </p:txBody>
          </p:sp>
          <p:sp>
            <p:nvSpPr>
              <p:cNvPr id="230428" name="Text Box 28"/>
              <p:cNvSpPr txBox="1">
                <a:spLocks noChangeArrowheads="1"/>
              </p:cNvSpPr>
              <p:nvPr/>
            </p:nvSpPr>
            <p:spPr bwMode="auto">
              <a:xfrm>
                <a:off x="62" y="1220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3</a:t>
                </a:r>
                <a:r>
                  <a:rPr lang="en-US" sz="1400">
                    <a:sym typeface="Symbol" charset="0"/>
                  </a:rPr>
                  <a:t></a:t>
                </a:r>
              </a:p>
            </p:txBody>
          </p:sp>
          <p:sp>
            <p:nvSpPr>
              <p:cNvPr id="230429" name="Text Box 29"/>
              <p:cNvSpPr txBox="1">
                <a:spLocks noChangeArrowheads="1"/>
              </p:cNvSpPr>
              <p:nvPr/>
            </p:nvSpPr>
            <p:spPr bwMode="auto">
              <a:xfrm>
                <a:off x="1954" y="1220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5</a:t>
                </a:r>
                <a:r>
                  <a:rPr lang="en-US" sz="1400">
                    <a:sym typeface="Symbol" charset="0"/>
                  </a:rPr>
                  <a:t></a:t>
                </a:r>
              </a:p>
            </p:txBody>
          </p:sp>
          <p:sp>
            <p:nvSpPr>
              <p:cNvPr id="230430" name="Text Box 30"/>
              <p:cNvSpPr txBox="1">
                <a:spLocks noChangeArrowheads="1"/>
              </p:cNvSpPr>
              <p:nvPr/>
            </p:nvSpPr>
            <p:spPr bwMode="auto">
              <a:xfrm>
                <a:off x="2198" y="1212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3</a:t>
                </a:r>
                <a:r>
                  <a:rPr lang="en-US" sz="1400">
                    <a:sym typeface="Symbol" charset="0"/>
                  </a:rPr>
                  <a:t></a:t>
                </a:r>
              </a:p>
            </p:txBody>
          </p:sp>
          <p:sp>
            <p:nvSpPr>
              <p:cNvPr id="230431" name="Text Box 31"/>
              <p:cNvSpPr txBox="1">
                <a:spLocks noChangeArrowheads="1"/>
              </p:cNvSpPr>
              <p:nvPr/>
            </p:nvSpPr>
            <p:spPr bwMode="auto">
              <a:xfrm>
                <a:off x="4090" y="1212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5</a:t>
                </a:r>
                <a:r>
                  <a:rPr lang="en-US" sz="1400">
                    <a:sym typeface="Symbol" charset="0"/>
                  </a:rPr>
                  <a:t></a:t>
                </a:r>
              </a:p>
            </p:txBody>
          </p:sp>
          <p:sp>
            <p:nvSpPr>
              <p:cNvPr id="230432" name="Text Box 32"/>
              <p:cNvSpPr txBox="1">
                <a:spLocks noChangeArrowheads="1"/>
              </p:cNvSpPr>
              <p:nvPr/>
            </p:nvSpPr>
            <p:spPr bwMode="auto">
              <a:xfrm>
                <a:off x="2198" y="2436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5</a:t>
                </a:r>
                <a:r>
                  <a:rPr lang="en-US" sz="1400">
                    <a:sym typeface="Symbol" charset="0"/>
                  </a:rPr>
                  <a:t></a:t>
                </a:r>
              </a:p>
            </p:txBody>
          </p:sp>
          <p:sp>
            <p:nvSpPr>
              <p:cNvPr id="230433" name="Text Box 33"/>
              <p:cNvSpPr txBox="1">
                <a:spLocks noChangeArrowheads="1"/>
              </p:cNvSpPr>
              <p:nvPr/>
            </p:nvSpPr>
            <p:spPr bwMode="auto">
              <a:xfrm>
                <a:off x="4090" y="2436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3</a:t>
                </a:r>
                <a:r>
                  <a:rPr lang="en-US" sz="1400">
                    <a:sym typeface="Symbol" charset="0"/>
                  </a:rPr>
                  <a:t></a:t>
                </a:r>
              </a:p>
            </p:txBody>
          </p:sp>
          <p:sp>
            <p:nvSpPr>
              <p:cNvPr id="230434" name="Text Box 34"/>
              <p:cNvSpPr txBox="1">
                <a:spLocks noChangeArrowheads="1"/>
              </p:cNvSpPr>
              <p:nvPr/>
            </p:nvSpPr>
            <p:spPr bwMode="auto">
              <a:xfrm>
                <a:off x="65" y="2436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5</a:t>
                </a:r>
                <a:r>
                  <a:rPr lang="en-US" sz="1400">
                    <a:sym typeface="Symbol" charset="0"/>
                  </a:rPr>
                  <a:t></a:t>
                </a:r>
              </a:p>
            </p:txBody>
          </p:sp>
          <p:sp>
            <p:nvSpPr>
              <p:cNvPr id="230435" name="Text Box 35"/>
              <p:cNvSpPr txBox="1">
                <a:spLocks noChangeArrowheads="1"/>
              </p:cNvSpPr>
              <p:nvPr/>
            </p:nvSpPr>
            <p:spPr bwMode="auto">
              <a:xfrm>
                <a:off x="1957" y="2436"/>
                <a:ext cx="212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1400"/>
                  <a:t>3</a:t>
                </a:r>
                <a:r>
                  <a:rPr lang="en-US" sz="1400">
                    <a:sym typeface="Symbol" charset="0"/>
                  </a:rPr>
                  <a:t>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020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5487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 Base-pair substitution</a:t>
            </a:r>
          </a:p>
        </p:txBody>
      </p:sp>
      <p:grpSp>
        <p:nvGrpSpPr>
          <p:cNvPr id="231536" name="Group 112"/>
          <p:cNvGrpSpPr>
            <a:grpSpLocks/>
          </p:cNvGrpSpPr>
          <p:nvPr/>
        </p:nvGrpSpPr>
        <p:grpSpPr bwMode="auto">
          <a:xfrm>
            <a:off x="2197100" y="647700"/>
            <a:ext cx="4443413" cy="5778500"/>
            <a:chOff x="1384" y="408"/>
            <a:chExt cx="2799" cy="3640"/>
          </a:xfrm>
        </p:grpSpPr>
        <p:pic>
          <p:nvPicPr>
            <p:cNvPr id="231534" name="Picture 1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" y="568"/>
              <a:ext cx="2511" cy="3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429" name="Text Box 5"/>
            <p:cNvSpPr txBox="1">
              <a:spLocks noChangeArrowheads="1"/>
            </p:cNvSpPr>
            <p:nvPr/>
          </p:nvSpPr>
          <p:spPr bwMode="auto">
            <a:xfrm>
              <a:off x="1535" y="408"/>
              <a:ext cx="6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 b="1"/>
                <a:t>Wild type</a:t>
              </a:r>
            </a:p>
          </p:txBody>
        </p:sp>
        <p:sp>
          <p:nvSpPr>
            <p:cNvPr id="231430" name="Text Box 6"/>
            <p:cNvSpPr txBox="1">
              <a:spLocks noChangeArrowheads="1"/>
            </p:cNvSpPr>
            <p:nvPr/>
          </p:nvSpPr>
          <p:spPr bwMode="auto">
            <a:xfrm>
              <a:off x="1977" y="641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31" name="Text Box 7"/>
            <p:cNvSpPr txBox="1">
              <a:spLocks noChangeArrowheads="1"/>
            </p:cNvSpPr>
            <p:nvPr/>
          </p:nvSpPr>
          <p:spPr bwMode="auto">
            <a:xfrm>
              <a:off x="2103" y="6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32" name="Text Box 8"/>
            <p:cNvSpPr txBox="1">
              <a:spLocks noChangeArrowheads="1"/>
            </p:cNvSpPr>
            <p:nvPr/>
          </p:nvSpPr>
          <p:spPr bwMode="auto">
            <a:xfrm>
              <a:off x="2230" y="649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433" name="Text Box 9"/>
            <p:cNvSpPr txBox="1">
              <a:spLocks noChangeArrowheads="1"/>
            </p:cNvSpPr>
            <p:nvPr/>
          </p:nvSpPr>
          <p:spPr bwMode="auto">
            <a:xfrm>
              <a:off x="2366" y="64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34" name="Text Box 10"/>
            <p:cNvSpPr txBox="1">
              <a:spLocks noChangeArrowheads="1"/>
            </p:cNvSpPr>
            <p:nvPr/>
          </p:nvSpPr>
          <p:spPr bwMode="auto">
            <a:xfrm>
              <a:off x="2497" y="64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35" name="Text Box 11"/>
            <p:cNvSpPr txBox="1">
              <a:spLocks noChangeArrowheads="1"/>
            </p:cNvSpPr>
            <p:nvPr/>
          </p:nvSpPr>
          <p:spPr bwMode="auto">
            <a:xfrm>
              <a:off x="2617" y="649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436" name="Text Box 12"/>
            <p:cNvSpPr txBox="1">
              <a:spLocks noChangeArrowheads="1"/>
            </p:cNvSpPr>
            <p:nvPr/>
          </p:nvSpPr>
          <p:spPr bwMode="auto">
            <a:xfrm>
              <a:off x="2754" y="6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37" name="Text Box 13"/>
            <p:cNvSpPr txBox="1">
              <a:spLocks noChangeArrowheads="1"/>
            </p:cNvSpPr>
            <p:nvPr/>
          </p:nvSpPr>
          <p:spPr bwMode="auto">
            <a:xfrm>
              <a:off x="2879" y="6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38" name="Text Box 14"/>
            <p:cNvSpPr txBox="1">
              <a:spLocks noChangeArrowheads="1"/>
            </p:cNvSpPr>
            <p:nvPr/>
          </p:nvSpPr>
          <p:spPr bwMode="auto">
            <a:xfrm>
              <a:off x="3010" y="6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39" name="Text Box 15"/>
            <p:cNvSpPr txBox="1">
              <a:spLocks noChangeArrowheads="1"/>
            </p:cNvSpPr>
            <p:nvPr/>
          </p:nvSpPr>
          <p:spPr bwMode="auto">
            <a:xfrm>
              <a:off x="3137" y="649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440" name="Text Box 16"/>
            <p:cNvSpPr txBox="1">
              <a:spLocks noChangeArrowheads="1"/>
            </p:cNvSpPr>
            <p:nvPr/>
          </p:nvSpPr>
          <p:spPr bwMode="auto">
            <a:xfrm>
              <a:off x="3263" y="649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441" name="Text Box 17"/>
            <p:cNvSpPr txBox="1">
              <a:spLocks noChangeArrowheads="1"/>
            </p:cNvSpPr>
            <p:nvPr/>
          </p:nvSpPr>
          <p:spPr bwMode="auto">
            <a:xfrm>
              <a:off x="3399" y="6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C</a:t>
              </a:r>
            </a:p>
          </p:txBody>
        </p:sp>
        <p:sp>
          <p:nvSpPr>
            <p:cNvPr id="231442" name="Text Box 18"/>
            <p:cNvSpPr txBox="1">
              <a:spLocks noChangeArrowheads="1"/>
            </p:cNvSpPr>
            <p:nvPr/>
          </p:nvSpPr>
          <p:spPr bwMode="auto">
            <a:xfrm>
              <a:off x="3527" y="6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43" name="Text Box 19"/>
            <p:cNvSpPr txBox="1">
              <a:spLocks noChangeArrowheads="1"/>
            </p:cNvSpPr>
            <p:nvPr/>
          </p:nvSpPr>
          <p:spPr bwMode="auto">
            <a:xfrm>
              <a:off x="3662" y="64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44" name="Text Box 20"/>
            <p:cNvSpPr txBox="1">
              <a:spLocks noChangeArrowheads="1"/>
            </p:cNvSpPr>
            <p:nvPr/>
          </p:nvSpPr>
          <p:spPr bwMode="auto">
            <a:xfrm>
              <a:off x="3790" y="64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45" name="Text Box 21"/>
            <p:cNvSpPr txBox="1">
              <a:spLocks noChangeArrowheads="1"/>
            </p:cNvSpPr>
            <p:nvPr/>
          </p:nvSpPr>
          <p:spPr bwMode="auto">
            <a:xfrm>
              <a:off x="1411" y="688"/>
              <a:ext cx="4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mRNA</a:t>
              </a:r>
            </a:p>
          </p:txBody>
        </p:sp>
        <p:sp>
          <p:nvSpPr>
            <p:cNvPr id="231446" name="Text Box 22"/>
            <p:cNvSpPr txBox="1">
              <a:spLocks noChangeArrowheads="1"/>
            </p:cNvSpPr>
            <p:nvPr/>
          </p:nvSpPr>
          <p:spPr bwMode="auto">
            <a:xfrm>
              <a:off x="1845" y="741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5</a:t>
              </a:r>
              <a:r>
                <a:rPr lang="en-US" sz="1400">
                  <a:sym typeface="Symbol" charset="0"/>
                </a:rPr>
                <a:t></a:t>
              </a:r>
            </a:p>
          </p:txBody>
        </p:sp>
        <p:sp>
          <p:nvSpPr>
            <p:cNvPr id="231447" name="Text Box 23"/>
            <p:cNvSpPr txBox="1">
              <a:spLocks noChangeArrowheads="1"/>
            </p:cNvSpPr>
            <p:nvPr/>
          </p:nvSpPr>
          <p:spPr bwMode="auto">
            <a:xfrm>
              <a:off x="1384" y="864"/>
              <a:ext cx="4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Protein</a:t>
              </a:r>
            </a:p>
          </p:txBody>
        </p:sp>
        <p:sp>
          <p:nvSpPr>
            <p:cNvPr id="231448" name="Text Box 24"/>
            <p:cNvSpPr txBox="1">
              <a:spLocks noChangeArrowheads="1"/>
            </p:cNvSpPr>
            <p:nvPr/>
          </p:nvSpPr>
          <p:spPr bwMode="auto">
            <a:xfrm>
              <a:off x="2029" y="88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Met</a:t>
              </a:r>
            </a:p>
          </p:txBody>
        </p:sp>
        <p:sp>
          <p:nvSpPr>
            <p:cNvPr id="231449" name="Text Box 25"/>
            <p:cNvSpPr txBox="1">
              <a:spLocks noChangeArrowheads="1"/>
            </p:cNvSpPr>
            <p:nvPr/>
          </p:nvSpPr>
          <p:spPr bwMode="auto">
            <a:xfrm>
              <a:off x="2417" y="872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Lys</a:t>
              </a:r>
            </a:p>
          </p:txBody>
        </p:sp>
        <p:sp>
          <p:nvSpPr>
            <p:cNvPr id="231450" name="Text Box 26"/>
            <p:cNvSpPr txBox="1">
              <a:spLocks noChangeArrowheads="1"/>
            </p:cNvSpPr>
            <p:nvPr/>
          </p:nvSpPr>
          <p:spPr bwMode="auto">
            <a:xfrm>
              <a:off x="2800" y="880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Phe</a:t>
              </a:r>
            </a:p>
          </p:txBody>
        </p:sp>
        <p:sp>
          <p:nvSpPr>
            <p:cNvPr id="231451" name="Text Box 27"/>
            <p:cNvSpPr txBox="1">
              <a:spLocks noChangeArrowheads="1"/>
            </p:cNvSpPr>
            <p:nvPr/>
          </p:nvSpPr>
          <p:spPr bwMode="auto">
            <a:xfrm>
              <a:off x="3235" y="88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Gly</a:t>
              </a:r>
            </a:p>
          </p:txBody>
        </p:sp>
        <p:sp>
          <p:nvSpPr>
            <p:cNvPr id="231452" name="Text Box 28"/>
            <p:cNvSpPr txBox="1">
              <a:spLocks noChangeArrowheads="1"/>
            </p:cNvSpPr>
            <p:nvPr/>
          </p:nvSpPr>
          <p:spPr bwMode="auto">
            <a:xfrm>
              <a:off x="3587" y="912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Stop</a:t>
              </a:r>
            </a:p>
          </p:txBody>
        </p:sp>
        <p:sp>
          <p:nvSpPr>
            <p:cNvPr id="231453" name="Text Box 29"/>
            <p:cNvSpPr txBox="1">
              <a:spLocks noChangeArrowheads="1"/>
            </p:cNvSpPr>
            <p:nvPr/>
          </p:nvSpPr>
          <p:spPr bwMode="auto">
            <a:xfrm>
              <a:off x="3341" y="1152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Carboxyl end</a:t>
              </a:r>
            </a:p>
          </p:txBody>
        </p:sp>
        <p:sp>
          <p:nvSpPr>
            <p:cNvPr id="231454" name="Text Box 30"/>
            <p:cNvSpPr txBox="1">
              <a:spLocks noChangeArrowheads="1"/>
            </p:cNvSpPr>
            <p:nvPr/>
          </p:nvSpPr>
          <p:spPr bwMode="auto">
            <a:xfrm>
              <a:off x="1438" y="1080"/>
              <a:ext cx="6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Amino end</a:t>
              </a:r>
            </a:p>
          </p:txBody>
        </p:sp>
        <p:sp>
          <p:nvSpPr>
            <p:cNvPr id="231455" name="Line 31"/>
            <p:cNvSpPr>
              <a:spLocks noChangeShapeType="1"/>
            </p:cNvSpPr>
            <p:nvPr/>
          </p:nvSpPr>
          <p:spPr bwMode="auto">
            <a:xfrm flipH="1">
              <a:off x="1771" y="96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1456" name="Line 32"/>
            <p:cNvSpPr>
              <a:spLocks noChangeShapeType="1"/>
            </p:cNvSpPr>
            <p:nvPr/>
          </p:nvSpPr>
          <p:spPr bwMode="auto">
            <a:xfrm>
              <a:off x="3539" y="960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1457" name="AutoShape 33"/>
            <p:cNvSpPr>
              <a:spLocks/>
            </p:cNvSpPr>
            <p:nvPr/>
          </p:nvSpPr>
          <p:spPr bwMode="auto">
            <a:xfrm rot="16200000">
              <a:off x="3723" y="808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1458" name="Text Box 34"/>
            <p:cNvSpPr txBox="1">
              <a:spLocks noChangeArrowheads="1"/>
            </p:cNvSpPr>
            <p:nvPr/>
          </p:nvSpPr>
          <p:spPr bwMode="auto">
            <a:xfrm>
              <a:off x="3909" y="757"/>
              <a:ext cx="2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400"/>
                <a:t>3</a:t>
              </a:r>
              <a:r>
                <a:rPr lang="en-US" sz="1400">
                  <a:sym typeface="Symbol" charset="0"/>
                </a:rPr>
                <a:t></a:t>
              </a:r>
            </a:p>
          </p:txBody>
        </p:sp>
        <p:sp>
          <p:nvSpPr>
            <p:cNvPr id="231459" name="Text Box 35"/>
            <p:cNvSpPr txBox="1">
              <a:spLocks noChangeArrowheads="1"/>
            </p:cNvSpPr>
            <p:nvPr/>
          </p:nvSpPr>
          <p:spPr bwMode="auto">
            <a:xfrm>
              <a:off x="1969" y="1841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60" name="Text Box 36"/>
            <p:cNvSpPr txBox="1">
              <a:spLocks noChangeArrowheads="1"/>
            </p:cNvSpPr>
            <p:nvPr/>
          </p:nvSpPr>
          <p:spPr bwMode="auto">
            <a:xfrm>
              <a:off x="2095" y="18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61" name="Text Box 37"/>
            <p:cNvSpPr txBox="1">
              <a:spLocks noChangeArrowheads="1"/>
            </p:cNvSpPr>
            <p:nvPr/>
          </p:nvSpPr>
          <p:spPr bwMode="auto">
            <a:xfrm>
              <a:off x="2217" y="1849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462" name="Text Box 38"/>
            <p:cNvSpPr txBox="1">
              <a:spLocks noChangeArrowheads="1"/>
            </p:cNvSpPr>
            <p:nvPr/>
          </p:nvSpPr>
          <p:spPr bwMode="auto">
            <a:xfrm>
              <a:off x="2358" y="184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63" name="Text Box 39"/>
            <p:cNvSpPr txBox="1">
              <a:spLocks noChangeArrowheads="1"/>
            </p:cNvSpPr>
            <p:nvPr/>
          </p:nvSpPr>
          <p:spPr bwMode="auto">
            <a:xfrm>
              <a:off x="2489" y="184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64" name="Text Box 40"/>
            <p:cNvSpPr txBox="1">
              <a:spLocks noChangeArrowheads="1"/>
            </p:cNvSpPr>
            <p:nvPr/>
          </p:nvSpPr>
          <p:spPr bwMode="auto">
            <a:xfrm>
              <a:off x="2609" y="1849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465" name="Text Box 41"/>
            <p:cNvSpPr txBox="1">
              <a:spLocks noChangeArrowheads="1"/>
            </p:cNvSpPr>
            <p:nvPr/>
          </p:nvSpPr>
          <p:spPr bwMode="auto">
            <a:xfrm>
              <a:off x="2741" y="18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66" name="Text Box 42"/>
            <p:cNvSpPr txBox="1">
              <a:spLocks noChangeArrowheads="1"/>
            </p:cNvSpPr>
            <p:nvPr/>
          </p:nvSpPr>
          <p:spPr bwMode="auto">
            <a:xfrm>
              <a:off x="2876" y="18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67" name="Text Box 43"/>
            <p:cNvSpPr txBox="1">
              <a:spLocks noChangeArrowheads="1"/>
            </p:cNvSpPr>
            <p:nvPr/>
          </p:nvSpPr>
          <p:spPr bwMode="auto">
            <a:xfrm>
              <a:off x="3002" y="18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68" name="Text Box 44"/>
            <p:cNvSpPr txBox="1">
              <a:spLocks noChangeArrowheads="1"/>
            </p:cNvSpPr>
            <p:nvPr/>
          </p:nvSpPr>
          <p:spPr bwMode="auto">
            <a:xfrm>
              <a:off x="3124" y="1849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469" name="Text Box 45"/>
            <p:cNvSpPr txBox="1">
              <a:spLocks noChangeArrowheads="1"/>
            </p:cNvSpPr>
            <p:nvPr/>
          </p:nvSpPr>
          <p:spPr bwMode="auto">
            <a:xfrm>
              <a:off x="3260" y="1849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470" name="Text Box 46"/>
            <p:cNvSpPr txBox="1">
              <a:spLocks noChangeArrowheads="1"/>
            </p:cNvSpPr>
            <p:nvPr/>
          </p:nvSpPr>
          <p:spPr bwMode="auto">
            <a:xfrm>
              <a:off x="3391" y="18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31471" name="Text Box 47"/>
            <p:cNvSpPr txBox="1">
              <a:spLocks noChangeArrowheads="1"/>
            </p:cNvSpPr>
            <p:nvPr/>
          </p:nvSpPr>
          <p:spPr bwMode="auto">
            <a:xfrm>
              <a:off x="3519" y="184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72" name="Text Box 48"/>
            <p:cNvSpPr txBox="1">
              <a:spLocks noChangeArrowheads="1"/>
            </p:cNvSpPr>
            <p:nvPr/>
          </p:nvSpPr>
          <p:spPr bwMode="auto">
            <a:xfrm>
              <a:off x="3654" y="184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73" name="Text Box 49"/>
            <p:cNvSpPr txBox="1">
              <a:spLocks noChangeArrowheads="1"/>
            </p:cNvSpPr>
            <p:nvPr/>
          </p:nvSpPr>
          <p:spPr bwMode="auto">
            <a:xfrm>
              <a:off x="3782" y="184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74" name="Text Box 50"/>
            <p:cNvSpPr txBox="1">
              <a:spLocks noChangeArrowheads="1"/>
            </p:cNvSpPr>
            <p:nvPr/>
          </p:nvSpPr>
          <p:spPr bwMode="auto">
            <a:xfrm>
              <a:off x="2016" y="208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Met</a:t>
              </a:r>
            </a:p>
          </p:txBody>
        </p:sp>
        <p:sp>
          <p:nvSpPr>
            <p:cNvPr id="231475" name="Text Box 51"/>
            <p:cNvSpPr txBox="1">
              <a:spLocks noChangeArrowheads="1"/>
            </p:cNvSpPr>
            <p:nvPr/>
          </p:nvSpPr>
          <p:spPr bwMode="auto">
            <a:xfrm>
              <a:off x="2404" y="2072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Lys</a:t>
              </a:r>
            </a:p>
          </p:txBody>
        </p:sp>
        <p:sp>
          <p:nvSpPr>
            <p:cNvPr id="231476" name="Text Box 52"/>
            <p:cNvSpPr txBox="1">
              <a:spLocks noChangeArrowheads="1"/>
            </p:cNvSpPr>
            <p:nvPr/>
          </p:nvSpPr>
          <p:spPr bwMode="auto">
            <a:xfrm>
              <a:off x="2787" y="2080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Phe</a:t>
              </a:r>
            </a:p>
          </p:txBody>
        </p:sp>
        <p:sp>
          <p:nvSpPr>
            <p:cNvPr id="231477" name="Text Box 53"/>
            <p:cNvSpPr txBox="1">
              <a:spLocks noChangeArrowheads="1"/>
            </p:cNvSpPr>
            <p:nvPr/>
          </p:nvSpPr>
          <p:spPr bwMode="auto">
            <a:xfrm>
              <a:off x="3222" y="208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Gly</a:t>
              </a:r>
            </a:p>
          </p:txBody>
        </p:sp>
        <p:sp>
          <p:nvSpPr>
            <p:cNvPr id="231478" name="Text Box 54"/>
            <p:cNvSpPr txBox="1">
              <a:spLocks noChangeArrowheads="1"/>
            </p:cNvSpPr>
            <p:nvPr/>
          </p:nvSpPr>
          <p:spPr bwMode="auto">
            <a:xfrm>
              <a:off x="1595" y="1276"/>
              <a:ext cx="12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 b="1"/>
                <a:t>Base-pair substitution</a:t>
              </a:r>
            </a:p>
          </p:txBody>
        </p:sp>
        <p:sp>
          <p:nvSpPr>
            <p:cNvPr id="231479" name="Text Box 55"/>
            <p:cNvSpPr txBox="1">
              <a:spLocks noChangeArrowheads="1"/>
            </p:cNvSpPr>
            <p:nvPr/>
          </p:nvSpPr>
          <p:spPr bwMode="auto">
            <a:xfrm>
              <a:off x="1643" y="1440"/>
              <a:ext cx="18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No effect on amino acid sequence</a:t>
              </a:r>
            </a:p>
          </p:txBody>
        </p:sp>
        <p:sp>
          <p:nvSpPr>
            <p:cNvPr id="231480" name="Text Box 56"/>
            <p:cNvSpPr txBox="1">
              <a:spLocks noChangeArrowheads="1"/>
            </p:cNvSpPr>
            <p:nvPr/>
          </p:nvSpPr>
          <p:spPr bwMode="auto">
            <a:xfrm>
              <a:off x="3031" y="1576"/>
              <a:ext cx="8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U instead of C</a:t>
              </a:r>
            </a:p>
          </p:txBody>
        </p:sp>
        <p:sp>
          <p:nvSpPr>
            <p:cNvPr id="231481" name="Line 57"/>
            <p:cNvSpPr>
              <a:spLocks noChangeShapeType="1"/>
            </p:cNvSpPr>
            <p:nvPr/>
          </p:nvSpPr>
          <p:spPr bwMode="auto">
            <a:xfrm flipV="1">
              <a:off x="3479" y="174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1482" name="Text Box 58"/>
            <p:cNvSpPr txBox="1">
              <a:spLocks noChangeArrowheads="1"/>
            </p:cNvSpPr>
            <p:nvPr/>
          </p:nvSpPr>
          <p:spPr bwMode="auto">
            <a:xfrm>
              <a:off x="3575" y="2112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Stop</a:t>
              </a:r>
            </a:p>
          </p:txBody>
        </p:sp>
        <p:sp>
          <p:nvSpPr>
            <p:cNvPr id="231483" name="AutoShape 59"/>
            <p:cNvSpPr>
              <a:spLocks/>
            </p:cNvSpPr>
            <p:nvPr/>
          </p:nvSpPr>
          <p:spPr bwMode="auto">
            <a:xfrm rot="16200000">
              <a:off x="3711" y="2008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1484" name="Text Box 60"/>
            <p:cNvSpPr txBox="1">
              <a:spLocks noChangeArrowheads="1"/>
            </p:cNvSpPr>
            <p:nvPr/>
          </p:nvSpPr>
          <p:spPr bwMode="auto">
            <a:xfrm>
              <a:off x="1975" y="2701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85" name="Text Box 61"/>
            <p:cNvSpPr txBox="1">
              <a:spLocks noChangeArrowheads="1"/>
            </p:cNvSpPr>
            <p:nvPr/>
          </p:nvSpPr>
          <p:spPr bwMode="auto">
            <a:xfrm>
              <a:off x="2096" y="270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86" name="Text Box 62"/>
            <p:cNvSpPr txBox="1">
              <a:spLocks noChangeArrowheads="1"/>
            </p:cNvSpPr>
            <p:nvPr/>
          </p:nvSpPr>
          <p:spPr bwMode="auto">
            <a:xfrm>
              <a:off x="2223" y="2709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487" name="Text Box 63"/>
            <p:cNvSpPr txBox="1">
              <a:spLocks noChangeArrowheads="1"/>
            </p:cNvSpPr>
            <p:nvPr/>
          </p:nvSpPr>
          <p:spPr bwMode="auto">
            <a:xfrm>
              <a:off x="2364" y="270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88" name="Text Box 64"/>
            <p:cNvSpPr txBox="1">
              <a:spLocks noChangeArrowheads="1"/>
            </p:cNvSpPr>
            <p:nvPr/>
          </p:nvSpPr>
          <p:spPr bwMode="auto">
            <a:xfrm>
              <a:off x="2490" y="270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89" name="Text Box 65"/>
            <p:cNvSpPr txBox="1">
              <a:spLocks noChangeArrowheads="1"/>
            </p:cNvSpPr>
            <p:nvPr/>
          </p:nvSpPr>
          <p:spPr bwMode="auto">
            <a:xfrm>
              <a:off x="2615" y="2709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490" name="Text Box 66"/>
            <p:cNvSpPr txBox="1">
              <a:spLocks noChangeArrowheads="1"/>
            </p:cNvSpPr>
            <p:nvPr/>
          </p:nvSpPr>
          <p:spPr bwMode="auto">
            <a:xfrm>
              <a:off x="2742" y="270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91" name="Text Box 67"/>
            <p:cNvSpPr txBox="1">
              <a:spLocks noChangeArrowheads="1"/>
            </p:cNvSpPr>
            <p:nvPr/>
          </p:nvSpPr>
          <p:spPr bwMode="auto">
            <a:xfrm>
              <a:off x="2877" y="270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92" name="Text Box 68"/>
            <p:cNvSpPr txBox="1">
              <a:spLocks noChangeArrowheads="1"/>
            </p:cNvSpPr>
            <p:nvPr/>
          </p:nvSpPr>
          <p:spPr bwMode="auto">
            <a:xfrm>
              <a:off x="3003" y="270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93" name="Text Box 69"/>
            <p:cNvSpPr txBox="1">
              <a:spLocks noChangeArrowheads="1"/>
            </p:cNvSpPr>
            <p:nvPr/>
          </p:nvSpPr>
          <p:spPr bwMode="auto">
            <a:xfrm>
              <a:off x="3141" y="2709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1494" name="Text Box 70"/>
            <p:cNvSpPr txBox="1">
              <a:spLocks noChangeArrowheads="1"/>
            </p:cNvSpPr>
            <p:nvPr/>
          </p:nvSpPr>
          <p:spPr bwMode="auto">
            <a:xfrm>
              <a:off x="3261" y="2709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495" name="Text Box 71"/>
            <p:cNvSpPr txBox="1">
              <a:spLocks noChangeArrowheads="1"/>
            </p:cNvSpPr>
            <p:nvPr/>
          </p:nvSpPr>
          <p:spPr bwMode="auto">
            <a:xfrm>
              <a:off x="3391" y="270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96" name="Text Box 72"/>
            <p:cNvSpPr txBox="1">
              <a:spLocks noChangeArrowheads="1"/>
            </p:cNvSpPr>
            <p:nvPr/>
          </p:nvSpPr>
          <p:spPr bwMode="auto">
            <a:xfrm>
              <a:off x="3520" y="2709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497" name="Text Box 73"/>
            <p:cNvSpPr txBox="1">
              <a:spLocks noChangeArrowheads="1"/>
            </p:cNvSpPr>
            <p:nvPr/>
          </p:nvSpPr>
          <p:spPr bwMode="auto">
            <a:xfrm>
              <a:off x="3660" y="2704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98" name="Text Box 74"/>
            <p:cNvSpPr txBox="1">
              <a:spLocks noChangeArrowheads="1"/>
            </p:cNvSpPr>
            <p:nvPr/>
          </p:nvSpPr>
          <p:spPr bwMode="auto">
            <a:xfrm>
              <a:off x="3788" y="2704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499" name="Text Box 75"/>
            <p:cNvSpPr txBox="1">
              <a:spLocks noChangeArrowheads="1"/>
            </p:cNvSpPr>
            <p:nvPr/>
          </p:nvSpPr>
          <p:spPr bwMode="auto">
            <a:xfrm>
              <a:off x="2012" y="294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Met</a:t>
              </a:r>
            </a:p>
          </p:txBody>
        </p:sp>
        <p:sp>
          <p:nvSpPr>
            <p:cNvPr id="231500" name="Text Box 76"/>
            <p:cNvSpPr txBox="1">
              <a:spLocks noChangeArrowheads="1"/>
            </p:cNvSpPr>
            <p:nvPr/>
          </p:nvSpPr>
          <p:spPr bwMode="auto">
            <a:xfrm>
              <a:off x="2400" y="2932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Lys</a:t>
              </a:r>
            </a:p>
          </p:txBody>
        </p:sp>
        <p:sp>
          <p:nvSpPr>
            <p:cNvPr id="231501" name="Text Box 77"/>
            <p:cNvSpPr txBox="1">
              <a:spLocks noChangeArrowheads="1"/>
            </p:cNvSpPr>
            <p:nvPr/>
          </p:nvSpPr>
          <p:spPr bwMode="auto">
            <a:xfrm>
              <a:off x="2783" y="2940"/>
              <a:ext cx="3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Phe</a:t>
              </a:r>
            </a:p>
          </p:txBody>
        </p:sp>
        <p:sp>
          <p:nvSpPr>
            <p:cNvPr id="231502" name="Text Box 78"/>
            <p:cNvSpPr txBox="1">
              <a:spLocks noChangeArrowheads="1"/>
            </p:cNvSpPr>
            <p:nvPr/>
          </p:nvSpPr>
          <p:spPr bwMode="auto">
            <a:xfrm>
              <a:off x="3215" y="2940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>
                  <a:solidFill>
                    <a:schemeClr val="bg1"/>
                  </a:solidFill>
                </a:rPr>
                <a:t>Ser</a:t>
              </a:r>
            </a:p>
          </p:txBody>
        </p:sp>
        <p:sp>
          <p:nvSpPr>
            <p:cNvPr id="231503" name="Text Box 79"/>
            <p:cNvSpPr txBox="1">
              <a:spLocks noChangeArrowheads="1"/>
            </p:cNvSpPr>
            <p:nvPr/>
          </p:nvSpPr>
          <p:spPr bwMode="auto">
            <a:xfrm>
              <a:off x="3571" y="2972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Stop</a:t>
              </a:r>
            </a:p>
          </p:txBody>
        </p:sp>
        <p:sp>
          <p:nvSpPr>
            <p:cNvPr id="231504" name="AutoShape 80"/>
            <p:cNvSpPr>
              <a:spLocks/>
            </p:cNvSpPr>
            <p:nvPr/>
          </p:nvSpPr>
          <p:spPr bwMode="auto">
            <a:xfrm rot="16200000">
              <a:off x="3707" y="2868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1505" name="Text Box 81"/>
            <p:cNvSpPr txBox="1">
              <a:spLocks noChangeArrowheads="1"/>
            </p:cNvSpPr>
            <p:nvPr/>
          </p:nvSpPr>
          <p:spPr bwMode="auto">
            <a:xfrm>
              <a:off x="1971" y="3585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506" name="Text Box 82"/>
            <p:cNvSpPr txBox="1">
              <a:spLocks noChangeArrowheads="1"/>
            </p:cNvSpPr>
            <p:nvPr/>
          </p:nvSpPr>
          <p:spPr bwMode="auto">
            <a:xfrm>
              <a:off x="2097" y="3583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507" name="Text Box 83"/>
            <p:cNvSpPr txBox="1">
              <a:spLocks noChangeArrowheads="1"/>
            </p:cNvSpPr>
            <p:nvPr/>
          </p:nvSpPr>
          <p:spPr bwMode="auto">
            <a:xfrm>
              <a:off x="2224" y="3578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508" name="Text Box 84"/>
            <p:cNvSpPr txBox="1">
              <a:spLocks noChangeArrowheads="1"/>
            </p:cNvSpPr>
            <p:nvPr/>
          </p:nvSpPr>
          <p:spPr bwMode="auto">
            <a:xfrm>
              <a:off x="2354" y="3583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31509" name="Text Box 85"/>
            <p:cNvSpPr txBox="1">
              <a:spLocks noChangeArrowheads="1"/>
            </p:cNvSpPr>
            <p:nvPr/>
          </p:nvSpPr>
          <p:spPr bwMode="auto">
            <a:xfrm>
              <a:off x="2491" y="3578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510" name="Text Box 86"/>
            <p:cNvSpPr txBox="1">
              <a:spLocks noChangeArrowheads="1"/>
            </p:cNvSpPr>
            <p:nvPr/>
          </p:nvSpPr>
          <p:spPr bwMode="auto">
            <a:xfrm>
              <a:off x="2606" y="3588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511" name="Text Box 87"/>
            <p:cNvSpPr txBox="1">
              <a:spLocks noChangeArrowheads="1"/>
            </p:cNvSpPr>
            <p:nvPr/>
          </p:nvSpPr>
          <p:spPr bwMode="auto">
            <a:xfrm>
              <a:off x="2743" y="3593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512" name="Text Box 88"/>
            <p:cNvSpPr txBox="1">
              <a:spLocks noChangeArrowheads="1"/>
            </p:cNvSpPr>
            <p:nvPr/>
          </p:nvSpPr>
          <p:spPr bwMode="auto">
            <a:xfrm>
              <a:off x="2873" y="3593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513" name="Text Box 89"/>
            <p:cNvSpPr txBox="1">
              <a:spLocks noChangeArrowheads="1"/>
            </p:cNvSpPr>
            <p:nvPr/>
          </p:nvSpPr>
          <p:spPr bwMode="auto">
            <a:xfrm>
              <a:off x="3004" y="3593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514" name="Text Box 90"/>
            <p:cNvSpPr txBox="1">
              <a:spLocks noChangeArrowheads="1"/>
            </p:cNvSpPr>
            <p:nvPr/>
          </p:nvSpPr>
          <p:spPr bwMode="auto">
            <a:xfrm>
              <a:off x="3131" y="3583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515" name="Text Box 91"/>
            <p:cNvSpPr txBox="1">
              <a:spLocks noChangeArrowheads="1"/>
            </p:cNvSpPr>
            <p:nvPr/>
          </p:nvSpPr>
          <p:spPr bwMode="auto">
            <a:xfrm>
              <a:off x="3252" y="3583"/>
              <a:ext cx="1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G</a:t>
              </a:r>
            </a:p>
          </p:txBody>
        </p:sp>
        <p:sp>
          <p:nvSpPr>
            <p:cNvPr id="231516" name="Text Box 92"/>
            <p:cNvSpPr txBox="1">
              <a:spLocks noChangeArrowheads="1"/>
            </p:cNvSpPr>
            <p:nvPr/>
          </p:nvSpPr>
          <p:spPr bwMode="auto">
            <a:xfrm>
              <a:off x="3393" y="3593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C</a:t>
              </a:r>
            </a:p>
          </p:txBody>
        </p:sp>
        <p:sp>
          <p:nvSpPr>
            <p:cNvPr id="231517" name="Text Box 93"/>
            <p:cNvSpPr txBox="1">
              <a:spLocks noChangeArrowheads="1"/>
            </p:cNvSpPr>
            <p:nvPr/>
          </p:nvSpPr>
          <p:spPr bwMode="auto">
            <a:xfrm>
              <a:off x="3521" y="3588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U</a:t>
              </a:r>
            </a:p>
          </p:txBody>
        </p:sp>
        <p:sp>
          <p:nvSpPr>
            <p:cNvPr id="231518" name="Text Box 94"/>
            <p:cNvSpPr txBox="1">
              <a:spLocks noChangeArrowheads="1"/>
            </p:cNvSpPr>
            <p:nvPr/>
          </p:nvSpPr>
          <p:spPr bwMode="auto">
            <a:xfrm>
              <a:off x="3656" y="3593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519" name="Text Box 95"/>
            <p:cNvSpPr txBox="1">
              <a:spLocks noChangeArrowheads="1"/>
            </p:cNvSpPr>
            <p:nvPr/>
          </p:nvSpPr>
          <p:spPr bwMode="auto">
            <a:xfrm>
              <a:off x="3784" y="3588"/>
              <a:ext cx="1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A</a:t>
              </a:r>
            </a:p>
          </p:txBody>
        </p:sp>
        <p:sp>
          <p:nvSpPr>
            <p:cNvPr id="231520" name="Text Box 96"/>
            <p:cNvSpPr txBox="1">
              <a:spLocks noChangeArrowheads="1"/>
            </p:cNvSpPr>
            <p:nvPr/>
          </p:nvSpPr>
          <p:spPr bwMode="auto">
            <a:xfrm>
              <a:off x="2008" y="3808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Met</a:t>
              </a:r>
            </a:p>
          </p:txBody>
        </p:sp>
        <p:sp>
          <p:nvSpPr>
            <p:cNvPr id="231524" name="Text Box 100"/>
            <p:cNvSpPr txBox="1">
              <a:spLocks noChangeArrowheads="1"/>
            </p:cNvSpPr>
            <p:nvPr/>
          </p:nvSpPr>
          <p:spPr bwMode="auto">
            <a:xfrm>
              <a:off x="2387" y="3856"/>
              <a:ext cx="34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Stop</a:t>
              </a:r>
            </a:p>
          </p:txBody>
        </p:sp>
        <p:sp>
          <p:nvSpPr>
            <p:cNvPr id="231525" name="AutoShape 101"/>
            <p:cNvSpPr>
              <a:spLocks/>
            </p:cNvSpPr>
            <p:nvPr/>
          </p:nvSpPr>
          <p:spPr bwMode="auto">
            <a:xfrm rot="16200000">
              <a:off x="2523" y="3752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1526" name="Text Box 102"/>
            <p:cNvSpPr txBox="1">
              <a:spLocks noChangeArrowheads="1"/>
            </p:cNvSpPr>
            <p:nvPr/>
          </p:nvSpPr>
          <p:spPr bwMode="auto">
            <a:xfrm>
              <a:off x="1655" y="2328"/>
              <a:ext cx="5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Missense</a:t>
              </a:r>
            </a:p>
          </p:txBody>
        </p:sp>
        <p:sp>
          <p:nvSpPr>
            <p:cNvPr id="231527" name="Text Box 103"/>
            <p:cNvSpPr txBox="1">
              <a:spLocks noChangeArrowheads="1"/>
            </p:cNvSpPr>
            <p:nvPr/>
          </p:nvSpPr>
          <p:spPr bwMode="auto">
            <a:xfrm>
              <a:off x="2771" y="2328"/>
              <a:ext cx="8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A instead of G</a:t>
              </a:r>
            </a:p>
          </p:txBody>
        </p:sp>
        <p:sp>
          <p:nvSpPr>
            <p:cNvPr id="231528" name="Line 104"/>
            <p:cNvSpPr>
              <a:spLocks noChangeShapeType="1"/>
            </p:cNvSpPr>
            <p:nvPr/>
          </p:nvSpPr>
          <p:spPr bwMode="auto">
            <a:xfrm flipV="1">
              <a:off x="3219" y="249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1529" name="Text Box 105"/>
            <p:cNvSpPr txBox="1">
              <a:spLocks noChangeArrowheads="1"/>
            </p:cNvSpPr>
            <p:nvPr/>
          </p:nvSpPr>
          <p:spPr bwMode="auto">
            <a:xfrm>
              <a:off x="1640" y="3192"/>
              <a:ext cx="6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Nonsense</a:t>
              </a:r>
            </a:p>
          </p:txBody>
        </p:sp>
        <p:sp>
          <p:nvSpPr>
            <p:cNvPr id="231530" name="Text Box 106"/>
            <p:cNvSpPr txBox="1">
              <a:spLocks noChangeArrowheads="1"/>
            </p:cNvSpPr>
            <p:nvPr/>
          </p:nvSpPr>
          <p:spPr bwMode="auto">
            <a:xfrm>
              <a:off x="2049" y="3312"/>
              <a:ext cx="8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kumimoji="1" lang="en-US" sz="1400"/>
                <a:t>U instead of A</a:t>
              </a:r>
            </a:p>
          </p:txBody>
        </p:sp>
        <p:sp>
          <p:nvSpPr>
            <p:cNvPr id="231531" name="Line 107"/>
            <p:cNvSpPr>
              <a:spLocks noChangeShapeType="1"/>
            </p:cNvSpPr>
            <p:nvPr/>
          </p:nvSpPr>
          <p:spPr bwMode="auto">
            <a:xfrm flipV="1">
              <a:off x="2443" y="348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00372" y="3896520"/>
            <a:ext cx="24999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Transition</a:t>
            </a:r>
          </a:p>
          <a:p>
            <a:r>
              <a:rPr lang="en-US" dirty="0" smtClean="0"/>
              <a:t>Purine to Purine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Pyrimidine to pyrimidine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Transversion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Purine to pyrimidine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Pyrimidine to Purine</a:t>
            </a:r>
          </a:p>
        </p:txBody>
      </p:sp>
    </p:spTree>
    <p:extLst>
      <p:ext uri="{BB962C8B-B14F-4D97-AF65-F5344CB8AC3E}">
        <p14:creationId xmlns:p14="http://schemas.microsoft.com/office/powerpoint/2010/main" val="21885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2297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 Base-pair insertion or deletion</a:t>
            </a:r>
          </a:p>
        </p:txBody>
      </p:sp>
      <p:grpSp>
        <p:nvGrpSpPr>
          <p:cNvPr id="232566" name="Group 118"/>
          <p:cNvGrpSpPr>
            <a:grpSpLocks/>
          </p:cNvGrpSpPr>
          <p:nvPr/>
        </p:nvGrpSpPr>
        <p:grpSpPr bwMode="auto">
          <a:xfrm>
            <a:off x="2136775" y="609600"/>
            <a:ext cx="4151313" cy="5943600"/>
            <a:chOff x="1346" y="384"/>
            <a:chExt cx="2615" cy="3744"/>
          </a:xfrm>
        </p:grpSpPr>
        <p:grpSp>
          <p:nvGrpSpPr>
            <p:cNvPr id="232565" name="Group 117"/>
            <p:cNvGrpSpPr>
              <a:grpSpLocks/>
            </p:cNvGrpSpPr>
            <p:nvPr/>
          </p:nvGrpSpPr>
          <p:grpSpPr bwMode="auto">
            <a:xfrm>
              <a:off x="1346" y="384"/>
              <a:ext cx="2615" cy="3744"/>
              <a:chOff x="1346" y="384"/>
              <a:chExt cx="2615" cy="3744"/>
            </a:xfrm>
          </p:grpSpPr>
          <p:pic>
            <p:nvPicPr>
              <p:cNvPr id="232559" name="Picture 11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5" y="579"/>
                <a:ext cx="2211" cy="3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2563" name="Group 115"/>
              <p:cNvGrpSpPr>
                <a:grpSpLocks/>
              </p:cNvGrpSpPr>
              <p:nvPr/>
            </p:nvGrpSpPr>
            <p:grpSpPr bwMode="auto">
              <a:xfrm>
                <a:off x="1346" y="384"/>
                <a:ext cx="2615" cy="3744"/>
                <a:chOff x="1346" y="384"/>
                <a:chExt cx="2615" cy="3744"/>
              </a:xfrm>
            </p:grpSpPr>
            <p:sp>
              <p:nvSpPr>
                <p:cNvPr id="23246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46" y="688"/>
                  <a:ext cx="44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mRNA</a:t>
                  </a:r>
                </a:p>
              </p:txBody>
            </p:sp>
            <p:sp>
              <p:nvSpPr>
                <p:cNvPr id="23247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346" y="864"/>
                  <a:ext cx="47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Protein</a:t>
                  </a:r>
                </a:p>
              </p:txBody>
            </p:sp>
            <p:sp>
              <p:nvSpPr>
                <p:cNvPr id="23245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656" y="384"/>
                  <a:ext cx="61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 b="1"/>
                    <a:t>Wild type</a:t>
                  </a:r>
                </a:p>
              </p:txBody>
            </p:sp>
            <p:sp>
              <p:nvSpPr>
                <p:cNvPr id="23245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938" y="629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45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052" y="63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4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53" y="625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45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278" y="633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4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8" y="633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4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13" y="633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46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24" y="63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46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740" y="63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4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52" y="63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4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69" y="633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46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081" y="633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46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196" y="63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C</a:t>
                  </a:r>
                </a:p>
              </p:txBody>
            </p:sp>
            <p:sp>
              <p:nvSpPr>
                <p:cNvPr id="2324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308" y="633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46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30" y="633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4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542" y="633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47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776" y="696"/>
                  <a:ext cx="198" cy="1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5</a:t>
                  </a:r>
                  <a:r>
                    <a:rPr lang="en-US" sz="1200">
                      <a:sym typeface="Symbol" charset="0"/>
                    </a:rPr>
                    <a:t></a:t>
                  </a:r>
                </a:p>
              </p:txBody>
            </p:sp>
            <p:sp>
              <p:nvSpPr>
                <p:cNvPr id="23247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005" y="833"/>
                  <a:ext cx="27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Met</a:t>
                  </a:r>
                </a:p>
              </p:txBody>
            </p:sp>
            <p:sp>
              <p:nvSpPr>
                <p:cNvPr id="23247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348" y="833"/>
                  <a:ext cx="26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Lys</a:t>
                  </a:r>
                </a:p>
              </p:txBody>
            </p:sp>
            <p:sp>
              <p:nvSpPr>
                <p:cNvPr id="23247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679" y="833"/>
                  <a:ext cx="286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Phe</a:t>
                  </a:r>
                </a:p>
              </p:txBody>
            </p:sp>
            <p:sp>
              <p:nvSpPr>
                <p:cNvPr id="23247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049" y="825"/>
                  <a:ext cx="26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Gly</a:t>
                  </a:r>
                </a:p>
              </p:txBody>
            </p:sp>
            <p:sp>
              <p:nvSpPr>
                <p:cNvPr id="23247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606" y="1072"/>
                  <a:ext cx="65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Amino end</a:t>
                  </a:r>
                </a:p>
              </p:txBody>
            </p:sp>
            <p:sp>
              <p:nvSpPr>
                <p:cNvPr id="23247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072" y="1088"/>
                  <a:ext cx="77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Carboxyl end</a:t>
                  </a:r>
                </a:p>
              </p:txBody>
            </p:sp>
            <p:sp>
              <p:nvSpPr>
                <p:cNvPr id="232478" name="AutoShape 30"/>
                <p:cNvSpPr>
                  <a:spLocks/>
                </p:cNvSpPr>
                <p:nvPr/>
              </p:nvSpPr>
              <p:spPr bwMode="auto">
                <a:xfrm rot="16200000">
                  <a:off x="3500" y="748"/>
                  <a:ext cx="48" cy="264"/>
                </a:xfrm>
                <a:prstGeom prst="leftBrace">
                  <a:avLst>
                    <a:gd name="adj1" fmla="val 45833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247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356" y="873"/>
                  <a:ext cx="313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Stop</a:t>
                  </a:r>
                </a:p>
              </p:txBody>
            </p:sp>
            <p:sp>
              <p:nvSpPr>
                <p:cNvPr id="23248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880" y="920"/>
                  <a:ext cx="96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2481" name="Line 33"/>
                <p:cNvSpPr>
                  <a:spLocks noChangeShapeType="1"/>
                </p:cNvSpPr>
                <p:nvPr/>
              </p:nvSpPr>
              <p:spPr bwMode="auto">
                <a:xfrm>
                  <a:off x="3320" y="928"/>
                  <a:ext cx="14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248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616" y="1208"/>
                  <a:ext cx="17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 b="1"/>
                    <a:t>Base-pair insertion or deletion</a:t>
                  </a:r>
                </a:p>
              </p:txBody>
            </p:sp>
            <p:sp>
              <p:nvSpPr>
                <p:cNvPr id="23248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64" y="1376"/>
                  <a:ext cx="21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Frameshift causing immediate nonsense</a:t>
                  </a:r>
                </a:p>
              </p:txBody>
            </p:sp>
            <p:sp>
              <p:nvSpPr>
                <p:cNvPr id="23248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994" y="1793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48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108" y="1797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48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25" y="1793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48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332" y="1797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U</a:t>
                  </a:r>
                </a:p>
              </p:txBody>
            </p:sp>
            <p:sp>
              <p:nvSpPr>
                <p:cNvPr id="23248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454" y="1797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48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574" y="1797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490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677" y="1797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49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796" y="1797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49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908" y="1797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49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028" y="1797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49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137" y="1797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49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249" y="1797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49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364" y="1797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C</a:t>
                  </a:r>
                </a:p>
              </p:txBody>
            </p:sp>
            <p:sp>
              <p:nvSpPr>
                <p:cNvPr id="2324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484" y="1797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49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598" y="1797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49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001" y="2555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5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110" y="2559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50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27" y="2555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50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341" y="2559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50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461" y="2559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50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566" y="2559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50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82" y="2559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50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798" y="2559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50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12" y="2559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50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032" y="2559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50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147" y="2559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C</a:t>
                  </a:r>
                </a:p>
              </p:txBody>
            </p:sp>
            <p:sp>
              <p:nvSpPr>
                <p:cNvPr id="23251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259" y="2559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51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378" y="2559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51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493" y="2559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51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998" y="3668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51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112" y="3672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51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24" y="3668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51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341" y="3672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51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6" y="3672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51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571" y="3672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52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676" y="3672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52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797" y="3672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G</a:t>
                  </a:r>
                </a:p>
              </p:txBody>
            </p:sp>
            <p:sp>
              <p:nvSpPr>
                <p:cNvPr id="23252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2" y="3672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C</a:t>
                  </a:r>
                </a:p>
              </p:txBody>
            </p:sp>
            <p:sp>
              <p:nvSpPr>
                <p:cNvPr id="23252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027" y="3672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U</a:t>
                  </a:r>
                </a:p>
              </p:txBody>
            </p:sp>
            <p:sp>
              <p:nvSpPr>
                <p:cNvPr id="23252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146" y="3672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52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258" y="3672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/>
                    <a:t>A</a:t>
                  </a:r>
                </a:p>
              </p:txBody>
            </p:sp>
            <p:sp>
              <p:nvSpPr>
                <p:cNvPr id="23252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048" y="1997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Met</a:t>
                  </a:r>
                </a:p>
              </p:txBody>
            </p:sp>
            <p:sp>
              <p:nvSpPr>
                <p:cNvPr id="232530" name="AutoShape 82"/>
                <p:cNvSpPr>
                  <a:spLocks/>
                </p:cNvSpPr>
                <p:nvPr/>
              </p:nvSpPr>
              <p:spPr bwMode="auto">
                <a:xfrm rot="16200000">
                  <a:off x="2528" y="1932"/>
                  <a:ext cx="48" cy="264"/>
                </a:xfrm>
                <a:prstGeom prst="leftBrace">
                  <a:avLst>
                    <a:gd name="adj1" fmla="val 45833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253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368" y="2053"/>
                  <a:ext cx="34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Stop</a:t>
                  </a:r>
                </a:p>
              </p:txBody>
            </p:sp>
            <p:sp>
              <p:nvSpPr>
                <p:cNvPr id="23253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862" y="2337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U</a:t>
                  </a:r>
                </a:p>
              </p:txBody>
            </p:sp>
            <p:sp>
              <p:nvSpPr>
                <p:cNvPr id="2325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056" y="2752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Met</a:t>
                  </a:r>
                </a:p>
              </p:txBody>
            </p:sp>
            <p:sp>
              <p:nvSpPr>
                <p:cNvPr id="2325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392" y="2752"/>
                  <a:ext cx="29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Lys</a:t>
                  </a:r>
                </a:p>
              </p:txBody>
            </p:sp>
            <p:sp>
              <p:nvSpPr>
                <p:cNvPr id="232535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736" y="2760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</a:rPr>
                    <a:t>Leu</a:t>
                  </a:r>
                </a:p>
              </p:txBody>
            </p:sp>
            <p:sp>
              <p:nvSpPr>
                <p:cNvPr id="23253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086" y="2752"/>
                  <a:ext cx="2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>
                      <a:solidFill>
                        <a:schemeClr val="bg1"/>
                      </a:solidFill>
                    </a:rPr>
                    <a:t>Ala</a:t>
                  </a:r>
                </a:p>
              </p:txBody>
            </p:sp>
            <p:sp>
              <p:nvSpPr>
                <p:cNvPr id="23253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056" y="3864"/>
                  <a:ext cx="3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Met</a:t>
                  </a:r>
                </a:p>
              </p:txBody>
            </p:sp>
            <p:sp>
              <p:nvSpPr>
                <p:cNvPr id="23253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379" y="3864"/>
                  <a:ext cx="31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Phe</a:t>
                  </a:r>
                </a:p>
              </p:txBody>
            </p:sp>
            <p:sp>
              <p:nvSpPr>
                <p:cNvPr id="23254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736" y="3864"/>
                  <a:ext cx="28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Gly</a:t>
                  </a:r>
                </a:p>
              </p:txBody>
            </p:sp>
            <p:sp>
              <p:nvSpPr>
                <p:cNvPr id="232542" name="AutoShape 94"/>
                <p:cNvSpPr>
                  <a:spLocks/>
                </p:cNvSpPr>
                <p:nvPr/>
              </p:nvSpPr>
              <p:spPr bwMode="auto">
                <a:xfrm rot="16200000">
                  <a:off x="3200" y="3820"/>
                  <a:ext cx="48" cy="264"/>
                </a:xfrm>
                <a:prstGeom prst="leftBrace">
                  <a:avLst>
                    <a:gd name="adj1" fmla="val 45833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2543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040" y="3936"/>
                  <a:ext cx="34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Stop</a:t>
                  </a:r>
                </a:p>
              </p:txBody>
            </p:sp>
            <p:sp>
              <p:nvSpPr>
                <p:cNvPr id="23254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529" y="3264"/>
                  <a:ext cx="49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Missing</a:t>
                  </a:r>
                </a:p>
              </p:txBody>
            </p:sp>
            <p:sp>
              <p:nvSpPr>
                <p:cNvPr id="232545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165" y="3281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232546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286" y="3281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A</a:t>
                  </a:r>
                </a:p>
              </p:txBody>
            </p:sp>
            <p:sp>
              <p:nvSpPr>
                <p:cNvPr id="232547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386" y="3281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G</a:t>
                  </a:r>
                </a:p>
              </p:txBody>
            </p:sp>
            <p:sp>
              <p:nvSpPr>
                <p:cNvPr id="23254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961" y="2320"/>
                  <a:ext cx="49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lang="en-US" sz="1400"/>
                    <a:t>Missing</a:t>
                  </a:r>
                </a:p>
              </p:txBody>
            </p:sp>
            <p:sp>
              <p:nvSpPr>
                <p:cNvPr id="232549" name="AutoShape 101"/>
                <p:cNvSpPr>
                  <a:spLocks/>
                </p:cNvSpPr>
                <p:nvPr/>
              </p:nvSpPr>
              <p:spPr bwMode="auto">
                <a:xfrm rot="16200000">
                  <a:off x="2336" y="3432"/>
                  <a:ext cx="48" cy="288"/>
                </a:xfrm>
                <a:prstGeom prst="leftBrace">
                  <a:avLst>
                    <a:gd name="adj1" fmla="val 50000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2550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368" y="3592"/>
                  <a:ext cx="0" cy="2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2551" name="Line 103"/>
                <p:cNvSpPr>
                  <a:spLocks noChangeShapeType="1"/>
                </p:cNvSpPr>
                <p:nvPr/>
              </p:nvSpPr>
              <p:spPr bwMode="auto">
                <a:xfrm>
                  <a:off x="2944" y="2488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2552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2424" y="168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en-US"/>
                </a:p>
              </p:txBody>
            </p:sp>
            <p:sp>
              <p:nvSpPr>
                <p:cNvPr id="23255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167" y="1520"/>
                  <a:ext cx="48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ctr"/>
                  <a:r>
                    <a:rPr kumimoji="1" lang="en-US" sz="1400"/>
                    <a:t>Extra U</a:t>
                  </a:r>
                </a:p>
              </p:txBody>
            </p:sp>
            <p:sp>
              <p:nvSpPr>
                <p:cNvPr id="23255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664" y="2213"/>
                  <a:ext cx="1091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l"/>
                  <a:r>
                    <a:rPr kumimoji="1" lang="en-US" sz="1400"/>
                    <a:t>Frameshift causing </a:t>
                  </a:r>
                </a:p>
                <a:p>
                  <a:pPr algn="l"/>
                  <a:r>
                    <a:rPr kumimoji="1" lang="en-US" sz="1400"/>
                    <a:t>extensive missense</a:t>
                  </a:r>
                </a:p>
              </p:txBody>
            </p:sp>
            <p:sp>
              <p:nvSpPr>
                <p:cNvPr id="23255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624" y="2957"/>
                  <a:ext cx="233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pPr algn="l"/>
                  <a:r>
                    <a:rPr kumimoji="1" lang="en-US" sz="1400"/>
                    <a:t>Insertion or deletion of 3 nucleotides:</a:t>
                  </a:r>
                </a:p>
                <a:p>
                  <a:pPr algn="l"/>
                  <a:r>
                    <a:rPr kumimoji="1" lang="en-US" sz="1400"/>
                    <a:t>no frameshift but extra or missing amino acid</a:t>
                  </a:r>
                </a:p>
              </p:txBody>
            </p:sp>
          </p:grpSp>
        </p:grpSp>
        <p:sp>
          <p:nvSpPr>
            <p:cNvPr id="232561" name="Text Box 113"/>
            <p:cNvSpPr txBox="1">
              <a:spLocks noChangeArrowheads="1"/>
            </p:cNvSpPr>
            <p:nvPr/>
          </p:nvSpPr>
          <p:spPr bwMode="auto">
            <a:xfrm>
              <a:off x="3693" y="695"/>
              <a:ext cx="19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1200"/>
                <a:t>3</a:t>
              </a:r>
              <a:r>
                <a:rPr lang="en-US" sz="1200">
                  <a:sym typeface="Symbol" charset="0"/>
                </a:rPr>
                <a:t>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765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9144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b="1" dirty="0" smtClean="0">
                <a:solidFill>
                  <a:srgbClr val="008000"/>
                </a:solidFill>
              </a:rPr>
              <a:t>A </a:t>
            </a:r>
            <a:r>
              <a:rPr lang="en-US" b="1" dirty="0">
                <a:solidFill>
                  <a:srgbClr val="008000"/>
                </a:solidFill>
              </a:rPr>
              <a:t>summary of transcription and translation in a eukaryotic cell</a:t>
            </a:r>
          </a:p>
        </p:txBody>
      </p:sp>
      <p:pic>
        <p:nvPicPr>
          <p:cNvPr id="233572" name="Picture 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219200"/>
            <a:ext cx="4716462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3589" name="Group 117"/>
          <p:cNvGrpSpPr>
            <a:grpSpLocks/>
          </p:cNvGrpSpPr>
          <p:nvPr/>
        </p:nvGrpSpPr>
        <p:grpSpPr bwMode="auto">
          <a:xfrm>
            <a:off x="1981200" y="1208088"/>
            <a:ext cx="4806950" cy="5160962"/>
            <a:chOff x="1248" y="761"/>
            <a:chExt cx="3028" cy="3251"/>
          </a:xfrm>
        </p:grpSpPr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1441" y="777"/>
              <a:ext cx="57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/>
                <a:t>TRANSCRIPTION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1402" y="854"/>
              <a:ext cx="66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     RNA is transcribed</a:t>
              </a:r>
            </a:p>
            <a:p>
              <a:pPr algn="l"/>
              <a:r>
                <a:rPr lang="en-US" sz="700"/>
                <a:t>from a DNA template.</a:t>
              </a:r>
            </a:p>
          </p:txBody>
        </p:sp>
        <p:sp>
          <p:nvSpPr>
            <p:cNvPr id="233483" name="Text Box 11"/>
            <p:cNvSpPr txBox="1">
              <a:spLocks noChangeArrowheads="1"/>
            </p:cNvSpPr>
            <p:nvPr/>
          </p:nvSpPr>
          <p:spPr bwMode="auto">
            <a:xfrm>
              <a:off x="2512" y="761"/>
              <a:ext cx="233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DNA</a:t>
              </a:r>
            </a:p>
          </p:txBody>
        </p:sp>
        <p:sp>
          <p:nvSpPr>
            <p:cNvPr id="233484" name="Text Box 12"/>
            <p:cNvSpPr txBox="1">
              <a:spLocks noChangeArrowheads="1"/>
            </p:cNvSpPr>
            <p:nvPr/>
          </p:nvSpPr>
          <p:spPr bwMode="auto">
            <a:xfrm>
              <a:off x="2424" y="1240"/>
              <a:ext cx="4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RNA</a:t>
              </a:r>
            </a:p>
            <a:p>
              <a:pPr algn="l"/>
              <a:r>
                <a:rPr lang="en-US" sz="700"/>
                <a:t>polymerase</a:t>
              </a:r>
            </a:p>
          </p:txBody>
        </p:sp>
        <p:sp>
          <p:nvSpPr>
            <p:cNvPr id="233485" name="Text Box 13"/>
            <p:cNvSpPr txBox="1">
              <a:spLocks noChangeArrowheads="1"/>
            </p:cNvSpPr>
            <p:nvPr/>
          </p:nvSpPr>
          <p:spPr bwMode="auto">
            <a:xfrm>
              <a:off x="1360" y="1238"/>
              <a:ext cx="3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RNA</a:t>
              </a:r>
            </a:p>
            <a:p>
              <a:pPr algn="l"/>
              <a:r>
                <a:rPr lang="en-US" sz="700"/>
                <a:t>transcript</a:t>
              </a:r>
            </a:p>
          </p:txBody>
        </p:sp>
        <p:sp>
          <p:nvSpPr>
            <p:cNvPr id="233486" name="Text Box 14"/>
            <p:cNvSpPr txBox="1">
              <a:spLocks noChangeArrowheads="1"/>
            </p:cNvSpPr>
            <p:nvPr/>
          </p:nvSpPr>
          <p:spPr bwMode="auto">
            <a:xfrm>
              <a:off x="1302" y="1390"/>
              <a:ext cx="621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RNA PROCESSING</a:t>
              </a:r>
            </a:p>
          </p:txBody>
        </p:sp>
        <p:sp>
          <p:nvSpPr>
            <p:cNvPr id="233487" name="Text Box 15"/>
            <p:cNvSpPr txBox="1">
              <a:spLocks noChangeArrowheads="1"/>
            </p:cNvSpPr>
            <p:nvPr/>
          </p:nvSpPr>
          <p:spPr bwMode="auto">
            <a:xfrm>
              <a:off x="1284" y="1473"/>
              <a:ext cx="688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    In eukaryotes, the</a:t>
              </a:r>
            </a:p>
            <a:p>
              <a:pPr algn="l"/>
              <a:r>
                <a:rPr lang="en-US" sz="700"/>
                <a:t>RNA transcript (pre-</a:t>
              </a:r>
            </a:p>
            <a:p>
              <a:pPr algn="l"/>
              <a:r>
                <a:rPr lang="en-US" sz="700"/>
                <a:t>mRNA) is spliced and</a:t>
              </a:r>
            </a:p>
            <a:p>
              <a:pPr algn="l"/>
              <a:r>
                <a:rPr lang="en-US" sz="700"/>
                <a:t>modified to produce</a:t>
              </a:r>
            </a:p>
            <a:p>
              <a:pPr algn="l"/>
              <a:r>
                <a:rPr lang="en-US" sz="700"/>
                <a:t>mRNA, which moves</a:t>
              </a:r>
            </a:p>
            <a:p>
              <a:pPr algn="l"/>
              <a:r>
                <a:rPr lang="en-US" sz="700"/>
                <a:t>from the nucleus to the</a:t>
              </a:r>
            </a:p>
            <a:p>
              <a:pPr algn="l"/>
              <a:r>
                <a:rPr lang="en-US" sz="700"/>
                <a:t>cytoplasm.</a:t>
              </a:r>
            </a:p>
          </p:txBody>
        </p:sp>
        <p:sp>
          <p:nvSpPr>
            <p:cNvPr id="233488" name="Text Box 16"/>
            <p:cNvSpPr txBox="1">
              <a:spLocks noChangeArrowheads="1"/>
            </p:cNvSpPr>
            <p:nvPr/>
          </p:nvSpPr>
          <p:spPr bwMode="auto">
            <a:xfrm>
              <a:off x="2072" y="1384"/>
              <a:ext cx="243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Exon</a:t>
              </a:r>
            </a:p>
          </p:txBody>
        </p:sp>
        <p:sp>
          <p:nvSpPr>
            <p:cNvPr id="233489" name="Text Box 17"/>
            <p:cNvSpPr txBox="1">
              <a:spLocks noChangeArrowheads="1"/>
            </p:cNvSpPr>
            <p:nvPr/>
          </p:nvSpPr>
          <p:spPr bwMode="auto">
            <a:xfrm rot="19800000">
              <a:off x="2900" y="1067"/>
              <a:ext cx="28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Poly-A</a:t>
              </a:r>
            </a:p>
          </p:txBody>
        </p:sp>
        <p:sp>
          <p:nvSpPr>
            <p:cNvPr id="233490" name="Line 18"/>
            <p:cNvSpPr>
              <a:spLocks noChangeShapeType="1"/>
            </p:cNvSpPr>
            <p:nvPr/>
          </p:nvSpPr>
          <p:spPr bwMode="auto">
            <a:xfrm>
              <a:off x="2700" y="836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2368" y="1248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492" name="Line 20"/>
            <p:cNvSpPr>
              <a:spLocks noChangeShapeType="1"/>
            </p:cNvSpPr>
            <p:nvPr/>
          </p:nvSpPr>
          <p:spPr bwMode="auto">
            <a:xfrm flipV="1">
              <a:off x="2192" y="1496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493" name="Text Box 21"/>
            <p:cNvSpPr txBox="1">
              <a:spLocks noChangeArrowheads="1"/>
            </p:cNvSpPr>
            <p:nvPr/>
          </p:nvSpPr>
          <p:spPr bwMode="auto">
            <a:xfrm>
              <a:off x="2396" y="1504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RNA transcript</a:t>
              </a:r>
            </a:p>
            <a:p>
              <a:pPr algn="l"/>
              <a:r>
                <a:rPr lang="en-US" sz="700"/>
                <a:t>(pre-mRNA)</a:t>
              </a:r>
            </a:p>
          </p:txBody>
        </p:sp>
        <p:sp>
          <p:nvSpPr>
            <p:cNvPr id="233494" name="Text Box 22"/>
            <p:cNvSpPr txBox="1">
              <a:spLocks noChangeArrowheads="1"/>
            </p:cNvSpPr>
            <p:nvPr/>
          </p:nvSpPr>
          <p:spPr bwMode="auto">
            <a:xfrm>
              <a:off x="2452" y="1640"/>
              <a:ext cx="26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Intron</a:t>
              </a:r>
            </a:p>
          </p:txBody>
        </p:sp>
        <p:sp>
          <p:nvSpPr>
            <p:cNvPr id="233495" name="Text Box 23"/>
            <p:cNvSpPr txBox="1">
              <a:spLocks noChangeArrowheads="1"/>
            </p:cNvSpPr>
            <p:nvPr/>
          </p:nvSpPr>
          <p:spPr bwMode="auto">
            <a:xfrm>
              <a:off x="1927" y="1857"/>
              <a:ext cx="381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NUCLEUS</a:t>
              </a:r>
            </a:p>
          </p:txBody>
        </p:sp>
        <p:sp>
          <p:nvSpPr>
            <p:cNvPr id="233496" name="Line 24"/>
            <p:cNvSpPr>
              <a:spLocks noChangeShapeType="1"/>
            </p:cNvSpPr>
            <p:nvPr/>
          </p:nvSpPr>
          <p:spPr bwMode="auto">
            <a:xfrm>
              <a:off x="2452" y="170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497" name="Line 25"/>
            <p:cNvSpPr>
              <a:spLocks noChangeShapeType="1"/>
            </p:cNvSpPr>
            <p:nvPr/>
          </p:nvSpPr>
          <p:spPr bwMode="auto">
            <a:xfrm flipH="1">
              <a:off x="2560" y="1488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498" name="Text Box 26"/>
            <p:cNvSpPr txBox="1">
              <a:spLocks noChangeArrowheads="1"/>
            </p:cNvSpPr>
            <p:nvPr/>
          </p:nvSpPr>
          <p:spPr bwMode="auto">
            <a:xfrm rot="19800000">
              <a:off x="2642" y="1793"/>
              <a:ext cx="218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Cap</a:t>
              </a:r>
            </a:p>
          </p:txBody>
        </p:sp>
        <p:sp>
          <p:nvSpPr>
            <p:cNvPr id="233499" name="Text Box 27"/>
            <p:cNvSpPr txBox="1">
              <a:spLocks noChangeArrowheads="1"/>
            </p:cNvSpPr>
            <p:nvPr/>
          </p:nvSpPr>
          <p:spPr bwMode="auto">
            <a:xfrm>
              <a:off x="1636" y="2033"/>
              <a:ext cx="61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600"/>
                <a:t>FORMATION OF</a:t>
              </a:r>
            </a:p>
            <a:p>
              <a:pPr algn="ctr"/>
              <a:r>
                <a:rPr lang="en-US" sz="600"/>
                <a:t>INITIATION COMPLEX</a:t>
              </a:r>
            </a:p>
          </p:txBody>
        </p:sp>
        <p:sp>
          <p:nvSpPr>
            <p:cNvPr id="233500" name="Text Box 28"/>
            <p:cNvSpPr txBox="1">
              <a:spLocks noChangeArrowheads="1"/>
            </p:cNvSpPr>
            <p:nvPr/>
          </p:nvSpPr>
          <p:spPr bwMode="auto">
            <a:xfrm>
              <a:off x="1604" y="2160"/>
              <a:ext cx="73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      After leaving the</a:t>
              </a:r>
            </a:p>
            <a:p>
              <a:pPr algn="l"/>
              <a:r>
                <a:rPr lang="en-US" sz="700"/>
                <a:t>nucleus, mRNA attaches</a:t>
              </a:r>
            </a:p>
            <a:p>
              <a:pPr algn="l"/>
              <a:r>
                <a:rPr lang="en-US" sz="700"/>
                <a:t>to the ribosome.</a:t>
              </a:r>
            </a:p>
          </p:txBody>
        </p:sp>
        <p:sp>
          <p:nvSpPr>
            <p:cNvPr id="233501" name="Text Box 29"/>
            <p:cNvSpPr txBox="1">
              <a:spLocks noChangeArrowheads="1"/>
            </p:cNvSpPr>
            <p:nvPr/>
          </p:nvSpPr>
          <p:spPr bwMode="auto">
            <a:xfrm>
              <a:off x="1248" y="2152"/>
              <a:ext cx="46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CYTOPLASM</a:t>
              </a:r>
            </a:p>
          </p:txBody>
        </p:sp>
        <p:sp>
          <p:nvSpPr>
            <p:cNvPr id="233502" name="Text Box 30"/>
            <p:cNvSpPr txBox="1">
              <a:spLocks noChangeArrowheads="1"/>
            </p:cNvSpPr>
            <p:nvPr/>
          </p:nvSpPr>
          <p:spPr bwMode="auto">
            <a:xfrm>
              <a:off x="2184" y="2433"/>
              <a:ext cx="28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mRNA</a:t>
              </a:r>
            </a:p>
          </p:txBody>
        </p:sp>
        <p:sp>
          <p:nvSpPr>
            <p:cNvPr id="233503" name="Line 31"/>
            <p:cNvSpPr>
              <a:spLocks noChangeShapeType="1"/>
            </p:cNvSpPr>
            <p:nvPr/>
          </p:nvSpPr>
          <p:spPr bwMode="auto">
            <a:xfrm flipH="1">
              <a:off x="2428" y="249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04" name="Text Box 32"/>
            <p:cNvSpPr txBox="1">
              <a:spLocks noChangeArrowheads="1"/>
            </p:cNvSpPr>
            <p:nvPr/>
          </p:nvSpPr>
          <p:spPr bwMode="auto">
            <a:xfrm rot="19200000">
              <a:off x="2300" y="2587"/>
              <a:ext cx="28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Poly-A</a:t>
              </a:r>
            </a:p>
          </p:txBody>
        </p:sp>
        <p:sp>
          <p:nvSpPr>
            <p:cNvPr id="233505" name="Text Box 33"/>
            <p:cNvSpPr txBox="1">
              <a:spLocks noChangeArrowheads="1"/>
            </p:cNvSpPr>
            <p:nvPr/>
          </p:nvSpPr>
          <p:spPr bwMode="auto">
            <a:xfrm>
              <a:off x="2560" y="2424"/>
              <a:ext cx="4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Growing</a:t>
              </a:r>
            </a:p>
            <a:p>
              <a:pPr algn="l"/>
              <a:r>
                <a:rPr lang="en-US" sz="700"/>
                <a:t>polypeptide</a:t>
              </a:r>
            </a:p>
          </p:txBody>
        </p:sp>
        <p:sp>
          <p:nvSpPr>
            <p:cNvPr id="233506" name="Text Box 34"/>
            <p:cNvSpPr txBox="1">
              <a:spLocks noChangeArrowheads="1"/>
            </p:cNvSpPr>
            <p:nvPr/>
          </p:nvSpPr>
          <p:spPr bwMode="auto">
            <a:xfrm>
              <a:off x="2037" y="2768"/>
              <a:ext cx="3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Ribosomal</a:t>
              </a:r>
            </a:p>
            <a:p>
              <a:pPr algn="l"/>
              <a:r>
                <a:rPr lang="en-US" sz="700"/>
                <a:t>subunits</a:t>
              </a:r>
            </a:p>
          </p:txBody>
        </p:sp>
        <p:sp>
          <p:nvSpPr>
            <p:cNvPr id="233507" name="Line 35"/>
            <p:cNvSpPr>
              <a:spLocks noChangeShapeType="1"/>
            </p:cNvSpPr>
            <p:nvPr/>
          </p:nvSpPr>
          <p:spPr bwMode="auto">
            <a:xfrm>
              <a:off x="1984" y="2592"/>
              <a:ext cx="9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08" name="Line 36"/>
            <p:cNvSpPr>
              <a:spLocks noChangeShapeType="1"/>
            </p:cNvSpPr>
            <p:nvPr/>
          </p:nvSpPr>
          <p:spPr bwMode="auto">
            <a:xfrm flipV="1">
              <a:off x="1888" y="2832"/>
              <a:ext cx="192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09" name="Text Box 37"/>
            <p:cNvSpPr txBox="1">
              <a:spLocks noChangeArrowheads="1"/>
            </p:cNvSpPr>
            <p:nvPr/>
          </p:nvSpPr>
          <p:spPr bwMode="auto">
            <a:xfrm rot="19800000">
              <a:off x="1294" y="3139"/>
              <a:ext cx="218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Cap</a:t>
              </a:r>
            </a:p>
          </p:txBody>
        </p:sp>
        <p:sp>
          <p:nvSpPr>
            <p:cNvPr id="233510" name="Text Box 38"/>
            <p:cNvSpPr txBox="1">
              <a:spLocks noChangeArrowheads="1"/>
            </p:cNvSpPr>
            <p:nvPr/>
          </p:nvSpPr>
          <p:spPr bwMode="auto">
            <a:xfrm>
              <a:off x="3078" y="1726"/>
              <a:ext cx="5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Aminoacyl-tRNA</a:t>
              </a:r>
            </a:p>
            <a:p>
              <a:pPr algn="l"/>
              <a:r>
                <a:rPr lang="en-US" sz="700"/>
                <a:t>synthetase</a:t>
              </a:r>
            </a:p>
          </p:txBody>
        </p:sp>
        <p:sp>
          <p:nvSpPr>
            <p:cNvPr id="233511" name="Text Box 39"/>
            <p:cNvSpPr txBox="1">
              <a:spLocks noChangeArrowheads="1"/>
            </p:cNvSpPr>
            <p:nvPr/>
          </p:nvSpPr>
          <p:spPr bwMode="auto">
            <a:xfrm>
              <a:off x="2822" y="1986"/>
              <a:ext cx="2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Amino</a:t>
              </a:r>
            </a:p>
            <a:p>
              <a:pPr algn="l"/>
              <a:r>
                <a:rPr lang="en-US" sz="700"/>
                <a:t>acid</a:t>
              </a:r>
            </a:p>
          </p:txBody>
        </p:sp>
        <p:sp>
          <p:nvSpPr>
            <p:cNvPr id="233512" name="Line 40"/>
            <p:cNvSpPr>
              <a:spLocks noChangeShapeType="1"/>
            </p:cNvSpPr>
            <p:nvPr/>
          </p:nvSpPr>
          <p:spPr bwMode="auto">
            <a:xfrm flipH="1">
              <a:off x="3088" y="205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13" name="Line 41"/>
            <p:cNvSpPr>
              <a:spLocks noChangeShapeType="1"/>
            </p:cNvSpPr>
            <p:nvPr/>
          </p:nvSpPr>
          <p:spPr bwMode="auto">
            <a:xfrm flipV="1">
              <a:off x="3328" y="192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14" name="Text Box 42"/>
            <p:cNvSpPr txBox="1">
              <a:spLocks noChangeArrowheads="1"/>
            </p:cNvSpPr>
            <p:nvPr/>
          </p:nvSpPr>
          <p:spPr bwMode="auto">
            <a:xfrm>
              <a:off x="2842" y="2129"/>
              <a:ext cx="249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tRNA</a:t>
              </a: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 flipH="1">
              <a:off x="3064" y="219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16" name="Text Box 44"/>
            <p:cNvSpPr txBox="1">
              <a:spLocks noChangeArrowheads="1"/>
            </p:cNvSpPr>
            <p:nvPr/>
          </p:nvSpPr>
          <p:spPr bwMode="auto">
            <a:xfrm>
              <a:off x="3443" y="2093"/>
              <a:ext cx="71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600" b="1"/>
                <a:t>AMINO ACID ACTIVATION</a:t>
              </a:r>
            </a:p>
          </p:txBody>
        </p:sp>
        <p:sp>
          <p:nvSpPr>
            <p:cNvPr id="233517" name="Text Box 45"/>
            <p:cNvSpPr txBox="1">
              <a:spLocks noChangeArrowheads="1"/>
            </p:cNvSpPr>
            <p:nvPr/>
          </p:nvSpPr>
          <p:spPr bwMode="auto">
            <a:xfrm>
              <a:off x="3450" y="2174"/>
              <a:ext cx="79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       Each amino acid</a:t>
              </a:r>
            </a:p>
            <a:p>
              <a:pPr algn="l"/>
              <a:r>
                <a:rPr lang="en-US" sz="700"/>
                <a:t>attaches to its proper tRNA</a:t>
              </a:r>
            </a:p>
            <a:p>
              <a:pPr algn="l"/>
              <a:r>
                <a:rPr lang="en-US" sz="700"/>
                <a:t>with the help of a specific</a:t>
              </a:r>
            </a:p>
            <a:p>
              <a:pPr algn="l"/>
              <a:r>
                <a:rPr lang="en-US" sz="700"/>
                <a:t>enzyme and ATP.</a:t>
              </a:r>
            </a:p>
          </p:txBody>
        </p:sp>
        <p:sp>
          <p:nvSpPr>
            <p:cNvPr id="233518" name="Text Box 46"/>
            <p:cNvSpPr txBox="1">
              <a:spLocks noChangeArrowheads="1"/>
            </p:cNvSpPr>
            <p:nvPr/>
          </p:nvSpPr>
          <p:spPr bwMode="auto">
            <a:xfrm>
              <a:off x="3166" y="2556"/>
              <a:ext cx="3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Activated</a:t>
              </a:r>
            </a:p>
            <a:p>
              <a:pPr algn="l"/>
              <a:r>
                <a:rPr lang="en-US" sz="700"/>
                <a:t>amino acid</a:t>
              </a:r>
            </a:p>
          </p:txBody>
        </p:sp>
        <p:sp>
          <p:nvSpPr>
            <p:cNvPr id="233519" name="Line 47"/>
            <p:cNvSpPr>
              <a:spLocks noChangeShapeType="1"/>
            </p:cNvSpPr>
            <p:nvPr/>
          </p:nvSpPr>
          <p:spPr bwMode="auto">
            <a:xfrm>
              <a:off x="3060" y="2520"/>
              <a:ext cx="14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20" name="Text Box 48"/>
            <p:cNvSpPr txBox="1">
              <a:spLocks noChangeArrowheads="1"/>
            </p:cNvSpPr>
            <p:nvPr/>
          </p:nvSpPr>
          <p:spPr bwMode="auto">
            <a:xfrm>
              <a:off x="3421" y="3288"/>
              <a:ext cx="460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600" b="1"/>
                <a:t>TRANSLATION</a:t>
              </a:r>
            </a:p>
          </p:txBody>
        </p:sp>
        <p:sp>
          <p:nvSpPr>
            <p:cNvPr id="233521" name="Text Box 49"/>
            <p:cNvSpPr txBox="1">
              <a:spLocks noChangeArrowheads="1"/>
            </p:cNvSpPr>
            <p:nvPr/>
          </p:nvSpPr>
          <p:spPr bwMode="auto">
            <a:xfrm>
              <a:off x="3345" y="3351"/>
              <a:ext cx="797" cy="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l"/>
              <a:r>
                <a:rPr lang="en-US" sz="700"/>
                <a:t>       A succession of tRNAs</a:t>
              </a:r>
            </a:p>
            <a:p>
              <a:pPr algn="l"/>
              <a:r>
                <a:rPr lang="en-US" sz="700"/>
                <a:t>add their amino acids to</a:t>
              </a:r>
            </a:p>
            <a:p>
              <a:pPr algn="l"/>
              <a:r>
                <a:rPr lang="en-US" sz="700"/>
                <a:t>the polypeptide chain</a:t>
              </a:r>
            </a:p>
            <a:p>
              <a:pPr algn="l"/>
              <a:r>
                <a:rPr lang="en-US" sz="700"/>
                <a:t>as the mRNA is moved</a:t>
              </a:r>
            </a:p>
            <a:p>
              <a:pPr algn="l"/>
              <a:r>
                <a:rPr lang="en-US" sz="700"/>
                <a:t>through the ribosome</a:t>
              </a:r>
            </a:p>
            <a:p>
              <a:pPr algn="l"/>
              <a:r>
                <a:rPr lang="en-US" sz="700"/>
                <a:t>one codon at a time.</a:t>
              </a:r>
            </a:p>
            <a:p>
              <a:pPr algn="l"/>
              <a:r>
                <a:rPr lang="en-US" sz="700"/>
                <a:t>(When completed, the</a:t>
              </a:r>
            </a:p>
            <a:p>
              <a:pPr algn="l"/>
              <a:r>
                <a:rPr lang="en-US" sz="700"/>
                <a:t>polypeptide is released</a:t>
              </a:r>
            </a:p>
            <a:p>
              <a:pPr algn="l"/>
              <a:r>
                <a:rPr lang="en-US" sz="700"/>
                <a:t>from the ribosome.)</a:t>
              </a:r>
            </a:p>
          </p:txBody>
        </p:sp>
        <p:sp>
          <p:nvSpPr>
            <p:cNvPr id="233522" name="Text Box 50"/>
            <p:cNvSpPr txBox="1">
              <a:spLocks noChangeArrowheads="1"/>
            </p:cNvSpPr>
            <p:nvPr/>
          </p:nvSpPr>
          <p:spPr bwMode="auto">
            <a:xfrm>
              <a:off x="3076" y="3516"/>
              <a:ext cx="364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Anticodon</a:t>
              </a:r>
            </a:p>
          </p:txBody>
        </p:sp>
        <p:sp>
          <p:nvSpPr>
            <p:cNvPr id="233524" name="Line 52"/>
            <p:cNvSpPr>
              <a:spLocks noChangeShapeType="1"/>
            </p:cNvSpPr>
            <p:nvPr/>
          </p:nvSpPr>
          <p:spPr bwMode="auto">
            <a:xfrm>
              <a:off x="3064" y="3580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25" name="Text Box 53"/>
            <p:cNvSpPr txBox="1">
              <a:spLocks noChangeArrowheads="1"/>
            </p:cNvSpPr>
            <p:nvPr/>
          </p:nvSpPr>
          <p:spPr bwMode="auto">
            <a:xfrm rot="20400000">
              <a:off x="2412" y="3392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3526" name="Text Box 54"/>
            <p:cNvSpPr txBox="1">
              <a:spLocks noChangeArrowheads="1"/>
            </p:cNvSpPr>
            <p:nvPr/>
          </p:nvSpPr>
          <p:spPr bwMode="auto">
            <a:xfrm rot="20400000">
              <a:off x="2463" y="3368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33527" name="Text Box 55"/>
            <p:cNvSpPr txBox="1">
              <a:spLocks noChangeArrowheads="1"/>
            </p:cNvSpPr>
            <p:nvPr/>
          </p:nvSpPr>
          <p:spPr bwMode="auto">
            <a:xfrm rot="20400000">
              <a:off x="2500" y="3348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33528" name="Text Box 56"/>
            <p:cNvSpPr txBox="1">
              <a:spLocks noChangeArrowheads="1"/>
            </p:cNvSpPr>
            <p:nvPr/>
          </p:nvSpPr>
          <p:spPr bwMode="auto">
            <a:xfrm>
              <a:off x="2624" y="3532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3529" name="Text Box 57"/>
            <p:cNvSpPr txBox="1">
              <a:spLocks noChangeArrowheads="1"/>
            </p:cNvSpPr>
            <p:nvPr/>
          </p:nvSpPr>
          <p:spPr bwMode="auto">
            <a:xfrm>
              <a:off x="2676" y="3532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3530" name="Text Box 58"/>
            <p:cNvSpPr txBox="1">
              <a:spLocks noChangeArrowheads="1"/>
            </p:cNvSpPr>
            <p:nvPr/>
          </p:nvSpPr>
          <p:spPr bwMode="auto">
            <a:xfrm>
              <a:off x="2728" y="3532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3531" name="Text Box 59"/>
            <p:cNvSpPr txBox="1">
              <a:spLocks noChangeArrowheads="1"/>
            </p:cNvSpPr>
            <p:nvPr/>
          </p:nvSpPr>
          <p:spPr bwMode="auto">
            <a:xfrm>
              <a:off x="2476" y="3591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33532" name="Text Box 60"/>
            <p:cNvSpPr txBox="1">
              <a:spLocks noChangeArrowheads="1"/>
            </p:cNvSpPr>
            <p:nvPr/>
          </p:nvSpPr>
          <p:spPr bwMode="auto">
            <a:xfrm>
              <a:off x="2522" y="3592"/>
              <a:ext cx="16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233533" name="Text Box 61"/>
            <p:cNvSpPr txBox="1">
              <a:spLocks noChangeArrowheads="1"/>
            </p:cNvSpPr>
            <p:nvPr/>
          </p:nvSpPr>
          <p:spPr bwMode="auto">
            <a:xfrm>
              <a:off x="2574" y="3593"/>
              <a:ext cx="16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233534" name="Text Box 62"/>
            <p:cNvSpPr txBox="1">
              <a:spLocks noChangeArrowheads="1"/>
            </p:cNvSpPr>
            <p:nvPr/>
          </p:nvSpPr>
          <p:spPr bwMode="auto">
            <a:xfrm>
              <a:off x="2624" y="3594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33535" name="Text Box 63"/>
            <p:cNvSpPr txBox="1">
              <a:spLocks noChangeArrowheads="1"/>
            </p:cNvSpPr>
            <p:nvPr/>
          </p:nvSpPr>
          <p:spPr bwMode="auto">
            <a:xfrm>
              <a:off x="2672" y="3595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33536" name="Text Box 64"/>
            <p:cNvSpPr txBox="1">
              <a:spLocks noChangeArrowheads="1"/>
            </p:cNvSpPr>
            <p:nvPr/>
          </p:nvSpPr>
          <p:spPr bwMode="auto">
            <a:xfrm>
              <a:off x="2724" y="3596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33537" name="Text Box 65"/>
            <p:cNvSpPr txBox="1">
              <a:spLocks noChangeArrowheads="1"/>
            </p:cNvSpPr>
            <p:nvPr/>
          </p:nvSpPr>
          <p:spPr bwMode="auto">
            <a:xfrm>
              <a:off x="2772" y="3596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3538" name="Text Box 66"/>
            <p:cNvSpPr txBox="1">
              <a:spLocks noChangeArrowheads="1"/>
            </p:cNvSpPr>
            <p:nvPr/>
          </p:nvSpPr>
          <p:spPr bwMode="auto">
            <a:xfrm>
              <a:off x="2824" y="3592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33539" name="Text Box 67"/>
            <p:cNvSpPr txBox="1">
              <a:spLocks noChangeArrowheads="1"/>
            </p:cNvSpPr>
            <p:nvPr/>
          </p:nvSpPr>
          <p:spPr bwMode="auto">
            <a:xfrm>
              <a:off x="2874" y="3591"/>
              <a:ext cx="16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233541" name="Text Box 69"/>
            <p:cNvSpPr txBox="1">
              <a:spLocks noChangeArrowheads="1"/>
            </p:cNvSpPr>
            <p:nvPr/>
          </p:nvSpPr>
          <p:spPr bwMode="auto">
            <a:xfrm rot="1200000">
              <a:off x="2836" y="3396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33542" name="Text Box 70"/>
            <p:cNvSpPr txBox="1">
              <a:spLocks noChangeArrowheads="1"/>
            </p:cNvSpPr>
            <p:nvPr/>
          </p:nvSpPr>
          <p:spPr bwMode="auto">
            <a:xfrm rot="1200000">
              <a:off x="2880" y="3423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33543" name="Text Box 71"/>
            <p:cNvSpPr txBox="1">
              <a:spLocks noChangeArrowheads="1"/>
            </p:cNvSpPr>
            <p:nvPr/>
          </p:nvSpPr>
          <p:spPr bwMode="auto">
            <a:xfrm rot="1200000">
              <a:off x="2916" y="3443"/>
              <a:ext cx="156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33544" name="Text Box 72"/>
            <p:cNvSpPr txBox="1">
              <a:spLocks noChangeArrowheads="1"/>
            </p:cNvSpPr>
            <p:nvPr/>
          </p:nvSpPr>
          <p:spPr bwMode="auto">
            <a:xfrm>
              <a:off x="2548" y="3435"/>
              <a:ext cx="153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E</a:t>
              </a:r>
            </a:p>
          </p:txBody>
        </p:sp>
        <p:sp>
          <p:nvSpPr>
            <p:cNvPr id="233545" name="Text Box 73"/>
            <p:cNvSpPr txBox="1">
              <a:spLocks noChangeArrowheads="1"/>
            </p:cNvSpPr>
            <p:nvPr/>
          </p:nvSpPr>
          <p:spPr bwMode="auto">
            <a:xfrm>
              <a:off x="2796" y="3436"/>
              <a:ext cx="153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A</a:t>
              </a:r>
            </a:p>
          </p:txBody>
        </p:sp>
        <p:sp>
          <p:nvSpPr>
            <p:cNvPr id="233546" name="Text Box 74"/>
            <p:cNvSpPr txBox="1">
              <a:spLocks noChangeArrowheads="1"/>
            </p:cNvSpPr>
            <p:nvPr/>
          </p:nvSpPr>
          <p:spPr bwMode="auto">
            <a:xfrm>
              <a:off x="2512" y="3861"/>
              <a:ext cx="367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Ribosome</a:t>
              </a:r>
            </a:p>
          </p:txBody>
        </p:sp>
        <p:grpSp>
          <p:nvGrpSpPr>
            <p:cNvPr id="233576" name="Group 104"/>
            <p:cNvGrpSpPr>
              <a:grpSpLocks/>
            </p:cNvGrpSpPr>
            <p:nvPr/>
          </p:nvGrpSpPr>
          <p:grpSpPr bwMode="auto">
            <a:xfrm>
              <a:off x="1425" y="852"/>
              <a:ext cx="143" cy="116"/>
              <a:chOff x="1433" y="856"/>
              <a:chExt cx="143" cy="116"/>
            </a:xfrm>
          </p:grpSpPr>
          <p:sp>
            <p:nvSpPr>
              <p:cNvPr id="233560" name="AutoShape 88"/>
              <p:cNvSpPr>
                <a:spLocks noChangeArrowheads="1"/>
              </p:cNvSpPr>
              <p:nvPr/>
            </p:nvSpPr>
            <p:spPr bwMode="auto">
              <a:xfrm>
                <a:off x="1473" y="881"/>
                <a:ext cx="63" cy="63"/>
              </a:xfrm>
              <a:prstGeom prst="flowChartConnector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233561" name="Text Box 89"/>
              <p:cNvSpPr txBox="1">
                <a:spLocks noChangeArrowheads="1"/>
              </p:cNvSpPr>
              <p:nvPr/>
            </p:nvSpPr>
            <p:spPr bwMode="auto">
              <a:xfrm>
                <a:off x="1433" y="856"/>
                <a:ext cx="143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/>
                <a:r>
                  <a:rPr lang="en-US" sz="600" b="1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233562" name="Text Box 90"/>
            <p:cNvSpPr txBox="1">
              <a:spLocks noChangeArrowheads="1"/>
            </p:cNvSpPr>
            <p:nvPr/>
          </p:nvSpPr>
          <p:spPr bwMode="auto">
            <a:xfrm rot="19200000">
              <a:off x="3996" y="2703"/>
              <a:ext cx="280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Poly-A</a:t>
              </a:r>
            </a:p>
          </p:txBody>
        </p:sp>
        <p:sp>
          <p:nvSpPr>
            <p:cNvPr id="233563" name="Text Box 91"/>
            <p:cNvSpPr txBox="1">
              <a:spLocks noChangeArrowheads="1"/>
            </p:cNvSpPr>
            <p:nvPr/>
          </p:nvSpPr>
          <p:spPr bwMode="auto">
            <a:xfrm>
              <a:off x="1278" y="3229"/>
              <a:ext cx="164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5</a:t>
              </a:r>
              <a:r>
                <a:rPr lang="en-US" sz="700">
                  <a:sym typeface="Symbol" charset="0"/>
                </a:rPr>
                <a:t></a:t>
              </a:r>
            </a:p>
          </p:txBody>
        </p:sp>
        <p:sp>
          <p:nvSpPr>
            <p:cNvPr id="233564" name="Text Box 92"/>
            <p:cNvSpPr txBox="1">
              <a:spLocks noChangeArrowheads="1"/>
            </p:cNvSpPr>
            <p:nvPr/>
          </p:nvSpPr>
          <p:spPr bwMode="auto">
            <a:xfrm>
              <a:off x="1257" y="1242"/>
              <a:ext cx="164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5</a:t>
              </a:r>
              <a:r>
                <a:rPr lang="en-US" sz="700">
                  <a:sym typeface="Symbol" charset="0"/>
                </a:rPr>
                <a:t></a:t>
              </a:r>
              <a:endParaRPr lang="en-US" sz="1400">
                <a:sym typeface="Symbol" charset="0"/>
              </a:endParaRPr>
            </a:p>
          </p:txBody>
        </p:sp>
        <p:sp>
          <p:nvSpPr>
            <p:cNvPr id="233565" name="Text Box 93"/>
            <p:cNvSpPr txBox="1">
              <a:spLocks noChangeArrowheads="1"/>
            </p:cNvSpPr>
            <p:nvPr/>
          </p:nvSpPr>
          <p:spPr bwMode="auto">
            <a:xfrm>
              <a:off x="2365" y="997"/>
              <a:ext cx="164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/>
                <a:t>3</a:t>
              </a:r>
              <a:r>
                <a:rPr lang="en-US" sz="700">
                  <a:sym typeface="Symbol" charset="0"/>
                </a:rPr>
                <a:t></a:t>
              </a:r>
            </a:p>
          </p:txBody>
        </p:sp>
        <p:sp>
          <p:nvSpPr>
            <p:cNvPr id="233566" name="Line 94"/>
            <p:cNvSpPr>
              <a:spLocks noChangeShapeType="1"/>
            </p:cNvSpPr>
            <p:nvPr/>
          </p:nvSpPr>
          <p:spPr bwMode="auto">
            <a:xfrm flipH="1">
              <a:off x="1664" y="1320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68" name="AutoShape 96"/>
            <p:cNvSpPr>
              <a:spLocks/>
            </p:cNvSpPr>
            <p:nvPr/>
          </p:nvSpPr>
          <p:spPr bwMode="auto">
            <a:xfrm rot="16200000">
              <a:off x="2865" y="3659"/>
              <a:ext cx="74" cy="148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69" name="Text Box 97"/>
            <p:cNvSpPr txBox="1">
              <a:spLocks noChangeArrowheads="1"/>
            </p:cNvSpPr>
            <p:nvPr/>
          </p:nvSpPr>
          <p:spPr bwMode="auto">
            <a:xfrm>
              <a:off x="2746" y="3748"/>
              <a:ext cx="292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700" b="1">
                  <a:solidFill>
                    <a:schemeClr val="bg1"/>
                  </a:solidFill>
                </a:rPr>
                <a:t>Codon</a:t>
              </a:r>
            </a:p>
          </p:txBody>
        </p:sp>
      </p:grpSp>
      <p:grpSp>
        <p:nvGrpSpPr>
          <p:cNvPr id="233577" name="Group 105"/>
          <p:cNvGrpSpPr>
            <a:grpSpLocks/>
          </p:cNvGrpSpPr>
          <p:nvPr/>
        </p:nvGrpSpPr>
        <p:grpSpPr bwMode="auto">
          <a:xfrm>
            <a:off x="2046288" y="2349500"/>
            <a:ext cx="227012" cy="184150"/>
            <a:chOff x="1433" y="856"/>
            <a:chExt cx="143" cy="116"/>
          </a:xfrm>
        </p:grpSpPr>
        <p:sp>
          <p:nvSpPr>
            <p:cNvPr id="233578" name="AutoShape 106"/>
            <p:cNvSpPr>
              <a:spLocks noChangeArrowheads="1"/>
            </p:cNvSpPr>
            <p:nvPr/>
          </p:nvSpPr>
          <p:spPr bwMode="auto">
            <a:xfrm>
              <a:off x="1473" y="881"/>
              <a:ext cx="63" cy="63"/>
            </a:xfrm>
            <a:prstGeom prst="flowChartConnector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79" name="Text Box 107"/>
            <p:cNvSpPr txBox="1">
              <a:spLocks noChangeArrowheads="1"/>
            </p:cNvSpPr>
            <p:nvPr/>
          </p:nvSpPr>
          <p:spPr bwMode="auto">
            <a:xfrm>
              <a:off x="1433" y="856"/>
              <a:ext cx="1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6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33580" name="Group 108"/>
          <p:cNvGrpSpPr>
            <a:grpSpLocks/>
          </p:cNvGrpSpPr>
          <p:nvPr/>
        </p:nvGrpSpPr>
        <p:grpSpPr bwMode="auto">
          <a:xfrm>
            <a:off x="2571750" y="3448050"/>
            <a:ext cx="227013" cy="184150"/>
            <a:chOff x="1433" y="856"/>
            <a:chExt cx="143" cy="116"/>
          </a:xfrm>
        </p:grpSpPr>
        <p:sp>
          <p:nvSpPr>
            <p:cNvPr id="233581" name="AutoShape 109"/>
            <p:cNvSpPr>
              <a:spLocks noChangeArrowheads="1"/>
            </p:cNvSpPr>
            <p:nvPr/>
          </p:nvSpPr>
          <p:spPr bwMode="auto">
            <a:xfrm>
              <a:off x="1473" y="881"/>
              <a:ext cx="63" cy="63"/>
            </a:xfrm>
            <a:prstGeom prst="flowChartConnector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82" name="Text Box 110"/>
            <p:cNvSpPr txBox="1">
              <a:spLocks noChangeArrowheads="1"/>
            </p:cNvSpPr>
            <p:nvPr/>
          </p:nvSpPr>
          <p:spPr bwMode="auto">
            <a:xfrm>
              <a:off x="1433" y="856"/>
              <a:ext cx="1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6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33583" name="Group 111"/>
          <p:cNvGrpSpPr>
            <a:grpSpLocks/>
          </p:cNvGrpSpPr>
          <p:nvPr/>
        </p:nvGrpSpPr>
        <p:grpSpPr bwMode="auto">
          <a:xfrm>
            <a:off x="5487988" y="3454400"/>
            <a:ext cx="227012" cy="184150"/>
            <a:chOff x="1433" y="856"/>
            <a:chExt cx="143" cy="116"/>
          </a:xfrm>
        </p:grpSpPr>
        <p:sp>
          <p:nvSpPr>
            <p:cNvPr id="233584" name="AutoShape 112"/>
            <p:cNvSpPr>
              <a:spLocks noChangeArrowheads="1"/>
            </p:cNvSpPr>
            <p:nvPr/>
          </p:nvSpPr>
          <p:spPr bwMode="auto">
            <a:xfrm>
              <a:off x="1473" y="881"/>
              <a:ext cx="63" cy="63"/>
            </a:xfrm>
            <a:prstGeom prst="flowChartConnector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85" name="Text Box 113"/>
            <p:cNvSpPr txBox="1">
              <a:spLocks noChangeArrowheads="1"/>
            </p:cNvSpPr>
            <p:nvPr/>
          </p:nvSpPr>
          <p:spPr bwMode="auto">
            <a:xfrm>
              <a:off x="1433" y="856"/>
              <a:ext cx="1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600" b="1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33586" name="Group 114"/>
          <p:cNvGrpSpPr>
            <a:grpSpLocks/>
          </p:cNvGrpSpPr>
          <p:nvPr/>
        </p:nvGrpSpPr>
        <p:grpSpPr bwMode="auto">
          <a:xfrm>
            <a:off x="5335588" y="5334000"/>
            <a:ext cx="227012" cy="184150"/>
            <a:chOff x="1433" y="856"/>
            <a:chExt cx="143" cy="116"/>
          </a:xfrm>
        </p:grpSpPr>
        <p:sp>
          <p:nvSpPr>
            <p:cNvPr id="233587" name="AutoShape 115"/>
            <p:cNvSpPr>
              <a:spLocks noChangeArrowheads="1"/>
            </p:cNvSpPr>
            <p:nvPr/>
          </p:nvSpPr>
          <p:spPr bwMode="auto">
            <a:xfrm>
              <a:off x="1473" y="881"/>
              <a:ext cx="63" cy="63"/>
            </a:xfrm>
            <a:prstGeom prst="flowChartConnector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33588" name="Text Box 116"/>
            <p:cNvSpPr txBox="1">
              <a:spLocks noChangeArrowheads="1"/>
            </p:cNvSpPr>
            <p:nvPr/>
          </p:nvSpPr>
          <p:spPr bwMode="auto">
            <a:xfrm>
              <a:off x="1433" y="856"/>
              <a:ext cx="14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/>
              <a:r>
                <a:rPr lang="en-US" sz="600" b="1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7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984750"/>
            <a:ext cx="7705725" cy="4572000"/>
          </a:xfrm>
          <a:ln/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dirty="0"/>
              <a:t>In addition to the RNAP and GTFs, </a:t>
            </a:r>
            <a:r>
              <a:rPr lang="en-US" altLang="zh-CN" i="1" dirty="0"/>
              <a:t>in vivo </a:t>
            </a:r>
            <a:r>
              <a:rPr lang="en-US" altLang="zh-CN" dirty="0"/>
              <a:t>transcription also requires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/>
              <a:t>Mediator complex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/>
              <a:t>DNA-binding regulatory proteins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/>
              <a:t>chromatin-modifying </a:t>
            </a:r>
            <a:r>
              <a:rPr lang="en-US" altLang="zh-CN" sz="3200" dirty="0" smtClean="0"/>
              <a:t>enzymes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6330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E8252-EE93-A540-B8EB-4610CD3104D9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-55610"/>
            <a:ext cx="8162925" cy="2530475"/>
          </a:xfrm>
        </p:spPr>
        <p:txBody>
          <a:bodyPr/>
          <a:lstStyle/>
          <a:p>
            <a:r>
              <a:rPr lang="en-US" altLang="zh-CN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RNA polymerase II </a:t>
            </a:r>
            <a:r>
              <a:rPr lang="en-US" altLang="zh-CN" sz="4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core promoters</a:t>
            </a:r>
            <a:r>
              <a:rPr lang="en-US" altLang="zh-CN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are made up of combinations of </a:t>
            </a:r>
            <a:r>
              <a:rPr lang="en-US" altLang="zh-CN" sz="40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zh-CN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different sequence elements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779665"/>
            <a:ext cx="8110538" cy="2606675"/>
          </a:xfrm>
          <a:ln/>
        </p:spPr>
        <p:txBody>
          <a:bodyPr/>
          <a:lstStyle/>
          <a:p>
            <a:pPr>
              <a:buFont typeface="Wingdings" charset="0"/>
              <a:buNone/>
            </a:pPr>
            <a:r>
              <a:rPr lang="en-US" altLang="zh-CN" u="sng" dirty="0"/>
              <a:t>Eukaryotic core promoter (~40 </a:t>
            </a:r>
            <a:r>
              <a:rPr lang="en-US" altLang="zh-CN" u="sng" dirty="0" err="1"/>
              <a:t>nt</a:t>
            </a:r>
            <a:r>
              <a:rPr lang="en-US" altLang="zh-CN" u="sng" dirty="0"/>
              <a:t>)</a:t>
            </a:r>
            <a:r>
              <a:rPr lang="en-US" altLang="zh-CN" dirty="0"/>
              <a:t>: the </a:t>
            </a:r>
            <a:r>
              <a:rPr lang="en-US" altLang="zh-CN" dirty="0">
                <a:solidFill>
                  <a:schemeClr val="folHlink"/>
                </a:solidFill>
              </a:rPr>
              <a:t>minimal</a:t>
            </a:r>
            <a:r>
              <a:rPr lang="en-US" altLang="zh-CN" dirty="0"/>
              <a:t> set of sequence elements required  for accurate transcription initiation by the </a:t>
            </a:r>
            <a:r>
              <a:rPr lang="en-US" altLang="zh-CN" dirty="0">
                <a:solidFill>
                  <a:schemeClr val="folHlink"/>
                </a:solidFill>
              </a:rPr>
              <a:t>Pol II </a:t>
            </a:r>
            <a:r>
              <a:rPr lang="en-US" altLang="zh-CN" dirty="0"/>
              <a:t>machinery in vitro</a:t>
            </a:r>
          </a:p>
        </p:txBody>
      </p:sp>
    </p:spTree>
    <p:extLst>
      <p:ext uri="{BB962C8B-B14F-4D97-AF65-F5344CB8AC3E}">
        <p14:creationId xmlns:p14="http://schemas.microsoft.com/office/powerpoint/2010/main" val="90077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6ED8-6084-9349-AB3E-4449C98CDCAB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4191000"/>
            <a:ext cx="8077200" cy="2286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TFIIB recognition element (BRE)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The TATA element/box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Initiator (Inr)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The downstream promoter element (DPE)</a:t>
            </a:r>
          </a:p>
        </p:txBody>
      </p:sp>
      <p:pic>
        <p:nvPicPr>
          <p:cNvPr id="122885" name="Picture 5" descr="fg12-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72"/>
          <a:stretch>
            <a:fillRect/>
          </a:stretch>
        </p:blipFill>
        <p:spPr>
          <a:xfrm>
            <a:off x="504825" y="1295400"/>
            <a:ext cx="8134350" cy="26543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457200" y="152400"/>
            <a:ext cx="82296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6600CC"/>
                </a:solidFill>
              </a:rPr>
              <a:t>Pol </a:t>
            </a:r>
            <a:r>
              <a:rPr lang="en-US" altLang="zh-CN" sz="3200" dirty="0">
                <a:solidFill>
                  <a:srgbClr val="6600CC"/>
                </a:solidFill>
              </a:rPr>
              <a:t>II core promoter</a:t>
            </a:r>
          </a:p>
        </p:txBody>
      </p:sp>
    </p:spTree>
    <p:extLst>
      <p:ext uri="{BB962C8B-B14F-4D97-AF65-F5344CB8AC3E}">
        <p14:creationId xmlns:p14="http://schemas.microsoft.com/office/powerpoint/2010/main" val="329771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A966-B770-2249-87EC-3C795BD43973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990600"/>
            <a:ext cx="8856662" cy="5867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dirty="0"/>
              <a:t>The sequence elements other than the core promoter that are required to regulate the transcription efficiency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solidFill>
                  <a:schemeClr val="folHlink"/>
                </a:solidFill>
              </a:rPr>
              <a:t>Those increasing transcription: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Promoter proximal elements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Upstream activator sequences (UASs)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Enhancers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solidFill>
                  <a:schemeClr val="folHlink"/>
                </a:solidFill>
              </a:rPr>
              <a:t>Those repressing elements:</a:t>
            </a:r>
            <a:r>
              <a:rPr lang="en-US" altLang="zh-CN" dirty="0"/>
              <a:t> silencers, boundary elements, </a:t>
            </a:r>
            <a:r>
              <a:rPr lang="en-US" altLang="zh-CN" dirty="0" smtClean="0"/>
              <a:t>insulators</a:t>
            </a:r>
            <a:endParaRPr lang="zh-CN" altLang="en-US" dirty="0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57200" y="136575"/>
            <a:ext cx="64817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folHlink"/>
                </a:solidFill>
              </a:rPr>
              <a:t>Regulatory sequences</a:t>
            </a:r>
            <a:endParaRPr lang="zh-CN" altLang="en-US" sz="40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0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FCBB7-CF90-B84C-9DC8-E65EF5B0CD35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90272" y="-273990"/>
            <a:ext cx="8162925" cy="210185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RNA Pol II forms a pre-initiation complex with GTFs at the promoter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904" y="1828110"/>
            <a:ext cx="7486650" cy="3276600"/>
          </a:xfrm>
          <a:ln/>
        </p:spPr>
        <p:txBody>
          <a:bodyPr/>
          <a:lstStyle/>
          <a:p>
            <a:pPr>
              <a:buFont typeface="Wingdings" charset="0"/>
              <a:buNone/>
            </a:pPr>
            <a:r>
              <a:rPr lang="en-US" altLang="zh-CN" dirty="0"/>
              <a:t>The involved GTFIIs (</a:t>
            </a:r>
            <a:r>
              <a:rPr lang="en-US" altLang="zh-CN" u="sng" dirty="0"/>
              <a:t>g</a:t>
            </a:r>
            <a:r>
              <a:rPr lang="en-US" altLang="zh-CN" dirty="0"/>
              <a:t>eneral </a:t>
            </a:r>
            <a:r>
              <a:rPr lang="en-US" altLang="zh-CN" u="sng" dirty="0"/>
              <a:t>t</a:t>
            </a:r>
            <a:r>
              <a:rPr lang="en-US" altLang="zh-CN" dirty="0"/>
              <a:t>ranscription </a:t>
            </a:r>
            <a:r>
              <a:rPr lang="en-US" altLang="zh-CN" u="sng" dirty="0"/>
              <a:t>f</a:t>
            </a:r>
            <a:r>
              <a:rPr lang="en-US" altLang="zh-CN" dirty="0"/>
              <a:t>actor </a:t>
            </a:r>
            <a:r>
              <a:rPr lang="en-US" altLang="zh-CN" u="sng" dirty="0"/>
              <a:t>f</a:t>
            </a:r>
            <a:r>
              <a:rPr lang="en-US" altLang="zh-CN" dirty="0"/>
              <a:t>or Pol </a:t>
            </a:r>
            <a:r>
              <a:rPr lang="en-US" altLang="zh-CN" u="sng" dirty="0"/>
              <a:t>II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sz="3200" dirty="0">
                <a:solidFill>
                  <a:schemeClr val="folHlink"/>
                </a:solidFill>
              </a:rPr>
              <a:t>TFIID</a:t>
            </a:r>
            <a:r>
              <a:rPr lang="en-US" altLang="zh-CN" sz="3200" dirty="0"/>
              <a:t>=TBP (</a:t>
            </a:r>
            <a:r>
              <a:rPr lang="en-US" altLang="zh-CN" sz="3200" u="sng" dirty="0"/>
              <a:t>T</a:t>
            </a:r>
            <a:r>
              <a:rPr lang="en-US" altLang="zh-CN" sz="3200" dirty="0"/>
              <a:t>ATA box </a:t>
            </a:r>
            <a:r>
              <a:rPr lang="en-US" altLang="zh-CN" sz="3200" u="sng" dirty="0"/>
              <a:t>b</a:t>
            </a:r>
            <a:r>
              <a:rPr lang="en-US" altLang="zh-CN" sz="3200" dirty="0"/>
              <a:t>inding </a:t>
            </a:r>
            <a:r>
              <a:rPr lang="en-US" altLang="zh-CN" sz="3200" u="sng" dirty="0"/>
              <a:t>p</a:t>
            </a:r>
            <a:r>
              <a:rPr lang="en-US" altLang="zh-CN" sz="3200" dirty="0"/>
              <a:t>rotein) + TAFs (</a:t>
            </a:r>
            <a:r>
              <a:rPr lang="en-US" altLang="zh-CN" sz="3200" u="sng" dirty="0"/>
              <a:t>T</a:t>
            </a:r>
            <a:r>
              <a:rPr lang="en-US" altLang="zh-CN" sz="3200" dirty="0"/>
              <a:t>BP </a:t>
            </a:r>
            <a:r>
              <a:rPr lang="en-US" altLang="zh-CN" sz="3200" u="sng" dirty="0"/>
              <a:t>a</a:t>
            </a:r>
            <a:r>
              <a:rPr lang="en-US" altLang="zh-CN" sz="3200" dirty="0"/>
              <a:t>ssociation </a:t>
            </a:r>
            <a:r>
              <a:rPr lang="en-US" altLang="zh-CN" sz="3200" u="sng" dirty="0"/>
              <a:t>f</a:t>
            </a:r>
            <a:r>
              <a:rPr lang="en-US" altLang="zh-CN" sz="3200" dirty="0"/>
              <a:t>actors) </a:t>
            </a:r>
          </a:p>
          <a:p>
            <a:pPr lvl="1"/>
            <a:r>
              <a:rPr lang="en-US" altLang="zh-CN" sz="3200" dirty="0">
                <a:solidFill>
                  <a:schemeClr val="folHlink"/>
                </a:solidFill>
              </a:rPr>
              <a:t>TFIIA, B, F, E, H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4159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C52E-33FF-0E44-A89F-0EC66DCB849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25962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3962400" y="152400"/>
            <a:ext cx="5181600" cy="6553200"/>
          </a:xfrm>
          <a:solidFill>
            <a:schemeClr val="bg1"/>
          </a:solidFill>
          <a:ln w="1270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kumimoji="1" lang="en-US" altLang="zh-CN" sz="2800" b="1" u="sng"/>
              <a:t>TBP in TFIID</a:t>
            </a:r>
            <a:r>
              <a:rPr kumimoji="1" lang="en-US" altLang="zh-CN" sz="2800" b="1"/>
              <a:t> binds to the TATA box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kumimoji="1" lang="en-US" altLang="zh-CN" sz="2800" b="1" u="sng"/>
              <a:t>TFIIA and TFIIB</a:t>
            </a:r>
            <a:r>
              <a:rPr kumimoji="1" lang="en-US" altLang="zh-CN" sz="2800" b="1"/>
              <a:t> are recruited with TFIIB binding to the BRE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kumimoji="1" lang="en-US" altLang="zh-CN" sz="2800" b="1" u="sng"/>
              <a:t>RNA Pol II-TFIIF</a:t>
            </a:r>
            <a:r>
              <a:rPr kumimoji="1" lang="en-US" altLang="zh-CN" sz="2800" b="1"/>
              <a:t> complex is then recruited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kumimoji="1" lang="en-US" altLang="zh-CN" sz="2800" b="1" u="sng"/>
              <a:t>TFIIE and TFIIH</a:t>
            </a:r>
            <a:r>
              <a:rPr kumimoji="1" lang="en-US" altLang="zh-CN" sz="2800" b="1"/>
              <a:t> then bind </a:t>
            </a:r>
            <a:r>
              <a:rPr kumimoji="1" lang="en-US" altLang="zh-CN" sz="2800" b="1">
                <a:solidFill>
                  <a:srgbClr val="CC3300"/>
                </a:solidFill>
              </a:rPr>
              <a:t>upstream</a:t>
            </a:r>
            <a:r>
              <a:rPr kumimoji="1" lang="en-US" altLang="zh-CN" sz="2800" b="1"/>
              <a:t> of Pol II to form the pre-initiation complex 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kumimoji="1" lang="en-US" altLang="zh-CN" sz="2800" b="1">
                <a:solidFill>
                  <a:srgbClr val="CC3300"/>
                </a:solidFill>
              </a:rPr>
              <a:t>Promoter melting</a:t>
            </a:r>
            <a:r>
              <a:rPr kumimoji="1" lang="en-US" altLang="zh-CN" sz="2800" b="1"/>
              <a:t> using energy from ATP hydrolysis by TFIIH )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kumimoji="1" lang="en-US" altLang="zh-CN" sz="2800" b="1">
                <a:solidFill>
                  <a:srgbClr val="CC3300"/>
                </a:solidFill>
              </a:rPr>
              <a:t>Promoter escapes</a:t>
            </a:r>
            <a:r>
              <a:rPr kumimoji="1" lang="en-US" altLang="zh-CN" sz="2800" b="1"/>
              <a:t> after the phosphorylation of the CTD tail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8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2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6914" y="204543"/>
            <a:ext cx="8162925" cy="701675"/>
          </a:xfrm>
        </p:spPr>
        <p:txBody>
          <a:bodyPr/>
          <a:lstStyle/>
          <a:p>
            <a:r>
              <a:rPr lang="en-US" altLang="zh-CN" sz="4000" b="1" dirty="0">
                <a:solidFill>
                  <a:schemeClr val="folHlink"/>
                </a:solidFill>
              </a:rPr>
              <a:t>Promoter escape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4014" y="1053457"/>
            <a:ext cx="5040001" cy="5668017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dirty="0"/>
              <a:t>Stimulated by</a:t>
            </a:r>
            <a:r>
              <a:rPr lang="en-US" altLang="zh-CN" dirty="0">
                <a:solidFill>
                  <a:schemeClr val="folHlink"/>
                </a:solidFill>
              </a:rPr>
              <a:t> phosphorylation</a:t>
            </a:r>
            <a:r>
              <a:rPr lang="en-US" altLang="zh-CN" dirty="0"/>
              <a:t> of the </a:t>
            </a:r>
            <a:r>
              <a:rPr lang="en-US" altLang="zh-CN" dirty="0">
                <a:solidFill>
                  <a:schemeClr val="folHlink"/>
                </a:solidFill>
              </a:rPr>
              <a:t>CTD</a:t>
            </a:r>
            <a:r>
              <a:rPr lang="en-US" altLang="zh-CN" dirty="0"/>
              <a:t> (C-terminal domain) tail of the RNAP II</a:t>
            </a:r>
          </a:p>
          <a:p>
            <a:pPr lvl="1"/>
            <a:r>
              <a:rPr lang="en-US" altLang="zh-CN" dirty="0"/>
              <a:t>CTD contains the </a:t>
            </a:r>
            <a:r>
              <a:rPr lang="en-US" altLang="zh-CN" dirty="0" err="1"/>
              <a:t>heptapeptide</a:t>
            </a:r>
            <a:r>
              <a:rPr lang="en-US" altLang="zh-CN" dirty="0"/>
              <a:t> repeat Tyr-</a:t>
            </a:r>
            <a:r>
              <a:rPr lang="en-US" altLang="zh-CN" dirty="0" err="1"/>
              <a:t>Ser</a:t>
            </a:r>
            <a:r>
              <a:rPr lang="en-US" altLang="zh-CN" dirty="0"/>
              <a:t>-Pro-</a:t>
            </a:r>
            <a:r>
              <a:rPr lang="en-US" altLang="zh-CN" dirty="0" err="1"/>
              <a:t>Thr</a:t>
            </a:r>
            <a:r>
              <a:rPr lang="en-US" altLang="zh-CN" dirty="0"/>
              <a:t>-</a:t>
            </a:r>
            <a:r>
              <a:rPr lang="en-US" altLang="zh-CN" dirty="0" err="1"/>
              <a:t>Ser</a:t>
            </a:r>
            <a:r>
              <a:rPr lang="en-US" altLang="zh-CN" dirty="0"/>
              <a:t>-Pro-</a:t>
            </a:r>
            <a:r>
              <a:rPr lang="en-US" altLang="zh-CN" dirty="0" err="1"/>
              <a:t>Ser</a:t>
            </a:r>
            <a:endParaRPr lang="en-US" altLang="zh-CN" dirty="0"/>
          </a:p>
          <a:p>
            <a:pPr lvl="1"/>
            <a:r>
              <a:rPr lang="en-US" altLang="zh-CN" dirty="0"/>
              <a:t>Phosphorylation of  the CTD </a:t>
            </a:r>
            <a:r>
              <a:rPr lang="en-US" altLang="zh-CN" dirty="0">
                <a:solidFill>
                  <a:schemeClr val="folHlink"/>
                </a:solidFill>
                <a:latin typeface="Times New Roman"/>
              </a:rPr>
              <a:t>“</a:t>
            </a:r>
            <a:r>
              <a:rPr lang="en-US" altLang="zh-CN" dirty="0">
                <a:solidFill>
                  <a:schemeClr val="folHlink"/>
                </a:solidFill>
              </a:rPr>
              <a:t>tail</a:t>
            </a:r>
            <a:r>
              <a:rPr lang="en-US" altLang="zh-CN" dirty="0">
                <a:solidFill>
                  <a:schemeClr val="folHlink"/>
                </a:solidFill>
                <a:latin typeface="Times New Roman"/>
              </a:rPr>
              <a:t>”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r>
              <a:rPr lang="en-US" altLang="zh-CN" dirty="0"/>
              <a:t>is conducted by a number of specific </a:t>
            </a:r>
            <a:r>
              <a:rPr lang="en-US" altLang="zh-CN" dirty="0">
                <a:solidFill>
                  <a:schemeClr val="folHlink"/>
                </a:solidFill>
              </a:rPr>
              <a:t>kinases</a:t>
            </a:r>
            <a:r>
              <a:rPr lang="en-US" altLang="zh-CN" dirty="0"/>
              <a:t> including a subunit of </a:t>
            </a:r>
            <a:r>
              <a:rPr lang="en-US" altLang="zh-CN" dirty="0">
                <a:solidFill>
                  <a:schemeClr val="folHlink"/>
                </a:solidFill>
              </a:rPr>
              <a:t>TFIIH</a:t>
            </a:r>
          </a:p>
        </p:txBody>
      </p:sp>
      <p:pic>
        <p:nvPicPr>
          <p:cNvPr id="6" name="Picture 6" descr="fg1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3" r="23064" b="3238"/>
          <a:stretch>
            <a:fillRect/>
          </a:stretch>
        </p:blipFill>
        <p:spPr>
          <a:xfrm>
            <a:off x="-97176" y="0"/>
            <a:ext cx="4267200" cy="685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20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2007</Words>
  <Application>Microsoft Macintosh PowerPoint</Application>
  <PresentationFormat>On-screen Show (4:3)</PresentationFormat>
  <Paragraphs>744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Transcription in Eukaryotes &amp; Translation</vt:lpstr>
      <vt:lpstr>Comparison of eukaryotic and prokaryotic promoter recognition</vt:lpstr>
      <vt:lpstr>PowerPoint Presentation</vt:lpstr>
      <vt:lpstr>RNA polymerase II core promoters are made up of combinations of 4 different sequence elements</vt:lpstr>
      <vt:lpstr>PowerPoint Presentation</vt:lpstr>
      <vt:lpstr>PowerPoint Presentation</vt:lpstr>
      <vt:lpstr>RNA Pol II forms a pre-initiation complex with GTFs at the promoter</vt:lpstr>
      <vt:lpstr>PowerPoint Presentation</vt:lpstr>
      <vt:lpstr>Promoter escape</vt:lpstr>
      <vt:lpstr>TBP binds to and distorts DNA using a b sheet inserted into the minor groove</vt:lpstr>
      <vt:lpstr>Correspondence between exons and protein domains</vt:lpstr>
      <vt:lpstr>Translation Initiation in mRNAs</vt:lpstr>
      <vt:lpstr>Translation: the basic concept</vt:lpstr>
      <vt:lpstr>PowerPoint Presentation</vt:lpstr>
      <vt:lpstr> An aminoacyl-tRNA synthetase joins a specific amino acid to a tRNA</vt:lpstr>
      <vt:lpstr>The anatomy of a functioning ribosome</vt:lpstr>
      <vt:lpstr>PowerPoint Presentation</vt:lpstr>
      <vt:lpstr>PowerPoint Presentation</vt:lpstr>
      <vt:lpstr>The initiation of translation</vt:lpstr>
      <vt:lpstr> The elongation cycle of translation</vt:lpstr>
      <vt:lpstr> The termination of translation</vt:lpstr>
      <vt:lpstr> Polyribosomes</vt:lpstr>
      <vt:lpstr> The signal mechanism for targeting proteins to the ER</vt:lpstr>
      <vt:lpstr> Coupled transcription and translation in bacteria</vt:lpstr>
      <vt:lpstr> The molecular basis of sickle-cell disease: a point mutation</vt:lpstr>
      <vt:lpstr> Base-pair substitution</vt:lpstr>
      <vt:lpstr> Base-pair insertion or deletion</vt:lpstr>
      <vt:lpstr>A summary of transcription and translation in a eukaryotic cell</vt:lpstr>
    </vt:vector>
  </TitlesOfParts>
  <Company>IISER Mohali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Ramachandran</dc:creator>
  <cp:lastModifiedBy>Rajesh Ramachandran</cp:lastModifiedBy>
  <cp:revision>12</cp:revision>
  <dcterms:created xsi:type="dcterms:W3CDTF">2013-03-05T04:40:18Z</dcterms:created>
  <dcterms:modified xsi:type="dcterms:W3CDTF">2019-03-25T02:22:19Z</dcterms:modified>
</cp:coreProperties>
</file>