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7D16-DD2F-5448-BAC9-2D8E88D28D67}" type="datetimeFigureOut">
              <a:rPr lang="en-US" smtClean="0"/>
              <a:t>27/03/19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6371-6D4F-634A-B575-DCC9E4DD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1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7D16-DD2F-5448-BAC9-2D8E88D28D67}" type="datetimeFigureOut">
              <a:rPr lang="en-US" smtClean="0"/>
              <a:t>27/03/19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6371-6D4F-634A-B575-DCC9E4DD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3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7D16-DD2F-5448-BAC9-2D8E88D28D67}" type="datetimeFigureOut">
              <a:rPr lang="en-US" smtClean="0"/>
              <a:t>27/03/19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6371-6D4F-634A-B575-DCC9E4DD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0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C5C4E5C-EFD5-5844-B9BD-B6C460B04B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3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7D16-DD2F-5448-BAC9-2D8E88D28D67}" type="datetimeFigureOut">
              <a:rPr lang="en-US" smtClean="0"/>
              <a:t>27/03/19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6371-6D4F-634A-B575-DCC9E4DD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7D16-DD2F-5448-BAC9-2D8E88D28D67}" type="datetimeFigureOut">
              <a:rPr lang="en-US" smtClean="0"/>
              <a:t>27/03/19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6371-6D4F-634A-B575-DCC9E4DD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7D16-DD2F-5448-BAC9-2D8E88D28D67}" type="datetimeFigureOut">
              <a:rPr lang="en-US" smtClean="0"/>
              <a:t>27/03/19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6371-6D4F-634A-B575-DCC9E4DD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4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7D16-DD2F-5448-BAC9-2D8E88D28D67}" type="datetimeFigureOut">
              <a:rPr lang="en-US" smtClean="0"/>
              <a:t>27/03/19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6371-6D4F-634A-B575-DCC9E4DD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9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7D16-DD2F-5448-BAC9-2D8E88D28D67}" type="datetimeFigureOut">
              <a:rPr lang="en-US" smtClean="0"/>
              <a:t>27/03/19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6371-6D4F-634A-B575-DCC9E4DD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7D16-DD2F-5448-BAC9-2D8E88D28D67}" type="datetimeFigureOut">
              <a:rPr lang="en-US" smtClean="0"/>
              <a:t>27/03/19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6371-6D4F-634A-B575-DCC9E4DD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7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7D16-DD2F-5448-BAC9-2D8E88D28D67}" type="datetimeFigureOut">
              <a:rPr lang="en-US" smtClean="0"/>
              <a:t>27/03/19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6371-6D4F-634A-B575-DCC9E4DD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5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7D16-DD2F-5448-BAC9-2D8E88D28D67}" type="datetimeFigureOut">
              <a:rPr lang="en-US" smtClean="0"/>
              <a:t>27/03/19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6371-6D4F-634A-B575-DCC9E4DD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6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27D16-DD2F-5448-BAC9-2D8E88D28D67}" type="datetimeFigureOut">
              <a:rPr lang="en-US" smtClean="0"/>
              <a:t>27/03/19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26371-6D4F-634A-B575-DCC9E4DD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84239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  <a:latin typeface="Comic Sans MS"/>
                <a:cs typeface="Comic Sans MS"/>
              </a:rPr>
              <a:t>Regulation of Gene Expression in </a:t>
            </a:r>
            <a:r>
              <a:rPr lang="en-US" b="1" dirty="0">
                <a:solidFill>
                  <a:srgbClr val="800000"/>
                </a:solidFill>
                <a:latin typeface="Comic Sans MS"/>
                <a:cs typeface="Comic Sans MS"/>
              </a:rPr>
              <a:t>Bacteria</a:t>
            </a:r>
          </a:p>
        </p:txBody>
      </p:sp>
    </p:spTree>
    <p:extLst>
      <p:ext uri="{BB962C8B-B14F-4D97-AF65-F5344CB8AC3E}">
        <p14:creationId xmlns:p14="http://schemas.microsoft.com/office/powerpoint/2010/main" val="238926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17_07_negative_hyp-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763"/>
            <a:ext cx="9144000" cy="659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10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The Jacob-Monod Model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577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i="1"/>
              <a:t>lacZ, lacY</a:t>
            </a:r>
            <a:r>
              <a:rPr lang="en-US"/>
              <a:t>, and </a:t>
            </a:r>
            <a:r>
              <a:rPr lang="en-US" i="1"/>
              <a:t>lacA</a:t>
            </a:r>
            <a:r>
              <a:rPr lang="en-US"/>
              <a:t> genes are adjacent and are transcribed into one mRNA initiated from a single promoter</a:t>
            </a:r>
          </a:p>
          <a:p>
            <a:pPr lvl="1">
              <a:lnSpc>
                <a:spcPct val="90000"/>
              </a:lnSpc>
            </a:pPr>
            <a:r>
              <a:rPr lang="en-US"/>
              <a:t>Coordinated gene expression</a:t>
            </a:r>
          </a:p>
          <a:p>
            <a:pPr>
              <a:lnSpc>
                <a:spcPct val="90000"/>
              </a:lnSpc>
            </a:pPr>
            <a:r>
              <a:rPr lang="en-US"/>
              <a:t>Repressor protein is encoded by </a:t>
            </a:r>
            <a:r>
              <a:rPr lang="en-US" i="1"/>
              <a:t>lacI,</a:t>
            </a:r>
            <a:r>
              <a:rPr lang="en-US"/>
              <a:t> binds to operator and prevents transcription of </a:t>
            </a:r>
            <a:r>
              <a:rPr lang="en-US" i="1"/>
              <a:t>lacZ, lacY</a:t>
            </a:r>
            <a:r>
              <a:rPr lang="en-US"/>
              <a:t> and </a:t>
            </a:r>
            <a:r>
              <a:rPr lang="en-US" i="1"/>
              <a:t>lacA</a:t>
            </a:r>
          </a:p>
          <a:p>
            <a:pPr lvl="1">
              <a:lnSpc>
                <a:spcPct val="90000"/>
              </a:lnSpc>
            </a:pPr>
            <a:r>
              <a:rPr lang="en-US"/>
              <a:t>lacI is expressed constitutively</a:t>
            </a:r>
          </a:p>
          <a:p>
            <a:pPr>
              <a:lnSpc>
                <a:spcPct val="90000"/>
              </a:lnSpc>
            </a:pPr>
            <a:r>
              <a:rPr lang="en-US"/>
              <a:t>Lactose is the inducer and binds to repressor</a:t>
            </a:r>
          </a:p>
          <a:p>
            <a:pPr lvl="1">
              <a:lnSpc>
                <a:spcPct val="90000"/>
              </a:lnSpc>
            </a:pPr>
            <a:r>
              <a:rPr lang="en-US"/>
              <a:t>Allosteric regulation of repressor</a:t>
            </a:r>
          </a:p>
        </p:txBody>
      </p:sp>
    </p:spTree>
    <p:extLst>
      <p:ext uri="{BB962C8B-B14F-4D97-AF65-F5344CB8AC3E}">
        <p14:creationId xmlns:p14="http://schemas.microsoft.com/office/powerpoint/2010/main" val="423243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543800" cy="1295400"/>
          </a:xfrm>
        </p:spPr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DNA </a:t>
            </a:r>
            <a:r>
              <a:rPr lang="en-US" dirty="0" err="1">
                <a:solidFill>
                  <a:srgbClr val="800000"/>
                </a:solidFill>
              </a:rPr>
              <a:t>Footprinting</a:t>
            </a:r>
            <a:endParaRPr lang="en-US" dirty="0">
              <a:solidFill>
                <a:srgbClr val="800000"/>
              </a:solidFill>
            </a:endParaRPr>
          </a:p>
        </p:txBody>
      </p:sp>
      <p:pic>
        <p:nvPicPr>
          <p:cNvPr id="25604" name="Picture 4" descr="17_11_footprinting_1-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5"/>
          <a:stretch>
            <a:fillRect/>
          </a:stretch>
        </p:blipFill>
        <p:spPr bwMode="auto">
          <a:xfrm>
            <a:off x="838200" y="2362200"/>
            <a:ext cx="76327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81000" y="1524000"/>
            <a:ext cx="7994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 1967, six years after the Jacob and Monod paper Walter Gilbert confirmed </a:t>
            </a:r>
          </a:p>
          <a:p>
            <a:r>
              <a:rPr lang="en-US"/>
              <a:t>the hypothesis of Jacob and Monod by fully characterizing the operator</a:t>
            </a:r>
          </a:p>
        </p:txBody>
      </p:sp>
    </p:spTree>
    <p:extLst>
      <p:ext uri="{BB962C8B-B14F-4D97-AF65-F5344CB8AC3E}">
        <p14:creationId xmlns:p14="http://schemas.microsoft.com/office/powerpoint/2010/main" val="7791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DNA </a:t>
            </a:r>
            <a:r>
              <a:rPr lang="en-US" dirty="0" err="1">
                <a:solidFill>
                  <a:srgbClr val="800000"/>
                </a:solidFill>
              </a:rPr>
              <a:t>Footprinting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600"/>
              <a:t>These experiments showed that the repressor interacted physically with the DNA sequences of the operator</a:t>
            </a:r>
          </a:p>
          <a:p>
            <a:r>
              <a:rPr lang="en-US" sz="2600"/>
              <a:t>The operator was not a protein or a mRNA molecule</a:t>
            </a:r>
          </a:p>
        </p:txBody>
      </p:sp>
      <p:pic>
        <p:nvPicPr>
          <p:cNvPr id="27652" name="Picture 4" descr="17_11_footprinting_2-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1504950"/>
            <a:ext cx="4687887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849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Importance of </a:t>
            </a:r>
            <a:r>
              <a:rPr lang="en-US" i="1" dirty="0">
                <a:solidFill>
                  <a:srgbClr val="800000"/>
                </a:solidFill>
              </a:rPr>
              <a:t>lac</a:t>
            </a:r>
            <a:r>
              <a:rPr lang="en-US" dirty="0">
                <a:solidFill>
                  <a:srgbClr val="800000"/>
                </a:solidFill>
              </a:rPr>
              <a:t> operon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Confirmed the presence of regulatory sequences of DNA</a:t>
            </a:r>
          </a:p>
          <a:p>
            <a:r>
              <a:rPr lang="en-US" dirty="0"/>
              <a:t>Confirmed the presence of regulatory DNA binding proteins</a:t>
            </a:r>
          </a:p>
          <a:p>
            <a:r>
              <a:rPr lang="en-US" dirty="0"/>
              <a:t>Post translational modification (binding of lactose to an existing protein</a:t>
            </a:r>
            <a:r>
              <a:rPr lang="en-US" dirty="0" smtClean="0"/>
              <a:t>)-the activity </a:t>
            </a:r>
            <a:r>
              <a:rPr lang="en-US" dirty="0"/>
              <a:t>of existing protein is altered as the </a:t>
            </a:r>
            <a:r>
              <a:rPr lang="en-US" dirty="0" smtClean="0"/>
              <a:t>environment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38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3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Other Operons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986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i="1" dirty="0"/>
              <a:t>lac</a:t>
            </a:r>
            <a:r>
              <a:rPr lang="en-US" dirty="0"/>
              <a:t> operon system is an </a:t>
            </a:r>
            <a:r>
              <a:rPr lang="en-US" b="1" i="1" dirty="0">
                <a:solidFill>
                  <a:schemeClr val="hlink"/>
                </a:solidFill>
              </a:rPr>
              <a:t>inducible system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means that the genes under control of this promoter are always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OFF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and must be regulated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ON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Many other genes in </a:t>
            </a:r>
            <a:r>
              <a:rPr lang="en-US" i="1" dirty="0"/>
              <a:t>E. coli</a:t>
            </a:r>
            <a:r>
              <a:rPr lang="en-US" dirty="0"/>
              <a:t> are regulated by an inducible system</a:t>
            </a:r>
          </a:p>
          <a:p>
            <a:pPr>
              <a:lnSpc>
                <a:spcPct val="90000"/>
              </a:lnSpc>
            </a:pPr>
            <a:r>
              <a:rPr lang="en-US" dirty="0"/>
              <a:t>However further work has </a:t>
            </a:r>
            <a:r>
              <a:rPr lang="en-US" dirty="0" smtClean="0"/>
              <a:t>shown </a:t>
            </a:r>
            <a:r>
              <a:rPr lang="en-US" dirty="0"/>
              <a:t>that </a:t>
            </a:r>
            <a:r>
              <a:rPr lang="en-US" b="1" i="1" dirty="0">
                <a:solidFill>
                  <a:schemeClr val="hlink"/>
                </a:solidFill>
              </a:rPr>
              <a:t>repressible systems</a:t>
            </a:r>
            <a:r>
              <a:rPr lang="en-US" dirty="0"/>
              <a:t> also exist in </a:t>
            </a:r>
            <a:r>
              <a:rPr lang="en-US" i="1" dirty="0"/>
              <a:t>E. coli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means that the genes under control of this promoter are always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ON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and must be regulated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OFF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23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20065"/>
            <a:ext cx="8229600" cy="1143000"/>
          </a:xfrm>
        </p:spPr>
        <p:txBody>
          <a:bodyPr/>
          <a:lstStyle/>
          <a:p>
            <a:r>
              <a:rPr lang="en-US" i="1" dirty="0" err="1">
                <a:solidFill>
                  <a:srgbClr val="800000"/>
                </a:solidFill>
              </a:rPr>
              <a:t>trp</a:t>
            </a:r>
            <a:r>
              <a:rPr lang="en-US" dirty="0">
                <a:solidFill>
                  <a:srgbClr val="800000"/>
                </a:solidFill>
              </a:rPr>
              <a:t> Operon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35936"/>
            <a:ext cx="8229600" cy="44116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trp</a:t>
            </a:r>
            <a:r>
              <a:rPr lang="en-US" dirty="0"/>
              <a:t> operon codes for an enzymes needed for the synthesis of tryptophan </a:t>
            </a:r>
          </a:p>
          <a:p>
            <a:r>
              <a:rPr lang="en-US" dirty="0"/>
              <a:t>This is an anabolic pathway as opposed to the catabolic pathway for the </a:t>
            </a:r>
            <a:r>
              <a:rPr lang="en-US" i="1" dirty="0"/>
              <a:t>lac</a:t>
            </a:r>
            <a:r>
              <a:rPr lang="en-US" dirty="0"/>
              <a:t> operon</a:t>
            </a:r>
          </a:p>
          <a:p>
            <a:r>
              <a:rPr lang="en-US" dirty="0"/>
              <a:t>Bacterial cells should have the </a:t>
            </a:r>
            <a:r>
              <a:rPr lang="en-US" i="1" dirty="0" err="1"/>
              <a:t>trp</a:t>
            </a:r>
            <a:r>
              <a:rPr lang="en-US" dirty="0"/>
              <a:t> operon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ON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in the absence of tryptophan and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OFF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in the presence of tryptophan  </a:t>
            </a:r>
          </a:p>
        </p:txBody>
      </p:sp>
      <p:pic>
        <p:nvPicPr>
          <p:cNvPr id="32772" name="Picture 4" descr="17_09_negative_trp-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74671"/>
            <a:ext cx="85471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74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7" name="Picture 5" descr="17_10_operon_compare-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4638"/>
            <a:ext cx="6357938" cy="658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269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800000"/>
                </a:solidFill>
              </a:rPr>
              <a:t>Catabolite</a:t>
            </a:r>
            <a:r>
              <a:rPr lang="en-US" dirty="0">
                <a:solidFill>
                  <a:srgbClr val="800000"/>
                </a:solidFill>
              </a:rPr>
              <a:t> Repression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Glucose is the preferred fuel source for bacterial cells</a:t>
            </a:r>
          </a:p>
          <a:p>
            <a:r>
              <a:rPr lang="en-US" dirty="0"/>
              <a:t>In the presence of both glucose and lactose very little </a:t>
            </a:r>
            <a:r>
              <a:rPr lang="el-GR" dirty="0">
                <a:cs typeface="Arial" charset="0"/>
              </a:rPr>
              <a:t>β</a:t>
            </a:r>
            <a:r>
              <a:rPr lang="en-US" dirty="0">
                <a:cs typeface="Arial" charset="0"/>
              </a:rPr>
              <a:t>-</a:t>
            </a:r>
            <a:r>
              <a:rPr lang="en-US" dirty="0" err="1">
                <a:cs typeface="Arial" charset="0"/>
              </a:rPr>
              <a:t>galactosidase</a:t>
            </a:r>
            <a:r>
              <a:rPr lang="en-US" dirty="0">
                <a:cs typeface="Arial" charset="0"/>
              </a:rPr>
              <a:t> is present</a:t>
            </a:r>
          </a:p>
          <a:p>
            <a:r>
              <a:rPr lang="en-US" dirty="0">
                <a:cs typeface="Arial" charset="0"/>
              </a:rPr>
              <a:t>How can this result be </a:t>
            </a:r>
            <a:r>
              <a:rPr lang="en-US" dirty="0" smtClean="0">
                <a:cs typeface="Arial" charset="0"/>
              </a:rPr>
              <a:t>explained?</a:t>
            </a:r>
            <a:endParaRPr lang="en-US" dirty="0">
              <a:cs typeface="Arial" charset="0"/>
            </a:endParaRPr>
          </a:p>
          <a:p>
            <a:pPr lvl="1"/>
            <a:r>
              <a:rPr lang="en-US" dirty="0">
                <a:cs typeface="Arial" charset="0"/>
              </a:rPr>
              <a:t>Lactose is present so the repressor is not bound to the operator transcription should occur? </a:t>
            </a:r>
            <a:endParaRPr lang="el-GR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1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Promoter Strength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 all promoters are created equal</a:t>
            </a:r>
          </a:p>
          <a:p>
            <a:r>
              <a:rPr lang="en-US"/>
              <a:t>Strong promoters</a:t>
            </a:r>
          </a:p>
          <a:p>
            <a:pPr lvl="1"/>
            <a:r>
              <a:rPr lang="en-US"/>
              <a:t>RNA polymerase and sigma strongly bind to promoter and initiate transcription without additional factors</a:t>
            </a:r>
          </a:p>
          <a:p>
            <a:r>
              <a:rPr lang="en-US"/>
              <a:t>Weak promoters</a:t>
            </a:r>
          </a:p>
          <a:p>
            <a:pPr lvl="1"/>
            <a:r>
              <a:rPr lang="en-US"/>
              <a:t>Additional factors are necessary to for the promoter to strongly bind to RNA polymerase</a:t>
            </a:r>
          </a:p>
        </p:txBody>
      </p:sp>
    </p:spTree>
    <p:extLst>
      <p:ext uri="{BB962C8B-B14F-4D97-AF65-F5344CB8AC3E}">
        <p14:creationId xmlns:p14="http://schemas.microsoft.com/office/powerpoint/2010/main" val="3169328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426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Transcription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79438"/>
            <a:ext cx="8229600" cy="1334345"/>
          </a:xfrm>
        </p:spPr>
        <p:txBody>
          <a:bodyPr/>
          <a:lstStyle/>
          <a:p>
            <a:r>
              <a:rPr lang="en-US" dirty="0"/>
              <a:t>Cells are extremely selective about which genes are expressed and in what amounts</a:t>
            </a:r>
          </a:p>
        </p:txBody>
      </p:sp>
      <p:grpSp>
        <p:nvGrpSpPr>
          <p:cNvPr id="7174" name="Group 6"/>
          <p:cNvGrpSpPr>
            <a:grpSpLocks/>
          </p:cNvGrpSpPr>
          <p:nvPr/>
        </p:nvGrpSpPr>
        <p:grpSpPr bwMode="auto">
          <a:xfrm rot="4640009">
            <a:off x="1055021" y="3144318"/>
            <a:ext cx="451355" cy="2315662"/>
            <a:chOff x="816" y="2496"/>
            <a:chExt cx="192" cy="1401"/>
          </a:xfrm>
        </p:grpSpPr>
        <p:sp>
          <p:nvSpPr>
            <p:cNvPr id="7172" name="Oval 4"/>
            <p:cNvSpPr>
              <a:spLocks noChangeArrowheads="1"/>
            </p:cNvSpPr>
            <p:nvPr/>
          </p:nvSpPr>
          <p:spPr bwMode="auto">
            <a:xfrm>
              <a:off x="816" y="2496"/>
              <a:ext cx="192" cy="72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" name="Freeform 5"/>
            <p:cNvSpPr>
              <a:spLocks/>
            </p:cNvSpPr>
            <p:nvPr/>
          </p:nvSpPr>
          <p:spPr bwMode="auto">
            <a:xfrm>
              <a:off x="817" y="3214"/>
              <a:ext cx="168" cy="683"/>
            </a:xfrm>
            <a:custGeom>
              <a:avLst/>
              <a:gdLst>
                <a:gd name="T0" fmla="*/ 100 w 168"/>
                <a:gd name="T1" fmla="*/ 0 h 683"/>
                <a:gd name="T2" fmla="*/ 36 w 168"/>
                <a:gd name="T3" fmla="*/ 43 h 683"/>
                <a:gd name="T4" fmla="*/ 22 w 168"/>
                <a:gd name="T5" fmla="*/ 121 h 683"/>
                <a:gd name="T6" fmla="*/ 65 w 168"/>
                <a:gd name="T7" fmla="*/ 150 h 683"/>
                <a:gd name="T8" fmla="*/ 107 w 168"/>
                <a:gd name="T9" fmla="*/ 164 h 683"/>
                <a:gd name="T10" fmla="*/ 143 w 168"/>
                <a:gd name="T11" fmla="*/ 192 h 683"/>
                <a:gd name="T12" fmla="*/ 164 w 168"/>
                <a:gd name="T13" fmla="*/ 235 h 683"/>
                <a:gd name="T14" fmla="*/ 157 w 168"/>
                <a:gd name="T15" fmla="*/ 299 h 683"/>
                <a:gd name="T16" fmla="*/ 115 w 168"/>
                <a:gd name="T17" fmla="*/ 313 h 683"/>
                <a:gd name="T18" fmla="*/ 51 w 168"/>
                <a:gd name="T19" fmla="*/ 363 h 683"/>
                <a:gd name="T20" fmla="*/ 93 w 168"/>
                <a:gd name="T21" fmla="*/ 462 h 683"/>
                <a:gd name="T22" fmla="*/ 65 w 168"/>
                <a:gd name="T23" fmla="*/ 590 h 683"/>
                <a:gd name="T24" fmla="*/ 36 w 168"/>
                <a:gd name="T25" fmla="*/ 654 h 683"/>
                <a:gd name="T26" fmla="*/ 43 w 168"/>
                <a:gd name="T27" fmla="*/ 676 h 683"/>
                <a:gd name="T28" fmla="*/ 65 w 168"/>
                <a:gd name="T29" fmla="*/ 68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8" h="683">
                  <a:moveTo>
                    <a:pt x="100" y="0"/>
                  </a:moveTo>
                  <a:cubicBezTo>
                    <a:pt x="73" y="9"/>
                    <a:pt x="60" y="28"/>
                    <a:pt x="36" y="43"/>
                  </a:cubicBezTo>
                  <a:cubicBezTo>
                    <a:pt x="28" y="68"/>
                    <a:pt x="0" y="93"/>
                    <a:pt x="22" y="121"/>
                  </a:cubicBezTo>
                  <a:cubicBezTo>
                    <a:pt x="33" y="135"/>
                    <a:pt x="49" y="145"/>
                    <a:pt x="65" y="150"/>
                  </a:cubicBezTo>
                  <a:cubicBezTo>
                    <a:pt x="79" y="155"/>
                    <a:pt x="107" y="164"/>
                    <a:pt x="107" y="164"/>
                  </a:cubicBezTo>
                  <a:cubicBezTo>
                    <a:pt x="118" y="174"/>
                    <a:pt x="134" y="180"/>
                    <a:pt x="143" y="192"/>
                  </a:cubicBezTo>
                  <a:cubicBezTo>
                    <a:pt x="153" y="205"/>
                    <a:pt x="155" y="222"/>
                    <a:pt x="164" y="235"/>
                  </a:cubicBezTo>
                  <a:cubicBezTo>
                    <a:pt x="162" y="256"/>
                    <a:pt x="168" y="281"/>
                    <a:pt x="157" y="299"/>
                  </a:cubicBezTo>
                  <a:cubicBezTo>
                    <a:pt x="149" y="311"/>
                    <a:pt x="127" y="305"/>
                    <a:pt x="115" y="313"/>
                  </a:cubicBezTo>
                  <a:cubicBezTo>
                    <a:pt x="91" y="328"/>
                    <a:pt x="71" y="343"/>
                    <a:pt x="51" y="363"/>
                  </a:cubicBezTo>
                  <a:cubicBezTo>
                    <a:pt x="32" y="414"/>
                    <a:pt x="45" y="446"/>
                    <a:pt x="93" y="462"/>
                  </a:cubicBezTo>
                  <a:cubicBezTo>
                    <a:pt x="133" y="505"/>
                    <a:pt x="106" y="563"/>
                    <a:pt x="65" y="590"/>
                  </a:cubicBezTo>
                  <a:cubicBezTo>
                    <a:pt x="51" y="611"/>
                    <a:pt x="44" y="630"/>
                    <a:pt x="36" y="654"/>
                  </a:cubicBezTo>
                  <a:cubicBezTo>
                    <a:pt x="38" y="661"/>
                    <a:pt x="38" y="671"/>
                    <a:pt x="43" y="676"/>
                  </a:cubicBezTo>
                  <a:cubicBezTo>
                    <a:pt x="48" y="681"/>
                    <a:pt x="65" y="683"/>
                    <a:pt x="65" y="683"/>
                  </a:cubicBezTo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6792913" y="2747766"/>
            <a:ext cx="409575" cy="322262"/>
          </a:xfrm>
          <a:prstGeom prst="hexagon">
            <a:avLst>
              <a:gd name="adj" fmla="val 31773"/>
              <a:gd name="vf" fmla="val 11547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88" name="Group 20"/>
          <p:cNvGrpSpPr>
            <a:grpSpLocks/>
          </p:cNvGrpSpPr>
          <p:nvPr/>
        </p:nvGrpSpPr>
        <p:grpSpPr bwMode="auto">
          <a:xfrm rot="11929156" flipV="1">
            <a:off x="6277504" y="3439073"/>
            <a:ext cx="1227138" cy="322262"/>
            <a:chOff x="2640" y="2832"/>
            <a:chExt cx="1152" cy="288"/>
          </a:xfrm>
        </p:grpSpPr>
        <p:sp>
          <p:nvSpPr>
            <p:cNvPr id="7176" name="AutoShape 8"/>
            <p:cNvSpPr>
              <a:spLocks noChangeArrowheads="1"/>
            </p:cNvSpPr>
            <p:nvPr/>
          </p:nvSpPr>
          <p:spPr bwMode="auto">
            <a:xfrm>
              <a:off x="2640" y="2832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3024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AutoShape 10"/>
            <p:cNvSpPr>
              <a:spLocks noChangeArrowheads="1"/>
            </p:cNvSpPr>
            <p:nvPr/>
          </p:nvSpPr>
          <p:spPr bwMode="auto">
            <a:xfrm>
              <a:off x="3408" y="2832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8085674" y="1705642"/>
            <a:ext cx="409575" cy="323850"/>
          </a:xfrm>
          <a:prstGeom prst="hexagon">
            <a:avLst>
              <a:gd name="adj" fmla="val 31618"/>
              <a:gd name="vf" fmla="val 11547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7676099" y="2086973"/>
            <a:ext cx="409575" cy="322263"/>
          </a:xfrm>
          <a:prstGeom prst="hexagon">
            <a:avLst>
              <a:gd name="adj" fmla="val 31773"/>
              <a:gd name="vf" fmla="val 11547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6435725" y="2209603"/>
            <a:ext cx="407988" cy="322263"/>
          </a:xfrm>
          <a:prstGeom prst="hexagon">
            <a:avLst>
              <a:gd name="adj" fmla="val 31650"/>
              <a:gd name="vf" fmla="val 11547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7190" name="Group 22"/>
          <p:cNvGrpSpPr>
            <a:grpSpLocks/>
          </p:cNvGrpSpPr>
          <p:nvPr/>
        </p:nvGrpSpPr>
        <p:grpSpPr bwMode="auto">
          <a:xfrm rot="1423224">
            <a:off x="7048500" y="2423916"/>
            <a:ext cx="1228725" cy="323850"/>
            <a:chOff x="3312" y="2544"/>
            <a:chExt cx="1152" cy="288"/>
          </a:xfrm>
        </p:grpSpPr>
        <p:sp>
          <p:nvSpPr>
            <p:cNvPr id="7182" name="AutoShape 14"/>
            <p:cNvSpPr>
              <a:spLocks noChangeArrowheads="1"/>
            </p:cNvSpPr>
            <p:nvPr/>
          </p:nvSpPr>
          <p:spPr bwMode="auto">
            <a:xfrm>
              <a:off x="3312" y="2544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>
              <a:off x="3696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AutoShape 16"/>
            <p:cNvSpPr>
              <a:spLocks noChangeArrowheads="1"/>
            </p:cNvSpPr>
            <p:nvPr/>
          </p:nvSpPr>
          <p:spPr bwMode="auto">
            <a:xfrm>
              <a:off x="4080" y="2544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91" name="Group 23"/>
          <p:cNvGrpSpPr>
            <a:grpSpLocks/>
          </p:cNvGrpSpPr>
          <p:nvPr/>
        </p:nvGrpSpPr>
        <p:grpSpPr bwMode="auto">
          <a:xfrm rot="-1657755">
            <a:off x="5427771" y="2977935"/>
            <a:ext cx="1227138" cy="323850"/>
            <a:chOff x="2016" y="3552"/>
            <a:chExt cx="1152" cy="288"/>
          </a:xfrm>
        </p:grpSpPr>
        <p:sp>
          <p:nvSpPr>
            <p:cNvPr id="7185" name="AutoShape 17"/>
            <p:cNvSpPr>
              <a:spLocks noChangeArrowheads="1"/>
            </p:cNvSpPr>
            <p:nvPr/>
          </p:nvSpPr>
          <p:spPr bwMode="auto">
            <a:xfrm>
              <a:off x="2016" y="3552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>
              <a:off x="2400" y="36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AutoShape 19"/>
            <p:cNvSpPr>
              <a:spLocks noChangeArrowheads="1"/>
            </p:cNvSpPr>
            <p:nvPr/>
          </p:nvSpPr>
          <p:spPr bwMode="auto">
            <a:xfrm>
              <a:off x="2784" y="3552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9" name="AutoShape 21"/>
          <p:cNvSpPr>
            <a:spLocks noChangeArrowheads="1"/>
          </p:cNvSpPr>
          <p:nvPr/>
        </p:nvSpPr>
        <p:spPr bwMode="auto">
          <a:xfrm>
            <a:off x="7458075" y="3177978"/>
            <a:ext cx="409575" cy="322263"/>
          </a:xfrm>
          <a:prstGeom prst="hexagon">
            <a:avLst>
              <a:gd name="adj" fmla="val 31773"/>
              <a:gd name="vf" fmla="val 11547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AutoShape 25"/>
          <p:cNvSpPr>
            <a:spLocks noChangeArrowheads="1"/>
          </p:cNvSpPr>
          <p:nvPr/>
        </p:nvSpPr>
        <p:spPr bwMode="auto">
          <a:xfrm>
            <a:off x="5204151" y="2536850"/>
            <a:ext cx="409575" cy="322262"/>
          </a:xfrm>
          <a:prstGeom prst="hexagon">
            <a:avLst>
              <a:gd name="adj" fmla="val 31773"/>
              <a:gd name="vf" fmla="val 11547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94" name="AutoShape 26"/>
          <p:cNvSpPr>
            <a:spLocks noChangeArrowheads="1"/>
          </p:cNvSpPr>
          <p:nvPr/>
        </p:nvSpPr>
        <p:spPr bwMode="auto">
          <a:xfrm>
            <a:off x="5821363" y="2155628"/>
            <a:ext cx="409575" cy="322263"/>
          </a:xfrm>
          <a:prstGeom prst="hexagon">
            <a:avLst>
              <a:gd name="adj" fmla="val 31773"/>
              <a:gd name="vf" fmla="val 11547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95" name="AutoShape 27"/>
          <p:cNvSpPr>
            <a:spLocks noChangeArrowheads="1"/>
          </p:cNvSpPr>
          <p:nvPr/>
        </p:nvSpPr>
        <p:spPr bwMode="auto">
          <a:xfrm>
            <a:off x="4727792" y="3159630"/>
            <a:ext cx="409575" cy="322262"/>
          </a:xfrm>
          <a:prstGeom prst="hexagon">
            <a:avLst>
              <a:gd name="adj" fmla="val 31773"/>
              <a:gd name="vf" fmla="val 11547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26078" y="4975668"/>
            <a:ext cx="9238426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</a:rPr>
              <a:t>A bacterium will sense its environment at move towards </a:t>
            </a:r>
            <a:r>
              <a:rPr lang="en-US" sz="2400" b="1" dirty="0" smtClean="0">
                <a:solidFill>
                  <a:srgbClr val="800000"/>
                </a:solidFill>
              </a:rPr>
              <a:t>nutrients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Which </a:t>
            </a:r>
            <a:r>
              <a:rPr lang="en-US" b="1" dirty="0">
                <a:solidFill>
                  <a:srgbClr val="0000FF"/>
                </a:solidFill>
              </a:rPr>
              <a:t>genes will the bacteria need to express to break </a:t>
            </a:r>
            <a:r>
              <a:rPr lang="en-US" b="1" dirty="0" smtClean="0">
                <a:solidFill>
                  <a:srgbClr val="0000FF"/>
                </a:solidFill>
              </a:rPr>
              <a:t>down all </a:t>
            </a:r>
            <a:r>
              <a:rPr lang="en-US" b="1" dirty="0">
                <a:solidFill>
                  <a:srgbClr val="0000FF"/>
                </a:solidFill>
              </a:rPr>
              <a:t>of these sugars to make ATP</a:t>
            </a:r>
            <a:r>
              <a:rPr lang="en-US" b="1" dirty="0" smtClean="0">
                <a:solidFill>
                  <a:srgbClr val="0000FF"/>
                </a:solidFill>
              </a:rPr>
              <a:t>. ?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Will </a:t>
            </a:r>
            <a:r>
              <a:rPr lang="en-US" b="1" dirty="0">
                <a:solidFill>
                  <a:srgbClr val="0000FF"/>
                </a:solidFill>
              </a:rPr>
              <a:t>some genes be constitutively </a:t>
            </a:r>
            <a:r>
              <a:rPr lang="en-US" b="1" dirty="0" smtClean="0">
                <a:solidFill>
                  <a:srgbClr val="0000FF"/>
                </a:solidFill>
              </a:rPr>
              <a:t>expressed</a:t>
            </a:r>
            <a:r>
              <a:rPr lang="en-US" b="1" dirty="0">
                <a:solidFill>
                  <a:srgbClr val="0000FF"/>
                </a:solidFill>
              </a:rPr>
              <a:t>?  </a:t>
            </a:r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Will </a:t>
            </a:r>
            <a:r>
              <a:rPr lang="en-US" b="1" dirty="0">
                <a:solidFill>
                  <a:srgbClr val="0000FF"/>
                </a:solidFill>
              </a:rPr>
              <a:t>some gene expression be regulated – turned on &amp; off?</a:t>
            </a:r>
          </a:p>
        </p:txBody>
      </p:sp>
      <p:sp>
        <p:nvSpPr>
          <p:cNvPr id="7198" name="AutoShape 30"/>
          <p:cNvSpPr>
            <a:spLocks noChangeArrowheads="1"/>
          </p:cNvSpPr>
          <p:nvPr/>
        </p:nvSpPr>
        <p:spPr bwMode="auto">
          <a:xfrm>
            <a:off x="2743200" y="3549896"/>
            <a:ext cx="409575" cy="322263"/>
          </a:xfrm>
          <a:prstGeom prst="hexagon">
            <a:avLst>
              <a:gd name="adj" fmla="val 31773"/>
              <a:gd name="vf" fmla="val 11547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99" name="AutoShape 31"/>
          <p:cNvSpPr>
            <a:spLocks noChangeArrowheads="1"/>
          </p:cNvSpPr>
          <p:nvPr/>
        </p:nvSpPr>
        <p:spPr bwMode="auto">
          <a:xfrm>
            <a:off x="3276600" y="2940296"/>
            <a:ext cx="409575" cy="322263"/>
          </a:xfrm>
          <a:prstGeom prst="hexagon">
            <a:avLst>
              <a:gd name="adj" fmla="val 31773"/>
              <a:gd name="vf" fmla="val 11547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" name="AutoShape 11"/>
          <p:cNvSpPr>
            <a:spLocks noChangeArrowheads="1"/>
          </p:cNvSpPr>
          <p:nvPr/>
        </p:nvSpPr>
        <p:spPr bwMode="auto">
          <a:xfrm>
            <a:off x="6879875" y="1831778"/>
            <a:ext cx="409575" cy="323850"/>
          </a:xfrm>
          <a:prstGeom prst="hexagon">
            <a:avLst>
              <a:gd name="adj" fmla="val 31618"/>
              <a:gd name="vf" fmla="val 11547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93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48 -0.10037 C 0.1 -0.1191 0.0934 -0.1413 0.10191 -0.15633 C 0.10607 -0.1635 0.11545 -0.1716 0.1217 -0.17437 C 0.12257 -0.17437 0.13715 -0.17368 0.14149 -0.17113 C 0.14861 -0.16697 0.15469 -0.16212 0.1625 -0.15957 C 0.17569 -0.16304 0.17448 -0.16975 0.1809 -0.18247 C 0.18368 -0.19357 0.18698 -0.20189 0.19583 -0.20559 C 0.20451 -0.21323 0.2 -0.21068 0.21927 -0.20721 C 0.22187 -0.20675 0.22656 -0.20397 0.22656 -0.20397 C 0.22882 -0.2012 0.23194 -0.20004 0.23403 -0.19727 C 0.24305 -0.18501 0.23385 -0.18802 0.24757 -0.17923 C 0.2493 -0.17807 0.25087 -0.17692 0.2526 -0.17599 C 0.25503 -0.17483 0.25989 -0.17275 0.25989 -0.17275 C 0.27083 -0.1746 0.27378 -0.17599 0.2809 -0.18594 C 0.28385 -0.19773 0.27986 -0.18455 0.28472 -0.19403 C 0.28732 -0.19912 0.28871 -0.20513 0.2908 -0.21045 C 0.29271 -0.21554 0.29705 -0.22525 0.29705 -0.22525 C 0.29878 -0.2345 0.2993 -0.24236 0.30312 -0.25 C 0.30451 -0.26202 0.30764 -0.27104 0.31545 -0.27798 C 0.32309 -0.27659 0.32934 -0.27451 0.33646 -0.27127 C 0.34236 -0.26387 0.34548 -0.25416 0.35139 -0.24676 C 0.35642 -0.23265 0.36406 -0.23034 0.37482 -0.22687 C 0.37951 -0.22386 0.38333 -0.22201 0.38837 -0.22039 C 0.39166 -0.22086 0.39496 -0.22109 0.39826 -0.22201 C 0.40069 -0.22271 0.40555 -0.22525 0.40555 -0.22525 C 0.41198 -0.23335 0.4151 -0.22988 0.42535 -0.22849 C 0.43177 -0.22571 0.43646 -0.2197 0.44271 -0.21716 C 0.44618 -0.21392 0.44896 -0.20952 0.4526 -0.20721 C 0.45486 -0.20559 0.45989 -0.20397 0.45989 -0.20397 C 0.4684 -0.19542 0.47083 -0.19889 0.47969 -0.20397 C 0.48212 -0.20536 0.48715 -0.20721 0.48715 -0.20721 C 0.48837 -0.20837 0.48941 -0.20952 0.4908 -0.21045 C 0.49201 -0.21114 0.4934 -0.21114 0.49444 -0.21207 C 0.50399 -0.21924 0.51337 -0.22918 0.5217 -0.23843 C 0.52795 -0.24537 0.53385 -0.25647 0.54271 -0.25647 " pathEditMode="relative" rAng="0" ptsTypes="ffffffffffffffffffffffffffffffffffA">
                                      <p:cBhvr>
                                        <p:cTn id="6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545"/>
            <a:ext cx="8229600" cy="1143000"/>
          </a:xfrm>
        </p:spPr>
        <p:txBody>
          <a:bodyPr/>
          <a:lstStyle/>
          <a:p>
            <a:r>
              <a:rPr lang="en-US" i="1" dirty="0">
                <a:solidFill>
                  <a:srgbClr val="800000"/>
                </a:solidFill>
              </a:rPr>
              <a:t>lac</a:t>
            </a:r>
            <a:r>
              <a:rPr lang="en-US" dirty="0">
                <a:solidFill>
                  <a:srgbClr val="800000"/>
                </a:solidFill>
              </a:rPr>
              <a:t> Promoter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lac</a:t>
            </a:r>
            <a:r>
              <a:rPr lang="en-US" dirty="0"/>
              <a:t> promoter is a weak promoter</a:t>
            </a:r>
          </a:p>
          <a:p>
            <a:pPr lvl="1"/>
            <a:r>
              <a:rPr lang="en-US" i="1" dirty="0"/>
              <a:t>lac</a:t>
            </a:r>
            <a:r>
              <a:rPr lang="en-US" dirty="0"/>
              <a:t> promoter has an additional regulatory DNA sequence known as the CAP binding site</a:t>
            </a:r>
          </a:p>
          <a:p>
            <a:pPr lvl="2"/>
            <a:r>
              <a:rPr lang="en-US" dirty="0" err="1"/>
              <a:t>Catabolite</a:t>
            </a:r>
            <a:r>
              <a:rPr lang="en-US" dirty="0"/>
              <a:t> activator protein</a:t>
            </a:r>
          </a:p>
          <a:p>
            <a:r>
              <a:rPr lang="en-US" dirty="0"/>
              <a:t>CAP binding greatly </a:t>
            </a:r>
            <a:r>
              <a:rPr lang="en-US" dirty="0">
                <a:solidFill>
                  <a:srgbClr val="FF0000"/>
                </a:solidFill>
              </a:rPr>
              <a:t>increases the strength </a:t>
            </a:r>
            <a:r>
              <a:rPr lang="en-US" dirty="0"/>
              <a:t>of the lac promoter</a:t>
            </a:r>
          </a:p>
          <a:p>
            <a:pPr lvl="1"/>
            <a:r>
              <a:rPr lang="en-US" dirty="0"/>
              <a:t>CAP can only bind when its allosteric molecule </a:t>
            </a:r>
            <a:r>
              <a:rPr lang="en-US" dirty="0" err="1"/>
              <a:t>cAMP</a:t>
            </a:r>
            <a:r>
              <a:rPr lang="en-US" dirty="0"/>
              <a:t> is present </a:t>
            </a:r>
          </a:p>
          <a:p>
            <a:r>
              <a:rPr lang="en-US" dirty="0"/>
              <a:t>How this all works </a:t>
            </a:r>
            <a:r>
              <a:rPr lang="en-US" dirty="0" smtClean="0"/>
              <a:t>??????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97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4" descr="17_13_positive_ctrl_lac-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5138"/>
            <a:ext cx="9144000" cy="362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228600" y="5486400"/>
            <a:ext cx="75514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</a:rPr>
              <a:t>But how does a bacteria cell decide when to make </a:t>
            </a:r>
            <a:r>
              <a:rPr lang="en-US" sz="2400" b="1" dirty="0" err="1">
                <a:solidFill>
                  <a:srgbClr val="800000"/>
                </a:solidFill>
              </a:rPr>
              <a:t>cAMP</a:t>
            </a:r>
            <a:r>
              <a:rPr lang="en-US" sz="2400" b="1" dirty="0">
                <a:solidFill>
                  <a:srgbClr val="8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651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09390"/>
            <a:ext cx="7543800" cy="1295400"/>
          </a:xfrm>
        </p:spPr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Blocking Production of </a:t>
            </a:r>
            <a:r>
              <a:rPr lang="en-US" dirty="0" err="1">
                <a:solidFill>
                  <a:srgbClr val="800000"/>
                </a:solidFill>
              </a:rPr>
              <a:t>cAMP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36872" name="Group 8"/>
          <p:cNvGrpSpPr>
            <a:grpSpLocks/>
          </p:cNvGrpSpPr>
          <p:nvPr/>
        </p:nvGrpSpPr>
        <p:grpSpPr bwMode="auto">
          <a:xfrm rot="11929156" flipV="1">
            <a:off x="6781800" y="5791200"/>
            <a:ext cx="1227138" cy="322263"/>
            <a:chOff x="2640" y="2832"/>
            <a:chExt cx="1152" cy="288"/>
          </a:xfrm>
        </p:grpSpPr>
        <p:sp>
          <p:nvSpPr>
            <p:cNvPr id="36873" name="AutoShape 9"/>
            <p:cNvSpPr>
              <a:spLocks noChangeArrowheads="1"/>
            </p:cNvSpPr>
            <p:nvPr/>
          </p:nvSpPr>
          <p:spPr bwMode="auto">
            <a:xfrm>
              <a:off x="2640" y="2832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>
              <a:off x="3024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5" name="AutoShape 11"/>
            <p:cNvSpPr>
              <a:spLocks noChangeArrowheads="1"/>
            </p:cNvSpPr>
            <p:nvPr/>
          </p:nvSpPr>
          <p:spPr bwMode="auto">
            <a:xfrm>
              <a:off x="3408" y="2832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6" name="AutoShape 12"/>
          <p:cNvSpPr>
            <a:spLocks noChangeArrowheads="1"/>
          </p:cNvSpPr>
          <p:nvPr/>
        </p:nvSpPr>
        <p:spPr bwMode="auto">
          <a:xfrm>
            <a:off x="7696200" y="3505200"/>
            <a:ext cx="409575" cy="323850"/>
          </a:xfrm>
          <a:prstGeom prst="hexagon">
            <a:avLst>
              <a:gd name="adj" fmla="val 31618"/>
              <a:gd name="vf" fmla="val 11547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AutoShape 13"/>
          <p:cNvSpPr>
            <a:spLocks noChangeArrowheads="1"/>
          </p:cNvSpPr>
          <p:nvPr/>
        </p:nvSpPr>
        <p:spPr bwMode="auto">
          <a:xfrm>
            <a:off x="7924800" y="4267200"/>
            <a:ext cx="409575" cy="322263"/>
          </a:xfrm>
          <a:prstGeom prst="hexagon">
            <a:avLst>
              <a:gd name="adj" fmla="val 31773"/>
              <a:gd name="vf" fmla="val 11547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AutoShape 14"/>
          <p:cNvSpPr>
            <a:spLocks noChangeArrowheads="1"/>
          </p:cNvSpPr>
          <p:nvPr/>
        </p:nvSpPr>
        <p:spPr bwMode="auto">
          <a:xfrm>
            <a:off x="4343400" y="2514600"/>
            <a:ext cx="407988" cy="322263"/>
          </a:xfrm>
          <a:prstGeom prst="hexagon">
            <a:avLst>
              <a:gd name="adj" fmla="val 31650"/>
              <a:gd name="vf" fmla="val 11547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36879" name="Group 15"/>
          <p:cNvGrpSpPr>
            <a:grpSpLocks/>
          </p:cNvGrpSpPr>
          <p:nvPr/>
        </p:nvGrpSpPr>
        <p:grpSpPr bwMode="auto">
          <a:xfrm rot="1423224">
            <a:off x="1447800" y="3810000"/>
            <a:ext cx="1228725" cy="323850"/>
            <a:chOff x="3312" y="2544"/>
            <a:chExt cx="1152" cy="288"/>
          </a:xfrm>
        </p:grpSpPr>
        <p:sp>
          <p:nvSpPr>
            <p:cNvPr id="36880" name="AutoShape 16"/>
            <p:cNvSpPr>
              <a:spLocks noChangeArrowheads="1"/>
            </p:cNvSpPr>
            <p:nvPr/>
          </p:nvSpPr>
          <p:spPr bwMode="auto">
            <a:xfrm>
              <a:off x="3312" y="2544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>
              <a:off x="3696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AutoShape 18"/>
            <p:cNvSpPr>
              <a:spLocks noChangeArrowheads="1"/>
            </p:cNvSpPr>
            <p:nvPr/>
          </p:nvSpPr>
          <p:spPr bwMode="auto">
            <a:xfrm>
              <a:off x="4080" y="2544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83" name="Group 19"/>
          <p:cNvGrpSpPr>
            <a:grpSpLocks/>
          </p:cNvGrpSpPr>
          <p:nvPr/>
        </p:nvGrpSpPr>
        <p:grpSpPr bwMode="auto">
          <a:xfrm rot="-1657755">
            <a:off x="2514600" y="5029200"/>
            <a:ext cx="1227138" cy="323850"/>
            <a:chOff x="2016" y="3552"/>
            <a:chExt cx="1152" cy="288"/>
          </a:xfrm>
        </p:grpSpPr>
        <p:sp>
          <p:nvSpPr>
            <p:cNvPr id="36884" name="AutoShape 20"/>
            <p:cNvSpPr>
              <a:spLocks noChangeArrowheads="1"/>
            </p:cNvSpPr>
            <p:nvPr/>
          </p:nvSpPr>
          <p:spPr bwMode="auto">
            <a:xfrm>
              <a:off x="2016" y="3552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>
              <a:off x="2400" y="36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AutoShape 22"/>
            <p:cNvSpPr>
              <a:spLocks noChangeArrowheads="1"/>
            </p:cNvSpPr>
            <p:nvPr/>
          </p:nvSpPr>
          <p:spPr bwMode="auto">
            <a:xfrm>
              <a:off x="2784" y="3552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7" name="AutoShape 23"/>
          <p:cNvSpPr>
            <a:spLocks noChangeArrowheads="1"/>
          </p:cNvSpPr>
          <p:nvPr/>
        </p:nvSpPr>
        <p:spPr bwMode="auto">
          <a:xfrm>
            <a:off x="4038600" y="4267200"/>
            <a:ext cx="409575" cy="322263"/>
          </a:xfrm>
          <a:prstGeom prst="hexagon">
            <a:avLst>
              <a:gd name="adj" fmla="val 31773"/>
              <a:gd name="vf" fmla="val 11547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AutoShape 25"/>
          <p:cNvSpPr>
            <a:spLocks noChangeArrowheads="1"/>
          </p:cNvSpPr>
          <p:nvPr/>
        </p:nvSpPr>
        <p:spPr bwMode="auto">
          <a:xfrm>
            <a:off x="3505200" y="3505200"/>
            <a:ext cx="409575" cy="322263"/>
          </a:xfrm>
          <a:prstGeom prst="hexagon">
            <a:avLst>
              <a:gd name="adj" fmla="val 31773"/>
              <a:gd name="vf" fmla="val 11547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890" name="AutoShape 26"/>
          <p:cNvSpPr>
            <a:spLocks noChangeArrowheads="1"/>
          </p:cNvSpPr>
          <p:nvPr/>
        </p:nvSpPr>
        <p:spPr bwMode="auto">
          <a:xfrm>
            <a:off x="5105400" y="2819400"/>
            <a:ext cx="409575" cy="322263"/>
          </a:xfrm>
          <a:prstGeom prst="hexagon">
            <a:avLst>
              <a:gd name="adj" fmla="val 31773"/>
              <a:gd name="vf" fmla="val 11547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892" name="AutoShape 28"/>
          <p:cNvSpPr>
            <a:spLocks noChangeArrowheads="1"/>
          </p:cNvSpPr>
          <p:nvPr/>
        </p:nvSpPr>
        <p:spPr bwMode="auto">
          <a:xfrm>
            <a:off x="3352800" y="2743200"/>
            <a:ext cx="409575" cy="322263"/>
          </a:xfrm>
          <a:prstGeom prst="hexagon">
            <a:avLst>
              <a:gd name="adj" fmla="val 31773"/>
              <a:gd name="vf" fmla="val 11547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893" name="AutoShape 29"/>
          <p:cNvSpPr>
            <a:spLocks noChangeArrowheads="1"/>
          </p:cNvSpPr>
          <p:nvPr/>
        </p:nvSpPr>
        <p:spPr bwMode="auto">
          <a:xfrm>
            <a:off x="2895600" y="3962400"/>
            <a:ext cx="409575" cy="322263"/>
          </a:xfrm>
          <a:prstGeom prst="hexagon">
            <a:avLst>
              <a:gd name="adj" fmla="val 31773"/>
              <a:gd name="vf" fmla="val 11547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457200" y="1066800"/>
            <a:ext cx="7071167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dirty="0"/>
              <a:t>In the original example the bacteria has many sugars to choose from.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dirty="0"/>
              <a:t>Glucose is known to be the fuel source of choice.  Under these conditions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dirty="0"/>
              <a:t>glucose levels outside the cell will bind to </a:t>
            </a:r>
            <a:r>
              <a:rPr lang="en-US" dirty="0">
                <a:solidFill>
                  <a:srgbClr val="FF0000"/>
                </a:solidFill>
              </a:rPr>
              <a:t>adenylyl </a:t>
            </a:r>
            <a:r>
              <a:rPr lang="en-US" dirty="0" err="1">
                <a:solidFill>
                  <a:srgbClr val="FF0000"/>
                </a:solidFill>
              </a:rPr>
              <a:t>cyclase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inhibit this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dirty="0"/>
              <a:t>enzyme from making </a:t>
            </a:r>
            <a:r>
              <a:rPr lang="en-US" dirty="0" err="1"/>
              <a:t>cAMP</a:t>
            </a:r>
            <a:r>
              <a:rPr lang="en-US" dirty="0"/>
              <a:t>.  </a:t>
            </a:r>
          </a:p>
          <a:p>
            <a:endParaRPr lang="en-US" dirty="0"/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 rot="3373159">
            <a:off x="3948113" y="3033713"/>
            <a:ext cx="1441450" cy="4572000"/>
            <a:chOff x="816" y="2496"/>
            <a:chExt cx="192" cy="1401"/>
          </a:xfrm>
        </p:grpSpPr>
        <p:sp>
          <p:nvSpPr>
            <p:cNvPr id="36869" name="Oval 5"/>
            <p:cNvSpPr>
              <a:spLocks noChangeArrowheads="1"/>
            </p:cNvSpPr>
            <p:nvPr/>
          </p:nvSpPr>
          <p:spPr bwMode="auto">
            <a:xfrm>
              <a:off x="816" y="2496"/>
              <a:ext cx="192" cy="72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0" name="Freeform 6"/>
            <p:cNvSpPr>
              <a:spLocks/>
            </p:cNvSpPr>
            <p:nvPr/>
          </p:nvSpPr>
          <p:spPr bwMode="auto">
            <a:xfrm>
              <a:off x="817" y="3214"/>
              <a:ext cx="168" cy="683"/>
            </a:xfrm>
            <a:custGeom>
              <a:avLst/>
              <a:gdLst>
                <a:gd name="T0" fmla="*/ 100 w 168"/>
                <a:gd name="T1" fmla="*/ 0 h 683"/>
                <a:gd name="T2" fmla="*/ 36 w 168"/>
                <a:gd name="T3" fmla="*/ 43 h 683"/>
                <a:gd name="T4" fmla="*/ 22 w 168"/>
                <a:gd name="T5" fmla="*/ 121 h 683"/>
                <a:gd name="T6" fmla="*/ 65 w 168"/>
                <a:gd name="T7" fmla="*/ 150 h 683"/>
                <a:gd name="T8" fmla="*/ 107 w 168"/>
                <a:gd name="T9" fmla="*/ 164 h 683"/>
                <a:gd name="T10" fmla="*/ 143 w 168"/>
                <a:gd name="T11" fmla="*/ 192 h 683"/>
                <a:gd name="T12" fmla="*/ 164 w 168"/>
                <a:gd name="T13" fmla="*/ 235 h 683"/>
                <a:gd name="T14" fmla="*/ 157 w 168"/>
                <a:gd name="T15" fmla="*/ 299 h 683"/>
                <a:gd name="T16" fmla="*/ 115 w 168"/>
                <a:gd name="T17" fmla="*/ 313 h 683"/>
                <a:gd name="T18" fmla="*/ 51 w 168"/>
                <a:gd name="T19" fmla="*/ 363 h 683"/>
                <a:gd name="T20" fmla="*/ 93 w 168"/>
                <a:gd name="T21" fmla="*/ 462 h 683"/>
                <a:gd name="T22" fmla="*/ 65 w 168"/>
                <a:gd name="T23" fmla="*/ 590 h 683"/>
                <a:gd name="T24" fmla="*/ 36 w 168"/>
                <a:gd name="T25" fmla="*/ 654 h 683"/>
                <a:gd name="T26" fmla="*/ 43 w 168"/>
                <a:gd name="T27" fmla="*/ 676 h 683"/>
                <a:gd name="T28" fmla="*/ 65 w 168"/>
                <a:gd name="T29" fmla="*/ 68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8" h="683">
                  <a:moveTo>
                    <a:pt x="100" y="0"/>
                  </a:moveTo>
                  <a:cubicBezTo>
                    <a:pt x="73" y="9"/>
                    <a:pt x="60" y="28"/>
                    <a:pt x="36" y="43"/>
                  </a:cubicBezTo>
                  <a:cubicBezTo>
                    <a:pt x="28" y="68"/>
                    <a:pt x="0" y="93"/>
                    <a:pt x="22" y="121"/>
                  </a:cubicBezTo>
                  <a:cubicBezTo>
                    <a:pt x="33" y="135"/>
                    <a:pt x="49" y="145"/>
                    <a:pt x="65" y="150"/>
                  </a:cubicBezTo>
                  <a:cubicBezTo>
                    <a:pt x="79" y="155"/>
                    <a:pt x="107" y="164"/>
                    <a:pt x="107" y="164"/>
                  </a:cubicBezTo>
                  <a:cubicBezTo>
                    <a:pt x="118" y="174"/>
                    <a:pt x="134" y="180"/>
                    <a:pt x="143" y="192"/>
                  </a:cubicBezTo>
                  <a:cubicBezTo>
                    <a:pt x="153" y="205"/>
                    <a:pt x="155" y="222"/>
                    <a:pt x="164" y="235"/>
                  </a:cubicBezTo>
                  <a:cubicBezTo>
                    <a:pt x="162" y="256"/>
                    <a:pt x="168" y="281"/>
                    <a:pt x="157" y="299"/>
                  </a:cubicBezTo>
                  <a:cubicBezTo>
                    <a:pt x="149" y="311"/>
                    <a:pt x="127" y="305"/>
                    <a:pt x="115" y="313"/>
                  </a:cubicBezTo>
                  <a:cubicBezTo>
                    <a:pt x="91" y="328"/>
                    <a:pt x="71" y="343"/>
                    <a:pt x="51" y="363"/>
                  </a:cubicBezTo>
                  <a:cubicBezTo>
                    <a:pt x="32" y="414"/>
                    <a:pt x="45" y="446"/>
                    <a:pt x="93" y="462"/>
                  </a:cubicBezTo>
                  <a:cubicBezTo>
                    <a:pt x="133" y="505"/>
                    <a:pt x="106" y="563"/>
                    <a:pt x="65" y="590"/>
                  </a:cubicBezTo>
                  <a:cubicBezTo>
                    <a:pt x="51" y="611"/>
                    <a:pt x="44" y="630"/>
                    <a:pt x="36" y="654"/>
                  </a:cubicBezTo>
                  <a:cubicBezTo>
                    <a:pt x="38" y="661"/>
                    <a:pt x="38" y="671"/>
                    <a:pt x="43" y="676"/>
                  </a:cubicBezTo>
                  <a:cubicBezTo>
                    <a:pt x="48" y="681"/>
                    <a:pt x="65" y="683"/>
                    <a:pt x="65" y="683"/>
                  </a:cubicBezTo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912" name="Group 48"/>
          <p:cNvGrpSpPr>
            <a:grpSpLocks/>
          </p:cNvGrpSpPr>
          <p:nvPr/>
        </p:nvGrpSpPr>
        <p:grpSpPr bwMode="auto">
          <a:xfrm>
            <a:off x="4572000" y="3810000"/>
            <a:ext cx="914400" cy="838200"/>
            <a:chOff x="2862" y="2448"/>
            <a:chExt cx="576" cy="528"/>
          </a:xfrm>
        </p:grpSpPr>
        <p:sp>
          <p:nvSpPr>
            <p:cNvPr id="36888" name="AutoShape 24"/>
            <p:cNvSpPr>
              <a:spLocks noChangeArrowheads="1"/>
            </p:cNvSpPr>
            <p:nvPr/>
          </p:nvSpPr>
          <p:spPr bwMode="auto">
            <a:xfrm>
              <a:off x="2928" y="2640"/>
              <a:ext cx="258" cy="203"/>
            </a:xfrm>
            <a:prstGeom prst="hexagon">
              <a:avLst>
                <a:gd name="adj" fmla="val 31773"/>
                <a:gd name="vf" fmla="val 11547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36900" name="Group 36"/>
            <p:cNvGrpSpPr>
              <a:grpSpLocks/>
            </p:cNvGrpSpPr>
            <p:nvPr/>
          </p:nvGrpSpPr>
          <p:grpSpPr bwMode="auto">
            <a:xfrm>
              <a:off x="2862" y="2448"/>
              <a:ext cx="576" cy="528"/>
              <a:chOff x="1440" y="3648"/>
              <a:chExt cx="576" cy="528"/>
            </a:xfrm>
          </p:grpSpPr>
          <p:sp>
            <p:nvSpPr>
              <p:cNvPr id="36899" name="Oval 35"/>
              <p:cNvSpPr>
                <a:spLocks noChangeArrowheads="1"/>
              </p:cNvSpPr>
              <p:nvPr/>
            </p:nvSpPr>
            <p:spPr bwMode="auto">
              <a:xfrm>
                <a:off x="1440" y="3744"/>
                <a:ext cx="576" cy="4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8" name="AutoShape 34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240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901" name="Text Box 37"/>
            <p:cNvSpPr txBox="1">
              <a:spLocks noChangeArrowheads="1"/>
            </p:cNvSpPr>
            <p:nvPr/>
          </p:nvSpPr>
          <p:spPr bwMode="auto">
            <a:xfrm>
              <a:off x="3026" y="271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AC</a:t>
              </a:r>
            </a:p>
          </p:txBody>
        </p:sp>
      </p:grpSp>
      <p:grpSp>
        <p:nvGrpSpPr>
          <p:cNvPr id="36902" name="Group 38"/>
          <p:cNvGrpSpPr>
            <a:grpSpLocks/>
          </p:cNvGrpSpPr>
          <p:nvPr/>
        </p:nvGrpSpPr>
        <p:grpSpPr bwMode="auto">
          <a:xfrm rot="11929156" flipV="1">
            <a:off x="990600" y="4648200"/>
            <a:ext cx="1227138" cy="322263"/>
            <a:chOff x="2640" y="2832"/>
            <a:chExt cx="1152" cy="288"/>
          </a:xfrm>
        </p:grpSpPr>
        <p:sp>
          <p:nvSpPr>
            <p:cNvPr id="36903" name="AutoShape 39"/>
            <p:cNvSpPr>
              <a:spLocks noChangeArrowheads="1"/>
            </p:cNvSpPr>
            <p:nvPr/>
          </p:nvSpPr>
          <p:spPr bwMode="auto">
            <a:xfrm>
              <a:off x="2640" y="2832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>
              <a:off x="3024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AutoShape 41"/>
            <p:cNvSpPr>
              <a:spLocks noChangeArrowheads="1"/>
            </p:cNvSpPr>
            <p:nvPr/>
          </p:nvSpPr>
          <p:spPr bwMode="auto">
            <a:xfrm>
              <a:off x="3408" y="2832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906" name="AutoShape 42"/>
          <p:cNvSpPr>
            <a:spLocks noChangeArrowheads="1"/>
          </p:cNvSpPr>
          <p:nvPr/>
        </p:nvSpPr>
        <p:spPr bwMode="auto">
          <a:xfrm>
            <a:off x="685800" y="3581400"/>
            <a:ext cx="409575" cy="322263"/>
          </a:xfrm>
          <a:prstGeom prst="hexagon">
            <a:avLst>
              <a:gd name="adj" fmla="val 31773"/>
              <a:gd name="vf" fmla="val 11547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907" name="AutoShape 43"/>
          <p:cNvSpPr>
            <a:spLocks noChangeArrowheads="1"/>
          </p:cNvSpPr>
          <p:nvPr/>
        </p:nvSpPr>
        <p:spPr bwMode="auto">
          <a:xfrm>
            <a:off x="1905000" y="2971800"/>
            <a:ext cx="409575" cy="322263"/>
          </a:xfrm>
          <a:prstGeom prst="hexagon">
            <a:avLst>
              <a:gd name="adj" fmla="val 31773"/>
              <a:gd name="vf" fmla="val 11547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909" name="AutoShape 45"/>
          <p:cNvSpPr>
            <a:spLocks noChangeArrowheads="1"/>
          </p:cNvSpPr>
          <p:nvPr/>
        </p:nvSpPr>
        <p:spPr bwMode="auto">
          <a:xfrm>
            <a:off x="6324600" y="3124200"/>
            <a:ext cx="409575" cy="322263"/>
          </a:xfrm>
          <a:prstGeom prst="hexagon">
            <a:avLst>
              <a:gd name="adj" fmla="val 31773"/>
              <a:gd name="vf" fmla="val 11547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0" name="AutoShape 46"/>
          <p:cNvSpPr>
            <a:spLocks noChangeArrowheads="1"/>
          </p:cNvSpPr>
          <p:nvPr/>
        </p:nvSpPr>
        <p:spPr bwMode="auto">
          <a:xfrm>
            <a:off x="6934200" y="4800600"/>
            <a:ext cx="409575" cy="322263"/>
          </a:xfrm>
          <a:prstGeom prst="hexagon">
            <a:avLst>
              <a:gd name="adj" fmla="val 31773"/>
              <a:gd name="vf" fmla="val 11547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1" name="AutoShape 47"/>
          <p:cNvSpPr>
            <a:spLocks noChangeArrowheads="1"/>
          </p:cNvSpPr>
          <p:nvPr/>
        </p:nvSpPr>
        <p:spPr bwMode="auto">
          <a:xfrm>
            <a:off x="5867400" y="5943600"/>
            <a:ext cx="409575" cy="322263"/>
          </a:xfrm>
          <a:prstGeom prst="hexagon">
            <a:avLst>
              <a:gd name="adj" fmla="val 31773"/>
              <a:gd name="vf" fmla="val 11547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913" name="Group 49"/>
          <p:cNvGrpSpPr>
            <a:grpSpLocks/>
          </p:cNvGrpSpPr>
          <p:nvPr/>
        </p:nvGrpSpPr>
        <p:grpSpPr bwMode="auto">
          <a:xfrm rot="-1657755">
            <a:off x="7010400" y="2819400"/>
            <a:ext cx="1227138" cy="323850"/>
            <a:chOff x="2016" y="3552"/>
            <a:chExt cx="1152" cy="288"/>
          </a:xfrm>
        </p:grpSpPr>
        <p:sp>
          <p:nvSpPr>
            <p:cNvPr id="36914" name="AutoShape 50"/>
            <p:cNvSpPr>
              <a:spLocks noChangeArrowheads="1"/>
            </p:cNvSpPr>
            <p:nvPr/>
          </p:nvSpPr>
          <p:spPr bwMode="auto">
            <a:xfrm>
              <a:off x="2016" y="3552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>
              <a:off x="2400" y="36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AutoShape 52"/>
            <p:cNvSpPr>
              <a:spLocks noChangeArrowheads="1"/>
            </p:cNvSpPr>
            <p:nvPr/>
          </p:nvSpPr>
          <p:spPr bwMode="auto">
            <a:xfrm>
              <a:off x="2784" y="3552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6917" name="Picture 53" descr="17_14_cyclic_amp-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16" t="6982" r="27637" b="70673"/>
          <a:stretch>
            <a:fillRect/>
          </a:stretch>
        </p:blipFill>
        <p:spPr bwMode="auto">
          <a:xfrm>
            <a:off x="5638800" y="4038600"/>
            <a:ext cx="762000" cy="677863"/>
          </a:xfrm>
          <a:prstGeom prst="rect">
            <a:avLst/>
          </a:prstGeom>
          <a:solidFill>
            <a:schemeClr val="folHlink"/>
          </a:solidFill>
        </p:spPr>
      </p:pic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6400800" y="2209800"/>
            <a:ext cx="409575" cy="322263"/>
          </a:xfrm>
          <a:prstGeom prst="hexagon">
            <a:avLst>
              <a:gd name="adj" fmla="val 31773"/>
              <a:gd name="vf" fmla="val 11547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0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62 0.00671 C -0.04427 0.00717 -0.06476 0.00694 -0.08542 0.00833 C -0.08924 0.00856 -0.09289 0.01157 -0.09653 0.01318 C -0.09775 0.01365 -0.10018 0.0148 -0.10018 0.0148 C -0.10504 0.01943 -0.10938 0.02382 -0.11493 0.02637 C -0.12014 0.03284 -0.12535 0.03862 -0.12987 0.04602 C -0.13368 0.05227 -0.1349 0.06083 -0.13837 0.06753 C -0.14046 0.07146 -0.14358 0.07516 -0.14584 0.0791 C -0.14757 0.08233 -0.15087 0.08881 -0.15087 0.08881 C -0.15278 0.09667 -0.15764 0.11147 -0.16198 0.11679 C -0.16372 0.12396 -0.16476 0.1309 -0.16563 0.1383 C -0.16598 0.1723 -0.16684 0.20629 -0.16684 0.24029 " pathEditMode="relative" ptsTypes="fffffffffffA">
                                      <p:cBhvr>
                                        <p:cTn id="6" dur="2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36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0873"/>
            <a:ext cx="7543800" cy="1295400"/>
          </a:xfrm>
        </p:spPr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Production of </a:t>
            </a:r>
            <a:r>
              <a:rPr lang="en-US" dirty="0" err="1">
                <a:solidFill>
                  <a:srgbClr val="800000"/>
                </a:solidFill>
              </a:rPr>
              <a:t>cAMP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 rot="11929156" flipV="1">
            <a:off x="6781800" y="5791200"/>
            <a:ext cx="1227138" cy="322263"/>
            <a:chOff x="2640" y="2832"/>
            <a:chExt cx="1152" cy="288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auto">
            <a:xfrm>
              <a:off x="2640" y="2832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Line 5"/>
            <p:cNvSpPr>
              <a:spLocks noChangeShapeType="1"/>
            </p:cNvSpPr>
            <p:nvPr/>
          </p:nvSpPr>
          <p:spPr bwMode="auto">
            <a:xfrm>
              <a:off x="3024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auto">
            <a:xfrm>
              <a:off x="3408" y="2832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70" name="Group 10"/>
          <p:cNvGrpSpPr>
            <a:grpSpLocks/>
          </p:cNvGrpSpPr>
          <p:nvPr/>
        </p:nvGrpSpPr>
        <p:grpSpPr bwMode="auto">
          <a:xfrm rot="1423224">
            <a:off x="1447800" y="3810000"/>
            <a:ext cx="1228725" cy="323850"/>
            <a:chOff x="3312" y="2544"/>
            <a:chExt cx="1152" cy="288"/>
          </a:xfrm>
        </p:grpSpPr>
        <p:sp>
          <p:nvSpPr>
            <p:cNvPr id="40971" name="AutoShape 11"/>
            <p:cNvSpPr>
              <a:spLocks noChangeArrowheads="1"/>
            </p:cNvSpPr>
            <p:nvPr/>
          </p:nvSpPr>
          <p:spPr bwMode="auto">
            <a:xfrm>
              <a:off x="3312" y="2544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3696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AutoShape 13"/>
            <p:cNvSpPr>
              <a:spLocks noChangeArrowheads="1"/>
            </p:cNvSpPr>
            <p:nvPr/>
          </p:nvSpPr>
          <p:spPr bwMode="auto">
            <a:xfrm>
              <a:off x="4080" y="2544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74" name="Group 14"/>
          <p:cNvGrpSpPr>
            <a:grpSpLocks/>
          </p:cNvGrpSpPr>
          <p:nvPr/>
        </p:nvGrpSpPr>
        <p:grpSpPr bwMode="auto">
          <a:xfrm rot="-1657755">
            <a:off x="2514600" y="5029200"/>
            <a:ext cx="1227138" cy="323850"/>
            <a:chOff x="2016" y="3552"/>
            <a:chExt cx="1152" cy="288"/>
          </a:xfrm>
        </p:grpSpPr>
        <p:sp>
          <p:nvSpPr>
            <p:cNvPr id="40975" name="AutoShape 15"/>
            <p:cNvSpPr>
              <a:spLocks noChangeArrowheads="1"/>
            </p:cNvSpPr>
            <p:nvPr/>
          </p:nvSpPr>
          <p:spPr bwMode="auto">
            <a:xfrm>
              <a:off x="2016" y="3552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Line 16"/>
            <p:cNvSpPr>
              <a:spLocks noChangeShapeType="1"/>
            </p:cNvSpPr>
            <p:nvPr/>
          </p:nvSpPr>
          <p:spPr bwMode="auto">
            <a:xfrm>
              <a:off x="2400" y="36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AutoShape 17"/>
            <p:cNvSpPr>
              <a:spLocks noChangeArrowheads="1"/>
            </p:cNvSpPr>
            <p:nvPr/>
          </p:nvSpPr>
          <p:spPr bwMode="auto">
            <a:xfrm>
              <a:off x="2784" y="3552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457200" y="990600"/>
            <a:ext cx="8007350" cy="135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/>
              <a:t>However, if environmental conditions change then no glucose will bind to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/>
              <a:t>adenylyl cyclase.  Therefore, cAMP levels will increase and if lactose is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/>
              <a:t>Present the lac operon will be turned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ON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  However, if no lactose is present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/>
              <a:t>The repressor will still be bound to the operator an no transcription will occur.</a:t>
            </a:r>
          </a:p>
        </p:txBody>
      </p:sp>
      <p:grpSp>
        <p:nvGrpSpPr>
          <p:cNvPr id="40984" name="Group 24"/>
          <p:cNvGrpSpPr>
            <a:grpSpLocks/>
          </p:cNvGrpSpPr>
          <p:nvPr/>
        </p:nvGrpSpPr>
        <p:grpSpPr bwMode="auto">
          <a:xfrm rot="3373159">
            <a:off x="3948113" y="3033713"/>
            <a:ext cx="1441450" cy="4572000"/>
            <a:chOff x="816" y="2496"/>
            <a:chExt cx="192" cy="1401"/>
          </a:xfrm>
        </p:grpSpPr>
        <p:sp>
          <p:nvSpPr>
            <p:cNvPr id="40985" name="Oval 25"/>
            <p:cNvSpPr>
              <a:spLocks noChangeArrowheads="1"/>
            </p:cNvSpPr>
            <p:nvPr/>
          </p:nvSpPr>
          <p:spPr bwMode="auto">
            <a:xfrm>
              <a:off x="816" y="2496"/>
              <a:ext cx="192" cy="72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auto">
            <a:xfrm>
              <a:off x="817" y="3214"/>
              <a:ext cx="168" cy="683"/>
            </a:xfrm>
            <a:custGeom>
              <a:avLst/>
              <a:gdLst>
                <a:gd name="T0" fmla="*/ 100 w 168"/>
                <a:gd name="T1" fmla="*/ 0 h 683"/>
                <a:gd name="T2" fmla="*/ 36 w 168"/>
                <a:gd name="T3" fmla="*/ 43 h 683"/>
                <a:gd name="T4" fmla="*/ 22 w 168"/>
                <a:gd name="T5" fmla="*/ 121 h 683"/>
                <a:gd name="T6" fmla="*/ 65 w 168"/>
                <a:gd name="T7" fmla="*/ 150 h 683"/>
                <a:gd name="T8" fmla="*/ 107 w 168"/>
                <a:gd name="T9" fmla="*/ 164 h 683"/>
                <a:gd name="T10" fmla="*/ 143 w 168"/>
                <a:gd name="T11" fmla="*/ 192 h 683"/>
                <a:gd name="T12" fmla="*/ 164 w 168"/>
                <a:gd name="T13" fmla="*/ 235 h 683"/>
                <a:gd name="T14" fmla="*/ 157 w 168"/>
                <a:gd name="T15" fmla="*/ 299 h 683"/>
                <a:gd name="T16" fmla="*/ 115 w 168"/>
                <a:gd name="T17" fmla="*/ 313 h 683"/>
                <a:gd name="T18" fmla="*/ 51 w 168"/>
                <a:gd name="T19" fmla="*/ 363 h 683"/>
                <a:gd name="T20" fmla="*/ 93 w 168"/>
                <a:gd name="T21" fmla="*/ 462 h 683"/>
                <a:gd name="T22" fmla="*/ 65 w 168"/>
                <a:gd name="T23" fmla="*/ 590 h 683"/>
                <a:gd name="T24" fmla="*/ 36 w 168"/>
                <a:gd name="T25" fmla="*/ 654 h 683"/>
                <a:gd name="T26" fmla="*/ 43 w 168"/>
                <a:gd name="T27" fmla="*/ 676 h 683"/>
                <a:gd name="T28" fmla="*/ 65 w 168"/>
                <a:gd name="T29" fmla="*/ 68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8" h="683">
                  <a:moveTo>
                    <a:pt x="100" y="0"/>
                  </a:moveTo>
                  <a:cubicBezTo>
                    <a:pt x="73" y="9"/>
                    <a:pt x="60" y="28"/>
                    <a:pt x="36" y="43"/>
                  </a:cubicBezTo>
                  <a:cubicBezTo>
                    <a:pt x="28" y="68"/>
                    <a:pt x="0" y="93"/>
                    <a:pt x="22" y="121"/>
                  </a:cubicBezTo>
                  <a:cubicBezTo>
                    <a:pt x="33" y="135"/>
                    <a:pt x="49" y="145"/>
                    <a:pt x="65" y="150"/>
                  </a:cubicBezTo>
                  <a:cubicBezTo>
                    <a:pt x="79" y="155"/>
                    <a:pt x="107" y="164"/>
                    <a:pt x="107" y="164"/>
                  </a:cubicBezTo>
                  <a:cubicBezTo>
                    <a:pt x="118" y="174"/>
                    <a:pt x="134" y="180"/>
                    <a:pt x="143" y="192"/>
                  </a:cubicBezTo>
                  <a:cubicBezTo>
                    <a:pt x="153" y="205"/>
                    <a:pt x="155" y="222"/>
                    <a:pt x="164" y="235"/>
                  </a:cubicBezTo>
                  <a:cubicBezTo>
                    <a:pt x="162" y="256"/>
                    <a:pt x="168" y="281"/>
                    <a:pt x="157" y="299"/>
                  </a:cubicBezTo>
                  <a:cubicBezTo>
                    <a:pt x="149" y="311"/>
                    <a:pt x="127" y="305"/>
                    <a:pt x="115" y="313"/>
                  </a:cubicBezTo>
                  <a:cubicBezTo>
                    <a:pt x="91" y="328"/>
                    <a:pt x="71" y="343"/>
                    <a:pt x="51" y="363"/>
                  </a:cubicBezTo>
                  <a:cubicBezTo>
                    <a:pt x="32" y="414"/>
                    <a:pt x="45" y="446"/>
                    <a:pt x="93" y="462"/>
                  </a:cubicBezTo>
                  <a:cubicBezTo>
                    <a:pt x="133" y="505"/>
                    <a:pt x="106" y="563"/>
                    <a:pt x="65" y="590"/>
                  </a:cubicBezTo>
                  <a:cubicBezTo>
                    <a:pt x="51" y="611"/>
                    <a:pt x="44" y="630"/>
                    <a:pt x="36" y="654"/>
                  </a:cubicBezTo>
                  <a:cubicBezTo>
                    <a:pt x="38" y="661"/>
                    <a:pt x="38" y="671"/>
                    <a:pt x="43" y="676"/>
                  </a:cubicBezTo>
                  <a:cubicBezTo>
                    <a:pt x="48" y="681"/>
                    <a:pt x="65" y="683"/>
                    <a:pt x="65" y="683"/>
                  </a:cubicBezTo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87" name="Group 27"/>
          <p:cNvGrpSpPr>
            <a:grpSpLocks/>
          </p:cNvGrpSpPr>
          <p:nvPr/>
        </p:nvGrpSpPr>
        <p:grpSpPr bwMode="auto">
          <a:xfrm>
            <a:off x="4572000" y="3810000"/>
            <a:ext cx="914400" cy="838200"/>
            <a:chOff x="2862" y="2448"/>
            <a:chExt cx="576" cy="528"/>
          </a:xfrm>
        </p:grpSpPr>
        <p:sp>
          <p:nvSpPr>
            <p:cNvPr id="40988" name="AutoShape 28"/>
            <p:cNvSpPr>
              <a:spLocks noChangeArrowheads="1"/>
            </p:cNvSpPr>
            <p:nvPr/>
          </p:nvSpPr>
          <p:spPr bwMode="auto">
            <a:xfrm>
              <a:off x="2928" y="2640"/>
              <a:ext cx="258" cy="203"/>
            </a:xfrm>
            <a:prstGeom prst="hexagon">
              <a:avLst>
                <a:gd name="adj" fmla="val 31773"/>
                <a:gd name="vf" fmla="val 11547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40989" name="Group 29"/>
            <p:cNvGrpSpPr>
              <a:grpSpLocks/>
            </p:cNvGrpSpPr>
            <p:nvPr/>
          </p:nvGrpSpPr>
          <p:grpSpPr bwMode="auto">
            <a:xfrm>
              <a:off x="2862" y="2448"/>
              <a:ext cx="576" cy="528"/>
              <a:chOff x="1440" y="3648"/>
              <a:chExt cx="576" cy="528"/>
            </a:xfrm>
          </p:grpSpPr>
          <p:sp>
            <p:nvSpPr>
              <p:cNvPr id="40990" name="Oval 30"/>
              <p:cNvSpPr>
                <a:spLocks noChangeArrowheads="1"/>
              </p:cNvSpPr>
              <p:nvPr/>
            </p:nvSpPr>
            <p:spPr bwMode="auto">
              <a:xfrm>
                <a:off x="1440" y="3744"/>
                <a:ext cx="576" cy="4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1" name="AutoShape 31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240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92" name="Text Box 32"/>
            <p:cNvSpPr txBox="1">
              <a:spLocks noChangeArrowheads="1"/>
            </p:cNvSpPr>
            <p:nvPr/>
          </p:nvSpPr>
          <p:spPr bwMode="auto">
            <a:xfrm>
              <a:off x="3026" y="271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AC</a:t>
              </a:r>
            </a:p>
          </p:txBody>
        </p:sp>
      </p:grpSp>
      <p:grpSp>
        <p:nvGrpSpPr>
          <p:cNvPr id="40993" name="Group 33"/>
          <p:cNvGrpSpPr>
            <a:grpSpLocks/>
          </p:cNvGrpSpPr>
          <p:nvPr/>
        </p:nvGrpSpPr>
        <p:grpSpPr bwMode="auto">
          <a:xfrm rot="11929156" flipV="1">
            <a:off x="990600" y="4648200"/>
            <a:ext cx="1227138" cy="322263"/>
            <a:chOff x="2640" y="2832"/>
            <a:chExt cx="1152" cy="288"/>
          </a:xfrm>
        </p:grpSpPr>
        <p:sp>
          <p:nvSpPr>
            <p:cNvPr id="40994" name="AutoShape 34"/>
            <p:cNvSpPr>
              <a:spLocks noChangeArrowheads="1"/>
            </p:cNvSpPr>
            <p:nvPr/>
          </p:nvSpPr>
          <p:spPr bwMode="auto">
            <a:xfrm>
              <a:off x="2640" y="2832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5" name="Line 35"/>
            <p:cNvSpPr>
              <a:spLocks noChangeShapeType="1"/>
            </p:cNvSpPr>
            <p:nvPr/>
          </p:nvSpPr>
          <p:spPr bwMode="auto">
            <a:xfrm>
              <a:off x="3024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AutoShape 36"/>
            <p:cNvSpPr>
              <a:spLocks noChangeArrowheads="1"/>
            </p:cNvSpPr>
            <p:nvPr/>
          </p:nvSpPr>
          <p:spPr bwMode="auto">
            <a:xfrm>
              <a:off x="3408" y="2832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02" name="Group 42"/>
          <p:cNvGrpSpPr>
            <a:grpSpLocks/>
          </p:cNvGrpSpPr>
          <p:nvPr/>
        </p:nvGrpSpPr>
        <p:grpSpPr bwMode="auto">
          <a:xfrm rot="-1657755">
            <a:off x="7162800" y="4343400"/>
            <a:ext cx="1227138" cy="323850"/>
            <a:chOff x="2016" y="3552"/>
            <a:chExt cx="1152" cy="288"/>
          </a:xfrm>
        </p:grpSpPr>
        <p:sp>
          <p:nvSpPr>
            <p:cNvPr id="41003" name="AutoShape 43"/>
            <p:cNvSpPr>
              <a:spLocks noChangeArrowheads="1"/>
            </p:cNvSpPr>
            <p:nvPr/>
          </p:nvSpPr>
          <p:spPr bwMode="auto">
            <a:xfrm>
              <a:off x="2016" y="3552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4" name="Line 44"/>
            <p:cNvSpPr>
              <a:spLocks noChangeShapeType="1"/>
            </p:cNvSpPr>
            <p:nvPr/>
          </p:nvSpPr>
          <p:spPr bwMode="auto">
            <a:xfrm>
              <a:off x="2400" y="36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5" name="AutoShape 45"/>
            <p:cNvSpPr>
              <a:spLocks noChangeArrowheads="1"/>
            </p:cNvSpPr>
            <p:nvPr/>
          </p:nvSpPr>
          <p:spPr bwMode="auto">
            <a:xfrm>
              <a:off x="2784" y="3552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006" name="Picture 46" descr="17_14_cyclic_amp-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16" t="6982" r="27637" b="70673"/>
          <a:stretch>
            <a:fillRect/>
          </a:stretch>
        </p:blipFill>
        <p:spPr bwMode="auto">
          <a:xfrm>
            <a:off x="5486400" y="3962400"/>
            <a:ext cx="990600" cy="881063"/>
          </a:xfrm>
          <a:prstGeom prst="rect">
            <a:avLst/>
          </a:prstGeom>
          <a:solidFill>
            <a:schemeClr val="folHlink"/>
          </a:solidFill>
        </p:spPr>
      </p:pic>
      <p:grpSp>
        <p:nvGrpSpPr>
          <p:cNvPr id="41008" name="Group 48"/>
          <p:cNvGrpSpPr>
            <a:grpSpLocks/>
          </p:cNvGrpSpPr>
          <p:nvPr/>
        </p:nvGrpSpPr>
        <p:grpSpPr bwMode="auto">
          <a:xfrm rot="1423224">
            <a:off x="2590800" y="3810000"/>
            <a:ext cx="1228725" cy="323850"/>
            <a:chOff x="3312" y="2544"/>
            <a:chExt cx="1152" cy="288"/>
          </a:xfrm>
        </p:grpSpPr>
        <p:sp>
          <p:nvSpPr>
            <p:cNvPr id="41009" name="AutoShape 49"/>
            <p:cNvSpPr>
              <a:spLocks noChangeArrowheads="1"/>
            </p:cNvSpPr>
            <p:nvPr/>
          </p:nvSpPr>
          <p:spPr bwMode="auto">
            <a:xfrm>
              <a:off x="3312" y="2544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0" name="Line 50"/>
            <p:cNvSpPr>
              <a:spLocks noChangeShapeType="1"/>
            </p:cNvSpPr>
            <p:nvPr/>
          </p:nvSpPr>
          <p:spPr bwMode="auto">
            <a:xfrm>
              <a:off x="3696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1" name="AutoShape 51"/>
            <p:cNvSpPr>
              <a:spLocks noChangeArrowheads="1"/>
            </p:cNvSpPr>
            <p:nvPr/>
          </p:nvSpPr>
          <p:spPr bwMode="auto">
            <a:xfrm>
              <a:off x="4080" y="2544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12" name="Group 52"/>
          <p:cNvGrpSpPr>
            <a:grpSpLocks/>
          </p:cNvGrpSpPr>
          <p:nvPr/>
        </p:nvGrpSpPr>
        <p:grpSpPr bwMode="auto">
          <a:xfrm rot="1423224">
            <a:off x="4724400" y="2743200"/>
            <a:ext cx="1228725" cy="323850"/>
            <a:chOff x="3312" y="2544"/>
            <a:chExt cx="1152" cy="288"/>
          </a:xfrm>
        </p:grpSpPr>
        <p:sp>
          <p:nvSpPr>
            <p:cNvPr id="41013" name="AutoShape 53"/>
            <p:cNvSpPr>
              <a:spLocks noChangeArrowheads="1"/>
            </p:cNvSpPr>
            <p:nvPr/>
          </p:nvSpPr>
          <p:spPr bwMode="auto">
            <a:xfrm>
              <a:off x="3312" y="2544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4" name="Line 54"/>
            <p:cNvSpPr>
              <a:spLocks noChangeShapeType="1"/>
            </p:cNvSpPr>
            <p:nvPr/>
          </p:nvSpPr>
          <p:spPr bwMode="auto">
            <a:xfrm>
              <a:off x="3696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5" name="AutoShape 55"/>
            <p:cNvSpPr>
              <a:spLocks noChangeArrowheads="1"/>
            </p:cNvSpPr>
            <p:nvPr/>
          </p:nvSpPr>
          <p:spPr bwMode="auto">
            <a:xfrm>
              <a:off x="4080" y="2544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16" name="Group 56"/>
          <p:cNvGrpSpPr>
            <a:grpSpLocks/>
          </p:cNvGrpSpPr>
          <p:nvPr/>
        </p:nvGrpSpPr>
        <p:grpSpPr bwMode="auto">
          <a:xfrm rot="1423224">
            <a:off x="2895600" y="3124200"/>
            <a:ext cx="1228725" cy="323850"/>
            <a:chOff x="3312" y="2544"/>
            <a:chExt cx="1152" cy="288"/>
          </a:xfrm>
        </p:grpSpPr>
        <p:sp>
          <p:nvSpPr>
            <p:cNvPr id="41017" name="AutoShape 57"/>
            <p:cNvSpPr>
              <a:spLocks noChangeArrowheads="1"/>
            </p:cNvSpPr>
            <p:nvPr/>
          </p:nvSpPr>
          <p:spPr bwMode="auto">
            <a:xfrm>
              <a:off x="3312" y="2544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8" name="Line 58"/>
            <p:cNvSpPr>
              <a:spLocks noChangeShapeType="1"/>
            </p:cNvSpPr>
            <p:nvPr/>
          </p:nvSpPr>
          <p:spPr bwMode="auto">
            <a:xfrm>
              <a:off x="3696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9" name="AutoShape 59"/>
            <p:cNvSpPr>
              <a:spLocks noChangeArrowheads="1"/>
            </p:cNvSpPr>
            <p:nvPr/>
          </p:nvSpPr>
          <p:spPr bwMode="auto">
            <a:xfrm>
              <a:off x="4080" y="2544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0" name="Group 60"/>
          <p:cNvGrpSpPr>
            <a:grpSpLocks/>
          </p:cNvGrpSpPr>
          <p:nvPr/>
        </p:nvGrpSpPr>
        <p:grpSpPr bwMode="auto">
          <a:xfrm rot="11929156" flipV="1">
            <a:off x="6858000" y="3200400"/>
            <a:ext cx="1227138" cy="322263"/>
            <a:chOff x="2640" y="2832"/>
            <a:chExt cx="1152" cy="288"/>
          </a:xfrm>
        </p:grpSpPr>
        <p:sp>
          <p:nvSpPr>
            <p:cNvPr id="41021" name="AutoShape 61"/>
            <p:cNvSpPr>
              <a:spLocks noChangeArrowheads="1"/>
            </p:cNvSpPr>
            <p:nvPr/>
          </p:nvSpPr>
          <p:spPr bwMode="auto">
            <a:xfrm>
              <a:off x="2640" y="2832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2" name="Line 62"/>
            <p:cNvSpPr>
              <a:spLocks noChangeShapeType="1"/>
            </p:cNvSpPr>
            <p:nvPr/>
          </p:nvSpPr>
          <p:spPr bwMode="auto">
            <a:xfrm>
              <a:off x="3024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3" name="AutoShape 63"/>
            <p:cNvSpPr>
              <a:spLocks noChangeArrowheads="1"/>
            </p:cNvSpPr>
            <p:nvPr/>
          </p:nvSpPr>
          <p:spPr bwMode="auto">
            <a:xfrm>
              <a:off x="3408" y="2832"/>
              <a:ext cx="384" cy="288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1883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4" descr="17_14_cyclic_amp-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991600" cy="574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609600" y="5942013"/>
            <a:ext cx="83121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CAP-cAMP system influences many genes in addition to the </a:t>
            </a:r>
            <a:r>
              <a:rPr lang="en-US" b="1" i="1"/>
              <a:t>lac</a:t>
            </a:r>
            <a:r>
              <a:rPr lang="en-US" b="1"/>
              <a:t> operon.  </a:t>
            </a:r>
          </a:p>
          <a:p>
            <a:r>
              <a:rPr lang="en-US" b="1"/>
              <a:t>Cap sites are found adjacent to the promoters for several operons that are </a:t>
            </a:r>
          </a:p>
          <a:p>
            <a:r>
              <a:rPr lang="en-US" b="1"/>
              <a:t>required for the metabolism of sugars other than glucose</a:t>
            </a:r>
          </a:p>
        </p:txBody>
      </p:sp>
    </p:spTree>
    <p:extLst>
      <p:ext uri="{BB962C8B-B14F-4D97-AF65-F5344CB8AC3E}">
        <p14:creationId xmlns:p14="http://schemas.microsoft.com/office/powerpoint/2010/main" val="130707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 descr="17_15_lactose_use-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6875"/>
            <a:ext cx="8547100" cy="646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402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Characterization of the Operator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sequences of many DNA regulatory elements have </a:t>
            </a:r>
            <a:r>
              <a:rPr lang="en-US" dirty="0">
                <a:solidFill>
                  <a:srgbClr val="FF0000"/>
                </a:solidFill>
              </a:rPr>
              <a:t>dyad symmetry</a:t>
            </a:r>
          </a:p>
          <a:p>
            <a:r>
              <a:rPr lang="en-US" dirty="0"/>
              <a:t>These sequences are now known to interact with specific amino acid sequences in the DNA binding protein</a:t>
            </a:r>
          </a:p>
          <a:p>
            <a:endParaRPr lang="en-US" dirty="0"/>
          </a:p>
        </p:txBody>
      </p:sp>
      <p:pic>
        <p:nvPicPr>
          <p:cNvPr id="44036" name="Picture 4" descr="17_17_operator_sequences-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67200"/>
            <a:ext cx="8547100" cy="218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22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800000"/>
                </a:solidFill>
              </a:rPr>
              <a:t>Characterization of DNA Binding Proteins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Most DNA binding proteins have distinct domains which are characterized by specific motifs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domain has a specific job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Bind to DNA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Bind to inducer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motif is a specific 3D structure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Helix turn helix</a:t>
            </a:r>
          </a:p>
          <a:p>
            <a:pPr lvl="2">
              <a:lnSpc>
                <a:spcPct val="90000"/>
              </a:lnSpc>
            </a:pPr>
            <a:r>
              <a:rPr lang="en-US" dirty="0" err="1"/>
              <a:t>Leucine</a:t>
            </a:r>
            <a:r>
              <a:rPr lang="en-US" dirty="0"/>
              <a:t> zipper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Barrel motif</a:t>
            </a:r>
          </a:p>
        </p:txBody>
      </p:sp>
    </p:spTree>
    <p:extLst>
      <p:ext uri="{BB962C8B-B14F-4D97-AF65-F5344CB8AC3E}">
        <p14:creationId xmlns:p14="http://schemas.microsoft.com/office/powerpoint/2010/main" val="81921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Helix Turn Helix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52600"/>
            <a:ext cx="4038600" cy="4411663"/>
          </a:xfrm>
        </p:spPr>
        <p:txBody>
          <a:bodyPr/>
          <a:lstStyle/>
          <a:p>
            <a:r>
              <a:rPr lang="en-US" sz="2600"/>
              <a:t>One helix interacts with sugar phosphate backbone</a:t>
            </a:r>
          </a:p>
          <a:p>
            <a:r>
              <a:rPr lang="en-US" sz="2600"/>
              <a:t>One helix interacts with base pairs in the major groove</a:t>
            </a:r>
          </a:p>
          <a:p>
            <a:pPr lvl="1"/>
            <a:r>
              <a:rPr lang="en-US" sz="2200"/>
              <a:t>Recognition sequence</a:t>
            </a:r>
          </a:p>
        </p:txBody>
      </p:sp>
      <p:pic>
        <p:nvPicPr>
          <p:cNvPr id="46087" name="Picture 7" descr="17_18_helix_turn-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24000"/>
            <a:ext cx="4922838" cy="485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80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7477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Recognition Sequence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833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amino acid sequences of recognition sequences vary</a:t>
            </a:r>
          </a:p>
          <a:p>
            <a:pPr>
              <a:lnSpc>
                <a:spcPct val="90000"/>
              </a:lnSpc>
            </a:pPr>
            <a:r>
              <a:rPr lang="en-US"/>
              <a:t>Each regulatory protein has a unique recognition sequence and a unique regulatory sequence of DNA</a:t>
            </a:r>
          </a:p>
          <a:p>
            <a:pPr>
              <a:lnSpc>
                <a:spcPct val="90000"/>
              </a:lnSpc>
            </a:pPr>
            <a:r>
              <a:rPr lang="en-US"/>
              <a:t>As with many DNA regulatory proteins, binding of the allosteric molecule causes a conformational change in structure</a:t>
            </a:r>
          </a:p>
          <a:p>
            <a:pPr lvl="1">
              <a:lnSpc>
                <a:spcPct val="90000"/>
              </a:lnSpc>
            </a:pPr>
            <a:r>
              <a:rPr lang="en-US"/>
              <a:t>Cause the protein to bind</a:t>
            </a:r>
          </a:p>
          <a:p>
            <a:pPr lvl="1">
              <a:lnSpc>
                <a:spcPct val="90000"/>
              </a:lnSpc>
            </a:pPr>
            <a:r>
              <a:rPr lang="en-US"/>
              <a:t>Cause the protein to fall off </a:t>
            </a:r>
          </a:p>
        </p:txBody>
      </p:sp>
    </p:spTree>
    <p:extLst>
      <p:ext uri="{BB962C8B-B14F-4D97-AF65-F5344CB8AC3E}">
        <p14:creationId xmlns:p14="http://schemas.microsoft.com/office/powerpoint/2010/main" val="403069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24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800000"/>
                </a:solidFill>
              </a:rPr>
              <a:t>Metabolizing Lactose – </a:t>
            </a:r>
            <a:r>
              <a:rPr lang="en-US" dirty="0" smtClean="0">
                <a:solidFill>
                  <a:srgbClr val="800000"/>
                </a:solidFill>
              </a:rPr>
              <a:t>A </a:t>
            </a:r>
            <a:r>
              <a:rPr lang="en-US" dirty="0">
                <a:solidFill>
                  <a:srgbClr val="800000"/>
                </a:solidFill>
              </a:rPr>
              <a:t>Model System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88971"/>
            <a:ext cx="8229600" cy="4525963"/>
          </a:xfrm>
        </p:spPr>
        <p:txBody>
          <a:bodyPr/>
          <a:lstStyle/>
          <a:p>
            <a:r>
              <a:rPr lang="el-GR" dirty="0">
                <a:cs typeface="Arial" charset="0"/>
              </a:rPr>
              <a:t>Β</a:t>
            </a:r>
            <a:r>
              <a:rPr lang="en-US" dirty="0">
                <a:cs typeface="Arial" charset="0"/>
              </a:rPr>
              <a:t>-</a:t>
            </a:r>
            <a:r>
              <a:rPr lang="en-US" dirty="0" err="1">
                <a:cs typeface="Arial" charset="0"/>
              </a:rPr>
              <a:t>galactosidase</a:t>
            </a:r>
            <a:r>
              <a:rPr lang="en-US" dirty="0">
                <a:cs typeface="Arial" charset="0"/>
              </a:rPr>
              <a:t> is a bacterial enzyme which is at high levels in the cell when lactose is present</a:t>
            </a:r>
          </a:p>
          <a:p>
            <a:r>
              <a:rPr lang="en-US" dirty="0">
                <a:cs typeface="Arial" charset="0"/>
              </a:rPr>
              <a:t>Jacques Monod &amp; Francois Jacob hypothesized the lactose might be an inducer </a:t>
            </a:r>
          </a:p>
          <a:p>
            <a:pPr lvl="1"/>
            <a:r>
              <a:rPr lang="en-US" dirty="0">
                <a:cs typeface="Arial" charset="0"/>
              </a:rPr>
              <a:t>A molecule which can stimulate gene expression</a:t>
            </a:r>
            <a:endParaRPr lang="el-GR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04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 descr="17_19b_repressor_interact-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4638"/>
            <a:ext cx="4578350" cy="658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5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Identifying the Genes Involved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Monod and Jacob preformed a </a:t>
            </a:r>
            <a:r>
              <a:rPr lang="en-US" b="1" i="1" dirty="0">
                <a:solidFill>
                  <a:schemeClr val="hlink"/>
                </a:solidFill>
              </a:rPr>
              <a:t>genetic screen</a:t>
            </a:r>
          </a:p>
          <a:p>
            <a:r>
              <a:rPr lang="en-US" dirty="0">
                <a:solidFill>
                  <a:srgbClr val="800000"/>
                </a:solidFill>
              </a:rPr>
              <a:t>Step 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Generate a large pool of random mutants</a:t>
            </a:r>
          </a:p>
          <a:p>
            <a:pPr lvl="2"/>
            <a:r>
              <a:rPr lang="en-US" dirty="0"/>
              <a:t>X-rays, UV light, or chemicals</a:t>
            </a:r>
          </a:p>
          <a:p>
            <a:r>
              <a:rPr lang="en-US" dirty="0">
                <a:solidFill>
                  <a:srgbClr val="800000"/>
                </a:solidFill>
              </a:rPr>
              <a:t>Step 2</a:t>
            </a:r>
          </a:p>
          <a:p>
            <a:pPr lvl="1"/>
            <a:r>
              <a:rPr lang="en-US" dirty="0"/>
              <a:t>Screen the mutants to find individuals with defects in the biochemical pathway you are </a:t>
            </a:r>
            <a:r>
              <a:rPr lang="en-US" dirty="0" smtClean="0"/>
              <a:t>studying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8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Replica Plating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1066800" y="1905000"/>
            <a:ext cx="2971800" cy="2590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1600200" y="24384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3124200" y="34290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2667000" y="2362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2590800" y="36576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1676400" y="35814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3276600" y="2743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1905000" y="29718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2590800" y="3124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4495800" y="1981200"/>
            <a:ext cx="2971800" cy="25908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5029200" y="25146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6553200" y="3505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Oval 16"/>
          <p:cNvSpPr>
            <a:spLocks noChangeArrowheads="1"/>
          </p:cNvSpPr>
          <p:nvPr/>
        </p:nvSpPr>
        <p:spPr bwMode="auto">
          <a:xfrm>
            <a:off x="6096000" y="24384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Oval 17"/>
          <p:cNvSpPr>
            <a:spLocks noChangeArrowheads="1"/>
          </p:cNvSpPr>
          <p:nvPr/>
        </p:nvSpPr>
        <p:spPr bwMode="auto">
          <a:xfrm>
            <a:off x="6019800" y="37338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Oval 18"/>
          <p:cNvSpPr>
            <a:spLocks noChangeArrowheads="1"/>
          </p:cNvSpPr>
          <p:nvPr/>
        </p:nvSpPr>
        <p:spPr bwMode="auto">
          <a:xfrm>
            <a:off x="5105400" y="36576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6705600" y="28194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Oval 20"/>
          <p:cNvSpPr>
            <a:spLocks noChangeArrowheads="1"/>
          </p:cNvSpPr>
          <p:nvPr/>
        </p:nvSpPr>
        <p:spPr bwMode="auto">
          <a:xfrm>
            <a:off x="5334000" y="30480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Oval 21"/>
          <p:cNvSpPr>
            <a:spLocks noChangeArrowheads="1"/>
          </p:cNvSpPr>
          <p:nvPr/>
        </p:nvSpPr>
        <p:spPr bwMode="auto">
          <a:xfrm>
            <a:off x="6019800" y="32004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219200" y="4648200"/>
            <a:ext cx="250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Master Plate - </a:t>
            </a:r>
            <a:r>
              <a:rPr lang="en-US" dirty="0" smtClean="0"/>
              <a:t>Glucose</a:t>
            </a:r>
            <a:endParaRPr lang="en-US" dirty="0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4800600" y="4724400"/>
            <a:ext cx="253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Replica Plate - Lactose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304800" y="5257800"/>
            <a:ext cx="85280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This technique ensures that the position of the bacteria is the same on both plates.</a:t>
            </a:r>
          </a:p>
          <a:p>
            <a:r>
              <a:rPr lang="en-US"/>
              <a:t>When one colony does not grow on the lactose plate but does grow on the master</a:t>
            </a:r>
          </a:p>
          <a:p>
            <a:r>
              <a:rPr lang="en-US"/>
              <a:t>plate then this colony has some biochemical defects in the metabolism of lactose.</a:t>
            </a:r>
          </a:p>
          <a:p>
            <a:r>
              <a:rPr lang="en-US"/>
              <a:t>This colony will be isolated and characterized</a:t>
            </a:r>
          </a:p>
        </p:txBody>
      </p:sp>
      <p:sp>
        <p:nvSpPr>
          <p:cNvPr id="10266" name="Oval 26"/>
          <p:cNvSpPr>
            <a:spLocks noChangeArrowheads="1"/>
          </p:cNvSpPr>
          <p:nvPr/>
        </p:nvSpPr>
        <p:spPr bwMode="auto">
          <a:xfrm>
            <a:off x="1905000" y="29718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16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2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" grpId="0" animBg="1"/>
      <p:bldP spid="10266" grpId="0" animBg="1"/>
      <p:bldP spid="1026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89" name="Group 5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77125305"/>
              </p:ext>
            </p:extLst>
          </p:nvPr>
        </p:nvGraphicFramePr>
        <p:xfrm>
          <a:off x="457200" y="1532962"/>
          <a:ext cx="8229600" cy="4378326"/>
        </p:xfrm>
        <a:graphic>
          <a:graphicData uri="http://schemas.openxmlformats.org/drawingml/2006/table">
            <a:tbl>
              <a:tblPr/>
              <a:tblGrid>
                <a:gridCol w="2743200"/>
                <a:gridCol w="3352800"/>
                <a:gridCol w="2133600"/>
              </a:tblGrid>
              <a:tr h="1069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Mutant Phenotype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Interpretation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Inferred Genotype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3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Cells cannot cleave indicator molecule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l-G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β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-galactosidase defective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lacZ</a:t>
                      </a:r>
                      <a:r>
                        <a:rPr kumimoji="0" 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1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Lactose does not accumulate inside cells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Membrane protein for transport defective (galactoside permease)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lacY</a:t>
                      </a:r>
                      <a:r>
                        <a:rPr kumimoji="0" 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3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Indicator molecule is cleaved even if lactose is absent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Constitutive expression of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lacZ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and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lacY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Regulatory gene is defective.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lacI</a:t>
                      </a:r>
                      <a:r>
                        <a:rPr kumimoji="0" lang="en-US" sz="2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90" name="Text Box 54"/>
          <p:cNvSpPr txBox="1">
            <a:spLocks noChangeArrowheads="1"/>
          </p:cNvSpPr>
          <p:nvPr/>
        </p:nvSpPr>
        <p:spPr bwMode="auto">
          <a:xfrm>
            <a:off x="220663" y="484735"/>
            <a:ext cx="8415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</a:rPr>
              <a:t>Three Distinct Types of Mutants in Lactose Metabolism of </a:t>
            </a:r>
            <a:r>
              <a:rPr lang="en-US" sz="2400" b="1" i="1" dirty="0">
                <a:solidFill>
                  <a:srgbClr val="800000"/>
                </a:solidFill>
              </a:rPr>
              <a:t>E. coli</a:t>
            </a:r>
          </a:p>
        </p:txBody>
      </p:sp>
    </p:spTree>
    <p:extLst>
      <p:ext uri="{BB962C8B-B14F-4D97-AF65-F5344CB8AC3E}">
        <p14:creationId xmlns:p14="http://schemas.microsoft.com/office/powerpoint/2010/main" val="2804562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800000"/>
                </a:solidFill>
              </a:rPr>
              <a:t>Critical Proteins for Lactose Metabolism</a:t>
            </a:r>
          </a:p>
        </p:txBody>
      </p:sp>
      <p:pic>
        <p:nvPicPr>
          <p:cNvPr id="18436" name="Picture 4" descr="17_04_Ecoli_proteins-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39888"/>
            <a:ext cx="7848600" cy="466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734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-1472712" y="184673"/>
            <a:ext cx="7543800" cy="1295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800000"/>
                </a:solidFill>
              </a:rPr>
              <a:t>Transcription </a:t>
            </a:r>
            <a:br>
              <a:rPr lang="en-US" dirty="0">
                <a:solidFill>
                  <a:srgbClr val="800000"/>
                </a:solidFill>
              </a:rPr>
            </a:br>
            <a:r>
              <a:rPr lang="en-US" dirty="0">
                <a:solidFill>
                  <a:srgbClr val="800000"/>
                </a:solidFill>
              </a:rPr>
              <a:t>Regulation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52600"/>
            <a:ext cx="4038600" cy="4411663"/>
          </a:xfrm>
        </p:spPr>
        <p:txBody>
          <a:bodyPr/>
          <a:lstStyle/>
          <a:p>
            <a:r>
              <a:rPr lang="en-US" sz="2600" dirty="0"/>
              <a:t>Repression</a:t>
            </a:r>
          </a:p>
          <a:p>
            <a:pPr lvl="1"/>
            <a:r>
              <a:rPr lang="en-US" sz="2200" dirty="0"/>
              <a:t>Transcription factors and regulatory proteins bind to DNA and block transcription</a:t>
            </a:r>
          </a:p>
          <a:p>
            <a:r>
              <a:rPr lang="en-US" sz="2600" dirty="0"/>
              <a:t>Induction</a:t>
            </a:r>
          </a:p>
          <a:p>
            <a:pPr lvl="1"/>
            <a:r>
              <a:rPr lang="en-US" sz="2200" dirty="0"/>
              <a:t>Transcription factors and regulatory proteins bind to DNA and allow transcription</a:t>
            </a:r>
          </a:p>
        </p:txBody>
      </p:sp>
      <p:pic>
        <p:nvPicPr>
          <p:cNvPr id="20486" name="Picture 6" descr="17_06_negative_positive-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3" y="0"/>
            <a:ext cx="4649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84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The </a:t>
            </a:r>
            <a:r>
              <a:rPr lang="en-US" i="1" dirty="0">
                <a:solidFill>
                  <a:srgbClr val="800000"/>
                </a:solidFill>
              </a:rPr>
              <a:t>lac</a:t>
            </a:r>
            <a:r>
              <a:rPr lang="en-US" dirty="0">
                <a:solidFill>
                  <a:srgbClr val="800000"/>
                </a:solidFill>
              </a:rPr>
              <a:t> Operon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Jacob and Monod summarized their results in 1961 with a comprehensive model of negative control</a:t>
            </a:r>
          </a:p>
          <a:p>
            <a:r>
              <a:rPr lang="en-US"/>
              <a:t>They coined the term </a:t>
            </a:r>
            <a:r>
              <a:rPr lang="en-US" b="1" i="1">
                <a:solidFill>
                  <a:schemeClr val="hlink"/>
                </a:solidFill>
              </a:rPr>
              <a:t>operon</a:t>
            </a:r>
            <a:r>
              <a:rPr lang="en-US"/>
              <a:t> for a set of coordinately regulated bacterial genes that are transcribed together into one mRNA</a:t>
            </a:r>
          </a:p>
        </p:txBody>
      </p:sp>
      <p:pic>
        <p:nvPicPr>
          <p:cNvPr id="22532" name="Picture 4" descr="17_08_negative_lac-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0"/>
            <a:ext cx="9144000" cy="104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879725" y="6132513"/>
            <a:ext cx="238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Polycistronic mRNA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V="1">
            <a:off x="5486400" y="5562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79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11970</TotalTime>
  <Words>1114</Words>
  <Application>Microsoft Macintosh PowerPoint</Application>
  <PresentationFormat>On-screen Show (4:3)</PresentationFormat>
  <Paragraphs>131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Regulation of Gene Expression in Bacteria</vt:lpstr>
      <vt:lpstr>Transcription </vt:lpstr>
      <vt:lpstr>Metabolizing Lactose – A Model System</vt:lpstr>
      <vt:lpstr>Identifying the Genes Involved</vt:lpstr>
      <vt:lpstr>Replica Plating</vt:lpstr>
      <vt:lpstr>PowerPoint Presentation</vt:lpstr>
      <vt:lpstr>Critical Proteins for Lactose Metabolism</vt:lpstr>
      <vt:lpstr>Transcription  Regulation</vt:lpstr>
      <vt:lpstr>The lac Operon</vt:lpstr>
      <vt:lpstr>PowerPoint Presentation</vt:lpstr>
      <vt:lpstr>The Jacob-Monod Model</vt:lpstr>
      <vt:lpstr>DNA Footprinting</vt:lpstr>
      <vt:lpstr>DNA Footprinting</vt:lpstr>
      <vt:lpstr>Importance of lac operon</vt:lpstr>
      <vt:lpstr>Other Operons</vt:lpstr>
      <vt:lpstr>trp Operon</vt:lpstr>
      <vt:lpstr>PowerPoint Presentation</vt:lpstr>
      <vt:lpstr>Catabolite Repression</vt:lpstr>
      <vt:lpstr>Promoter Strength</vt:lpstr>
      <vt:lpstr>lac Promoter </vt:lpstr>
      <vt:lpstr>PowerPoint Presentation</vt:lpstr>
      <vt:lpstr>Blocking Production of cAMP</vt:lpstr>
      <vt:lpstr>Production of cAMP</vt:lpstr>
      <vt:lpstr>PowerPoint Presentation</vt:lpstr>
      <vt:lpstr>PowerPoint Presentation</vt:lpstr>
      <vt:lpstr>Characterization of the Operator</vt:lpstr>
      <vt:lpstr>Characterization of DNA Binding Proteins</vt:lpstr>
      <vt:lpstr>Helix Turn Helix</vt:lpstr>
      <vt:lpstr>Recognition Sequence</vt:lpstr>
      <vt:lpstr>PowerPoint Presentation</vt:lpstr>
    </vt:vector>
  </TitlesOfParts>
  <Company>IISER Mohali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Ramachandran</dc:creator>
  <cp:lastModifiedBy>Rajesh Ramachandran</cp:lastModifiedBy>
  <cp:revision>17</cp:revision>
  <dcterms:created xsi:type="dcterms:W3CDTF">2013-03-11T04:01:46Z</dcterms:created>
  <dcterms:modified xsi:type="dcterms:W3CDTF">2019-04-04T07:39:08Z</dcterms:modified>
</cp:coreProperties>
</file>