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70" r:id="rId9"/>
    <p:sldId id="269"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53BA-9EBA-4848-A80A-55B03E16F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C150D3-046D-478F-BC87-B680D95EE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08ED37-B3A3-4F87-9146-E4C48E565686}"/>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5" name="Footer Placeholder 4">
            <a:extLst>
              <a:ext uri="{FF2B5EF4-FFF2-40B4-BE49-F238E27FC236}">
                <a16:creationId xmlns:a16="http://schemas.microsoft.com/office/drawing/2014/main" id="{11BCC513-5DCF-4A3E-ABA6-8D3F53F11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91C15E-E2F5-43C6-8229-97AC5944C1BD}"/>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402392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9FD-619B-48D7-A8E0-E1C6172E1F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AE1DE1-A295-4531-9343-9DB17603C8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90889-D574-49A2-8237-912C02B42482}"/>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5" name="Footer Placeholder 4">
            <a:extLst>
              <a:ext uri="{FF2B5EF4-FFF2-40B4-BE49-F238E27FC236}">
                <a16:creationId xmlns:a16="http://schemas.microsoft.com/office/drawing/2014/main" id="{77613BE0-DA4F-4BE5-A3C5-63A411847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C0B15-A576-4D4E-BEBA-CA10C5E8ED4D}"/>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363266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71D144-00C8-48FC-AF5F-1EA08CE4B5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002F25-CD38-4BCE-8D8F-36AB51FC80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3EAF4-677E-4E9E-AEDF-6E55E098B888}"/>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5" name="Footer Placeholder 4">
            <a:extLst>
              <a:ext uri="{FF2B5EF4-FFF2-40B4-BE49-F238E27FC236}">
                <a16:creationId xmlns:a16="http://schemas.microsoft.com/office/drawing/2014/main" id="{243AA49B-6A3E-427B-AB6B-B2C127225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90F07C-FAA6-4B0D-ABA9-515C8790AD66}"/>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322979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1C54-FD09-4F79-8105-0D5CCF8821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F8C60D-D14B-4980-834A-447DAE8549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A8A35-0E1C-4B3B-8F23-CBDCFA4F611B}"/>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5" name="Footer Placeholder 4">
            <a:extLst>
              <a:ext uri="{FF2B5EF4-FFF2-40B4-BE49-F238E27FC236}">
                <a16:creationId xmlns:a16="http://schemas.microsoft.com/office/drawing/2014/main" id="{C2C266E5-1867-4186-8FF9-857B8CC9C2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42B3D-EA70-43AD-8DAC-B93A5DBDDCB5}"/>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196014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C148-40DC-4840-998A-4D0EE0F541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3DDD1-C967-496E-AAD7-716270747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2A1C36-8D24-4DE8-A020-881358EFAF7B}"/>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5" name="Footer Placeholder 4">
            <a:extLst>
              <a:ext uri="{FF2B5EF4-FFF2-40B4-BE49-F238E27FC236}">
                <a16:creationId xmlns:a16="http://schemas.microsoft.com/office/drawing/2014/main" id="{0DC2F7C5-A160-42D8-884C-C3A794C12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DD0BE-FC47-4DA1-81B9-F915A4B0531E}"/>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100229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26EA-5FF6-4B20-A41D-DE5220F69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DA337E-AD7D-4B85-9A04-88E39AD6DB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17D7C3-1C9D-4F97-9DB5-E3B204CF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DD3E87-CB0C-4703-84EE-5368CB62FA9B}"/>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6" name="Footer Placeholder 5">
            <a:extLst>
              <a:ext uri="{FF2B5EF4-FFF2-40B4-BE49-F238E27FC236}">
                <a16:creationId xmlns:a16="http://schemas.microsoft.com/office/drawing/2014/main" id="{35E9E86A-E18E-4FBC-933F-71C2BA924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9C446B-E029-4620-B015-A9EDDCE392B7}"/>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351805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2B14-6B82-4BE6-8D5C-FDEEA2B0AB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1F51DA-90C5-4D34-9581-45B3AF8AE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DF02EC-0DEE-410B-BBAA-748AED161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6FD1FD-3335-40D7-82B4-F390225A6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18484C-FB18-476D-9B12-1ECDF10F9F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CE6055-0B6C-4EC7-BE41-C26BD3C2EDD9}"/>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8" name="Footer Placeholder 7">
            <a:extLst>
              <a:ext uri="{FF2B5EF4-FFF2-40B4-BE49-F238E27FC236}">
                <a16:creationId xmlns:a16="http://schemas.microsoft.com/office/drawing/2014/main" id="{B0DCB92A-DB8D-4DE0-8D59-EDD0E66803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FDD325-3B8A-46B7-A17B-DEE209EB6B33}"/>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78185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C86F-1DAE-44B3-BC8E-0F49B3690C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3E2774-6308-46D0-9AC0-12ADCBF478C6}"/>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4" name="Footer Placeholder 3">
            <a:extLst>
              <a:ext uri="{FF2B5EF4-FFF2-40B4-BE49-F238E27FC236}">
                <a16:creationId xmlns:a16="http://schemas.microsoft.com/office/drawing/2014/main" id="{7B96F699-B211-416F-B288-95F8D32F27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A34403-8184-4920-BCF6-328A4F41DB2C}"/>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32163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079FE-22CC-41E5-A72C-BE28B5CAC789}"/>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3" name="Footer Placeholder 2">
            <a:extLst>
              <a:ext uri="{FF2B5EF4-FFF2-40B4-BE49-F238E27FC236}">
                <a16:creationId xmlns:a16="http://schemas.microsoft.com/office/drawing/2014/main" id="{C44D6E81-0571-428C-9EDE-716855323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6D898C-2597-4A1D-93CC-618258E159DB}"/>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10634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E041-54E5-461F-8671-9BDFFD9D8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2D2337-6F81-4A1B-8B4D-B8C580CB45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0DB0B8-1CCD-4154-A99F-FD248CBD3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BF39F0-95F3-43EF-A172-8CFDAAC96AA2}"/>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6" name="Footer Placeholder 5">
            <a:extLst>
              <a:ext uri="{FF2B5EF4-FFF2-40B4-BE49-F238E27FC236}">
                <a16:creationId xmlns:a16="http://schemas.microsoft.com/office/drawing/2014/main" id="{6B8A7FF5-D54C-4566-AE48-C38A5ED7F3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D3FF6D-1686-45D7-A554-301DD6886A99}"/>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101890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0235-FF4B-4554-9549-4288FA92B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96B7B0-CAFC-4FE8-811D-CAF1B9FE8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BB05B1-AA6B-4275-BCB8-5466576EC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67DA01-C040-44E0-8AB0-B5535500800E}"/>
              </a:ext>
            </a:extLst>
          </p:cNvPr>
          <p:cNvSpPr>
            <a:spLocks noGrp="1"/>
          </p:cNvSpPr>
          <p:nvPr>
            <p:ph type="dt" sz="half" idx="10"/>
          </p:nvPr>
        </p:nvSpPr>
        <p:spPr/>
        <p:txBody>
          <a:bodyPr/>
          <a:lstStyle/>
          <a:p>
            <a:fld id="{DA94F67B-E0FA-40CF-AB9F-BFBD249D5A56}" type="datetimeFigureOut">
              <a:rPr lang="en-IN" smtClean="0"/>
              <a:t>01-02-2019</a:t>
            </a:fld>
            <a:endParaRPr lang="en-IN"/>
          </a:p>
        </p:txBody>
      </p:sp>
      <p:sp>
        <p:nvSpPr>
          <p:cNvPr id="6" name="Footer Placeholder 5">
            <a:extLst>
              <a:ext uri="{FF2B5EF4-FFF2-40B4-BE49-F238E27FC236}">
                <a16:creationId xmlns:a16="http://schemas.microsoft.com/office/drawing/2014/main" id="{9DB26759-8B8F-41B4-98B7-18E330FE0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02AFAB-86EB-454C-9801-3DC1DEC08CD3}"/>
              </a:ext>
            </a:extLst>
          </p:cNvPr>
          <p:cNvSpPr>
            <a:spLocks noGrp="1"/>
          </p:cNvSpPr>
          <p:nvPr>
            <p:ph type="sldNum" sz="quarter" idx="12"/>
          </p:nvPr>
        </p:nvSpPr>
        <p:spPr/>
        <p:txBody>
          <a:bodyPr/>
          <a:lstStyle/>
          <a:p>
            <a:fld id="{D810D272-CDD4-41A3-8807-672A8E0D5ADF}" type="slidenum">
              <a:rPr lang="en-IN" smtClean="0"/>
              <a:t>‹#›</a:t>
            </a:fld>
            <a:endParaRPr lang="en-IN"/>
          </a:p>
        </p:txBody>
      </p:sp>
    </p:spTree>
    <p:extLst>
      <p:ext uri="{BB962C8B-B14F-4D97-AF65-F5344CB8AC3E}">
        <p14:creationId xmlns:p14="http://schemas.microsoft.com/office/powerpoint/2010/main" val="380627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F762A0-6ED5-4CED-A33E-46E2D947E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E17B4D-3251-4367-A569-6B365512B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CDDD19-BFB6-46D0-AFA2-719840FBAA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4F67B-E0FA-40CF-AB9F-BFBD249D5A56}" type="datetimeFigureOut">
              <a:rPr lang="en-IN" smtClean="0"/>
              <a:t>01-02-2019</a:t>
            </a:fld>
            <a:endParaRPr lang="en-IN"/>
          </a:p>
        </p:txBody>
      </p:sp>
      <p:sp>
        <p:nvSpPr>
          <p:cNvPr id="5" name="Footer Placeholder 4">
            <a:extLst>
              <a:ext uri="{FF2B5EF4-FFF2-40B4-BE49-F238E27FC236}">
                <a16:creationId xmlns:a16="http://schemas.microsoft.com/office/drawing/2014/main" id="{E614BBD2-981A-4FEB-BBAB-4F11AE616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7EE6EA-C4F7-4E9E-8C27-F0F03344A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0D272-CDD4-41A3-8807-672A8E0D5ADF}" type="slidenum">
              <a:rPr lang="en-IN" smtClean="0"/>
              <a:t>‹#›</a:t>
            </a:fld>
            <a:endParaRPr lang="en-IN"/>
          </a:p>
        </p:txBody>
      </p:sp>
    </p:spTree>
    <p:extLst>
      <p:ext uri="{BB962C8B-B14F-4D97-AF65-F5344CB8AC3E}">
        <p14:creationId xmlns:p14="http://schemas.microsoft.com/office/powerpoint/2010/main" val="156450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910E-FB70-41B1-A376-6F064A6309E4}"/>
              </a:ext>
            </a:extLst>
          </p:cNvPr>
          <p:cNvSpPr>
            <a:spLocks noGrp="1"/>
          </p:cNvSpPr>
          <p:nvPr>
            <p:ph type="ctrTitle"/>
          </p:nvPr>
        </p:nvSpPr>
        <p:spPr/>
        <p:txBody>
          <a:bodyPr>
            <a:normAutofit/>
          </a:bodyPr>
          <a:lstStyle/>
          <a:p>
            <a:r>
              <a:rPr lang="en-IN" sz="2800" dirty="0">
                <a:latin typeface="Times New Roman" panose="02020603050405020304" pitchFamily="18" charset="0"/>
                <a:cs typeface="Times New Roman" panose="02020603050405020304" pitchFamily="18" charset="0"/>
              </a:rPr>
              <a:t>HSS 102</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History of Science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Lecture 3</a:t>
            </a:r>
          </a:p>
        </p:txBody>
      </p:sp>
      <p:sp>
        <p:nvSpPr>
          <p:cNvPr id="3" name="Subtitle 2">
            <a:extLst>
              <a:ext uri="{FF2B5EF4-FFF2-40B4-BE49-F238E27FC236}">
                <a16:creationId xmlns:a16="http://schemas.microsoft.com/office/drawing/2014/main" id="{35F6E9E8-1044-4012-8D8B-8D0CBAF33540}"/>
              </a:ext>
            </a:extLst>
          </p:cNvPr>
          <p:cNvSpPr>
            <a:spLocks noGrp="1"/>
          </p:cNvSpPr>
          <p:nvPr>
            <p:ph type="subTitle" idx="1"/>
          </p:nvPr>
        </p:nvSpPr>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What History?</a:t>
            </a:r>
          </a:p>
        </p:txBody>
      </p:sp>
    </p:spTree>
    <p:extLst>
      <p:ext uri="{BB962C8B-B14F-4D97-AF65-F5344CB8AC3E}">
        <p14:creationId xmlns:p14="http://schemas.microsoft.com/office/powerpoint/2010/main" val="428802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1CF-827E-4AFD-B606-878597D386E2}"/>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What are the Key Features of the New Scientific Knowledge?</a:t>
            </a:r>
          </a:p>
        </p:txBody>
      </p:sp>
      <p:sp>
        <p:nvSpPr>
          <p:cNvPr id="3" name="Content Placeholder 2">
            <a:extLst>
              <a:ext uri="{FF2B5EF4-FFF2-40B4-BE49-F238E27FC236}">
                <a16:creationId xmlns:a16="http://schemas.microsoft.com/office/drawing/2014/main" id="{0732EFC2-FC71-43A2-B64D-D91FAC1C2AA0}"/>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Units and Quantitative Analyses</a:t>
            </a:r>
          </a:p>
          <a:p>
            <a:r>
              <a:rPr lang="en-IN" dirty="0">
                <a:latin typeface="Times New Roman" panose="02020603050405020304" pitchFamily="18" charset="0"/>
                <a:cs typeface="Times New Roman" panose="02020603050405020304" pitchFamily="18" charset="0"/>
              </a:rPr>
              <a:t>A mathematically driven understanding of the patterns in natural occurrences. </a:t>
            </a:r>
          </a:p>
          <a:p>
            <a:r>
              <a:rPr lang="en-IN" dirty="0">
                <a:latin typeface="Times New Roman" panose="02020603050405020304" pitchFamily="18" charset="0"/>
                <a:cs typeface="Times New Roman" panose="02020603050405020304" pitchFamily="18" charset="0"/>
              </a:rPr>
              <a:t>In this context, what are the historical questions that a historian of science asks about the early-modern period?</a:t>
            </a:r>
          </a:p>
          <a:p>
            <a:r>
              <a:rPr lang="en-IN" dirty="0">
                <a:solidFill>
                  <a:srgbClr val="000000"/>
                </a:solidFill>
                <a:latin typeface="Times New Roman" panose="02020603050405020304" pitchFamily="18" charset="0"/>
                <a:cs typeface="Times New Roman" panose="02020603050405020304" pitchFamily="18" charset="0"/>
              </a:rPr>
              <a:t> ‘‘How did the fundamental scientific concepts — such as number, force, heredity, and probability—and practices—such as experiment, proof, and classification — develop in specific historical contexts? How and why did everyday cultural experiences, such as counting, weighing, collecting, and describing, become specialized scientific techniques? And in what ways did originally local knowledge, devised to solve specific problems, become universalized?” (Smith, 2009).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09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12E-6AA1-4FD4-81EE-9BA7721FC3AE}"/>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Historiography of the History of Science?</a:t>
            </a:r>
          </a:p>
        </p:txBody>
      </p:sp>
      <p:sp>
        <p:nvSpPr>
          <p:cNvPr id="3" name="Content Placeholder 2">
            <a:extLst>
              <a:ext uri="{FF2B5EF4-FFF2-40B4-BE49-F238E27FC236}">
                <a16:creationId xmlns:a16="http://schemas.microsoft.com/office/drawing/2014/main" id="{133E160D-5883-4AF5-B365-E4F325A39C1E}"/>
              </a:ext>
            </a:extLst>
          </p:cNvPr>
          <p:cNvSpPr>
            <a:spLocks noGrp="1"/>
          </p:cNvSpPr>
          <p:nvPr>
            <p:ph idx="1"/>
          </p:nvPr>
        </p:nvSpPr>
        <p:spPr/>
        <p:txBody>
          <a:bodyPr>
            <a:normAutofit fontScale="92500"/>
          </a:bodyPr>
          <a:lstStyle/>
          <a:p>
            <a:r>
              <a:rPr lang="en-IN" sz="2400" dirty="0">
                <a:latin typeface="Times New Roman" panose="02020603050405020304" pitchFamily="18" charset="0"/>
                <a:cs typeface="Times New Roman" panose="02020603050405020304" pitchFamily="18" charset="0"/>
              </a:rPr>
              <a:t>Historiography of the history of science is the examination and analysis of how history of science has been written.</a:t>
            </a:r>
          </a:p>
          <a:p>
            <a:r>
              <a:rPr lang="en-IN" sz="2400" dirty="0">
                <a:latin typeface="Times New Roman" panose="02020603050405020304" pitchFamily="18" charset="0"/>
                <a:cs typeface="Times New Roman" panose="02020603050405020304" pitchFamily="18" charset="0"/>
              </a:rPr>
              <a:t>It can also mean a theoretical discussion on the nature of history writing. </a:t>
            </a:r>
          </a:p>
          <a:p>
            <a:r>
              <a:rPr lang="en-IN" sz="2400" dirty="0">
                <a:latin typeface="Times New Roman" panose="02020603050405020304" pitchFamily="18" charset="0"/>
                <a:cs typeface="Times New Roman" panose="02020603050405020304" pitchFamily="18" charset="0"/>
              </a:rPr>
              <a:t>Major Pattern I: ‘great men theory’ vs ‘social roots of science theory’.</a:t>
            </a:r>
          </a:p>
          <a:p>
            <a:r>
              <a:rPr lang="en-IN" sz="2400" dirty="0">
                <a:latin typeface="Times New Roman" panose="02020603050405020304" pitchFamily="18" charset="0"/>
                <a:cs typeface="Times New Roman" panose="02020603050405020304" pitchFamily="18" charset="0"/>
              </a:rPr>
              <a:t>Major Pattern II: ‘history of ideas’ (often called ‘Newtonian science’) vs ‘crafts/artisanal traces of science’ (termed as ‘Baconian science’) leading to experimental culture.</a:t>
            </a:r>
          </a:p>
          <a:p>
            <a:r>
              <a:rPr lang="en-IN" sz="2400" dirty="0">
                <a:latin typeface="Times New Roman" panose="02020603050405020304" pitchFamily="18" charset="0"/>
                <a:cs typeface="Times New Roman" panose="02020603050405020304" pitchFamily="18" charset="0"/>
              </a:rPr>
              <a:t>Trajectory followed in the Course: Privileging latter over the former and also re-examining the idea/practice binary associated in our own understandings of the ‘hand-brain coordination’. </a:t>
            </a:r>
          </a:p>
          <a:p>
            <a:r>
              <a:rPr lang="en-IN" sz="2400" dirty="0">
                <a:latin typeface="Times New Roman" panose="02020603050405020304" pitchFamily="18" charset="0"/>
                <a:cs typeface="Times New Roman" panose="02020603050405020304" pitchFamily="18" charset="0"/>
              </a:rPr>
              <a:t>Four Theses to be Followed: ‘Hessen Thesis’ (already discussed) developed in 1930s, ‘</a:t>
            </a:r>
            <a:r>
              <a:rPr lang="en-IN" sz="2400" dirty="0" err="1">
                <a:latin typeface="Times New Roman" panose="02020603050405020304" pitchFamily="18" charset="0"/>
                <a:cs typeface="Times New Roman" panose="02020603050405020304" pitchFamily="18" charset="0"/>
              </a:rPr>
              <a:t>Zilsel</a:t>
            </a:r>
            <a:r>
              <a:rPr lang="en-IN" sz="2400" dirty="0">
                <a:latin typeface="Times New Roman" panose="02020603050405020304" pitchFamily="18" charset="0"/>
                <a:cs typeface="Times New Roman" panose="02020603050405020304" pitchFamily="18" charset="0"/>
              </a:rPr>
              <a:t> Thesis’ developed in 1930s and in 1940s,‘Neo-Zisel Thesis’ developed in late 1990s and early 2000s and </a:t>
            </a:r>
            <a:r>
              <a:rPr lang="en-IN" sz="2400" dirty="0">
                <a:solidFill>
                  <a:prstClr val="black"/>
                </a:solidFill>
                <a:latin typeface="Times New Roman" panose="02020603050405020304" pitchFamily="18" charset="0"/>
                <a:cs typeface="Times New Roman" panose="02020603050405020304" pitchFamily="18" charset="0"/>
              </a:rPr>
              <a:t>‘Kuhn Thesis’ developed in early 1960s.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17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2DD2-9ACA-4486-AFD5-B2736FD63630}"/>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The Hessen Thesis</a:t>
            </a:r>
          </a:p>
        </p:txBody>
      </p:sp>
      <p:sp>
        <p:nvSpPr>
          <p:cNvPr id="3" name="Content Placeholder 2">
            <a:extLst>
              <a:ext uri="{FF2B5EF4-FFF2-40B4-BE49-F238E27FC236}">
                <a16:creationId xmlns:a16="http://schemas.microsoft.com/office/drawing/2014/main" id="{28632413-5201-4D30-A7FB-25351AB8392A}"/>
              </a:ext>
            </a:extLst>
          </p:cNvPr>
          <p:cNvSpPr>
            <a:spLocks noGrp="1"/>
          </p:cNvSpPr>
          <p:nvPr>
            <p:ph idx="1"/>
          </p:nvPr>
        </p:nvSpPr>
        <p:spPr/>
        <p:txBody>
          <a:bodyPr>
            <a:normAutofit/>
          </a:bodyPr>
          <a:lstStyle/>
          <a:p>
            <a:r>
              <a:rPr lang="en-IN" sz="2600" dirty="0">
                <a:latin typeface="Times New Roman" panose="02020603050405020304" pitchFamily="18" charset="0"/>
                <a:cs typeface="Times New Roman" panose="02020603050405020304" pitchFamily="18" charset="0"/>
              </a:rPr>
              <a:t>A causal command-execution relation between social developments and scientific developments. </a:t>
            </a:r>
          </a:p>
          <a:p>
            <a:r>
              <a:rPr lang="en-IN" sz="2600" dirty="0">
                <a:latin typeface="Times New Roman" panose="02020603050405020304" pitchFamily="18" charset="0"/>
                <a:cs typeface="Times New Roman" panose="02020603050405020304" pitchFamily="18" charset="0"/>
              </a:rPr>
              <a:t>‘The technical problems the newly developing economy raised for solution’: navigation and the problem of longitude…&gt; The Newtonian synthesis of terrestrial gravity and celestial motion. The third section of the Principia:</a:t>
            </a:r>
          </a:p>
          <a:p>
            <a:pPr marL="0" indent="0">
              <a:buNone/>
            </a:pPr>
            <a:r>
              <a:rPr lang="en-IN" sz="2600" dirty="0">
                <a:latin typeface="Times New Roman" panose="02020603050405020304" pitchFamily="18" charset="0"/>
                <a:cs typeface="Times New Roman" panose="02020603050405020304" pitchFamily="18" charset="0"/>
              </a:rPr>
              <a:t>‘is devoted to the problems of the movement of planets, the movement of the moon and the anomalies of that movement, the acceleration of the force of gravity and its variations, in connection with the problem of the inequality of the movement of chronometers in sea-voyages and the problem of tides’ (p. 26). </a:t>
            </a:r>
          </a:p>
          <a:p>
            <a:endParaRPr lang="en-IN" dirty="0"/>
          </a:p>
        </p:txBody>
      </p:sp>
    </p:spTree>
    <p:extLst>
      <p:ext uri="{BB962C8B-B14F-4D97-AF65-F5344CB8AC3E}">
        <p14:creationId xmlns:p14="http://schemas.microsoft.com/office/powerpoint/2010/main" val="291570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E7E0-01D8-4422-A879-CF829976D59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The </a:t>
            </a:r>
            <a:r>
              <a:rPr lang="en-IN" sz="2800" dirty="0" err="1">
                <a:latin typeface="Times New Roman" panose="02020603050405020304" pitchFamily="18" charset="0"/>
                <a:cs typeface="Times New Roman" panose="02020603050405020304" pitchFamily="18" charset="0"/>
              </a:rPr>
              <a:t>Zilsel</a:t>
            </a:r>
            <a:r>
              <a:rPr lang="en-IN" sz="2800" dirty="0">
                <a:latin typeface="Times New Roman" panose="02020603050405020304" pitchFamily="18" charset="0"/>
                <a:cs typeface="Times New Roman" panose="02020603050405020304" pitchFamily="18" charset="0"/>
              </a:rPr>
              <a:t> Thesis</a:t>
            </a:r>
          </a:p>
        </p:txBody>
      </p:sp>
      <p:sp>
        <p:nvSpPr>
          <p:cNvPr id="3" name="Content Placeholder 2">
            <a:extLst>
              <a:ext uri="{FF2B5EF4-FFF2-40B4-BE49-F238E27FC236}">
                <a16:creationId xmlns:a16="http://schemas.microsoft.com/office/drawing/2014/main" id="{4F79BBA9-0812-41AD-8001-15060511CF77}"/>
              </a:ext>
            </a:extLst>
          </p:cNvPr>
          <p:cNvSpPr>
            <a:spLocks noGrp="1"/>
          </p:cNvSpPr>
          <p:nvPr>
            <p:ph idx="1"/>
          </p:nvPr>
        </p:nvSpPr>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‘The Sociological roots of science’ (1939): Modern science was born in the intense conversation between university knowledge of natural philosophy and the craft knowledge of the ‘superior craftsmen in guilds’. </a:t>
            </a:r>
          </a:p>
          <a:p>
            <a:pPr algn="just"/>
            <a:r>
              <a:rPr lang="en-IN" dirty="0">
                <a:latin typeface="Times New Roman" panose="02020603050405020304" pitchFamily="18" charset="0"/>
                <a:cs typeface="Times New Roman" panose="02020603050405020304" pitchFamily="18" charset="0"/>
              </a:rPr>
              <a:t>The superior craftsmen wrote treatises in vernacular. ‘Real science is born when, with the progress of technology, the experimental method of the craftsmen overcomes the prejudice against manual work and is adopted by rationally trained university-scholars’ (</a:t>
            </a:r>
            <a:r>
              <a:rPr lang="en-IN" dirty="0" err="1">
                <a:latin typeface="Times New Roman" panose="02020603050405020304" pitchFamily="18" charset="0"/>
                <a:cs typeface="Times New Roman" panose="02020603050405020304" pitchFamily="18" charset="0"/>
              </a:rPr>
              <a:t>Zilsel</a:t>
            </a:r>
            <a:r>
              <a:rPr lang="en-IN" dirty="0">
                <a:latin typeface="Times New Roman" panose="02020603050405020304" pitchFamily="18" charset="0"/>
                <a:cs typeface="Times New Roman" panose="02020603050405020304" pitchFamily="18" charset="0"/>
              </a:rPr>
              <a:t> 1939). </a:t>
            </a:r>
          </a:p>
          <a:p>
            <a:pPr lvl="0" algn="just"/>
            <a:r>
              <a:rPr lang="en-IN" dirty="0">
                <a:solidFill>
                  <a:prstClr val="black"/>
                </a:solidFill>
                <a:latin typeface="Times New Roman" panose="02020603050405020304" pitchFamily="18" charset="0"/>
                <a:cs typeface="Times New Roman" panose="02020603050405020304" pitchFamily="18" charset="0"/>
              </a:rPr>
              <a:t>From 13</a:t>
            </a:r>
            <a:r>
              <a:rPr lang="en-IN" baseline="30000" dirty="0">
                <a:solidFill>
                  <a:prstClr val="black"/>
                </a:solidFill>
                <a:latin typeface="Times New Roman" panose="02020603050405020304" pitchFamily="18" charset="0"/>
                <a:cs typeface="Times New Roman" panose="02020603050405020304" pitchFamily="18" charset="0"/>
              </a:rPr>
              <a:t>th</a:t>
            </a:r>
            <a:r>
              <a:rPr lang="en-IN" dirty="0">
                <a:solidFill>
                  <a:prstClr val="black"/>
                </a:solidFill>
                <a:latin typeface="Times New Roman" panose="02020603050405020304" pitchFamily="18" charset="0"/>
                <a:cs typeface="Times New Roman" panose="02020603050405020304" pitchFamily="18" charset="0"/>
              </a:rPr>
              <a:t> c onward, humanist scholars began to carry out reforms in pedagogy, one of which was to visit artisanal workshops</a:t>
            </a:r>
          </a:p>
          <a:p>
            <a:pPr lvl="0" algn="just"/>
            <a:r>
              <a:rPr lang="en-IN" dirty="0">
                <a:solidFill>
                  <a:prstClr val="black"/>
                </a:solidFill>
                <a:latin typeface="Times New Roman" panose="02020603050405020304" pitchFamily="18" charset="0"/>
                <a:cs typeface="Times New Roman" panose="02020603050405020304" pitchFamily="18" charset="0"/>
              </a:rPr>
              <a:t>They believed, familiarity with matter and natural materials, central to the craft of the artisan, could be put in conversation with the existing frameworks of natural philosophy. </a:t>
            </a:r>
          </a:p>
          <a:p>
            <a:pPr lvl="0" algn="just"/>
            <a:r>
              <a:rPr lang="en-IN" dirty="0">
                <a:solidFill>
                  <a:prstClr val="black"/>
                </a:solidFill>
                <a:latin typeface="Times New Roman" panose="02020603050405020304" pitchFamily="18" charset="0"/>
                <a:cs typeface="Times New Roman" panose="02020603050405020304" pitchFamily="18" charset="0"/>
              </a:rPr>
              <a:t>Legitimation of bodily labour in a specially designed space&gt;laboratory as a means to produce scientific knowledge (Renaissance). </a:t>
            </a:r>
          </a:p>
          <a:p>
            <a:pPr lvl="0" algn="just"/>
            <a:r>
              <a:rPr lang="en-IN" dirty="0">
                <a:solidFill>
                  <a:prstClr val="black"/>
                </a:solidFill>
                <a:latin typeface="Times New Roman" panose="02020603050405020304" pitchFamily="18" charset="0"/>
                <a:cs typeface="Times New Roman" panose="02020603050405020304" pitchFamily="18" charset="0"/>
              </a:rPr>
              <a:t>New emphasis on a direct understanding of nature as a way to acquire knowledge&gt;experience became the crucial link in obtaining knowledge. </a:t>
            </a:r>
          </a:p>
          <a:p>
            <a:pPr marL="0" indent="0">
              <a:buNone/>
            </a:pPr>
            <a:endParaRPr lang="en-IN" dirty="0"/>
          </a:p>
        </p:txBody>
      </p:sp>
    </p:spTree>
    <p:extLst>
      <p:ext uri="{BB962C8B-B14F-4D97-AF65-F5344CB8AC3E}">
        <p14:creationId xmlns:p14="http://schemas.microsoft.com/office/powerpoint/2010/main" val="53529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80BA-22AF-40D7-ACB0-B27C9EB72261}"/>
              </a:ext>
            </a:extLst>
          </p:cNvPr>
          <p:cNvSpPr>
            <a:spLocks noGrp="1"/>
          </p:cNvSpPr>
          <p:nvPr>
            <p:ph type="title"/>
          </p:nvPr>
        </p:nvSpPr>
        <p:spPr/>
        <p:txBody>
          <a:bodyPr>
            <a:normAutofit/>
          </a:bodyPr>
          <a:lstStyle/>
          <a:p>
            <a:r>
              <a:rPr lang="en-IN" sz="2800" dirty="0" err="1">
                <a:latin typeface="Times New Roman" panose="02020603050405020304" pitchFamily="18" charset="0"/>
                <a:cs typeface="Times New Roman" panose="02020603050405020304" pitchFamily="18" charset="0"/>
              </a:rPr>
              <a:t>Zilsel’s</a:t>
            </a:r>
            <a:r>
              <a:rPr lang="en-IN" sz="2800" dirty="0">
                <a:latin typeface="Times New Roman" panose="02020603050405020304" pitchFamily="18" charset="0"/>
                <a:cs typeface="Times New Roman" panose="02020603050405020304" pitchFamily="18" charset="0"/>
              </a:rPr>
              <a:t> Legacy in Pamela Smith’s Work</a:t>
            </a:r>
          </a:p>
        </p:txBody>
      </p:sp>
      <p:sp>
        <p:nvSpPr>
          <p:cNvPr id="3" name="Content Placeholder 2">
            <a:extLst>
              <a:ext uri="{FF2B5EF4-FFF2-40B4-BE49-F238E27FC236}">
                <a16:creationId xmlns:a16="http://schemas.microsoft.com/office/drawing/2014/main" id="{FFDA3DE8-01D9-43B5-9864-97320A1BA665}"/>
              </a:ext>
            </a:extLst>
          </p:cNvPr>
          <p:cNvSpPr>
            <a:spLocks noGrp="1"/>
          </p:cNvSpPr>
          <p:nvPr>
            <p:ph idx="1"/>
          </p:nvPr>
        </p:nvSpPr>
        <p:spPr/>
        <p:txBody>
          <a:bodyPr/>
          <a:lstStyle/>
          <a:p>
            <a:pPr marL="0" indent="0">
              <a:buNone/>
            </a:pPr>
            <a:r>
              <a:rPr lang="en-IN" sz="2600" dirty="0">
                <a:latin typeface="Times New Roman" panose="02020603050405020304" pitchFamily="18" charset="0"/>
                <a:cs typeface="Times New Roman" panose="02020603050405020304" pitchFamily="18" charset="0"/>
              </a:rPr>
              <a:t>The Production of the Hand-Mind distinction in the Western Thought:</a:t>
            </a:r>
          </a:p>
          <a:p>
            <a:pPr lvl="0"/>
            <a:r>
              <a:rPr lang="en-IN" sz="2600" dirty="0">
                <a:solidFill>
                  <a:prstClr val="black"/>
                </a:solidFill>
                <a:latin typeface="Times New Roman" panose="02020603050405020304" pitchFamily="18" charset="0"/>
                <a:cs typeface="Times New Roman" panose="02020603050405020304" pitchFamily="18" charset="0"/>
              </a:rPr>
              <a:t>Scholars with mind/Artisans with hands [lower epistemological status]: A social and intellectual fissure in ancient and medieval Western culture influenced by the hegemonic Aristotelian thought</a:t>
            </a:r>
          </a:p>
          <a:p>
            <a:pPr lvl="0"/>
            <a:r>
              <a:rPr lang="en-IN" sz="2600" dirty="0">
                <a:solidFill>
                  <a:prstClr val="black"/>
                </a:solidFill>
                <a:latin typeface="Times New Roman" panose="02020603050405020304" pitchFamily="18" charset="0"/>
                <a:cs typeface="Times New Roman" panose="02020603050405020304" pitchFamily="18" charset="0"/>
              </a:rPr>
              <a:t>Slavery</a:t>
            </a:r>
          </a:p>
          <a:p>
            <a:pPr lvl="0"/>
            <a:r>
              <a:rPr lang="en-IN" sz="2600" dirty="0">
                <a:solidFill>
                  <a:srgbClr val="FF0000"/>
                </a:solidFill>
                <a:latin typeface="Times New Roman" panose="02020603050405020304" pitchFamily="18" charset="0"/>
                <a:cs typeface="Times New Roman" panose="02020603050405020304" pitchFamily="18" charset="0"/>
              </a:rPr>
              <a:t>Aristotle considered artisans to be non-citizens of the Greek Polis</a:t>
            </a:r>
          </a:p>
          <a:p>
            <a:pPr lvl="0"/>
            <a:r>
              <a:rPr lang="en-IN" sz="2600" dirty="0">
                <a:solidFill>
                  <a:prstClr val="black"/>
                </a:solidFill>
                <a:latin typeface="Times New Roman" panose="02020603050405020304" pitchFamily="18" charset="0"/>
                <a:cs typeface="Times New Roman" panose="02020603050405020304" pitchFamily="18" charset="0"/>
              </a:rPr>
              <a:t>No room for moral excellence in craftsmanship. </a:t>
            </a:r>
          </a:p>
          <a:p>
            <a:pPr marL="0" indent="0">
              <a:buNone/>
            </a:pPr>
            <a:endParaRPr lang="en-IN" dirty="0"/>
          </a:p>
        </p:txBody>
      </p:sp>
    </p:spTree>
    <p:extLst>
      <p:ext uri="{BB962C8B-B14F-4D97-AF65-F5344CB8AC3E}">
        <p14:creationId xmlns:p14="http://schemas.microsoft.com/office/powerpoint/2010/main" val="356263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B46C-B8C9-4921-93DA-5EE7EC27939F}"/>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Scholars/Artisans in Aristotelian Thought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Developed partially from P. Smith, Laboratories, in Cambridge History of Science, Vol 3, 2008</a:t>
            </a:r>
          </a:p>
        </p:txBody>
      </p:sp>
      <p:graphicFrame>
        <p:nvGraphicFramePr>
          <p:cNvPr id="4" name="Content Placeholder 3">
            <a:extLst>
              <a:ext uri="{FF2B5EF4-FFF2-40B4-BE49-F238E27FC236}">
                <a16:creationId xmlns:a16="http://schemas.microsoft.com/office/drawing/2014/main" id="{D2EB4D31-9287-447E-84B9-44047AA6431D}"/>
              </a:ext>
            </a:extLst>
          </p:cNvPr>
          <p:cNvGraphicFramePr>
            <a:graphicFrameLocks noGrp="1"/>
          </p:cNvGraphicFramePr>
          <p:nvPr>
            <p:ph idx="1"/>
            <p:extLst>
              <p:ext uri="{D42A27DB-BD31-4B8C-83A1-F6EECF244321}">
                <p14:modId xmlns:p14="http://schemas.microsoft.com/office/powerpoint/2010/main" val="3280497745"/>
              </p:ext>
            </p:extLst>
          </p:nvPr>
        </p:nvGraphicFramePr>
        <p:xfrm>
          <a:off x="838200" y="1825625"/>
          <a:ext cx="10515600" cy="4998720"/>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1469386363"/>
                    </a:ext>
                  </a:extLst>
                </a:gridCol>
                <a:gridCol w="5238750">
                  <a:extLst>
                    <a:ext uri="{9D8B030D-6E8A-4147-A177-3AD203B41FA5}">
                      <a16:colId xmlns:a16="http://schemas.microsoft.com/office/drawing/2014/main" val="2766499872"/>
                    </a:ext>
                  </a:extLst>
                </a:gridCol>
              </a:tblGrid>
              <a:tr h="370840">
                <a:tc>
                  <a:txBody>
                    <a:bodyPr/>
                    <a:lstStyle/>
                    <a:p>
                      <a:r>
                        <a:rPr lang="en-IN" sz="2000" dirty="0">
                          <a:latin typeface="Times New Roman" panose="02020603050405020304" pitchFamily="18" charset="0"/>
                          <a:cs typeface="Times New Roman" panose="02020603050405020304" pitchFamily="18" charset="0"/>
                        </a:rPr>
                        <a:t>Scholar (domain of words)</a:t>
                      </a:r>
                    </a:p>
                  </a:txBody>
                  <a:tcPr/>
                </a:tc>
                <a:tc>
                  <a:txBody>
                    <a:bodyPr/>
                    <a:lstStyle/>
                    <a:p>
                      <a:r>
                        <a:rPr lang="en-IN" sz="2000" dirty="0">
                          <a:latin typeface="Times New Roman" panose="02020603050405020304" pitchFamily="18" charset="0"/>
                          <a:cs typeface="Times New Roman" panose="02020603050405020304" pitchFamily="18" charset="0"/>
                        </a:rPr>
                        <a:t>Artisan (domain of works)</a:t>
                      </a:r>
                    </a:p>
                  </a:txBody>
                  <a:tcPr/>
                </a:tc>
                <a:extLst>
                  <a:ext uri="{0D108BD9-81ED-4DB2-BD59-A6C34878D82A}">
                    <a16:rowId xmlns:a16="http://schemas.microsoft.com/office/drawing/2014/main" val="3441675224"/>
                  </a:ext>
                </a:extLst>
              </a:tr>
              <a:tr h="370840">
                <a:tc>
                  <a:txBody>
                    <a:bodyPr/>
                    <a:lstStyle/>
                    <a:p>
                      <a:r>
                        <a:rPr lang="en-IN" sz="2000" dirty="0">
                          <a:latin typeface="Times New Roman" panose="02020603050405020304" pitchFamily="18" charset="0"/>
                          <a:cs typeface="Times New Roman" panose="02020603050405020304" pitchFamily="18" charset="0"/>
                        </a:rPr>
                        <a:t>Unproductive of material things</a:t>
                      </a:r>
                    </a:p>
                  </a:txBody>
                  <a:tcPr/>
                </a:tc>
                <a:tc>
                  <a:txBody>
                    <a:bodyPr/>
                    <a:lstStyle/>
                    <a:p>
                      <a:r>
                        <a:rPr lang="en-IN" sz="2000" dirty="0">
                          <a:latin typeface="Times New Roman" panose="02020603050405020304" pitchFamily="18" charset="0"/>
                          <a:cs typeface="Times New Roman" panose="02020603050405020304" pitchFamily="18" charset="0"/>
                        </a:rPr>
                        <a:t>Produced goods for commerce and subsistence</a:t>
                      </a:r>
                    </a:p>
                  </a:txBody>
                  <a:tcPr/>
                </a:tc>
                <a:extLst>
                  <a:ext uri="{0D108BD9-81ED-4DB2-BD59-A6C34878D82A}">
                    <a16:rowId xmlns:a16="http://schemas.microsoft.com/office/drawing/2014/main" val="3927218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FF0000"/>
                          </a:solidFill>
                          <a:latin typeface="Times New Roman" panose="02020603050405020304" pitchFamily="18" charset="0"/>
                          <a:cs typeface="Times New Roman" panose="02020603050405020304" pitchFamily="18" charset="0"/>
                        </a:rPr>
                        <a:t>Reason</a:t>
                      </a:r>
                      <a:r>
                        <a:rPr lang="en-IN" sz="2000" dirty="0">
                          <a:latin typeface="Times New Roman" panose="02020603050405020304" pitchFamily="18" charset="0"/>
                          <a:cs typeface="Times New Roman" panose="02020603050405020304" pitchFamily="18" charset="0"/>
                        </a:rPr>
                        <a:t> [domain of the freeman], a pure search for truth</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Dissociated from a pure search for truth Sensation [domain of the animal and the slave]</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2176664"/>
                  </a:ext>
                </a:extLst>
              </a:tr>
              <a:tr h="37084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8539854"/>
                  </a:ext>
                </a:extLst>
              </a:tr>
              <a:tr h="370840">
                <a:tc>
                  <a:txBody>
                    <a:bodyPr/>
                    <a:lstStyle/>
                    <a:p>
                      <a:r>
                        <a:rPr lang="en-IN" sz="2000" dirty="0">
                          <a:latin typeface="Times New Roman" panose="02020603050405020304" pitchFamily="18" charset="0"/>
                          <a:cs typeface="Times New Roman" panose="02020603050405020304" pitchFamily="18" charset="0"/>
                        </a:rPr>
                        <a:t>Abstract speculation on the causes of things and phenomena</a:t>
                      </a:r>
                    </a:p>
                  </a:txBody>
                  <a:tcPr/>
                </a:tc>
                <a:tc>
                  <a:txBody>
                    <a:bodyPr/>
                    <a:lstStyle/>
                    <a:p>
                      <a:r>
                        <a:rPr lang="en-IN" sz="2000" dirty="0">
                          <a:latin typeface="Times New Roman" panose="02020603050405020304" pitchFamily="18" charset="0"/>
                          <a:cs typeface="Times New Roman" panose="02020603050405020304" pitchFamily="18" charset="0"/>
                        </a:rPr>
                        <a:t>Base knowledge of how to make things or produce effects </a:t>
                      </a:r>
                    </a:p>
                  </a:txBody>
                  <a:tcPr/>
                </a:tc>
                <a:extLst>
                  <a:ext uri="{0D108BD9-81ED-4DB2-BD59-A6C34878D82A}">
                    <a16:rowId xmlns:a16="http://schemas.microsoft.com/office/drawing/2014/main" val="1454207271"/>
                  </a:ext>
                </a:extLst>
              </a:tr>
              <a:tr h="370840">
                <a:tc>
                  <a:txBody>
                    <a:bodyPr/>
                    <a:lstStyle/>
                    <a:p>
                      <a:r>
                        <a:rPr lang="en-IN" sz="2000" dirty="0">
                          <a:latin typeface="Times New Roman" panose="02020603050405020304" pitchFamily="18" charset="0"/>
                          <a:cs typeface="Times New Roman" panose="02020603050405020304" pitchFamily="18" charset="0"/>
                        </a:rPr>
                        <a:t>Study of books and treatises</a:t>
                      </a:r>
                    </a:p>
                  </a:txBody>
                  <a:tcPr/>
                </a:tc>
                <a:tc>
                  <a:txBody>
                    <a:bodyPr/>
                    <a:lstStyle/>
                    <a:p>
                      <a:r>
                        <a:rPr lang="en-IN" sz="2000" dirty="0">
                          <a:latin typeface="Times New Roman" panose="02020603050405020304" pitchFamily="18" charset="0"/>
                          <a:cs typeface="Times New Roman" panose="02020603050405020304" pitchFamily="18" charset="0"/>
                        </a:rPr>
                        <a:t>Neither taught in schools, nor written down</a:t>
                      </a:r>
                    </a:p>
                  </a:txBody>
                  <a:tcPr/>
                </a:tc>
                <a:extLst>
                  <a:ext uri="{0D108BD9-81ED-4DB2-BD59-A6C34878D82A}">
                    <a16:rowId xmlns:a16="http://schemas.microsoft.com/office/drawing/2014/main" val="3133848366"/>
                  </a:ext>
                </a:extLst>
              </a:tr>
              <a:tr h="370840">
                <a:tc>
                  <a:txBody>
                    <a:bodyPr/>
                    <a:lstStyle/>
                    <a:p>
                      <a:r>
                        <a:rPr lang="en-IN" sz="2000" dirty="0">
                          <a:latin typeface="Times New Roman" panose="02020603050405020304" pitchFamily="18" charset="0"/>
                          <a:cs typeface="Times New Roman" panose="02020603050405020304" pitchFamily="18" charset="0"/>
                        </a:rPr>
                        <a:t>Attainment of perfection through reading, commenting, writing and lecturing </a:t>
                      </a:r>
                    </a:p>
                  </a:txBody>
                  <a:tcPr/>
                </a:tc>
                <a:tc>
                  <a:txBody>
                    <a:bodyPr/>
                    <a:lstStyle/>
                    <a:p>
                      <a:r>
                        <a:rPr lang="en-IN" sz="2000" dirty="0">
                          <a:latin typeface="Times New Roman" panose="02020603050405020304" pitchFamily="18" charset="0"/>
                          <a:cs typeface="Times New Roman" panose="02020603050405020304" pitchFamily="18" charset="0"/>
                        </a:rPr>
                        <a:t>Supposed to have been perfected through apprenticeship, imitation and manual work&gt;non-textual and non-verbal literacy and hence, mechanical</a:t>
                      </a:r>
                    </a:p>
                  </a:txBody>
                  <a:tcPr/>
                </a:tc>
                <a:extLst>
                  <a:ext uri="{0D108BD9-81ED-4DB2-BD59-A6C34878D82A}">
                    <a16:rowId xmlns:a16="http://schemas.microsoft.com/office/drawing/2014/main" val="1494514904"/>
                  </a:ext>
                </a:extLst>
              </a:tr>
              <a:tr h="370840">
                <a:tc>
                  <a:txBody>
                    <a:bodyPr/>
                    <a:lstStyle/>
                    <a:p>
                      <a:r>
                        <a:rPr lang="en-IN" sz="2000" dirty="0">
                          <a:latin typeface="Times New Roman" panose="02020603050405020304" pitchFamily="18" charset="0"/>
                          <a:cs typeface="Times New Roman" panose="02020603050405020304" pitchFamily="18" charset="0"/>
                        </a:rPr>
                        <a:t>Goal: producing a ‘lettered man’</a:t>
                      </a:r>
                    </a:p>
                  </a:txBody>
                  <a:tcPr/>
                </a:tc>
                <a:tc>
                  <a:txBody>
                    <a:bodyPr/>
                    <a:lstStyle/>
                    <a:p>
                      <a:r>
                        <a:rPr lang="en-IN" sz="2000" dirty="0">
                          <a:latin typeface="Times New Roman" panose="02020603050405020304" pitchFamily="18" charset="0"/>
                          <a:cs typeface="Times New Roman" panose="02020603050405020304" pitchFamily="18" charset="0"/>
                        </a:rPr>
                        <a:t>Goal: making knowledge productive</a:t>
                      </a:r>
                    </a:p>
                  </a:txBody>
                  <a:tcPr/>
                </a:tc>
                <a:extLst>
                  <a:ext uri="{0D108BD9-81ED-4DB2-BD59-A6C34878D82A}">
                    <a16:rowId xmlns:a16="http://schemas.microsoft.com/office/drawing/2014/main" val="2806603260"/>
                  </a:ext>
                </a:extLst>
              </a:tr>
            </a:tbl>
          </a:graphicData>
        </a:graphic>
      </p:graphicFrame>
    </p:spTree>
    <p:extLst>
      <p:ext uri="{BB962C8B-B14F-4D97-AF65-F5344CB8AC3E}">
        <p14:creationId xmlns:p14="http://schemas.microsoft.com/office/powerpoint/2010/main" val="174003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B2FE-FFA2-410A-9197-063B60F370E0}"/>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Christianity and the Artisanal Knowledge</a:t>
            </a:r>
          </a:p>
        </p:txBody>
      </p:sp>
      <p:sp>
        <p:nvSpPr>
          <p:cNvPr id="3" name="Content Placeholder 2">
            <a:extLst>
              <a:ext uri="{FF2B5EF4-FFF2-40B4-BE49-F238E27FC236}">
                <a16:creationId xmlns:a16="http://schemas.microsoft.com/office/drawing/2014/main" id="{50EEE19D-6EF5-40FE-A927-5AEA120033A0}"/>
              </a:ext>
            </a:extLst>
          </p:cNvPr>
          <p:cNvSpPr>
            <a:spLocks noGrp="1"/>
          </p:cNvSpPr>
          <p:nvPr>
            <p:ph idx="1"/>
          </p:nvPr>
        </p:nvSpPr>
        <p:spPr/>
        <p:txBody>
          <a:bodyPr>
            <a:normAutofit fontScale="92500"/>
          </a:bodyPr>
          <a:lstStyle/>
          <a:p>
            <a:r>
              <a:rPr lang="en-IN" dirty="0">
                <a:latin typeface="Times New Roman" panose="02020603050405020304" pitchFamily="18" charset="0"/>
                <a:cs typeface="Times New Roman" panose="02020603050405020304" pitchFamily="18" charset="0"/>
              </a:rPr>
              <a:t>Manual labour as the necessary component of redemption of mortals. </a:t>
            </a:r>
          </a:p>
          <a:p>
            <a:r>
              <a:rPr lang="en-IN" dirty="0">
                <a:latin typeface="Times New Roman" panose="02020603050405020304" pitchFamily="18" charset="0"/>
                <a:cs typeface="Times New Roman" panose="02020603050405020304" pitchFamily="18" charset="0"/>
              </a:rPr>
              <a:t>Maintenance of the monastic community through the penitential manual labour. </a:t>
            </a:r>
          </a:p>
          <a:p>
            <a:r>
              <a:rPr lang="en-IN" dirty="0">
                <a:latin typeface="Times New Roman" panose="02020603050405020304" pitchFamily="18" charset="0"/>
                <a:cs typeface="Times New Roman" panose="02020603050405020304" pitchFamily="18" charset="0"/>
              </a:rPr>
              <a:t>The leisured man of Antiquity becomes an impediment to salvation. </a:t>
            </a:r>
          </a:p>
          <a:p>
            <a:r>
              <a:rPr lang="en-IN" dirty="0">
                <a:latin typeface="Times New Roman" panose="02020603050405020304" pitchFamily="18" charset="0"/>
                <a:cs typeface="Times New Roman" panose="02020603050405020304" pitchFamily="18" charset="0"/>
              </a:rPr>
              <a:t>Augustine Hippo (354-430): art as the way to create the ‘second nature’. </a:t>
            </a:r>
          </a:p>
          <a:p>
            <a:r>
              <a:rPr lang="en-IN" dirty="0">
                <a:latin typeface="Times New Roman" panose="02020603050405020304" pitchFamily="18" charset="0"/>
                <a:cs typeface="Times New Roman" panose="02020603050405020304" pitchFamily="18" charset="0"/>
              </a:rPr>
              <a:t>Protestantism elevated artisanal knowledge. Luther famously commented on Aristotle’s corpus, ‘any potter has more knowledge of nature than these books’ (Conner 2005). </a:t>
            </a:r>
          </a:p>
          <a:p>
            <a:r>
              <a:rPr lang="en-IN" dirty="0">
                <a:latin typeface="Times New Roman" panose="02020603050405020304" pitchFamily="18" charset="0"/>
                <a:cs typeface="Times New Roman" panose="02020603050405020304" pitchFamily="18" charset="0"/>
              </a:rPr>
              <a:t>Seeking wisdom in the workshops became even less objectionable with reforms in Christianity. </a:t>
            </a:r>
          </a:p>
        </p:txBody>
      </p:sp>
    </p:spTree>
    <p:extLst>
      <p:ext uri="{BB962C8B-B14F-4D97-AF65-F5344CB8AC3E}">
        <p14:creationId xmlns:p14="http://schemas.microsoft.com/office/powerpoint/2010/main" val="205485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CDBE-A1CD-4DE7-AC8C-A59F666AA478}"/>
              </a:ext>
            </a:extLst>
          </p:cNvPr>
          <p:cNvSpPr>
            <a:spLocks noGrp="1"/>
          </p:cNvSpPr>
          <p:nvPr>
            <p:ph type="title"/>
          </p:nvPr>
        </p:nvSpPr>
        <p:spPr/>
        <p:txBody>
          <a:bodyPr>
            <a:normAutofit fontScale="90000"/>
          </a:bodyPr>
          <a:lstStyle/>
          <a:p>
            <a:pPr lvl="0">
              <a:spcBef>
                <a:spcPts val="1000"/>
              </a:spcBef>
            </a:pPr>
            <a:br>
              <a:rPr lang="en-IN" sz="3000" dirty="0">
                <a:latin typeface="Times New Roman" panose="02020603050405020304" pitchFamily="18" charset="0"/>
                <a:cs typeface="Times New Roman" panose="02020603050405020304" pitchFamily="18" charset="0"/>
              </a:rPr>
            </a:br>
            <a:r>
              <a:rPr lang="en-IN" sz="2400" dirty="0">
                <a:solidFill>
                  <a:prstClr val="black"/>
                </a:solidFill>
                <a:latin typeface="Times New Roman" panose="02020603050405020304" pitchFamily="18" charset="0"/>
                <a:ea typeface="+mn-ea"/>
                <a:cs typeface="Times New Roman" panose="02020603050405020304" pitchFamily="18" charset="0"/>
              </a:rPr>
              <a:t>Galileo's mathematical propositions were a direct outcome of his interaction with the manual workers of that era. </a:t>
            </a:r>
            <a:br>
              <a:rPr lang="en-IN" sz="2400" dirty="0">
                <a:solidFill>
                  <a:prstClr val="black"/>
                </a:solidFill>
                <a:latin typeface="Times New Roman" panose="02020603050405020304" pitchFamily="18" charset="0"/>
                <a:ea typeface="+mn-ea"/>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A37790-CFAB-4124-B329-0D0A0F88263D}"/>
              </a:ext>
            </a:extLst>
          </p:cNvPr>
          <p:cNvSpPr>
            <a:spLocks noGrp="1"/>
          </p:cNvSpPr>
          <p:nvPr>
            <p:ph idx="1"/>
          </p:nvPr>
        </p:nvSpPr>
        <p:spPr>
          <a:xfrm>
            <a:off x="838200" y="1470990"/>
            <a:ext cx="10515600" cy="5387009"/>
          </a:xfrm>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‘Dialogues Concerning Two New Sciences’ (Galileo):</a:t>
            </a:r>
          </a:p>
          <a:p>
            <a:pPr marL="0" indent="0" algn="just">
              <a:buNone/>
            </a:pPr>
            <a:r>
              <a:rPr lang="en-IN" dirty="0">
                <a:latin typeface="Times New Roman" panose="02020603050405020304" pitchFamily="18" charset="0"/>
                <a:cs typeface="Times New Roman" panose="02020603050405020304" pitchFamily="18" charset="0"/>
              </a:rPr>
              <a:t>‘The constant activity at Venice’s weapons factory suggests to the studious mind a large field for investigation, especially that part of the work which involves mechanics; for in this department all types of instruments and machines are constantly being constructed by many artisans, among whom there must be some who, partly by inherited experience and partly by their own observations, have become highly expert and clever in explanation’(Conner 2005, 285)</a:t>
            </a:r>
          </a:p>
          <a:p>
            <a:pPr algn="just"/>
            <a:r>
              <a:rPr lang="en-IN" dirty="0">
                <a:latin typeface="Times New Roman" panose="02020603050405020304" pitchFamily="18" charset="0"/>
                <a:cs typeface="Times New Roman" panose="02020603050405020304" pitchFamily="18" charset="0"/>
              </a:rPr>
              <a:t>A correspondent writes back to Galileo:</a:t>
            </a:r>
          </a:p>
          <a:p>
            <a:pPr marL="0" indent="0" algn="just">
              <a:buNone/>
            </a:pPr>
            <a:r>
              <a:rPr lang="en-IN" dirty="0">
                <a:latin typeface="Times New Roman" panose="02020603050405020304" pitchFamily="18" charset="0"/>
                <a:cs typeface="Times New Roman" panose="02020603050405020304" pitchFamily="18" charset="0"/>
              </a:rPr>
              <a:t>‘You are quite right…Conference with them has often helped me in the investigation of certain effects including not only those which are striking, but also those which are recondite and almost incredible’</a:t>
            </a:r>
            <a:r>
              <a:rPr lang="en-IN" sz="2900" dirty="0">
                <a:solidFill>
                  <a:prstClr val="black"/>
                </a:solidFill>
                <a:latin typeface="Times New Roman" panose="02020603050405020304" pitchFamily="18" charset="0"/>
                <a:cs typeface="Times New Roman" panose="02020603050405020304" pitchFamily="18" charset="0"/>
              </a:rPr>
              <a:t> (Conner 2005, 285)</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Artisan’s workshop appeared to be novel and generative of new knowledge about nature and objects to this new generation of natural philosophers such as Galileo. </a:t>
            </a:r>
          </a:p>
          <a:p>
            <a:pPr algn="just"/>
            <a:r>
              <a:rPr lang="en-IN" dirty="0">
                <a:latin typeface="Times New Roman" panose="02020603050405020304" pitchFamily="18" charset="0"/>
                <a:cs typeface="Times New Roman" panose="02020603050405020304" pitchFamily="18" charset="0"/>
              </a:rPr>
              <a:t>Central to the artisanal epistemology was the ability to recognize that nature constituted the primary source of knowledge and that knowledge of nature could be obtained by ‘bodily encounters’ with matter—that is, in the act of making. Knowledge is not to be gained from books but by manual labor (Pamela Smith 2004). This understanding was the harbinger of the modern experimental culture in science. </a:t>
            </a:r>
          </a:p>
          <a:p>
            <a:pPr marL="0" indent="0">
              <a:buNone/>
            </a:pPr>
            <a:endParaRPr lang="en-IN" dirty="0"/>
          </a:p>
        </p:txBody>
      </p:sp>
    </p:spTree>
    <p:extLst>
      <p:ext uri="{BB962C8B-B14F-4D97-AF65-F5344CB8AC3E}">
        <p14:creationId xmlns:p14="http://schemas.microsoft.com/office/powerpoint/2010/main" val="57782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D62D-B800-4893-A75F-734C3B8F74D2}"/>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The Result of the Unification of Hand and Mind (Pamela Smith)</a:t>
            </a:r>
          </a:p>
        </p:txBody>
      </p:sp>
      <p:sp>
        <p:nvSpPr>
          <p:cNvPr id="3" name="Content Placeholder 2">
            <a:extLst>
              <a:ext uri="{FF2B5EF4-FFF2-40B4-BE49-F238E27FC236}">
                <a16:creationId xmlns:a16="http://schemas.microsoft.com/office/drawing/2014/main" id="{EC767A37-7A44-462A-8C2B-722E09FE4380}"/>
              </a:ext>
            </a:extLst>
          </p:cNvPr>
          <p:cNvSpPr>
            <a:spLocks noGrp="1"/>
          </p:cNvSpPr>
          <p:nvPr>
            <p:ph idx="1"/>
          </p:nvPr>
        </p:nvSpPr>
        <p:spPr/>
        <p:txBody>
          <a:bodyPr>
            <a:normAutofit lnSpcReduction="10000"/>
          </a:bodyPr>
          <a:lstStyle/>
          <a:p>
            <a:pPr lvl="0"/>
            <a:r>
              <a:rPr lang="en-IN" sz="2600" dirty="0">
                <a:solidFill>
                  <a:prstClr val="black"/>
                </a:solidFill>
                <a:latin typeface="Times New Roman" panose="02020603050405020304" pitchFamily="18" charset="0"/>
                <a:cs typeface="Times New Roman" panose="02020603050405020304" pitchFamily="18" charset="0"/>
              </a:rPr>
              <a:t>Mathematical hypotheses about nature&gt;derivation of their precise quantitative consequences&gt;testing of them through experimental method.</a:t>
            </a:r>
          </a:p>
          <a:p>
            <a:pPr lvl="0"/>
            <a:r>
              <a:rPr lang="en-IN" sz="2600" dirty="0">
                <a:solidFill>
                  <a:prstClr val="black"/>
                </a:solidFill>
                <a:latin typeface="Times New Roman" panose="02020603050405020304" pitchFamily="18" charset="0"/>
                <a:cs typeface="Times New Roman" panose="02020603050405020304" pitchFamily="18" charset="0"/>
              </a:rPr>
              <a:t>Invention of tools of measurement such as barometers, thermometers, compasses, telescopes, clocks&gt;modern laboratory in which these instruments in controlled environment would produce a detailed understanding of nature. </a:t>
            </a:r>
          </a:p>
          <a:p>
            <a:pPr lvl="0"/>
            <a:r>
              <a:rPr lang="en-IN" sz="2600" dirty="0">
                <a:solidFill>
                  <a:prstClr val="black"/>
                </a:solidFill>
                <a:latin typeface="Times New Roman" panose="02020603050405020304" pitchFamily="18" charset="0"/>
                <a:cs typeface="Times New Roman" panose="02020603050405020304" pitchFamily="18" charset="0"/>
              </a:rPr>
              <a:t>The growth of a mechanistic understanding of nature that sought to elucidate the operation of the natural world in terms of matters in motion.</a:t>
            </a:r>
          </a:p>
          <a:p>
            <a:pPr lvl="0"/>
            <a:r>
              <a:rPr lang="en-IN" sz="2600" dirty="0">
                <a:solidFill>
                  <a:prstClr val="black"/>
                </a:solidFill>
                <a:latin typeface="Times New Roman" panose="02020603050405020304" pitchFamily="18" charset="0"/>
                <a:cs typeface="Times New Roman" panose="02020603050405020304" pitchFamily="18" charset="0"/>
              </a:rPr>
              <a:t>The experimental method that characterizes modern science was developed primarily by unknown artisans. </a:t>
            </a:r>
            <a:r>
              <a:rPr lang="en-IN" sz="2600" dirty="0" err="1">
                <a:solidFill>
                  <a:prstClr val="black"/>
                </a:solidFill>
                <a:latin typeface="Times New Roman" panose="02020603050405020304" pitchFamily="18" charset="0"/>
                <a:cs typeface="Times New Roman" panose="02020603050405020304" pitchFamily="18" charset="0"/>
              </a:rPr>
              <a:t>Zilsel</a:t>
            </a:r>
            <a:r>
              <a:rPr lang="en-IN" sz="2600" dirty="0">
                <a:solidFill>
                  <a:prstClr val="black"/>
                </a:solidFill>
                <a:latin typeface="Times New Roman" panose="02020603050405020304" pitchFamily="18" charset="0"/>
                <a:cs typeface="Times New Roman" panose="02020603050405020304" pitchFamily="18" charset="0"/>
              </a:rPr>
              <a:t>: ‘These quantitative rules of the artisans of early capitalism are, though they are never called so, the forerunners of modern physical laws’.</a:t>
            </a:r>
          </a:p>
          <a:p>
            <a:endParaRPr lang="en-IN" dirty="0"/>
          </a:p>
        </p:txBody>
      </p:sp>
    </p:spTree>
    <p:extLst>
      <p:ext uri="{BB962C8B-B14F-4D97-AF65-F5344CB8AC3E}">
        <p14:creationId xmlns:p14="http://schemas.microsoft.com/office/powerpoint/2010/main" val="171099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1271</Words>
  <Application>Microsoft Office PowerPoint</Application>
  <PresentationFormat>Widescreen</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HSS 102 History of Science Lecture 3</vt:lpstr>
      <vt:lpstr>Historiography of the History of Science?</vt:lpstr>
      <vt:lpstr>The Hessen Thesis</vt:lpstr>
      <vt:lpstr>The Zilsel Thesis</vt:lpstr>
      <vt:lpstr>Zilsel’s Legacy in Pamela Smith’s Work</vt:lpstr>
      <vt:lpstr>Scholars/Artisans in Aristotelian Thought Developed partially from P. Smith, Laboratories, in Cambridge History of Science, Vol 3, 2008</vt:lpstr>
      <vt:lpstr>Christianity and the Artisanal Knowledge</vt:lpstr>
      <vt:lpstr> Galileo's mathematical propositions were a direct outcome of his interaction with the manual workers of that era.  </vt:lpstr>
      <vt:lpstr>The Result of the Unification of Hand and Mind (Pamela Smith)</vt:lpstr>
      <vt:lpstr>What are the Key Features of the New Scientific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HSS 102 History of Science Lecture 2</dc:title>
  <dc:creator>USER</dc:creator>
  <cp:lastModifiedBy>rito bandyopadhyay</cp:lastModifiedBy>
  <cp:revision>44</cp:revision>
  <dcterms:created xsi:type="dcterms:W3CDTF">2018-01-08T18:10:14Z</dcterms:created>
  <dcterms:modified xsi:type="dcterms:W3CDTF">2019-02-01T06:52:45Z</dcterms:modified>
</cp:coreProperties>
</file>