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70" r:id="rId5"/>
    <p:sldId id="268" r:id="rId6"/>
    <p:sldId id="264" r:id="rId7"/>
    <p:sldId id="257" r:id="rId8"/>
    <p:sldId id="258" r:id="rId9"/>
    <p:sldId id="273" r:id="rId10"/>
    <p:sldId id="274" r:id="rId11"/>
    <p:sldId id="275" r:id="rId12"/>
    <p:sldId id="277" r:id="rId13"/>
    <p:sldId id="276" r:id="rId14"/>
    <p:sldId id="278"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EC17-7465-4B42-8229-9DE1A6BB4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2CEE8B-3783-4886-8C7F-B649A4AD7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C7AF43-20BF-4031-B3F9-6C8CD0439B12}"/>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5" name="Footer Placeholder 4">
            <a:extLst>
              <a:ext uri="{FF2B5EF4-FFF2-40B4-BE49-F238E27FC236}">
                <a16:creationId xmlns:a16="http://schemas.microsoft.com/office/drawing/2014/main" id="{F670EE98-1DA7-4E0F-B03A-4990F9945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8B7CC-A398-4C9F-821A-1BF58A07747C}"/>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186288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DBCC-77FC-4B60-AB24-FB94CB6A86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7BA24-C5AF-4A70-8D50-A808C83497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2712D-6733-49DD-A869-6BBD3330D39D}"/>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5" name="Footer Placeholder 4">
            <a:extLst>
              <a:ext uri="{FF2B5EF4-FFF2-40B4-BE49-F238E27FC236}">
                <a16:creationId xmlns:a16="http://schemas.microsoft.com/office/drawing/2014/main" id="{D1412CDF-CDC5-4823-BA32-889C057E0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DF2593-5457-4A2D-B45A-F45ED27A19F4}"/>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81019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4469E-CEC0-43B9-9623-35AB6B28E8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488097-2BF3-4346-B616-46FC84C041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FF95C-E1A9-46B6-9F0C-A0933F8F446F}"/>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5" name="Footer Placeholder 4">
            <a:extLst>
              <a:ext uri="{FF2B5EF4-FFF2-40B4-BE49-F238E27FC236}">
                <a16:creationId xmlns:a16="http://schemas.microsoft.com/office/drawing/2014/main" id="{D926CEEF-57AD-4273-9706-1BFA1A443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9B5AD-618A-44B7-827B-7575E861B834}"/>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171584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1CF9-1F74-40A5-8867-131E1D345E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E72EF2-8260-4164-BDD9-97B1CEBD04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33F905-1EE1-4779-98F6-82DD66B8DCF5}"/>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5" name="Footer Placeholder 4">
            <a:extLst>
              <a:ext uri="{FF2B5EF4-FFF2-40B4-BE49-F238E27FC236}">
                <a16:creationId xmlns:a16="http://schemas.microsoft.com/office/drawing/2014/main" id="{5C0DE00E-B4BE-4AFD-916C-7B260DA4A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C56EB-B4F7-47E4-A81F-4E5CE46169FE}"/>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37038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6737-2551-44FD-903F-E4D0219AD9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B6BBF0-4304-415B-86FC-ED2E455EE4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503496B-15E3-4D31-8F2E-8B4A506453B4}"/>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5" name="Footer Placeholder 4">
            <a:extLst>
              <a:ext uri="{FF2B5EF4-FFF2-40B4-BE49-F238E27FC236}">
                <a16:creationId xmlns:a16="http://schemas.microsoft.com/office/drawing/2014/main" id="{C5E01EDC-3FDC-4202-8F33-CBD625A6B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4E9C19-D8E1-47DB-B6F7-D63E2DAE340E}"/>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62551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938F-3203-4906-B759-0A7E80AE09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E9C85-050C-4A0A-A8EA-4B53892B25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C2FBF4-05D0-4E74-B1FC-3D594A7669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8167F9-65A3-4024-81CA-86D1054C672F}"/>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6" name="Footer Placeholder 5">
            <a:extLst>
              <a:ext uri="{FF2B5EF4-FFF2-40B4-BE49-F238E27FC236}">
                <a16:creationId xmlns:a16="http://schemas.microsoft.com/office/drawing/2014/main" id="{B803869C-FA4A-4A70-8E2F-70F67B3263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584705-FCBB-428A-BFA7-459BA42EFAE3}"/>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12122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134E-D490-482D-84FF-5EFE136753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0F808B-0F1B-48B5-A012-A22C0B4F35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42E753-716A-4CF2-A885-CF795C7546A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C02B91-28D7-4D88-A3F2-697D9D64F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102135-8E76-4A15-ADB1-B8DFC6051C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50E37D-D89A-4D53-A90F-FE1B011E10F5}"/>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8" name="Footer Placeholder 7">
            <a:extLst>
              <a:ext uri="{FF2B5EF4-FFF2-40B4-BE49-F238E27FC236}">
                <a16:creationId xmlns:a16="http://schemas.microsoft.com/office/drawing/2014/main" id="{0486A5FB-9E64-4D6E-A2CC-824D16BECC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5CE3AA-FD36-4AAE-ACEA-7F125BDB8C7A}"/>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277004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8527-BD18-48A2-B4DE-2AD32A42E2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13F470-6BD8-45B4-BFB2-2DA31F355E01}"/>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4" name="Footer Placeholder 3">
            <a:extLst>
              <a:ext uri="{FF2B5EF4-FFF2-40B4-BE49-F238E27FC236}">
                <a16:creationId xmlns:a16="http://schemas.microsoft.com/office/drawing/2014/main" id="{43BCC2EA-8430-46A3-9590-2A560ACC10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5CB0BC-E406-4920-B251-EDA7C78D8F90}"/>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348041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5621E-E8AB-40FE-AA4F-7785B051E09A}"/>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3" name="Footer Placeholder 2">
            <a:extLst>
              <a:ext uri="{FF2B5EF4-FFF2-40B4-BE49-F238E27FC236}">
                <a16:creationId xmlns:a16="http://schemas.microsoft.com/office/drawing/2014/main" id="{01CB046E-EE26-4144-A1C3-D59DF8AE14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CCE1E7-4311-4739-8DA9-8B51675A73F0}"/>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330209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4F4E-E734-4601-AFB3-6E24777F84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00594F-6361-45FC-A342-9F9245900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1B70F7-C452-4BA8-9EE8-C42AAE06D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6ADA8C-F639-47AD-BAF2-35BB6D60F09A}"/>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6" name="Footer Placeholder 5">
            <a:extLst>
              <a:ext uri="{FF2B5EF4-FFF2-40B4-BE49-F238E27FC236}">
                <a16:creationId xmlns:a16="http://schemas.microsoft.com/office/drawing/2014/main" id="{71017E91-F1A9-4953-9083-147D0955DA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C0EA0A-029C-4B59-99CB-33E602B13A67}"/>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234324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F314-1C91-4CC2-9143-573AE71C6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CE1FD9-FFFD-4490-9243-9907937C9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25E253-F430-43A9-A914-3912D53B9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27141F-F422-41A4-B37C-1F05CA604B49}"/>
              </a:ext>
            </a:extLst>
          </p:cNvPr>
          <p:cNvSpPr>
            <a:spLocks noGrp="1"/>
          </p:cNvSpPr>
          <p:nvPr>
            <p:ph type="dt" sz="half" idx="10"/>
          </p:nvPr>
        </p:nvSpPr>
        <p:spPr/>
        <p:txBody>
          <a:bodyPr/>
          <a:lstStyle/>
          <a:p>
            <a:fld id="{95A6115B-35A5-4C7C-BBBF-E173F66E2B84}" type="datetimeFigureOut">
              <a:rPr lang="en-IN" smtClean="0"/>
              <a:t>21-04-2019</a:t>
            </a:fld>
            <a:endParaRPr lang="en-IN"/>
          </a:p>
        </p:txBody>
      </p:sp>
      <p:sp>
        <p:nvSpPr>
          <p:cNvPr id="6" name="Footer Placeholder 5">
            <a:extLst>
              <a:ext uri="{FF2B5EF4-FFF2-40B4-BE49-F238E27FC236}">
                <a16:creationId xmlns:a16="http://schemas.microsoft.com/office/drawing/2014/main" id="{D58F7B28-47DA-41EA-A026-C8EB65D77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4EE82A-19B9-45D3-8430-1EA5CF57A0FD}"/>
              </a:ext>
            </a:extLst>
          </p:cNvPr>
          <p:cNvSpPr>
            <a:spLocks noGrp="1"/>
          </p:cNvSpPr>
          <p:nvPr>
            <p:ph type="sldNum" sz="quarter" idx="12"/>
          </p:nvPr>
        </p:nvSpPr>
        <p:spPr/>
        <p:txBody>
          <a:bodyPr/>
          <a:lstStyle/>
          <a:p>
            <a:fld id="{50450749-8809-4786-957D-04F4FB5E00A1}" type="slidenum">
              <a:rPr lang="en-IN" smtClean="0"/>
              <a:t>‹#›</a:t>
            </a:fld>
            <a:endParaRPr lang="en-IN"/>
          </a:p>
        </p:txBody>
      </p:sp>
    </p:spTree>
    <p:extLst>
      <p:ext uri="{BB962C8B-B14F-4D97-AF65-F5344CB8AC3E}">
        <p14:creationId xmlns:p14="http://schemas.microsoft.com/office/powerpoint/2010/main" val="90424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DE19E-8F83-4F7E-9ACB-2EF810601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F5239F-A54F-4372-91C8-CFF028488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3FC60-6F7A-496D-902C-0C3606696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6115B-35A5-4C7C-BBBF-E173F66E2B84}" type="datetimeFigureOut">
              <a:rPr lang="en-IN" smtClean="0"/>
              <a:t>21-04-2019</a:t>
            </a:fld>
            <a:endParaRPr lang="en-IN"/>
          </a:p>
        </p:txBody>
      </p:sp>
      <p:sp>
        <p:nvSpPr>
          <p:cNvPr id="5" name="Footer Placeholder 4">
            <a:extLst>
              <a:ext uri="{FF2B5EF4-FFF2-40B4-BE49-F238E27FC236}">
                <a16:creationId xmlns:a16="http://schemas.microsoft.com/office/drawing/2014/main" id="{52236DD3-10C3-4400-8BB4-D7A4ADFD7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7936B6-E913-4A72-9457-0F273A907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50749-8809-4786-957D-04F4FB5E00A1}" type="slidenum">
              <a:rPr lang="en-IN" smtClean="0"/>
              <a:t>‹#›</a:t>
            </a:fld>
            <a:endParaRPr lang="en-IN"/>
          </a:p>
        </p:txBody>
      </p:sp>
    </p:spTree>
    <p:extLst>
      <p:ext uri="{BB962C8B-B14F-4D97-AF65-F5344CB8AC3E}">
        <p14:creationId xmlns:p14="http://schemas.microsoft.com/office/powerpoint/2010/main" val="1094350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3433-F0B6-4880-AD18-8ED86A6CAF71}"/>
              </a:ext>
            </a:extLst>
          </p:cNvPr>
          <p:cNvSpPr>
            <a:spLocks noGrp="1"/>
          </p:cNvSpPr>
          <p:nvPr>
            <p:ph type="ctrTitle"/>
          </p:nvPr>
        </p:nvSpPr>
        <p:spPr/>
        <p:txBody>
          <a:bodyPr>
            <a:normAutofit/>
          </a:bodyPr>
          <a:lstStyle/>
          <a:p>
            <a:r>
              <a:rPr lang="en-IN" sz="2600" dirty="0">
                <a:latin typeface="Times New Roman" panose="02020603050405020304" pitchFamily="18" charset="0"/>
                <a:cs typeface="Times New Roman" panose="02020603050405020304" pitchFamily="18" charset="0"/>
              </a:rPr>
              <a:t>HSS102</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History of Science</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Lectures 5, 6</a:t>
            </a:r>
          </a:p>
        </p:txBody>
      </p:sp>
      <p:sp>
        <p:nvSpPr>
          <p:cNvPr id="3" name="Subtitle 2">
            <a:extLst>
              <a:ext uri="{FF2B5EF4-FFF2-40B4-BE49-F238E27FC236}">
                <a16:creationId xmlns:a16="http://schemas.microsoft.com/office/drawing/2014/main" id="{5A6C1E36-430A-4732-BB48-8037E5D75604}"/>
              </a:ext>
            </a:extLst>
          </p:cNvPr>
          <p:cNvSpPr>
            <a:spLocks noGrp="1"/>
          </p:cNvSpPr>
          <p:nvPr>
            <p:ph type="subTitle" idx="1"/>
          </p:nvPr>
        </p:nvSpPr>
        <p:spPr/>
        <p:txBody>
          <a:bodyPr/>
          <a:lstStyle/>
          <a:p>
            <a:pPr algn="l"/>
            <a:r>
              <a:rPr lang="en-IN" dirty="0">
                <a:latin typeface="Times New Roman" panose="02020603050405020304" pitchFamily="18" charset="0"/>
                <a:cs typeface="Times New Roman" panose="02020603050405020304" pitchFamily="18" charset="0"/>
              </a:rPr>
              <a:t>Lecture 5: Revolutions in Science</a:t>
            </a:r>
          </a:p>
          <a:p>
            <a:pPr algn="l"/>
            <a:r>
              <a:rPr lang="en-IN" dirty="0">
                <a:latin typeface="Times New Roman" panose="02020603050405020304" pitchFamily="18" charset="0"/>
                <a:cs typeface="Times New Roman" panose="02020603050405020304" pitchFamily="18" charset="0"/>
              </a:rPr>
              <a:t>Lecture 6:Thomas Kuhn’s </a:t>
            </a:r>
            <a:r>
              <a:rPr lang="en-IN" i="1" dirty="0">
                <a:latin typeface="Times New Roman" panose="02020603050405020304" pitchFamily="18" charset="0"/>
                <a:cs typeface="Times New Roman" panose="02020603050405020304" pitchFamily="18" charset="0"/>
              </a:rPr>
              <a:t>The Structure of Scientific Revolutions </a:t>
            </a:r>
            <a:r>
              <a:rPr lang="en-IN" dirty="0">
                <a:latin typeface="Times New Roman" panose="02020603050405020304" pitchFamily="18" charset="0"/>
                <a:cs typeface="Times New Roman" panose="02020603050405020304" pitchFamily="18" charset="0"/>
              </a:rPr>
              <a:t>(1962)</a:t>
            </a:r>
          </a:p>
        </p:txBody>
      </p:sp>
    </p:spTree>
    <p:extLst>
      <p:ext uri="{BB962C8B-B14F-4D97-AF65-F5344CB8AC3E}">
        <p14:creationId xmlns:p14="http://schemas.microsoft.com/office/powerpoint/2010/main" val="182394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05A5-4EE1-4755-9A5E-3CE184FBA88B}"/>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“Normal Science”</a:t>
            </a:r>
          </a:p>
        </p:txBody>
      </p:sp>
      <p:sp>
        <p:nvSpPr>
          <p:cNvPr id="3" name="Content Placeholder 2">
            <a:extLst>
              <a:ext uri="{FF2B5EF4-FFF2-40B4-BE49-F238E27FC236}">
                <a16:creationId xmlns:a16="http://schemas.microsoft.com/office/drawing/2014/main" id="{0B91E557-5AB5-4F07-9C3F-3E49C1D9FB3E}"/>
              </a:ext>
            </a:extLst>
          </p:cNvPr>
          <p:cNvSpPr>
            <a:spLocks noGrp="1"/>
          </p:cNvSpPr>
          <p:nvPr>
            <p:ph idx="1"/>
          </p:nvPr>
        </p:nvSpPr>
        <p:spPr>
          <a:xfrm>
            <a:off x="838200" y="1404730"/>
            <a:ext cx="10515600" cy="5088145"/>
          </a:xfrm>
        </p:spPr>
        <p:txBody>
          <a:bodyPr>
            <a:normAutofit fontScale="92500" lnSpcReduction="20000"/>
          </a:bodyPr>
          <a:lstStyle/>
          <a:p>
            <a:pPr lvl="0" algn="just"/>
            <a:r>
              <a:rPr lang="en-IN" sz="2200" dirty="0">
                <a:latin typeface="Times New Roman" panose="02020603050405020304" pitchFamily="18" charset="0"/>
                <a:cs typeface="Times New Roman" panose="02020603050405020304" pitchFamily="18" charset="0"/>
              </a:rPr>
              <a:t>Once a science reaches the stage of a paradigm, it advances a “normal science tradition”. Normal science refers to the </a:t>
            </a:r>
            <a:r>
              <a:rPr lang="en-IN" sz="2200" u="sng" dirty="0">
                <a:latin typeface="Times New Roman" panose="02020603050405020304" pitchFamily="18" charset="0"/>
                <a:cs typeface="Times New Roman" panose="02020603050405020304" pitchFamily="18" charset="0"/>
              </a:rPr>
              <a:t>everyday conduct of problem-solving premised upon the conceptual apparatuses made available to the community </a:t>
            </a:r>
            <a:r>
              <a:rPr lang="en-IN" sz="2200" dirty="0">
                <a:latin typeface="Times New Roman" panose="02020603050405020304" pitchFamily="18" charset="0"/>
                <a:cs typeface="Times New Roman" panose="02020603050405020304" pitchFamily="18" charset="0"/>
              </a:rPr>
              <a:t>by the paradigm. It is a cumulative and tradition-bound exercise. The practitioner of the normal science is a scientist who internalizes the paradigm of his/her time through university education. </a:t>
            </a:r>
          </a:p>
          <a:p>
            <a:pPr lvl="0" algn="just"/>
            <a:r>
              <a:rPr lang="en-IN" sz="2200" dirty="0">
                <a:solidFill>
                  <a:srgbClr val="000000"/>
                </a:solidFill>
                <a:latin typeface="Times New Roman" panose="02020603050405020304" pitchFamily="18" charset="0"/>
                <a:cs typeface="Times New Roman" panose="02020603050405020304" pitchFamily="18" charset="0"/>
              </a:rPr>
              <a:t>A shared commitment to a paradigm ensures that its exponents probe into the kinds of research questions to which their own theories can straightforwardly supply answers. </a:t>
            </a:r>
            <a:r>
              <a:rPr lang="en-IN" sz="2200" u="sng" dirty="0">
                <a:solidFill>
                  <a:srgbClr val="000000"/>
                </a:solidFill>
                <a:latin typeface="Times New Roman" panose="02020603050405020304" pitchFamily="18" charset="0"/>
                <a:cs typeface="Times New Roman" panose="02020603050405020304" pitchFamily="18" charset="0"/>
              </a:rPr>
              <a:t>This explains the ubiquity of textbook culture in the realm of science education. </a:t>
            </a:r>
          </a:p>
          <a:p>
            <a:pPr lvl="0" algn="just"/>
            <a:r>
              <a:rPr lang="en-IN" sz="2200" dirty="0">
                <a:solidFill>
                  <a:prstClr val="black"/>
                </a:solidFill>
                <a:latin typeface="Times New Roman" panose="02020603050405020304" pitchFamily="18" charset="0"/>
                <a:cs typeface="Times New Roman" panose="02020603050405020304" pitchFamily="18" charset="0"/>
              </a:rPr>
              <a:t>A scientific community cannot </a:t>
            </a:r>
            <a:r>
              <a:rPr lang="en-IN" sz="2200" u="sng" dirty="0">
                <a:solidFill>
                  <a:prstClr val="black"/>
                </a:solidFill>
                <a:latin typeface="Times New Roman" panose="02020603050405020304" pitchFamily="18" charset="0"/>
                <a:cs typeface="Times New Roman" panose="02020603050405020304" pitchFamily="18" charset="0"/>
              </a:rPr>
              <a:t>act</a:t>
            </a:r>
            <a:r>
              <a:rPr lang="en-IN" sz="2200" dirty="0">
                <a:solidFill>
                  <a:prstClr val="black"/>
                </a:solidFill>
                <a:latin typeface="Times New Roman" panose="02020603050405020304" pitchFamily="18" charset="0"/>
                <a:cs typeface="Times New Roman" panose="02020603050405020304" pitchFamily="18" charset="0"/>
              </a:rPr>
              <a:t> science without commonly agreed-upon </a:t>
            </a:r>
            <a:r>
              <a:rPr lang="en-IN" sz="2200" u="sng" dirty="0">
                <a:solidFill>
                  <a:prstClr val="black"/>
                </a:solidFill>
                <a:latin typeface="Times New Roman" panose="02020603050405020304" pitchFamily="18" charset="0"/>
                <a:cs typeface="Times New Roman" panose="02020603050405020304" pitchFamily="18" charset="0"/>
              </a:rPr>
              <a:t>beliefs</a:t>
            </a:r>
            <a:r>
              <a:rPr lang="en-IN" sz="2200" dirty="0">
                <a:solidFill>
                  <a:prstClr val="black"/>
                </a:solidFill>
                <a:latin typeface="Times New Roman" panose="02020603050405020304" pitchFamily="18" charset="0"/>
                <a:cs typeface="Times New Roman" panose="02020603050405020304" pitchFamily="18" charset="0"/>
              </a:rPr>
              <a:t> (p 4) in the sense that paradigmatic rules are to be taken for granted in order to conduct normal scientific activities. Hence, </a:t>
            </a:r>
            <a:r>
              <a:rPr lang="en-IN" sz="2200" u="sng" dirty="0">
                <a:solidFill>
                  <a:srgbClr val="000000"/>
                </a:solidFill>
                <a:latin typeface="Times New Roman" panose="02020603050405020304" pitchFamily="18" charset="0"/>
                <a:cs typeface="Times New Roman" panose="02020603050405020304" pitchFamily="18" charset="0"/>
              </a:rPr>
              <a:t>normal science resists radical thinking </a:t>
            </a:r>
            <a:r>
              <a:rPr lang="en-IN" sz="2200" dirty="0">
                <a:solidFill>
                  <a:srgbClr val="000000"/>
                </a:solidFill>
                <a:latin typeface="Times New Roman" panose="02020603050405020304" pitchFamily="18" charset="0"/>
                <a:cs typeface="Times New Roman" panose="02020603050405020304" pitchFamily="18" charset="0"/>
              </a:rPr>
              <a:t>in the sense that its practitioners conform to the existing paradigm while adjusting “existing theory or existing observation in order to bring the two into closer and closer agreement”, and extending “existing theories to areas that it is expected to cover but in which it has never before been tried” (p. 233). It is normal science that makes science a highly successful socio-cultural enterprise.</a:t>
            </a:r>
          </a:p>
          <a:p>
            <a:pPr lvl="0" algn="just"/>
            <a:r>
              <a:rPr lang="en-IN" sz="2200" dirty="0">
                <a:solidFill>
                  <a:srgbClr val="000000"/>
                </a:solidFill>
                <a:latin typeface="Times New Roman" panose="02020603050405020304" pitchFamily="18" charset="0"/>
                <a:cs typeface="Times New Roman" panose="02020603050405020304" pitchFamily="18" charset="0"/>
              </a:rPr>
              <a:t>Normal science refers to a period of stable and coherent growth in science. </a:t>
            </a:r>
          </a:p>
          <a:p>
            <a:pPr lvl="0" algn="just"/>
            <a:r>
              <a:rPr lang="en-IN" sz="2200" dirty="0">
                <a:solidFill>
                  <a:srgbClr val="000000"/>
                </a:solidFill>
                <a:latin typeface="Times New Roman" panose="02020603050405020304" pitchFamily="18" charset="0"/>
                <a:cs typeface="Times New Roman" panose="02020603050405020304" pitchFamily="18" charset="0"/>
              </a:rPr>
              <a:t>So, what is the relation between a paradigm and a normal science?&gt;This is where Kuhn appears to draw from structuralist philosophy in linguistics (Saussure), Psychoanalysis (Freud) and sociology (Durkheim)&gt;follow the lecture. </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75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9258-2F0B-4EB6-B949-827589EFA0A3}"/>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“Anomaly”, “Crisis”, “Revolution”</a:t>
            </a:r>
          </a:p>
        </p:txBody>
      </p:sp>
      <p:sp>
        <p:nvSpPr>
          <p:cNvPr id="3" name="Content Placeholder 2">
            <a:extLst>
              <a:ext uri="{FF2B5EF4-FFF2-40B4-BE49-F238E27FC236}">
                <a16:creationId xmlns:a16="http://schemas.microsoft.com/office/drawing/2014/main" id="{D036EA35-F3AE-484E-9A54-32322386D6C8}"/>
              </a:ext>
            </a:extLst>
          </p:cNvPr>
          <p:cNvSpPr>
            <a:spLocks noGrp="1"/>
          </p:cNvSpPr>
          <p:nvPr>
            <p:ph idx="1"/>
          </p:nvPr>
        </p:nvSpPr>
        <p:spPr>
          <a:xfrm>
            <a:off x="838200" y="1311965"/>
            <a:ext cx="10515600" cy="5180909"/>
          </a:xfrm>
        </p:spPr>
        <p:txBody>
          <a:bodyPr>
            <a:normAutofit/>
          </a:bodyPr>
          <a:lstStyle/>
          <a:p>
            <a:pPr lvl="0" algn="just"/>
            <a:r>
              <a:rPr lang="en-IN" sz="2000" dirty="0">
                <a:latin typeface="Times New Roman" panose="02020603050405020304" pitchFamily="18" charset="0"/>
                <a:cs typeface="Times New Roman" panose="02020603050405020304" pitchFamily="18" charset="0"/>
              </a:rPr>
              <a:t>The stable growth of normal science is, at times, punctuated by </a:t>
            </a:r>
            <a:r>
              <a:rPr lang="en-IN" sz="2000" u="sng" dirty="0">
                <a:latin typeface="Times New Roman" panose="02020603050405020304" pitchFamily="18" charset="0"/>
                <a:cs typeface="Times New Roman" panose="02020603050405020304" pitchFamily="18" charset="0"/>
              </a:rPr>
              <a:t>anomalies</a:t>
            </a:r>
            <a:r>
              <a:rPr lang="en-IN" sz="2000" dirty="0">
                <a:latin typeface="Times New Roman" panose="02020603050405020304" pitchFamily="18" charset="0"/>
                <a:cs typeface="Times New Roman" panose="02020603050405020304" pitchFamily="18" charset="0"/>
              </a:rPr>
              <a:t>—moments when conceptual boxes provided by the paradigm fails to resolve certain newly observed anomalies in nature. Anomaly </a:t>
            </a:r>
            <a:r>
              <a:rPr lang="en-IN" sz="2000" dirty="0">
                <a:solidFill>
                  <a:prstClr val="black"/>
                </a:solidFill>
                <a:latin typeface="Times New Roman" panose="02020603050405020304" pitchFamily="18" charset="0"/>
                <a:cs typeface="Times New Roman" panose="02020603050405020304" pitchFamily="18" charset="0"/>
              </a:rPr>
              <a:t>“subverts the existing scientific practice” (p 6). Anomaly leads to </a:t>
            </a:r>
            <a:r>
              <a:rPr lang="en-IN" sz="2000" dirty="0">
                <a:solidFill>
                  <a:srgbClr val="000000"/>
                </a:solidFill>
                <a:latin typeface="Times New Roman" panose="02020603050405020304" pitchFamily="18" charset="0"/>
                <a:cs typeface="Times New Roman" panose="02020603050405020304" pitchFamily="18" charset="0"/>
              </a:rPr>
              <a:t>t</a:t>
            </a:r>
            <a:r>
              <a:rPr lang="en-IN" sz="2000" dirty="0">
                <a:solidFill>
                  <a:srgbClr val="000000"/>
                </a:solidFill>
                <a:latin typeface="Times New Roman" panose="02020603050405020304" pitchFamily="18" charset="0"/>
              </a:rPr>
              <a:t>he recognition that nature has violated the paradigm-induced expectations that govern normal science</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 puzzle continues to remain a puzzle until it acquires enough critical mass (i.e., the manifestation of many major puzzles) calling for a certain rethinking of the conceptual matrix itself. This might take decades and might involve bitter fights within the community of scientists. </a:t>
            </a:r>
            <a:r>
              <a:rPr lang="en-IN" sz="2000" dirty="0">
                <a:solidFill>
                  <a:srgbClr val="000000"/>
                </a:solidFill>
                <a:latin typeface="Times New Roman" panose="02020603050405020304" pitchFamily="18" charset="0"/>
                <a:cs typeface="Times New Roman" panose="02020603050405020304" pitchFamily="18" charset="0"/>
              </a:rPr>
              <a:t>The old-guard of the scientific community resists the changes in their belief-system.</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The deepening of the crisis eventually forces the community to re-evaluate and re-construct prior assumptions and facts. This is not an </a:t>
            </a:r>
            <a:r>
              <a:rPr lang="en-IN" sz="2000" u="sng" dirty="0">
                <a:solidFill>
                  <a:srgbClr val="000000"/>
                </a:solidFill>
                <a:latin typeface="Times New Roman" panose="02020603050405020304" pitchFamily="18" charset="0"/>
                <a:cs typeface="Times New Roman" panose="02020603050405020304" pitchFamily="18" charset="0"/>
              </a:rPr>
              <a:t>event </a:t>
            </a:r>
            <a:r>
              <a:rPr lang="en-IN" sz="2000" dirty="0">
                <a:solidFill>
                  <a:srgbClr val="000000"/>
                </a:solidFill>
                <a:latin typeface="Times New Roman" panose="02020603050405020304" pitchFamily="18" charset="0"/>
                <a:cs typeface="Times New Roman" panose="02020603050405020304" pitchFamily="18" charset="0"/>
              </a:rPr>
              <a:t>but a time-consuming </a:t>
            </a:r>
            <a:r>
              <a:rPr lang="en-IN" sz="2000" u="sng" dirty="0">
                <a:solidFill>
                  <a:srgbClr val="000000"/>
                </a:solidFill>
                <a:latin typeface="Times New Roman" panose="02020603050405020304" pitchFamily="18" charset="0"/>
                <a:cs typeface="Times New Roman" panose="02020603050405020304" pitchFamily="18" charset="0"/>
              </a:rPr>
              <a:t>process</a:t>
            </a:r>
            <a:r>
              <a:rPr lang="en-IN" sz="2000" dirty="0">
                <a:solidFill>
                  <a:srgbClr val="000000"/>
                </a:solidFill>
                <a:latin typeface="Times New Roman" panose="02020603050405020304" pitchFamily="18" charset="0"/>
                <a:cs typeface="Times New Roman" panose="02020603050405020304" pitchFamily="18" charset="0"/>
              </a:rPr>
              <a:t>. This is the moment of scientific revolution. It is only during this moment of transition from one paradigm to another that the scientific community take part in radical debates about the nature of their vocation and tests competing theories: </a:t>
            </a:r>
            <a:r>
              <a:rPr lang="en-IN" sz="2000" u="sng" dirty="0">
                <a:solidFill>
                  <a:srgbClr val="000000"/>
                </a:solidFill>
                <a:latin typeface="Times New Roman" panose="02020603050405020304" pitchFamily="18" charset="0"/>
                <a:cs typeface="Times New Roman" panose="02020603050405020304" pitchFamily="18" charset="0"/>
              </a:rPr>
              <a:t>Schools of thought resurface</a:t>
            </a:r>
            <a:r>
              <a:rPr lang="en-IN" sz="2000" dirty="0">
                <a:solidFill>
                  <a:srgbClr val="000000"/>
                </a:solidFill>
                <a:latin typeface="Times New Roman" panose="02020603050405020304" pitchFamily="18" charset="0"/>
                <a:cs typeface="Times New Roman" panose="02020603050405020304" pitchFamily="18" charset="0"/>
              </a:rPr>
              <a:t>. </a:t>
            </a:r>
          </a:p>
          <a:p>
            <a:pPr algn="just"/>
            <a:r>
              <a:rPr lang="en-IN" sz="2000" dirty="0">
                <a:solidFill>
                  <a:srgbClr val="000000"/>
                </a:solidFill>
                <a:latin typeface="Times New Roman" panose="02020603050405020304" pitchFamily="18" charset="0"/>
                <a:cs typeface="Times New Roman" panose="02020603050405020304" pitchFamily="18" charset="0"/>
              </a:rPr>
              <a:t>Remember, temporally speaking, normal science has a much </a:t>
            </a:r>
            <a:r>
              <a:rPr lang="en-IN" sz="2000" u="sng" dirty="0">
                <a:solidFill>
                  <a:srgbClr val="000000"/>
                </a:solidFill>
                <a:latin typeface="Times New Roman" panose="02020603050405020304" pitchFamily="18" charset="0"/>
                <a:cs typeface="Times New Roman" panose="02020603050405020304" pitchFamily="18" charset="0"/>
              </a:rPr>
              <a:t>longer life </a:t>
            </a:r>
            <a:r>
              <a:rPr lang="en-IN" sz="2000" dirty="0">
                <a:solidFill>
                  <a:srgbClr val="000000"/>
                </a:solidFill>
                <a:latin typeface="Times New Roman" panose="02020603050405020304" pitchFamily="18" charset="0"/>
                <a:cs typeface="Times New Roman" panose="02020603050405020304" pitchFamily="18" charset="0"/>
              </a:rPr>
              <a:t>than revolutionary science.</a:t>
            </a:r>
          </a:p>
          <a:p>
            <a:pPr algn="just"/>
            <a:r>
              <a:rPr lang="en-IN" sz="2000" dirty="0">
                <a:solidFill>
                  <a:srgbClr val="000000"/>
                </a:solidFill>
                <a:latin typeface="Times New Roman" panose="02020603050405020304" pitchFamily="18" charset="0"/>
                <a:cs typeface="Times New Roman" panose="02020603050405020304" pitchFamily="18" charset="0"/>
              </a:rPr>
              <a:t>However, when a shift takes place, "a scientist's world is </a:t>
            </a:r>
            <a:r>
              <a:rPr lang="en-IN" sz="2000" u="sng" dirty="0">
                <a:solidFill>
                  <a:srgbClr val="000000"/>
                </a:solidFill>
                <a:latin typeface="Times New Roman" panose="02020603050405020304" pitchFamily="18" charset="0"/>
                <a:cs typeface="Times New Roman" panose="02020603050405020304" pitchFamily="18" charset="0"/>
              </a:rPr>
              <a:t>qualitatively</a:t>
            </a:r>
            <a:r>
              <a:rPr lang="en-IN" sz="2000" dirty="0">
                <a:solidFill>
                  <a:srgbClr val="000000"/>
                </a:solidFill>
                <a:latin typeface="Times New Roman" panose="02020603050405020304" pitchFamily="18" charset="0"/>
                <a:cs typeface="Times New Roman" panose="02020603050405020304" pitchFamily="18" charset="0"/>
              </a:rPr>
              <a:t> transformed [and] </a:t>
            </a:r>
            <a:r>
              <a:rPr lang="en-IN" sz="2000" u="sng" dirty="0">
                <a:solidFill>
                  <a:srgbClr val="000000"/>
                </a:solidFill>
                <a:latin typeface="Times New Roman" panose="02020603050405020304" pitchFamily="18" charset="0"/>
                <a:cs typeface="Times New Roman" panose="02020603050405020304" pitchFamily="18" charset="0"/>
              </a:rPr>
              <a:t>quantitatively</a:t>
            </a:r>
            <a:r>
              <a:rPr lang="en-IN" sz="2000" dirty="0">
                <a:solidFill>
                  <a:srgbClr val="000000"/>
                </a:solidFill>
                <a:latin typeface="Times New Roman" panose="02020603050405020304" pitchFamily="18" charset="0"/>
                <a:cs typeface="Times New Roman" panose="02020603050405020304" pitchFamily="18" charset="0"/>
              </a:rPr>
              <a:t> enriched by fundamental novelties of either fact or theory" (p 7).</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85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3A3B-D5CF-4006-8D04-AB998AB730F6}"/>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A Few Illustrations of anomalies that led to new paradigms</a:t>
            </a:r>
          </a:p>
        </p:txBody>
      </p:sp>
      <p:sp>
        <p:nvSpPr>
          <p:cNvPr id="3" name="Content Placeholder 2">
            <a:extLst>
              <a:ext uri="{FF2B5EF4-FFF2-40B4-BE49-F238E27FC236}">
                <a16:creationId xmlns:a16="http://schemas.microsoft.com/office/drawing/2014/main" id="{30AFF6E8-B1A3-4BFE-B5A0-25B61CDF5562}"/>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Navigators noticed that it was always the top of a ship’s mast which was visible from a distance. This finally led to the paradigm that earth is round and not flat.</a:t>
            </a:r>
          </a:p>
          <a:p>
            <a:r>
              <a:rPr lang="en-IN" sz="2000" dirty="0">
                <a:solidFill>
                  <a:srgbClr val="000000"/>
                </a:solidFill>
                <a:latin typeface="Times New Roman" panose="02020603050405020304" pitchFamily="18" charset="0"/>
                <a:cs typeface="Times New Roman" panose="02020603050405020304" pitchFamily="18" charset="0"/>
              </a:rPr>
              <a:t>With the aid of his telescopes Galileo noticed that the moons of Jupiter orbited around Jupiter. This observation brought crisis to the prevalent geocentric paradigm of the universe. This observation provided empirical support for the new heliocentric theory  (Copernican revolution) in which the planets revolved around the sun.</a:t>
            </a:r>
          </a:p>
          <a:p>
            <a:r>
              <a:rPr lang="en-IN" sz="2000" dirty="0">
                <a:solidFill>
                  <a:srgbClr val="000000"/>
                </a:solidFill>
                <a:latin typeface="Times New Roman" panose="02020603050405020304" pitchFamily="18" charset="0"/>
                <a:cs typeface="Times New Roman" panose="02020603050405020304" pitchFamily="18" charset="0"/>
              </a:rPr>
              <a:t>Discovery of wave-particle duality. Newtonian physics&gt; nature had "an independent verifiable existence, unaffected by the observation of the experimenter." The wave-particle duality phenomenon established that the experimenter also in turn affected the outcome of an experiment, no matter what she accomplished. The anomaly led to a paradigm shift through the invention of quantum physics.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53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5D15-BAD9-4746-9F16-35FA8BF23C45}"/>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Emergence of a New Paradigm and the Question of “Choice”</a:t>
            </a:r>
          </a:p>
        </p:txBody>
      </p:sp>
      <p:sp>
        <p:nvSpPr>
          <p:cNvPr id="3" name="Content Placeholder 2">
            <a:extLst>
              <a:ext uri="{FF2B5EF4-FFF2-40B4-BE49-F238E27FC236}">
                <a16:creationId xmlns:a16="http://schemas.microsoft.com/office/drawing/2014/main" id="{678863CA-5105-439E-A090-8073B25CAD98}"/>
              </a:ext>
            </a:extLst>
          </p:cNvPr>
          <p:cNvSpPr>
            <a:spLocks noGrp="1"/>
          </p:cNvSpPr>
          <p:nvPr>
            <p:ph idx="1"/>
          </p:nvPr>
        </p:nvSpPr>
        <p:spPr>
          <a:xfrm>
            <a:off x="838200" y="1690687"/>
            <a:ext cx="10515600" cy="4657103"/>
          </a:xfrm>
        </p:spPr>
        <p:txBody>
          <a:bodyPr>
            <a:noAutofit/>
          </a:bodyPr>
          <a:lstStyle/>
          <a:p>
            <a:pPr algn="just"/>
            <a:r>
              <a:rPr lang="en-IN" sz="2200" dirty="0">
                <a:latin typeface="Times New Roman" panose="02020603050405020304" pitchFamily="18" charset="0"/>
                <a:cs typeface="Times New Roman" panose="02020603050405020304" pitchFamily="18" charset="0"/>
              </a:rPr>
              <a:t>The known methodologies and approaches of the existing normal science is of no help when the scientific community has to make a choice for the new paradigm because all such approaches emanate from the old paradigm which is in crisis to solve emergent puzzles. Einstein famously said, “It seems as though we must use sometimes the one theory and sometimes the other, while at times we may use either. We are faced with a new kind of difficulty. We have two contradictory pictures of reality; separately neither of them fully explains the phenomena of light, but together they do”.</a:t>
            </a:r>
          </a:p>
          <a:p>
            <a:pPr algn="just"/>
            <a:r>
              <a:rPr lang="en-IN" sz="2200" dirty="0">
                <a:latin typeface="Times New Roman" panose="02020603050405020304" pitchFamily="18" charset="0"/>
                <a:cs typeface="Times New Roman" panose="02020603050405020304" pitchFamily="18" charset="0"/>
              </a:rPr>
              <a:t>The context-specific “value-commitments” of the scientific community which is external to the realm of mere logic and mathematical precision. The ultimate explanation of a theory choice is not just methodological but sociological. Hence, it is axiomatic that the scientific community is a social entity. </a:t>
            </a:r>
          </a:p>
        </p:txBody>
      </p:sp>
    </p:spTree>
    <p:extLst>
      <p:ext uri="{BB962C8B-B14F-4D97-AF65-F5344CB8AC3E}">
        <p14:creationId xmlns:p14="http://schemas.microsoft.com/office/powerpoint/2010/main" val="30471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F06A-F721-48F9-981F-5F03FE9C684D}"/>
              </a:ext>
            </a:extLst>
          </p:cNvPr>
          <p:cNvSpPr>
            <a:spLocks noGrp="1"/>
          </p:cNvSpPr>
          <p:nvPr>
            <p:ph type="title"/>
          </p:nvPr>
        </p:nvSpPr>
        <p:spPr>
          <a:xfrm>
            <a:off x="838200" y="365125"/>
            <a:ext cx="10515600" cy="1185379"/>
          </a:xfrm>
        </p:spPr>
        <p:txBody>
          <a:bodyPr>
            <a:normAutofit/>
          </a:bodyPr>
          <a:lstStyle/>
          <a:p>
            <a:pPr marL="228600" lvl="0" indent="-228600">
              <a:spcBef>
                <a:spcPts val="1000"/>
              </a:spcBef>
            </a:pPr>
            <a:r>
              <a:rPr lang="en-IN" sz="2400" dirty="0">
                <a:solidFill>
                  <a:prstClr val="black"/>
                </a:solidFill>
                <a:latin typeface="Times New Roman" panose="02020603050405020304" pitchFamily="18" charset="0"/>
                <a:ea typeface="+mn-ea"/>
                <a:cs typeface="Times New Roman" panose="02020603050405020304" pitchFamily="18" charset="0"/>
              </a:rPr>
              <a:t>What then is the relation between the old paradigm and the new one? </a:t>
            </a:r>
            <a:br>
              <a:rPr lang="en-IN" sz="2400" dirty="0">
                <a:solidFill>
                  <a:prstClr val="black"/>
                </a:solidFill>
                <a:latin typeface="Times New Roman" panose="02020603050405020304" pitchFamily="18" charset="0"/>
                <a:ea typeface="+mn-ea"/>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A674DD32-3FB0-42B1-8717-933D272C7704}"/>
              </a:ext>
            </a:extLst>
          </p:cNvPr>
          <p:cNvSpPr>
            <a:spLocks noGrp="1"/>
          </p:cNvSpPr>
          <p:nvPr>
            <p:ph idx="1"/>
          </p:nvPr>
        </p:nvSpPr>
        <p:spPr>
          <a:xfrm>
            <a:off x="838200" y="1431235"/>
            <a:ext cx="10515600" cy="4745728"/>
          </a:xfrm>
        </p:spPr>
        <p:txBody>
          <a:bodyPr>
            <a:normAutofit fontScale="92500"/>
          </a:bodyPr>
          <a:lstStyle/>
          <a:p>
            <a:pPr lvl="0" algn="just"/>
            <a:r>
              <a:rPr lang="en-IN" sz="2300" dirty="0">
                <a:solidFill>
                  <a:prstClr val="black"/>
                </a:solidFill>
                <a:latin typeface="Times New Roman" panose="02020603050405020304" pitchFamily="18" charset="0"/>
                <a:cs typeface="Times New Roman" panose="02020603050405020304" pitchFamily="18" charset="0"/>
              </a:rPr>
              <a:t>The new paradigm is not a logical development of the old, nor does it give you a better access to a higher realm of “truth”. The two paradigms have completely different set of apparatuses to conceive nature and hence they “cut the world differently”. The two paradigms use different languages and even when they use the same language, meaning changes&gt;Example&gt; “atom”. In ancient Greek natural philosophy, atom referred to the “uncuttable”, uncreated and eternal. In his Law of Multiple Proportions, Dalton refers to atom to explain why “elements react in ratios of small whole numbers”. Again, with the invention of sub-atomic particles, the idea of atom changed further. </a:t>
            </a:r>
          </a:p>
          <a:p>
            <a:pPr lvl="0" algn="just"/>
            <a:r>
              <a:rPr lang="en-IN" sz="2300" dirty="0">
                <a:solidFill>
                  <a:prstClr val="black"/>
                </a:solidFill>
                <a:latin typeface="Times New Roman" panose="02020603050405020304" pitchFamily="18" charset="0"/>
                <a:cs typeface="Times New Roman" panose="02020603050405020304" pitchFamily="18" charset="0"/>
              </a:rPr>
              <a:t>The relationship between two successive paradigms is therefore not that of logical succession but of complete </a:t>
            </a:r>
            <a:r>
              <a:rPr lang="en-IN" sz="2300" dirty="0">
                <a:solidFill>
                  <a:srgbClr val="FF0000"/>
                </a:solidFill>
                <a:latin typeface="Times New Roman" panose="02020603050405020304" pitchFamily="18" charset="0"/>
                <a:cs typeface="Times New Roman" panose="02020603050405020304" pitchFamily="18" charset="0"/>
              </a:rPr>
              <a:t>incommensurability without having a common standard of measurement</a:t>
            </a:r>
            <a:r>
              <a:rPr lang="en-IN" sz="2300" dirty="0">
                <a:solidFill>
                  <a:prstClr val="black"/>
                </a:solidFill>
                <a:latin typeface="Times New Roman" panose="02020603050405020304" pitchFamily="18" charset="0"/>
                <a:cs typeface="Times New Roman" panose="02020603050405020304" pitchFamily="18" charset="0"/>
              </a:rPr>
              <a:t>. Hence, truth is intra-paradigmatic and not inter-paradigmatic. </a:t>
            </a:r>
          </a:p>
          <a:p>
            <a:pPr lvl="0" algn="just"/>
            <a:r>
              <a:rPr lang="en-IN" sz="2300" dirty="0">
                <a:solidFill>
                  <a:prstClr val="black"/>
                </a:solidFill>
                <a:latin typeface="Times New Roman" panose="02020603050405020304" pitchFamily="18" charset="0"/>
                <a:cs typeface="Times New Roman" panose="02020603050405020304" pitchFamily="18" charset="0"/>
              </a:rPr>
              <a:t>Kuhn becomes extremely provocative and radical in his opinion when he says, “the world changes when paradigm changes”. Therefore, doing science is not just about understanding the nature as it is out there. Rather, it is about changing the nature while performing science. </a:t>
            </a:r>
          </a:p>
          <a:p>
            <a:endParaRPr lang="en-IN" dirty="0"/>
          </a:p>
        </p:txBody>
      </p:sp>
    </p:spTree>
    <p:extLst>
      <p:ext uri="{BB962C8B-B14F-4D97-AF65-F5344CB8AC3E}">
        <p14:creationId xmlns:p14="http://schemas.microsoft.com/office/powerpoint/2010/main" val="89367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4DCB-BBF9-48B1-96F4-379F132A8A26}"/>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How Kuhn’s Thesis Works</a:t>
            </a:r>
          </a:p>
        </p:txBody>
      </p:sp>
      <p:pic>
        <p:nvPicPr>
          <p:cNvPr id="1034" name="Picture 10" descr="https://4.bp.blogspot.com/-zgTCLnwXVMI/V8e8rM4-WII/AAAAAAAAAfw/NlOytwPGcUQ8cleXLxUadQeFZu0cXHV9gCLcB/s320/kuhn-cycle.png">
            <a:extLst>
              <a:ext uri="{FF2B5EF4-FFF2-40B4-BE49-F238E27FC236}">
                <a16:creationId xmlns:a16="http://schemas.microsoft.com/office/drawing/2014/main" id="{C3F665B3-FE45-45DB-99C3-E490F083A6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4835" y="2319129"/>
            <a:ext cx="5486400" cy="4306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56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2B4D-5A0E-4B4D-892D-6D7AD0DC9FC1}"/>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Revolution</a:t>
            </a:r>
          </a:p>
        </p:txBody>
      </p:sp>
      <p:sp>
        <p:nvSpPr>
          <p:cNvPr id="3" name="Content Placeholder 2">
            <a:extLst>
              <a:ext uri="{FF2B5EF4-FFF2-40B4-BE49-F238E27FC236}">
                <a16:creationId xmlns:a16="http://schemas.microsoft.com/office/drawing/2014/main" id="{D60987BD-9E3E-49DB-9487-F8BCA25E673F}"/>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Two sets of meaning:</a:t>
            </a:r>
          </a:p>
          <a:p>
            <a:pPr marL="0" indent="0">
              <a:buNone/>
            </a:pPr>
            <a:r>
              <a:rPr lang="en-IN" dirty="0">
                <a:latin typeface="Times New Roman" panose="02020603050405020304" pitchFamily="18" charset="0"/>
                <a:cs typeface="Times New Roman" panose="02020603050405020304" pitchFamily="18" charset="0"/>
              </a:rPr>
              <a:t> A) Rebellion, Revolt, Insurrection, seizure of power…change in the mode of production, </a:t>
            </a:r>
            <a:r>
              <a:rPr lang="en-IN">
                <a:latin typeface="Times New Roman" panose="02020603050405020304" pitchFamily="18" charset="0"/>
                <a:cs typeface="Times New Roman" panose="02020603050405020304" pitchFamily="18" charset="0"/>
              </a:rPr>
              <a:t>etc. CHANGE</a:t>
            </a:r>
            <a:r>
              <a:rPr lang="en-IN" dirty="0">
                <a:latin typeface="Times New Roman" panose="02020603050405020304" pitchFamily="18" charset="0"/>
                <a:cs typeface="Times New Roman" panose="02020603050405020304" pitchFamily="18" charset="0"/>
              </a:rPr>
              <a:t>. [more modern usage, became popular only after the “Glorious Revolution” of 1688].</a:t>
            </a:r>
          </a:p>
          <a:p>
            <a:pPr marL="0" indent="0">
              <a:buNone/>
            </a:pPr>
            <a:r>
              <a:rPr lang="en-IN" dirty="0">
                <a:latin typeface="Times New Roman" panose="02020603050405020304" pitchFamily="18" charset="0"/>
                <a:cs typeface="Times New Roman" panose="02020603050405020304" pitchFamily="18" charset="0"/>
              </a:rPr>
              <a:t>B) An instance of revolving/a circular movement: ‘</a:t>
            </a:r>
            <a:r>
              <a:rPr lang="en-IN" dirty="0">
                <a:solidFill>
                  <a:srgbClr val="222222"/>
                </a:solidFill>
                <a:latin typeface="Times New Roman" panose="02020603050405020304" pitchFamily="18" charset="0"/>
                <a:cs typeface="Times New Roman" panose="02020603050405020304" pitchFamily="18" charset="0"/>
              </a:rPr>
              <a:t>the movement of an object in a circular or elliptical course around another or about an axis or centre’ </a:t>
            </a:r>
            <a:r>
              <a:rPr lang="en-IN" dirty="0">
                <a:latin typeface="Times New Roman" panose="02020603050405020304" pitchFamily="18" charset="0"/>
                <a:cs typeface="Times New Roman" panose="02020603050405020304" pitchFamily="18" charset="0"/>
              </a:rPr>
              <a:t>Turn, Rotation, Spin, etc. [more ancient usage]: “The earth makes one revolution around the sun in about 365 days”. </a:t>
            </a:r>
          </a:p>
          <a:p>
            <a:r>
              <a:rPr lang="en-IN" dirty="0">
                <a:latin typeface="Times New Roman" panose="02020603050405020304" pitchFamily="18" charset="0"/>
                <a:cs typeface="Times New Roman" panose="02020603050405020304" pitchFamily="18" charset="0"/>
              </a:rPr>
              <a:t>Need to maintain both the meanings to understand Scientific Revolution in general and the Copernican Revolution in particular.  </a:t>
            </a:r>
          </a:p>
          <a:p>
            <a:endParaRPr lang="en-IN" dirty="0"/>
          </a:p>
        </p:txBody>
      </p:sp>
    </p:spTree>
    <p:extLst>
      <p:ext uri="{BB962C8B-B14F-4D97-AF65-F5344CB8AC3E}">
        <p14:creationId xmlns:p14="http://schemas.microsoft.com/office/powerpoint/2010/main" val="102634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22E1-9672-4032-ADF3-498A6FDAB0A8}"/>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Broad Issues/Questions?</a:t>
            </a:r>
          </a:p>
        </p:txBody>
      </p:sp>
      <p:sp>
        <p:nvSpPr>
          <p:cNvPr id="3" name="Content Placeholder 2">
            <a:extLst>
              <a:ext uri="{FF2B5EF4-FFF2-40B4-BE49-F238E27FC236}">
                <a16:creationId xmlns:a16="http://schemas.microsoft.com/office/drawing/2014/main" id="{D0CC0AE3-68C8-4564-AED4-EF7CC7D7BEE4}"/>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What’s the revolutionary way of understanding science? How was such an idea canonized in </a:t>
            </a:r>
            <a:r>
              <a:rPr lang="en-IN" dirty="0" err="1">
                <a:latin typeface="Times New Roman" panose="02020603050405020304" pitchFamily="18" charset="0"/>
                <a:cs typeface="Times New Roman" panose="02020603050405020304" pitchFamily="18" charset="0"/>
              </a:rPr>
              <a:t>HoS</a:t>
            </a:r>
            <a:r>
              <a:rPr lang="en-IN" dirty="0">
                <a:latin typeface="Times New Roman" panose="02020603050405020304" pitchFamily="18" charset="0"/>
                <a:cs typeface="Times New Roman" panose="02020603050405020304" pitchFamily="18" charset="0"/>
              </a:rPr>
              <a:t>? Was there a scientific revolution, or many? What does a revolutionary understanding of the past leave out? Who were the revolutionaries and who won the revolution? </a:t>
            </a:r>
          </a:p>
          <a:p>
            <a:r>
              <a:rPr lang="en-IN" dirty="0">
                <a:latin typeface="Times New Roman" panose="02020603050405020304" pitchFamily="18" charset="0"/>
                <a:cs typeface="Times New Roman" panose="02020603050405020304" pitchFamily="18" charset="0"/>
              </a:rPr>
              <a:t>Today’s Discussion: What’s the revolutionary way of understanding science? </a:t>
            </a:r>
          </a:p>
        </p:txBody>
      </p:sp>
    </p:spTree>
    <p:extLst>
      <p:ext uri="{BB962C8B-B14F-4D97-AF65-F5344CB8AC3E}">
        <p14:creationId xmlns:p14="http://schemas.microsoft.com/office/powerpoint/2010/main" val="374250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1F4D-6640-41C7-AAF0-C809BE8A0C53}"/>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Revolutionary Historicism</a:t>
            </a:r>
          </a:p>
        </p:txBody>
      </p:sp>
      <p:sp>
        <p:nvSpPr>
          <p:cNvPr id="3" name="Content Placeholder 2">
            <a:extLst>
              <a:ext uri="{FF2B5EF4-FFF2-40B4-BE49-F238E27FC236}">
                <a16:creationId xmlns:a16="http://schemas.microsoft.com/office/drawing/2014/main" id="{54B5BC2A-175F-4E46-BB86-1D35F6ABF5DA}"/>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Revolutionary Historicism: Understanding revolution as a single process and reducing all past developments as somehow leading to a revolution&gt;refers to a “linear, irreversible and a unidirectional conception of time” (</a:t>
            </a:r>
            <a:r>
              <a:rPr lang="en-IN" dirty="0" err="1">
                <a:latin typeface="Times New Roman" panose="02020603050405020304" pitchFamily="18" charset="0"/>
                <a:cs typeface="Times New Roman" panose="02020603050405020304" pitchFamily="18" charset="0"/>
              </a:rPr>
              <a:t>Shapin</a:t>
            </a:r>
            <a:r>
              <a:rPr lang="en-IN" dirty="0">
                <a:latin typeface="Times New Roman" panose="02020603050405020304" pitchFamily="18" charset="0"/>
                <a:cs typeface="Times New Roman" panose="02020603050405020304" pitchFamily="18" charset="0"/>
              </a:rPr>
              <a:t> 1996). </a:t>
            </a:r>
          </a:p>
          <a:p>
            <a:r>
              <a:rPr lang="en-IN" dirty="0">
                <a:latin typeface="Times New Roman" panose="02020603050405020304" pitchFamily="18" charset="0"/>
                <a:cs typeface="Times New Roman" panose="02020603050405020304" pitchFamily="18" charset="0"/>
              </a:rPr>
              <a:t>The “traditional” notion of scientific revolution &gt;a one time-one space phenomenon which first originated in Western Europe and then became global over time through diffusion and adaptation&gt;denial of coevalness.&gt;eclipse of the meaning II of revolution by meaning I: the political understanding of revolution which the West underwent between the end of 18</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c and the beginning of the 20</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c. </a:t>
            </a:r>
          </a:p>
          <a:p>
            <a:pPr marL="0" indent="0">
              <a:buNone/>
            </a:pPr>
            <a:endParaRPr lang="en-IN" dirty="0"/>
          </a:p>
        </p:txBody>
      </p:sp>
    </p:spTree>
    <p:extLst>
      <p:ext uri="{BB962C8B-B14F-4D97-AF65-F5344CB8AC3E}">
        <p14:creationId xmlns:p14="http://schemas.microsoft.com/office/powerpoint/2010/main" val="275257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BB46C-B8C9-4921-93DA-5EE7EC27939F}"/>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Scientific Revolution: A Mid 20</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 century Historical Project</a:t>
            </a:r>
          </a:p>
        </p:txBody>
      </p:sp>
      <p:sp>
        <p:nvSpPr>
          <p:cNvPr id="5" name="Content Placeholder 4">
            <a:extLst>
              <a:ext uri="{FF2B5EF4-FFF2-40B4-BE49-F238E27FC236}">
                <a16:creationId xmlns:a16="http://schemas.microsoft.com/office/drawing/2014/main" id="{41D43F10-AABC-4D65-8951-96A07EDF93BB}"/>
              </a:ext>
            </a:extLst>
          </p:cNvPr>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Alexandre </a:t>
            </a:r>
            <a:r>
              <a:rPr lang="en-IN" dirty="0" err="1">
                <a:latin typeface="Times New Roman" panose="02020603050405020304" pitchFamily="18" charset="0"/>
                <a:cs typeface="Times New Roman" panose="02020603050405020304" pitchFamily="18" charset="0"/>
              </a:rPr>
              <a:t>Koyre</a:t>
            </a:r>
            <a:r>
              <a:rPr lang="en-IN" dirty="0">
                <a:latin typeface="Times New Roman" panose="02020603050405020304" pitchFamily="18" charset="0"/>
                <a:cs typeface="Times New Roman" panose="02020603050405020304" pitchFamily="18" charset="0"/>
              </a:rPr>
              <a:t>: “Galileo Studies” (1939) was first to popularize the term (</a:t>
            </a:r>
            <a:r>
              <a:rPr lang="en-IN" dirty="0" err="1">
                <a:latin typeface="Times New Roman" panose="02020603050405020304" pitchFamily="18" charset="0"/>
                <a:cs typeface="Times New Roman" panose="02020603050405020304" pitchFamily="18" charset="0"/>
              </a:rPr>
              <a:t>Shapian</a:t>
            </a:r>
            <a:r>
              <a:rPr lang="en-IN" dirty="0">
                <a:latin typeface="Times New Roman" panose="02020603050405020304" pitchFamily="18" charset="0"/>
                <a:cs typeface="Times New Roman" panose="02020603050405020304" pitchFamily="18" charset="0"/>
              </a:rPr>
              <a:t> 1996). Before that, some authors used the term revolution in science in the end 19</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c.</a:t>
            </a:r>
          </a:p>
          <a:p>
            <a:r>
              <a:rPr lang="en-IN" dirty="0">
                <a:latin typeface="Times New Roman" panose="02020603050405020304" pitchFamily="18" charset="0"/>
                <a:cs typeface="Times New Roman" panose="02020603050405020304" pitchFamily="18" charset="0"/>
              </a:rPr>
              <a:t>Only in 1954, two influential historians of science introduced the term in their book titles: A Rupert Hall, “The Scientific Revolution”, J. D. Bernal, “The Scientific and Industrial Revolutions”. </a:t>
            </a:r>
          </a:p>
          <a:p>
            <a:r>
              <a:rPr lang="en-IN" dirty="0">
                <a:latin typeface="Times New Roman" panose="02020603050405020304" pitchFamily="18" charset="0"/>
                <a:cs typeface="Times New Roman" panose="02020603050405020304" pitchFamily="18" charset="0"/>
              </a:rPr>
              <a:t>Many so-called revolutionaries of science in the mid-17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century were aware of the dawn of a new epistemic era, but, they didn’t describe themselves as revolutionaries of science. </a:t>
            </a:r>
          </a:p>
          <a:p>
            <a:r>
              <a:rPr lang="en-IN" dirty="0">
                <a:latin typeface="Times New Roman" panose="02020603050405020304" pitchFamily="18" charset="0"/>
                <a:cs typeface="Times New Roman" panose="02020603050405020304" pitchFamily="18" charset="0"/>
              </a:rPr>
              <a:t>In fact, in the 17</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century, science was yet to emerge as a “single and coherent cultural entity” to understand, explain and control the natural world, nor was there a universal understanding of a scientific method for deriving what’s later known as scientific knowledge (</a:t>
            </a:r>
            <a:r>
              <a:rPr lang="en-IN" dirty="0" err="1">
                <a:latin typeface="Times New Roman" panose="02020603050405020304" pitchFamily="18" charset="0"/>
                <a:cs typeface="Times New Roman" panose="02020603050405020304" pitchFamily="18" charset="0"/>
              </a:rPr>
              <a:t>Shapian</a:t>
            </a:r>
            <a:r>
              <a:rPr lang="en-IN" dirty="0">
                <a:latin typeface="Times New Roman" panose="02020603050405020304" pitchFamily="18" charset="0"/>
                <a:cs typeface="Times New Roman" panose="02020603050405020304" pitchFamily="18" charset="0"/>
              </a:rPr>
              <a:t> 1996). </a:t>
            </a:r>
          </a:p>
        </p:txBody>
      </p:sp>
    </p:spTree>
    <p:extLst>
      <p:ext uri="{BB962C8B-B14F-4D97-AF65-F5344CB8AC3E}">
        <p14:creationId xmlns:p14="http://schemas.microsoft.com/office/powerpoint/2010/main" val="218607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2B4D-5A0E-4B4D-892D-6D7AD0DC9FC1}"/>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The Traditional View [</a:t>
            </a:r>
            <a:r>
              <a:rPr lang="en-IN" sz="3200" dirty="0" err="1">
                <a:latin typeface="Times New Roman" panose="02020603050405020304" pitchFamily="18" charset="0"/>
                <a:cs typeface="Times New Roman" panose="02020603050405020304" pitchFamily="18" charset="0"/>
              </a:rPr>
              <a:t>Koyre</a:t>
            </a:r>
            <a:r>
              <a:rPr lang="en-IN" sz="32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60987BD-9E3E-49DB-9487-F8BCA25E673F}"/>
              </a:ext>
            </a:extLst>
          </p:cNvPr>
          <p:cNvSpPr>
            <a:spLocks noGrp="1"/>
          </p:cNvSpPr>
          <p:nvPr>
            <p:ph idx="1"/>
          </p:nvPr>
        </p:nvSpPr>
        <p:spPr/>
        <p:txBody>
          <a:bodyPr>
            <a:normAutofit/>
          </a:bodyPr>
          <a:lstStyle/>
          <a:p>
            <a:pPr marL="342900" lvl="0" indent="-342900">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Transformation of worldview from a geo-centric universe to a helio-centric universe.</a:t>
            </a:r>
            <a:endParaRPr lang="en-IN" sz="2400" dirty="0">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A new conception of motion and of the creation of space as a void. </a:t>
            </a:r>
            <a:endParaRPr lang="en-IN" sz="2400" dirty="0">
              <a:latin typeface="Calibri" panose="020F0502020204030204" pitchFamily="34" charset="0"/>
              <a:ea typeface="Calibri" panose="020F0502020204030204" pitchFamily="34" charset="0"/>
              <a:cs typeface="Vrinda" panose="020B0502040204020203" pitchFamily="34" charset="0"/>
            </a:endParaRPr>
          </a:p>
          <a:p>
            <a:pPr>
              <a:lnSpc>
                <a:spcPct val="107000"/>
              </a:lnSpc>
              <a:spcAft>
                <a:spcPts val="0"/>
              </a:spcAft>
            </a:pPr>
            <a:r>
              <a:rPr lang="en-IN" dirty="0">
                <a:latin typeface="Times New Roman" panose="02020603050405020304" pitchFamily="18" charset="0"/>
                <a:ea typeface="Calibri" panose="020F0502020204030204" pitchFamily="34" charset="0"/>
                <a:cs typeface="Vrinda" panose="020B0502040204020203" pitchFamily="34" charset="0"/>
              </a:rPr>
              <a:t> The traditional view attributes these transformations to the expanding process of mathematization of nature, i.e., the subjection of the growing range of empirical phenomena to mathematical treatment in ways generally suitable to experimental testing [we’ve discussed]. </a:t>
            </a:r>
            <a:endParaRPr lang="en-IN" sz="2400" dirty="0">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223074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22E1-9672-4032-ADF3-498A6FDAB0A8}"/>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Key Contributors [traditional view]</a:t>
            </a:r>
          </a:p>
        </p:txBody>
      </p:sp>
      <p:sp>
        <p:nvSpPr>
          <p:cNvPr id="3" name="Content Placeholder 2">
            <a:extLst>
              <a:ext uri="{FF2B5EF4-FFF2-40B4-BE49-F238E27FC236}">
                <a16:creationId xmlns:a16="http://schemas.microsoft.com/office/drawing/2014/main" id="{D0CC0AE3-68C8-4564-AED4-EF7CC7D7BEE4}"/>
              </a:ext>
            </a:extLst>
          </p:cNvPr>
          <p:cNvSpPr>
            <a:spLocks noGrp="1"/>
          </p:cNvSpPr>
          <p:nvPr>
            <p:ph idx="1"/>
          </p:nvPr>
        </p:nvSpPr>
        <p:spPr/>
        <p:txBody>
          <a:bodyPr>
            <a:normAutofit fontScale="77500" lnSpcReduction="20000"/>
          </a:bodyPr>
          <a:lstStyle/>
          <a:p>
            <a:pPr marL="342900" lvl="0" indent="-342900">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Copernicus (1473-1543): computation of planetary trajectories in a Sun-centred setting.</a:t>
            </a:r>
            <a:endParaRPr lang="en-IN" sz="2400" dirty="0">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Johannes Kepler (1571-1630): turning of Copernicus’ formulation into “celestial physics” leading to the conceptualization of planets’ elliptical path.</a:t>
            </a:r>
            <a:endParaRPr lang="en-IN" sz="2400" dirty="0">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Galileo (1564-1642): mathematization of a significant terrestrial as opposed to a celestial phenomenon: falling and projected bodies which countered some of the major objections to the Copernican formulation. </a:t>
            </a:r>
            <a:endParaRPr lang="en-IN" sz="2400" dirty="0">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Rene Descartes (1596-1650): mathematical understanding of space and particle interactions in space.</a:t>
            </a:r>
            <a:endParaRPr lang="en-IN" sz="2400" dirty="0">
              <a:latin typeface="Calibri" panose="020F0502020204030204" pitchFamily="34" charset="0"/>
              <a:ea typeface="Calibri" panose="020F0502020204030204" pitchFamily="34" charset="0"/>
              <a:cs typeface="Vrinda" panose="020B0502040204020203" pitchFamily="34" charset="0"/>
            </a:endParaRPr>
          </a:p>
          <a:p>
            <a:pPr marL="342900" lvl="0" indent="-342900">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Newton (1642-1727): capping of these developments by uniting terrestrial and celestial physics in a mathematically exact, empirically supported conception of universal gravitation. </a:t>
            </a:r>
            <a:endParaRPr lang="en-IN" sz="24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67601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1F4D-6640-41C7-AAF0-C809BE8A0C53}"/>
              </a:ext>
            </a:extLst>
          </p:cNvPr>
          <p:cNvSpPr>
            <a:spLocks noGrp="1"/>
          </p:cNvSpPr>
          <p:nvPr>
            <p:ph type="title"/>
          </p:nvPr>
        </p:nvSpPr>
        <p:spPr/>
        <p:txBody>
          <a:bodyPr>
            <a:normAutofit/>
          </a:bodyPr>
          <a:lstStyle/>
          <a:p>
            <a:pPr algn="ctr"/>
            <a:r>
              <a:rPr lang="en-IN" sz="3200" dirty="0">
                <a:latin typeface="Times New Roman" panose="02020603050405020304" pitchFamily="18" charset="0"/>
                <a:cs typeface="Times New Roman" panose="02020603050405020304" pitchFamily="18" charset="0"/>
              </a:rPr>
              <a:t>Features of the Traditional View</a:t>
            </a:r>
          </a:p>
        </p:txBody>
      </p:sp>
      <p:sp>
        <p:nvSpPr>
          <p:cNvPr id="3" name="Content Placeholder 2">
            <a:extLst>
              <a:ext uri="{FF2B5EF4-FFF2-40B4-BE49-F238E27FC236}">
                <a16:creationId xmlns:a16="http://schemas.microsoft.com/office/drawing/2014/main" id="{54B5BC2A-175F-4E46-BB86-1D35F6ABF5DA}"/>
              </a:ext>
            </a:extLst>
          </p:cNvPr>
          <p:cNvSpPr>
            <a:spLocks noGrp="1"/>
          </p:cNvSpPr>
          <p:nvPr>
            <p:ph idx="1"/>
          </p:nvPr>
        </p:nvSpPr>
        <p:spPr/>
        <p:txBody>
          <a:bodyPr>
            <a:normAutofit fontScale="85000" lnSpcReduction="20000"/>
          </a:bodyPr>
          <a:lstStyle/>
          <a:p>
            <a:r>
              <a:rPr lang="en-IN" dirty="0">
                <a:latin typeface="Times New Roman" panose="02020603050405020304" pitchFamily="18" charset="0"/>
                <a:ea typeface="Calibri" panose="020F0502020204030204" pitchFamily="34" charset="0"/>
                <a:cs typeface="Times New Roman" panose="02020603050405020304" pitchFamily="18" charset="0"/>
              </a:rPr>
              <a:t>A hierarchy exists between mathematical science and the experimental science. </a:t>
            </a:r>
          </a:p>
          <a:p>
            <a:r>
              <a:rPr lang="en-IN" dirty="0" err="1">
                <a:latin typeface="Times New Roman" panose="02020603050405020304" pitchFamily="18" charset="0"/>
                <a:ea typeface="Calibri" panose="020F0502020204030204" pitchFamily="34" charset="0"/>
                <a:cs typeface="Times New Roman" panose="02020603050405020304" pitchFamily="18" charset="0"/>
              </a:rPr>
              <a:t>Koyre</a:t>
            </a:r>
            <a:r>
              <a:rPr lang="en-IN" dirty="0">
                <a:latin typeface="Times New Roman" panose="02020603050405020304" pitchFamily="18" charset="0"/>
                <a:ea typeface="Calibri" panose="020F0502020204030204" pitchFamily="34" charset="0"/>
                <a:cs typeface="Times New Roman" panose="02020603050405020304" pitchFamily="18" charset="0"/>
              </a:rPr>
              <a:t> says, Galileo used experiments as a check on the theories he devised by mathematical reasoning. </a:t>
            </a:r>
          </a:p>
          <a:p>
            <a:r>
              <a:rPr lang="en-IN" dirty="0">
                <a:latin typeface="Times New Roman" panose="02020603050405020304" pitchFamily="18" charset="0"/>
                <a:ea typeface="Calibri" panose="020F0502020204030204" pitchFamily="34" charset="0"/>
                <a:cs typeface="Times New Roman" panose="02020603050405020304" pitchFamily="18" charset="0"/>
              </a:rPr>
              <a:t>Kuhn refines this model: </a:t>
            </a:r>
          </a:p>
          <a:p>
            <a:pPr marL="514350" indent="-514350">
              <a:buAutoNum type="alphaUcParenR"/>
            </a:pPr>
            <a:r>
              <a:rPr lang="en-IN" dirty="0">
                <a:latin typeface="Times New Roman" panose="02020603050405020304" pitchFamily="18" charset="0"/>
                <a:ea typeface="Calibri" panose="020F0502020204030204" pitchFamily="34" charset="0"/>
                <a:cs typeface="Times New Roman" panose="02020603050405020304" pitchFamily="18" charset="0"/>
              </a:rPr>
              <a:t>Classical physical science [</a:t>
            </a:r>
            <a:r>
              <a:rPr lang="en-IN" dirty="0">
                <a:solidFill>
                  <a:srgbClr val="000000"/>
                </a:solidFill>
                <a:latin typeface="Times New Roman" panose="02020603050405020304" pitchFamily="18" charset="0"/>
                <a:cs typeface="Times New Roman" panose="02020603050405020304" pitchFamily="18" charset="0"/>
              </a:rPr>
              <a:t>mathematics, astronomy, harmonics, optics, and statics]&gt;experiments driven by theory, not clearly distinguished from thought experiments&gt;outcomes presented in universal, law-like generalizations. </a:t>
            </a:r>
          </a:p>
          <a:p>
            <a:pPr marL="514350" indent="-514350">
              <a:buAutoNum type="alphaUcParenR"/>
            </a:pPr>
            <a:r>
              <a:rPr lang="en-IN" dirty="0">
                <a:latin typeface="Times New Roman" panose="02020603050405020304" pitchFamily="18" charset="0"/>
                <a:ea typeface="Calibri" panose="020F0502020204030204" pitchFamily="34" charset="0"/>
                <a:cs typeface="Times New Roman" panose="02020603050405020304" pitchFamily="18" charset="0"/>
              </a:rPr>
              <a:t> Baconian science [</a:t>
            </a:r>
            <a:r>
              <a:rPr lang="en-IN" dirty="0">
                <a:solidFill>
                  <a:srgbClr val="000000"/>
                </a:solidFill>
                <a:latin typeface="Times New Roman" panose="02020603050405020304" pitchFamily="18" charset="0"/>
                <a:cs typeface="Times New Roman" panose="02020603050405020304" pitchFamily="18" charset="0"/>
              </a:rPr>
              <a:t>electric, magnetic, chemical, and heat phenomena</a:t>
            </a:r>
            <a:r>
              <a:rPr lang="en-IN" dirty="0">
                <a:latin typeface="Times New Roman" panose="02020603050405020304" pitchFamily="18" charset="0"/>
                <a:ea typeface="Calibri" panose="020F0502020204030204" pitchFamily="34" charset="0"/>
                <a:cs typeface="Times New Roman" panose="02020603050405020304" pitchFamily="18" charset="0"/>
              </a:rPr>
              <a:t>]&gt; experiments are at the heart with detailed circumstantial information aided by </a:t>
            </a:r>
            <a:r>
              <a:rPr lang="en-IN" dirty="0">
                <a:solidFill>
                  <a:srgbClr val="000000"/>
                </a:solidFill>
                <a:latin typeface="Times New Roman" panose="02020603050405020304" pitchFamily="18" charset="0"/>
                <a:cs typeface="Times New Roman" panose="02020603050405020304" pitchFamily="18" charset="0"/>
              </a:rPr>
              <a:t>some of the new instruments that were invented in the seventeenth century (such as thermometers, air pumps, and electrostatic generators).</a:t>
            </a:r>
            <a:br>
              <a:rPr lang="en-IN" dirty="0">
                <a:solidFill>
                  <a:srgbClr val="000000"/>
                </a:solidFill>
                <a:latin typeface="Georgia" panose="02040502050405020303" pitchFamily="18" charset="0"/>
              </a:rPr>
            </a:br>
            <a:br>
              <a:rPr lang="en-IN" dirty="0">
                <a:solidFill>
                  <a:srgbClr val="000000"/>
                </a:solidFill>
                <a:latin typeface="Georgia" panose="02040502050405020303" pitchFamily="18" charset="0"/>
              </a:rPr>
            </a:br>
            <a:endParaRPr lang="en-IN" dirty="0"/>
          </a:p>
        </p:txBody>
      </p:sp>
    </p:spTree>
    <p:extLst>
      <p:ext uri="{BB962C8B-B14F-4D97-AF65-F5344CB8AC3E}">
        <p14:creationId xmlns:p14="http://schemas.microsoft.com/office/powerpoint/2010/main" val="224140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CAAC-D6C7-4A89-A810-E3ABFA99DD11}"/>
              </a:ext>
            </a:extLst>
          </p:cNvPr>
          <p:cNvSpPr>
            <a:spLocks noGrp="1"/>
          </p:cNvSpPr>
          <p:nvPr>
            <p:ph type="title"/>
          </p:nvPr>
        </p:nvSpPr>
        <p:spPr/>
        <p:txBody>
          <a:bodyPr>
            <a:normAutofit/>
          </a:bodyPr>
          <a:lstStyle/>
          <a:p>
            <a:r>
              <a:rPr lang="en-IN" sz="2600" dirty="0">
                <a:latin typeface="Times New Roman" panose="02020603050405020304" pitchFamily="18" charset="0"/>
                <a:cs typeface="Times New Roman" panose="02020603050405020304" pitchFamily="18" charset="0"/>
              </a:rPr>
              <a:t>What’s a “Paradigm” in the </a:t>
            </a:r>
            <a:r>
              <a:rPr lang="en-IN" sz="2600" i="1" dirty="0">
                <a:latin typeface="Times New Roman" panose="02020603050405020304" pitchFamily="18" charset="0"/>
                <a:cs typeface="Times New Roman" panose="02020603050405020304" pitchFamily="18" charset="0"/>
              </a:rPr>
              <a:t>Structure</a:t>
            </a:r>
          </a:p>
        </p:txBody>
      </p:sp>
      <p:sp>
        <p:nvSpPr>
          <p:cNvPr id="3" name="Content Placeholder 2">
            <a:extLst>
              <a:ext uri="{FF2B5EF4-FFF2-40B4-BE49-F238E27FC236}">
                <a16:creationId xmlns:a16="http://schemas.microsoft.com/office/drawing/2014/main" id="{7189214D-C9DF-4E78-9B51-9202B020F2E9}"/>
              </a:ext>
            </a:extLst>
          </p:cNvPr>
          <p:cNvSpPr>
            <a:spLocks noGrp="1"/>
          </p:cNvSpPr>
          <p:nvPr>
            <p:ph idx="1"/>
          </p:nvPr>
        </p:nvSpPr>
        <p:spPr>
          <a:xfrm>
            <a:off x="838200" y="1364974"/>
            <a:ext cx="10515600" cy="4969565"/>
          </a:xfrm>
        </p:spPr>
        <p:txBody>
          <a:bodyPr>
            <a:normAutofit/>
          </a:bodyPr>
          <a:lstStyle/>
          <a:p>
            <a:pPr algn="just"/>
            <a:r>
              <a:rPr lang="en-IN" sz="2000" dirty="0">
                <a:latin typeface="Times New Roman" panose="02020603050405020304" pitchFamily="18" charset="0"/>
                <a:cs typeface="Times New Roman" panose="02020603050405020304" pitchFamily="18" charset="0"/>
              </a:rPr>
              <a:t>Every major science discipline navigates two stages of metamorphosis: “Pre-paradigmatic” stage and “Paradigmatic stage”. </a:t>
            </a:r>
          </a:p>
          <a:p>
            <a:pPr algn="just"/>
            <a:r>
              <a:rPr lang="en-IN" sz="2000" dirty="0">
                <a:latin typeface="Times New Roman" panose="02020603050405020304" pitchFamily="18" charset="0"/>
                <a:cs typeface="Times New Roman" panose="02020603050405020304" pitchFamily="18" charset="0"/>
              </a:rPr>
              <a:t>Pre-paradigmatic Stage: Coexistence of multiple modes of practicing science, availability of more than one school of thought (and hence, heterogenous), </a:t>
            </a:r>
            <a:r>
              <a:rPr lang="en-IN" sz="2000" u="sng" dirty="0">
                <a:latin typeface="Times New Roman" panose="02020603050405020304" pitchFamily="18" charset="0"/>
                <a:cs typeface="Times New Roman" panose="02020603050405020304" pitchFamily="18" charset="0"/>
              </a:rPr>
              <a:t>no consensus about methods</a:t>
            </a:r>
            <a:r>
              <a:rPr lang="en-IN" sz="2000" dirty="0">
                <a:latin typeface="Times New Roman" panose="02020603050405020304" pitchFamily="18" charset="0"/>
                <a:cs typeface="Times New Roman" panose="02020603050405020304" pitchFamily="18" charset="0"/>
              </a:rPr>
              <a:t>. A contemporary example: Climate Science. </a:t>
            </a:r>
          </a:p>
          <a:p>
            <a:pPr algn="just"/>
            <a:r>
              <a:rPr lang="en-IN" sz="2000" dirty="0">
                <a:latin typeface="Times New Roman" panose="02020603050405020304" pitchFamily="18" charset="0"/>
                <a:cs typeface="Times New Roman" panose="02020603050405020304" pitchFamily="18" charset="0"/>
              </a:rPr>
              <a:t>Paradigmatic Stage: Emergence of consensus, disappearance of schools of thoughts, uniformity in inquiry, </a:t>
            </a:r>
            <a:r>
              <a:rPr lang="en-IN" sz="2000" u="sng" dirty="0">
                <a:latin typeface="Times New Roman" panose="02020603050405020304" pitchFamily="18" charset="0"/>
                <a:cs typeface="Times New Roman" panose="02020603050405020304" pitchFamily="18" charset="0"/>
              </a:rPr>
              <a:t>uniformity envelops plurality </a:t>
            </a:r>
            <a:r>
              <a:rPr lang="en-IN" sz="2000" dirty="0">
                <a:latin typeface="Times New Roman" panose="02020603050405020304" pitchFamily="18" charset="0"/>
                <a:cs typeface="Times New Roman" panose="02020603050405020304" pitchFamily="18" charset="0"/>
              </a:rPr>
              <a:t>in doing science. This transition happened first in Astronomy [Ptolemy] and then in Physics [Newton], Chemistry [Lavoisier, Dalton] and Biology [Darwin]. The emergence of paradigm distinguishes science from art, literature and social sciences—where plurality in methods and practices defines merit. </a:t>
            </a:r>
          </a:p>
          <a:p>
            <a:pPr algn="just"/>
            <a:r>
              <a:rPr lang="en-IN" sz="2000" dirty="0">
                <a:latin typeface="Times New Roman" panose="02020603050405020304" pitchFamily="18" charset="0"/>
                <a:cs typeface="Times New Roman" panose="02020603050405020304" pitchFamily="18" charset="0"/>
              </a:rPr>
              <a:t>A paradigm specifies the </a:t>
            </a:r>
            <a:r>
              <a:rPr lang="en-IN" sz="2000" u="sng" dirty="0">
                <a:latin typeface="Times New Roman" panose="02020603050405020304" pitchFamily="18" charset="0"/>
                <a:cs typeface="Times New Roman" panose="02020603050405020304" pitchFamily="18" charset="0"/>
              </a:rPr>
              <a:t>exact</a:t>
            </a:r>
            <a:r>
              <a:rPr lang="en-IN" sz="2000" dirty="0">
                <a:latin typeface="Times New Roman" panose="02020603050405020304" pitchFamily="18" charset="0"/>
                <a:cs typeface="Times New Roman" panose="02020603050405020304" pitchFamily="18" charset="0"/>
              </a:rPr>
              <a:t> ways in which inquiry in a certain field </a:t>
            </a:r>
            <a:r>
              <a:rPr lang="en-IN" sz="2000" u="sng" dirty="0">
                <a:latin typeface="Times New Roman" panose="02020603050405020304" pitchFamily="18" charset="0"/>
                <a:cs typeface="Times New Roman" panose="02020603050405020304" pitchFamily="18" charset="0"/>
              </a:rPr>
              <a:t>should/ought to</a:t>
            </a:r>
            <a:r>
              <a:rPr lang="en-IN" sz="2000" dirty="0">
                <a:latin typeface="Times New Roman" panose="02020603050405020304" pitchFamily="18" charset="0"/>
                <a:cs typeface="Times New Roman" panose="02020603050405020304" pitchFamily="18" charset="0"/>
              </a:rPr>
              <a:t> proceed—what problems to handle and how to handle them. “Paradigms are </a:t>
            </a:r>
            <a:r>
              <a:rPr lang="en-IN" sz="2000" u="sng" dirty="0">
                <a:latin typeface="Times New Roman" panose="02020603050405020304" pitchFamily="18" charset="0"/>
                <a:cs typeface="Times New Roman" panose="02020603050405020304" pitchFamily="18" charset="0"/>
              </a:rPr>
              <a:t>universally recognized </a:t>
            </a:r>
            <a:r>
              <a:rPr lang="en-IN" sz="2000" dirty="0">
                <a:latin typeface="Times New Roman" panose="02020603050405020304" pitchFamily="18" charset="0"/>
                <a:cs typeface="Times New Roman" panose="02020603050405020304" pitchFamily="18" charset="0"/>
              </a:rPr>
              <a:t>scientific achievements that </a:t>
            </a:r>
            <a:r>
              <a:rPr lang="en-IN" sz="2000" u="sng" dirty="0">
                <a:latin typeface="Times New Roman" panose="02020603050405020304" pitchFamily="18" charset="0"/>
                <a:cs typeface="Times New Roman" panose="02020603050405020304" pitchFamily="18" charset="0"/>
              </a:rPr>
              <a:t>for a time </a:t>
            </a:r>
            <a:r>
              <a:rPr lang="en-IN" sz="2000" dirty="0">
                <a:latin typeface="Times New Roman" panose="02020603050405020304" pitchFamily="18" charset="0"/>
                <a:cs typeface="Times New Roman" panose="02020603050405020304" pitchFamily="18" charset="0"/>
              </a:rPr>
              <a:t>provide model problems and solutions to a </a:t>
            </a:r>
            <a:r>
              <a:rPr lang="en-IN" sz="2000" u="sng" dirty="0">
                <a:latin typeface="Times New Roman" panose="02020603050405020304" pitchFamily="18" charset="0"/>
                <a:cs typeface="Times New Roman" panose="02020603050405020304" pitchFamily="18" charset="0"/>
              </a:rPr>
              <a:t>community of practitioners</a:t>
            </a:r>
            <a:r>
              <a:rPr lang="en-IN" sz="2000" dirty="0">
                <a:latin typeface="Times New Roman" panose="02020603050405020304" pitchFamily="18" charset="0"/>
                <a:cs typeface="Times New Roman" panose="02020603050405020304" pitchFamily="18" charset="0"/>
              </a:rPr>
              <a:t>” (p. vii). Paradigm thus refers to the </a:t>
            </a:r>
            <a:r>
              <a:rPr lang="en-IN" sz="2000" u="sng" dirty="0">
                <a:latin typeface="Times New Roman" panose="02020603050405020304" pitchFamily="18" charset="0"/>
                <a:cs typeface="Times New Roman" panose="02020603050405020304" pitchFamily="18" charset="0"/>
              </a:rPr>
              <a:t>ground rules, the master-explanatory framework and a disciplinary matrix </a:t>
            </a:r>
            <a:r>
              <a:rPr lang="en-IN" sz="2000" dirty="0">
                <a:latin typeface="Times New Roman" panose="02020603050405020304" pitchFamily="18" charset="0"/>
                <a:cs typeface="Times New Roman" panose="02020603050405020304" pitchFamily="18" charset="0"/>
              </a:rPr>
              <a:t>for a group of professional scientists in a given time. </a:t>
            </a:r>
          </a:p>
        </p:txBody>
      </p:sp>
    </p:spTree>
    <p:extLst>
      <p:ext uri="{BB962C8B-B14F-4D97-AF65-F5344CB8AC3E}">
        <p14:creationId xmlns:p14="http://schemas.microsoft.com/office/powerpoint/2010/main" val="664319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2082</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Georgia</vt:lpstr>
      <vt:lpstr>Times New Roman</vt:lpstr>
      <vt:lpstr>Office Theme</vt:lpstr>
      <vt:lpstr>HSS102 History of Science Lectures 5, 6</vt:lpstr>
      <vt:lpstr>Revolution</vt:lpstr>
      <vt:lpstr>Broad Issues/Questions?</vt:lpstr>
      <vt:lpstr>Revolutionary Historicism</vt:lpstr>
      <vt:lpstr>Scientific Revolution: A Mid 20th century Historical Project</vt:lpstr>
      <vt:lpstr>The Traditional View [Koyre]</vt:lpstr>
      <vt:lpstr>Key Contributors [traditional view]</vt:lpstr>
      <vt:lpstr>Features of the Traditional View</vt:lpstr>
      <vt:lpstr>What’s a “Paradigm” in the Structure</vt:lpstr>
      <vt:lpstr>“Normal Science”</vt:lpstr>
      <vt:lpstr>“Anomaly”, “Crisis”, “Revolution”</vt:lpstr>
      <vt:lpstr>A Few Illustrations of anomalies that led to new paradigms</vt:lpstr>
      <vt:lpstr>Emergence of a New Paradigm and the Question of “Choice”</vt:lpstr>
      <vt:lpstr>What then is the relation between the old paradigm and the new one?  </vt:lpstr>
      <vt:lpstr>How Kuhn’s Thesis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HSS102 History of Science Lecture 6</dc:title>
  <dc:creator>nikhil Thakur</dc:creator>
  <cp:lastModifiedBy>Dhruva Sambrani</cp:lastModifiedBy>
  <cp:revision>53</cp:revision>
  <dcterms:created xsi:type="dcterms:W3CDTF">2019-01-28T05:52:27Z</dcterms:created>
  <dcterms:modified xsi:type="dcterms:W3CDTF">2019-04-21T12:38:22Z</dcterms:modified>
</cp:coreProperties>
</file>