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77" r:id="rId14"/>
    <p:sldId id="278" r:id="rId15"/>
    <p:sldId id="279" r:id="rId16"/>
    <p:sldId id="280" r:id="rId17"/>
    <p:sldId id="282"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72" d="100"/>
          <a:sy n="72" d="100"/>
        </p:scale>
        <p:origin x="66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439A-AB68-465F-848A-C1B2B80D1C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0E3806-24A2-43C3-A814-ABA1088B1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12A006-924C-461A-B4D8-A27C7CC55F2F}"/>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59D69550-2C18-43A4-AB91-CF375BBF4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94F54-682A-4301-AFB9-45A95B5C38BA}"/>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3964477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A452-82DA-405A-890B-628889B34B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B53FC8-3F11-4F96-9A38-F1887653FF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E8C0D-5E78-45BA-813F-804004305212}"/>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39D969BC-C28E-41F0-B173-3F2C99ABC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4F073-6CC8-4D5B-8DD0-B409C032B07C}"/>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182176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C0175D-00DE-4476-B8F3-D1E12CE62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AED403-E534-49EA-8CD2-03C51F1CA6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1E5F0-F552-47A0-BE2C-A46806D3A680}"/>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BF1EA8B6-941E-432E-BA6B-5EF9260EEF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BAAE2-AB3B-480C-BF1B-3C38FAA84140}"/>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195824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C835-31E7-4671-A407-AA64A14D6D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E90D38-571C-48A5-BCC8-E106AACA327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863E5-7403-4C02-8189-13E697B81620}"/>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8790D114-3123-4BF3-98A7-EF3ECEA56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42EF8-D356-4CDC-A97B-6E795C337E01}"/>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116592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22ADF-41BC-4B19-84EC-DD4018CF0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1E88A3-E7AF-42D4-A26A-2E17F4A77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7BD1D1-9898-49FA-835F-C9EA804FA0E0}"/>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51AE01F3-9DE9-4CDD-A8A0-3A58C8594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3567C-61CB-49D4-90F6-E585BF833A51}"/>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77133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F396-6B68-416E-A09B-74CB216BB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2C694-A13B-44E7-9C04-B3A7399A30D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EF0D5E-0037-4409-8BFA-5BF885C12B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B77AC5-0D94-4296-A284-16D98CA8778A}"/>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6" name="Footer Placeholder 5">
            <a:extLst>
              <a:ext uri="{FF2B5EF4-FFF2-40B4-BE49-F238E27FC236}">
                <a16:creationId xmlns:a16="http://schemas.microsoft.com/office/drawing/2014/main" id="{8DC0B99F-B01B-4E6F-B1E6-DF7351CB42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65729-CDBA-4C56-8EDE-A284AFE66850}"/>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28154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0B6A-941A-4781-9B5A-4943FD4E8F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1947FF-2EE6-456F-B18D-D77EC032F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EFA24D-6F3E-4694-9693-644977095A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7437FA-A66B-4C64-A50A-F09EA1CFA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C192FD-BB6F-4512-95C0-DE86E2CC75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AB995C-243C-454A-8DEE-FA50E45F138D}"/>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8" name="Footer Placeholder 7">
            <a:extLst>
              <a:ext uri="{FF2B5EF4-FFF2-40B4-BE49-F238E27FC236}">
                <a16:creationId xmlns:a16="http://schemas.microsoft.com/office/drawing/2014/main" id="{B813F04B-D6F1-4655-933F-A9AD2CBC82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669EF9-7C34-4931-80D1-9183D498E4FF}"/>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4476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E2D0-1DD8-4267-A736-2F39C82C0B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44F531-1534-4C0C-9684-156D8CD33BC9}"/>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4" name="Footer Placeholder 3">
            <a:extLst>
              <a:ext uri="{FF2B5EF4-FFF2-40B4-BE49-F238E27FC236}">
                <a16:creationId xmlns:a16="http://schemas.microsoft.com/office/drawing/2014/main" id="{4DCB80A8-DAD2-4422-A48E-69B1232D55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93A12-2293-42B7-B1F5-88FA8B75A43F}"/>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382931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6400-3E64-4C71-A805-21DCF7C5A7E6}"/>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3" name="Footer Placeholder 2">
            <a:extLst>
              <a:ext uri="{FF2B5EF4-FFF2-40B4-BE49-F238E27FC236}">
                <a16:creationId xmlns:a16="http://schemas.microsoft.com/office/drawing/2014/main" id="{D827FEBF-CAE1-4DBD-9EC4-DDCB685ECA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11361A-063C-4B54-9F64-A5CC44604504}"/>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366344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DB8D-D54C-4CFE-AA4A-D16C52150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DD2210-CF15-4067-B318-E197DF786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B1B239-EE3D-49E3-B70C-E562611A5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B48234-35FF-4455-A893-9116E77B5484}"/>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6" name="Footer Placeholder 5">
            <a:extLst>
              <a:ext uri="{FF2B5EF4-FFF2-40B4-BE49-F238E27FC236}">
                <a16:creationId xmlns:a16="http://schemas.microsoft.com/office/drawing/2014/main" id="{03D12B97-B2E2-4794-AB48-BAC2102D9C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F58BC-D1B8-4A42-9680-208B10E3A792}"/>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16063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C05F-BCEE-4F78-B729-CEB7F0649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0F0BC5-C00D-4707-BD14-FFEBE5C508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F0D863-0034-41C3-8363-AA2BEE3CE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245C6-E0B3-4F08-BA39-BEF46C31EB2B}"/>
              </a:ext>
            </a:extLst>
          </p:cNvPr>
          <p:cNvSpPr>
            <a:spLocks noGrp="1"/>
          </p:cNvSpPr>
          <p:nvPr>
            <p:ph type="dt" sz="half" idx="10"/>
          </p:nvPr>
        </p:nvSpPr>
        <p:spPr/>
        <p:txBody>
          <a:bodyPr/>
          <a:lstStyle/>
          <a:p>
            <a:fld id="{CADAB86A-0B5F-42C7-B932-68CA262E5647}" type="datetimeFigureOut">
              <a:rPr lang="en-IN" smtClean="0"/>
              <a:t>20-02-2019</a:t>
            </a:fld>
            <a:endParaRPr lang="en-IN"/>
          </a:p>
        </p:txBody>
      </p:sp>
      <p:sp>
        <p:nvSpPr>
          <p:cNvPr id="6" name="Footer Placeholder 5">
            <a:extLst>
              <a:ext uri="{FF2B5EF4-FFF2-40B4-BE49-F238E27FC236}">
                <a16:creationId xmlns:a16="http://schemas.microsoft.com/office/drawing/2014/main" id="{1EB6A282-538D-4DC7-8FD7-C26A262C92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25DEF-7BE4-4152-A0DA-3DD1F0D18250}"/>
              </a:ext>
            </a:extLst>
          </p:cNvPr>
          <p:cNvSpPr>
            <a:spLocks noGrp="1"/>
          </p:cNvSpPr>
          <p:nvPr>
            <p:ph type="sldNum" sz="quarter" idx="12"/>
          </p:nvPr>
        </p:nvSpPr>
        <p:spPr/>
        <p:txBody>
          <a:bodyPr/>
          <a:lstStyle/>
          <a:p>
            <a:fld id="{0668A448-A296-40E8-9CB1-AFCA55ED72EE}" type="slidenum">
              <a:rPr lang="en-IN" smtClean="0"/>
              <a:t>‹#›</a:t>
            </a:fld>
            <a:endParaRPr lang="en-IN"/>
          </a:p>
        </p:txBody>
      </p:sp>
    </p:spTree>
    <p:extLst>
      <p:ext uri="{BB962C8B-B14F-4D97-AF65-F5344CB8AC3E}">
        <p14:creationId xmlns:p14="http://schemas.microsoft.com/office/powerpoint/2010/main" val="281747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2C8FE0-2F7D-4BB5-B43B-8A9099AF4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58E20-5BD8-4498-9B41-3A46C4E9A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3E24B2-12EF-4290-B454-637E2256F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AB86A-0B5F-42C7-B932-68CA262E5647}" type="datetimeFigureOut">
              <a:rPr lang="en-IN" smtClean="0"/>
              <a:t>20-02-2019</a:t>
            </a:fld>
            <a:endParaRPr lang="en-IN"/>
          </a:p>
        </p:txBody>
      </p:sp>
      <p:sp>
        <p:nvSpPr>
          <p:cNvPr id="5" name="Footer Placeholder 4">
            <a:extLst>
              <a:ext uri="{FF2B5EF4-FFF2-40B4-BE49-F238E27FC236}">
                <a16:creationId xmlns:a16="http://schemas.microsoft.com/office/drawing/2014/main" id="{2E8E92BF-7C13-422F-8798-574255A86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396C16-4BF6-4E21-A2B3-302BBB062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A448-A296-40E8-9CB1-AFCA55ED72EE}" type="slidenum">
              <a:rPr lang="en-IN" smtClean="0"/>
              <a:t>‹#›</a:t>
            </a:fld>
            <a:endParaRPr lang="en-IN"/>
          </a:p>
        </p:txBody>
      </p:sp>
    </p:spTree>
    <p:extLst>
      <p:ext uri="{BB962C8B-B14F-4D97-AF65-F5344CB8AC3E}">
        <p14:creationId xmlns:p14="http://schemas.microsoft.com/office/powerpoint/2010/main" val="211048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F826-7063-4A84-B249-49DCF36BB9B6}"/>
              </a:ext>
            </a:extLst>
          </p:cNvPr>
          <p:cNvSpPr>
            <a:spLocks noGrp="1"/>
          </p:cNvSpPr>
          <p:nvPr>
            <p:ph type="ctrTitle"/>
          </p:nvPr>
        </p:nvSpPr>
        <p:spPr/>
        <p:txBody>
          <a:bodyPr>
            <a:normAutofit/>
          </a:bodyPr>
          <a:lstStyle/>
          <a:p>
            <a:r>
              <a:rPr lang="en-IN" sz="3500" dirty="0">
                <a:latin typeface="Times New Roman" panose="02020603050405020304" pitchFamily="18" charset="0"/>
                <a:cs typeface="Times New Roman" panose="02020603050405020304" pitchFamily="18" charset="0"/>
              </a:rPr>
              <a:t>History of Science</a:t>
            </a:r>
            <a:br>
              <a:rPr lang="en-IN" sz="3500" dirty="0">
                <a:latin typeface="Times New Roman" panose="02020603050405020304" pitchFamily="18" charset="0"/>
                <a:cs typeface="Times New Roman" panose="02020603050405020304" pitchFamily="18" charset="0"/>
              </a:rPr>
            </a:br>
            <a:r>
              <a:rPr lang="en-IN" sz="3500" dirty="0">
                <a:latin typeface="Times New Roman" panose="02020603050405020304" pitchFamily="18" charset="0"/>
                <a:cs typeface="Times New Roman" panose="02020603050405020304" pitchFamily="18" charset="0"/>
              </a:rPr>
              <a:t>Lecture 8 (1,2)</a:t>
            </a:r>
          </a:p>
        </p:txBody>
      </p:sp>
      <p:sp>
        <p:nvSpPr>
          <p:cNvPr id="3" name="Subtitle 2">
            <a:extLst>
              <a:ext uri="{FF2B5EF4-FFF2-40B4-BE49-F238E27FC236}">
                <a16:creationId xmlns:a16="http://schemas.microsoft.com/office/drawing/2014/main" id="{2ACD7425-6565-4468-B845-6D34E9F1CBE0}"/>
              </a:ext>
            </a:extLst>
          </p:cNvPr>
          <p:cNvSpPr>
            <a:spLocks noGrp="1"/>
          </p:cNvSpPr>
          <p:nvPr>
            <p:ph type="subTitle" idx="1"/>
          </p:nvPr>
        </p:nvSpPr>
        <p:spPr/>
        <p:txBody>
          <a:bodyPr>
            <a:normAutofit/>
          </a:bodyPr>
          <a:lstStyle/>
          <a:p>
            <a:r>
              <a:rPr lang="en-IN" sz="3000" dirty="0">
                <a:latin typeface="Times New Roman" panose="02020603050405020304" pitchFamily="18" charset="0"/>
                <a:cs typeface="Times New Roman" panose="02020603050405020304" pitchFamily="18" charset="0"/>
              </a:rPr>
              <a:t>Understanding Discovery </a:t>
            </a:r>
          </a:p>
        </p:txBody>
      </p:sp>
    </p:spTree>
    <p:extLst>
      <p:ext uri="{BB962C8B-B14F-4D97-AF65-F5344CB8AC3E}">
        <p14:creationId xmlns:p14="http://schemas.microsoft.com/office/powerpoint/2010/main" val="394125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4063-1FBF-4956-B279-BC5FA6DF7EEF}"/>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The Prevailing Phlogiston Paradigm</a:t>
            </a:r>
          </a:p>
        </p:txBody>
      </p:sp>
      <p:sp>
        <p:nvSpPr>
          <p:cNvPr id="3" name="Content Placeholder 2">
            <a:extLst>
              <a:ext uri="{FF2B5EF4-FFF2-40B4-BE49-F238E27FC236}">
                <a16:creationId xmlns:a16="http://schemas.microsoft.com/office/drawing/2014/main" id="{E5E127A8-3B3C-4C4B-A363-63D69D0179EB}"/>
              </a:ext>
            </a:extLst>
          </p:cNvPr>
          <p:cNvSpPr>
            <a:spLocks noGrp="1"/>
          </p:cNvSpPr>
          <p:nvPr>
            <p:ph idx="1"/>
          </p:nvPr>
        </p:nvSpPr>
        <p:spPr>
          <a:xfrm>
            <a:off x="838200" y="1431235"/>
            <a:ext cx="10515600" cy="4745728"/>
          </a:xfrm>
        </p:spPr>
        <p:txBody>
          <a:bodyPr>
            <a:normAutofit fontScale="62500" lnSpcReduction="20000"/>
          </a:bodyPr>
          <a:lstStyle/>
          <a:p>
            <a:pPr marL="0" indent="0" algn="just">
              <a:lnSpc>
                <a:spcPct val="107000"/>
              </a:lnSpc>
              <a:spcAft>
                <a:spcPts val="0"/>
              </a:spcAft>
              <a:buNone/>
            </a:pPr>
            <a:r>
              <a:rPr lang="en-IN" sz="3500" dirty="0">
                <a:latin typeface="Times New Roman" panose="02020603050405020304" pitchFamily="18" charset="0"/>
                <a:ea typeface="Calibri" panose="020F0502020204030204" pitchFamily="34" charset="0"/>
                <a:cs typeface="Times New Roman" panose="02020603050405020304" pitchFamily="18" charset="0"/>
              </a:rPr>
              <a:t>Georg. E. Stahl (1659-1734):</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Identified the principle of inflammability as Phlogiston</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Could the principle of inflammability be transferred to another combustible? </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Experiment: Burning Sulphur, Stahl gets vitriolic acid (what’s it known as?) fumes</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Stahl fixed these fumes in potash and heated the derived salt (name it!!) with charcoal to obtain the ‘liver of sulphur’. </a:t>
            </a:r>
          </a:p>
          <a:p>
            <a:pPr marL="0" indent="0" algn="just">
              <a:lnSpc>
                <a:spcPct val="107000"/>
              </a:lnSpc>
              <a:spcAft>
                <a:spcPts val="0"/>
              </a:spcAft>
              <a:buNone/>
            </a:pPr>
            <a:r>
              <a:rPr lang="en-IN" sz="3500" dirty="0">
                <a:latin typeface="Times New Roman" panose="02020603050405020304" pitchFamily="18" charset="0"/>
                <a:ea typeface="Calibri" panose="020F0502020204030204" pitchFamily="34" charset="0"/>
                <a:cs typeface="Times New Roman" panose="02020603050405020304" pitchFamily="18" charset="0"/>
              </a:rPr>
              <a:t>Sthal’s conclusions: </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‘Since liver of sulphur resulted from mixing sulphur and potash, the phlogiston from the charcoal had combined with the vitriolic acid fumes to produce sulphur. Hence, phlogiston could be transferred from one combustible to another’.  Lavoisier once called this ‘Stahl’s great discovery’. </a:t>
            </a:r>
          </a:p>
          <a:p>
            <a:pPr marL="342900" lvl="0" indent="-342900" algn="just">
              <a:lnSpc>
                <a:spcPct val="107000"/>
              </a:lnSpc>
              <a:spcAft>
                <a:spcPts val="0"/>
              </a:spcAft>
              <a:buFont typeface="Symbol" panose="05050102010706020507" pitchFamily="18" charset="2"/>
              <a:buChar char=""/>
            </a:pPr>
            <a:r>
              <a:rPr lang="en-IN" sz="3500" dirty="0">
                <a:latin typeface="Times New Roman" panose="02020603050405020304" pitchFamily="18" charset="0"/>
                <a:ea typeface="Calibri" panose="020F0502020204030204" pitchFamily="34" charset="0"/>
                <a:cs typeface="Times New Roman" panose="02020603050405020304" pitchFamily="18" charset="0"/>
              </a:rPr>
              <a:t>Ability to burn depends on the level of availability of phlogiston in a substance</a:t>
            </a:r>
            <a:r>
              <a:rPr lang="en-IN" sz="3300" dirty="0">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Aft>
                <a:spcPts val="0"/>
              </a:spcAft>
              <a:buNone/>
            </a:pPr>
            <a:endParaRPr lang="en-IN" sz="33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992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A68E-F269-4479-804E-F6F7805ACEE4}"/>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Initial Anomalies and Auxiliary Hypotheses</a:t>
            </a:r>
          </a:p>
        </p:txBody>
      </p:sp>
      <p:sp>
        <p:nvSpPr>
          <p:cNvPr id="3" name="Content Placeholder 2">
            <a:extLst>
              <a:ext uri="{FF2B5EF4-FFF2-40B4-BE49-F238E27FC236}">
                <a16:creationId xmlns:a16="http://schemas.microsoft.com/office/drawing/2014/main" id="{337C5AAD-096B-42B9-97FB-73D71DD634E4}"/>
              </a:ext>
            </a:extLst>
          </p:cNvPr>
          <p:cNvSpPr>
            <a:spLocks noGrp="1"/>
          </p:cNvSpPr>
          <p:nvPr>
            <p:ph idx="1"/>
          </p:nvPr>
        </p:nvSpPr>
        <p:spPr>
          <a:xfrm>
            <a:off x="838200" y="1470991"/>
            <a:ext cx="10515600" cy="5021884"/>
          </a:xfrm>
        </p:spPr>
        <p:txBody>
          <a:bodyPr>
            <a:normAutofit fontScale="92500" lnSpcReduction="20000"/>
          </a:bodyPr>
          <a:lstStyle/>
          <a:p>
            <a:pPr marL="0" indent="0" algn="just">
              <a:lnSpc>
                <a:spcPct val="107000"/>
              </a:lnSpc>
              <a:spcAft>
                <a:spcPts val="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Initial Anomalies/Puzzles: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Why does combustion soon cease in an enclosed volume of air?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Why is the volume of air reduced by it?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Why won't things burn at all in a vacuum?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Stahl comes up with a set of auxiliary hypotheses: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Air is the medium to carry away phlogiston from a combustible, and that a given volume of air can absorb only a certain amount of it. Air in a confined space becomes saturated with phlogiston and it turns to phlogistigated air. Therefore, a) nothing will burn in a vacuum and b) combustion must cease in a confined space.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Ash is lighter (less dense) than the metal since it has released phlogiston into air upon burning.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endParaRPr lang="en-IN" sz="2400" dirty="0">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89803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191F-F471-431F-8DFF-D2753EE84E4C}"/>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A Third Anomaly in Phlogiston Paradigm and Response</a:t>
            </a:r>
          </a:p>
        </p:txBody>
      </p:sp>
      <p:sp>
        <p:nvSpPr>
          <p:cNvPr id="3" name="Content Placeholder 2">
            <a:extLst>
              <a:ext uri="{FF2B5EF4-FFF2-40B4-BE49-F238E27FC236}">
                <a16:creationId xmlns:a16="http://schemas.microsoft.com/office/drawing/2014/main" id="{06262DC2-3A2F-451C-99D9-60D304615600}"/>
              </a:ext>
            </a:extLst>
          </p:cNvPr>
          <p:cNvSpPr>
            <a:spLocks noGrp="1"/>
          </p:cNvSpPr>
          <p:nvPr>
            <p:ph idx="1"/>
          </p:nvPr>
        </p:nvSpPr>
        <p:spPr>
          <a:xfrm>
            <a:off x="838200" y="1325217"/>
            <a:ext cx="10515600" cy="4851746"/>
          </a:xfrm>
        </p:spPr>
        <p:txBody>
          <a:bodyPr>
            <a:normAutofit fontScale="47500" lnSpcReduction="20000"/>
          </a:bodyPr>
          <a:lstStyle/>
          <a:p>
            <a:pPr marL="0" indent="0" algn="just">
              <a:lnSpc>
                <a:spcPct val="107000"/>
              </a:lnSpc>
              <a:spcAft>
                <a:spcPts val="0"/>
              </a:spcAft>
              <a:buNone/>
            </a:pPr>
            <a:r>
              <a:rPr lang="en-IN" sz="4200" dirty="0">
                <a:latin typeface="Times New Roman" panose="02020603050405020304" pitchFamily="18" charset="0"/>
                <a:ea typeface="Calibri" panose="020F0502020204030204" pitchFamily="34" charset="0"/>
                <a:cs typeface="Times New Roman" panose="02020603050405020304" pitchFamily="18" charset="0"/>
              </a:rPr>
              <a:t>Anomaly:</a:t>
            </a:r>
          </a:p>
          <a:p>
            <a:pPr algn="just">
              <a:lnSpc>
                <a:spcPct val="107000"/>
              </a:lnSpc>
              <a:spcAft>
                <a:spcPts val="0"/>
              </a:spcAft>
            </a:pPr>
            <a:r>
              <a:rPr lang="en-IN" sz="4200" dirty="0">
                <a:latin typeface="Times New Roman" panose="02020603050405020304" pitchFamily="18" charset="0"/>
                <a:ea typeface="Calibri" panose="020F0502020204030204" pitchFamily="34" charset="0"/>
                <a:cs typeface="Times New Roman" panose="02020603050405020304" pitchFamily="18" charset="0"/>
              </a:rPr>
              <a:t>Why, if calcination is the release of phlogiston, do ashes weigh (although may be lighter in terms of density) </a:t>
            </a:r>
            <a:r>
              <a:rPr lang="en-IN" sz="4200" i="1" dirty="0">
                <a:latin typeface="Times New Roman" panose="02020603050405020304" pitchFamily="18" charset="0"/>
                <a:ea typeface="Calibri" panose="020F0502020204030204" pitchFamily="34" charset="0"/>
                <a:cs typeface="Times New Roman" panose="02020603050405020304" pitchFamily="18" charset="0"/>
              </a:rPr>
              <a:t>more </a:t>
            </a:r>
            <a:r>
              <a:rPr lang="en-IN" sz="4200" dirty="0">
                <a:latin typeface="Times New Roman" panose="02020603050405020304" pitchFamily="18" charset="0"/>
                <a:ea typeface="Calibri" panose="020F0502020204030204" pitchFamily="34" charset="0"/>
                <a:cs typeface="Times New Roman" panose="02020603050405020304" pitchFamily="18" charset="0"/>
              </a:rPr>
              <a:t>than the original metals? </a:t>
            </a:r>
          </a:p>
          <a:p>
            <a:pPr algn="just">
              <a:lnSpc>
                <a:spcPct val="107000"/>
              </a:lnSpc>
              <a:spcAft>
                <a:spcPts val="0"/>
              </a:spcAft>
            </a:pPr>
            <a:r>
              <a:rPr lang="en-IN" sz="4200" dirty="0">
                <a:latin typeface="Times New Roman" panose="02020603050405020304" pitchFamily="18" charset="0"/>
                <a:ea typeface="Calibri" panose="020F0502020204030204" pitchFamily="34" charset="0"/>
                <a:cs typeface="Times New Roman" panose="02020603050405020304" pitchFamily="18" charset="0"/>
              </a:rPr>
              <a:t>Both Becher and Stahl knew of this anomaly. </a:t>
            </a:r>
          </a:p>
          <a:p>
            <a:pPr algn="just">
              <a:lnSpc>
                <a:spcPct val="107000"/>
              </a:lnSpc>
              <a:spcAft>
                <a:spcPts val="0"/>
              </a:spcAft>
            </a:pPr>
            <a:r>
              <a:rPr lang="en-IN" sz="4200" dirty="0">
                <a:latin typeface="Times New Roman" panose="02020603050405020304" pitchFamily="18" charset="0"/>
                <a:ea typeface="Calibri" panose="020F0502020204030204" pitchFamily="34" charset="0"/>
                <a:cs typeface="Times New Roman" panose="02020603050405020304" pitchFamily="18" charset="0"/>
              </a:rPr>
              <a:t>This anomaly was already pointed out by Jean Rey in 1630 and later confirmed by Robert Boyle in 1673. </a:t>
            </a:r>
          </a:p>
          <a:p>
            <a:pPr marL="0" indent="0" algn="just">
              <a:lnSpc>
                <a:spcPct val="107000"/>
              </a:lnSpc>
              <a:spcAft>
                <a:spcPts val="0"/>
              </a:spcAft>
              <a:buNone/>
            </a:pPr>
            <a:r>
              <a:rPr lang="en-IN" sz="4200" dirty="0">
                <a:latin typeface="Times New Roman" panose="02020603050405020304" pitchFamily="18" charset="0"/>
                <a:ea typeface="Calibri" panose="020F0502020204030204" pitchFamily="34" charset="0"/>
                <a:cs typeface="Times New Roman" panose="02020603050405020304" pitchFamily="18" charset="0"/>
              </a:rPr>
              <a:t>A Third set of Auxiliary Hypotheses:</a:t>
            </a:r>
          </a:p>
          <a:p>
            <a:pPr algn="just">
              <a:lnSpc>
                <a:spcPct val="107000"/>
              </a:lnSpc>
              <a:spcAft>
                <a:spcPts val="0"/>
              </a:spcAft>
            </a:pPr>
            <a:r>
              <a:rPr lang="en-IN" sz="4200" dirty="0">
                <a:latin typeface="Times New Roman" panose="02020603050405020304" pitchFamily="18" charset="0"/>
                <a:ea typeface="Calibri" panose="020F0502020204030204" pitchFamily="34" charset="0"/>
                <a:cs typeface="Times New Roman" panose="02020603050405020304" pitchFamily="18" charset="0"/>
              </a:rPr>
              <a:t>These scholars still reconciled this observed anomaly with phlogiston theory by attributing ‘negative weight’ or positive lightness as its flame tends to rise defying gravity.</a:t>
            </a:r>
          </a:p>
          <a:p>
            <a:r>
              <a:rPr lang="en-IN" sz="4200" dirty="0">
                <a:latin typeface="Times New Roman" panose="02020603050405020304" pitchFamily="18" charset="0"/>
                <a:ea typeface="Calibri" panose="020F0502020204030204" pitchFamily="34" charset="0"/>
                <a:cs typeface="Times New Roman" panose="02020603050405020304" pitchFamily="18" charset="0"/>
              </a:rPr>
              <a:t>In 1673, Robert Boyle opined that the weight of the ashes (calxes)  was more because of the addition of ‘fire particles’ in them: ‘</a:t>
            </a:r>
            <a:r>
              <a:rPr lang="en-IN" sz="4200" dirty="0">
                <a:latin typeface="Times New Roman" panose="02020603050405020304" pitchFamily="18" charset="0"/>
              </a:rPr>
              <a:t>It is no wonder that, being wedged into the pores, . . . the accession of so many little bodies, that want not gravity, should, because of their multitudes, be considerable upon a balance</a:t>
            </a:r>
            <a:r>
              <a:rPr lang="en-IN" sz="4200"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0"/>
              </a:spcAft>
            </a:pPr>
            <a:r>
              <a:rPr lang="en-IN" sz="4200" dirty="0">
                <a:latin typeface="Times New Roman" panose="02020603050405020304" pitchFamily="18" charset="0"/>
                <a:cs typeface="Times New Roman" panose="02020603050405020304" pitchFamily="18" charset="0"/>
              </a:rPr>
              <a:t>Guyton de </a:t>
            </a:r>
            <a:r>
              <a:rPr lang="en-IN" sz="4200" dirty="0" err="1">
                <a:latin typeface="Times New Roman" panose="02020603050405020304" pitchFamily="18" charset="0"/>
                <a:cs typeface="Times New Roman" panose="02020603050405020304" pitchFamily="18" charset="0"/>
              </a:rPr>
              <a:t>Morveau</a:t>
            </a:r>
            <a:r>
              <a:rPr lang="en-IN" sz="4200" dirty="0">
                <a:latin typeface="Times New Roman" panose="02020603050405020304" pitchFamily="18" charset="0"/>
                <a:cs typeface="Times New Roman" panose="02020603050405020304" pitchFamily="18" charset="0"/>
              </a:rPr>
              <a:t> in 1772 postulated that Phlogiston was lighter than air and hence, removing it from an object immersed in air would cause a weight gain in the object releasing Phlogiston. </a:t>
            </a:r>
            <a:endParaRPr lang="en-IN" sz="42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0"/>
              </a:spcAft>
              <a:buNone/>
            </a:pPr>
            <a:endParaRPr lang="en-IN" sz="27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941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870B-28BF-4753-8ECD-051239AA3CB5}"/>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The Phlogiston Paradigm Continues: Cavendish’s Experiment</a:t>
            </a:r>
          </a:p>
        </p:txBody>
      </p:sp>
      <p:sp>
        <p:nvSpPr>
          <p:cNvPr id="3" name="Content Placeholder 2">
            <a:extLst>
              <a:ext uri="{FF2B5EF4-FFF2-40B4-BE49-F238E27FC236}">
                <a16:creationId xmlns:a16="http://schemas.microsoft.com/office/drawing/2014/main" id="{5F634A80-64A6-4859-AEB7-BE42C902EF38}"/>
              </a:ext>
            </a:extLst>
          </p:cNvPr>
          <p:cNvSpPr>
            <a:spLocks noGrp="1"/>
          </p:cNvSpPr>
          <p:nvPr>
            <p:ph idx="1"/>
          </p:nvPr>
        </p:nvSpPr>
        <p:spPr/>
        <p:txBody>
          <a:bodyPr>
            <a:normAutofit/>
          </a:bodyPr>
          <a:lstStyle/>
          <a:p>
            <a:pPr algn="ctr"/>
            <a:r>
              <a:rPr lang="en-IN" sz="2300" dirty="0">
                <a:latin typeface="Times New Roman" panose="02020603050405020304" pitchFamily="18" charset="0"/>
                <a:cs typeface="Times New Roman" panose="02020603050405020304" pitchFamily="18" charset="0"/>
              </a:rPr>
              <a:t>Henry Cavendish (1731-1810) in 1766 synced three metals iron, zinc and tin in vitriolic and hydrochloric acids and preserved the gas emerging out of these reactions. Cavendish observed that the gas he captured was indeed 11 times lighter than the air and was highly inflammable. To put it in modern language of chemistry: Zn + H</a:t>
            </a:r>
            <a:r>
              <a:rPr lang="en-IN" sz="2300" baseline="-25000" dirty="0">
                <a:latin typeface="Times New Roman" panose="02020603050405020304" pitchFamily="18" charset="0"/>
                <a:cs typeface="Times New Roman" panose="02020603050405020304" pitchFamily="18" charset="0"/>
              </a:rPr>
              <a:t>2</a:t>
            </a:r>
            <a:r>
              <a:rPr lang="en-IN" sz="2300" dirty="0">
                <a:latin typeface="Times New Roman" panose="02020603050405020304" pitchFamily="18" charset="0"/>
                <a:cs typeface="Times New Roman" panose="02020603050405020304" pitchFamily="18" charset="0"/>
              </a:rPr>
              <a:t>SO</a:t>
            </a:r>
            <a:r>
              <a:rPr lang="en-IN" sz="2300" baseline="-25000" dirty="0">
                <a:latin typeface="Times New Roman" panose="02020603050405020304" pitchFamily="18" charset="0"/>
                <a:cs typeface="Times New Roman" panose="02020603050405020304" pitchFamily="18" charset="0"/>
              </a:rPr>
              <a:t>4</a:t>
            </a:r>
            <a:r>
              <a:rPr lang="en-IN" sz="2300" dirty="0">
                <a:latin typeface="Times New Roman" panose="02020603050405020304" pitchFamily="18" charset="0"/>
                <a:cs typeface="Times New Roman" panose="02020603050405020304" pitchFamily="18" charset="0"/>
              </a:rPr>
              <a:t> → ZnSO</a:t>
            </a:r>
            <a:r>
              <a:rPr lang="en-IN" sz="2300" baseline="-25000" dirty="0">
                <a:latin typeface="Times New Roman" panose="02020603050405020304" pitchFamily="18" charset="0"/>
                <a:cs typeface="Times New Roman" panose="02020603050405020304" pitchFamily="18" charset="0"/>
              </a:rPr>
              <a:t>4</a:t>
            </a:r>
            <a:r>
              <a:rPr lang="en-IN" sz="2300" dirty="0">
                <a:latin typeface="Times New Roman" panose="02020603050405020304" pitchFamily="18" charset="0"/>
                <a:cs typeface="Times New Roman" panose="02020603050405020304" pitchFamily="18" charset="0"/>
              </a:rPr>
              <a:t> + H</a:t>
            </a:r>
            <a:r>
              <a:rPr lang="en-IN" sz="2300" baseline="-25000" dirty="0">
                <a:latin typeface="Times New Roman" panose="02020603050405020304" pitchFamily="18" charset="0"/>
                <a:cs typeface="Times New Roman" panose="02020603050405020304" pitchFamily="18" charset="0"/>
              </a:rPr>
              <a:t>2</a:t>
            </a:r>
            <a:endParaRPr lang="en-IN" sz="2300" dirty="0">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Cavendish’s conclusion: When metals are immersed in acids ‘their </a:t>
            </a:r>
            <a:r>
              <a:rPr lang="en-IN" sz="2300" dirty="0">
                <a:latin typeface="Times New Roman" panose="02020603050405020304" pitchFamily="18" charset="0"/>
              </a:rPr>
              <a:t>phlogiston flies off, without having its nature changed by the acid, and forms inflammable air’. </a:t>
            </a:r>
          </a:p>
          <a:p>
            <a:pPr algn="ctr"/>
            <a:r>
              <a:rPr lang="en-IN" sz="2300" dirty="0">
                <a:latin typeface="Times New Roman" panose="02020603050405020304" pitchFamily="18" charset="0"/>
                <a:cs typeface="Times New Roman" panose="02020603050405020304" pitchFamily="18" charset="0"/>
              </a:rPr>
              <a:t>Cavendish sustained this conclusion through a complementary experiment: he found that the metallic calxes when immersed in acids produced the same salt without the inflammable air (but water!!). (</a:t>
            </a:r>
            <a:r>
              <a:rPr lang="en-IN" sz="2300" dirty="0" err="1">
                <a:latin typeface="Times New Roman" panose="02020603050405020304" pitchFamily="18" charset="0"/>
                <a:cs typeface="Times New Roman" panose="02020603050405020304" pitchFamily="18" charset="0"/>
              </a:rPr>
              <a:t>ZnO</a:t>
            </a:r>
            <a:r>
              <a:rPr lang="en-IN" sz="2300" dirty="0">
                <a:latin typeface="Times New Roman" panose="02020603050405020304" pitchFamily="18" charset="0"/>
                <a:cs typeface="Times New Roman" panose="02020603050405020304" pitchFamily="18" charset="0"/>
              </a:rPr>
              <a:t> + H</a:t>
            </a:r>
            <a:r>
              <a:rPr lang="en-IN" sz="2300" baseline="-25000" dirty="0">
                <a:latin typeface="Times New Roman" panose="02020603050405020304" pitchFamily="18" charset="0"/>
                <a:cs typeface="Times New Roman" panose="02020603050405020304" pitchFamily="18" charset="0"/>
              </a:rPr>
              <a:t>2</a:t>
            </a:r>
            <a:r>
              <a:rPr lang="en-IN" sz="2300" dirty="0">
                <a:latin typeface="Times New Roman" panose="02020603050405020304" pitchFamily="18" charset="0"/>
                <a:cs typeface="Times New Roman" panose="02020603050405020304" pitchFamily="18" charset="0"/>
              </a:rPr>
              <a:t>SO</a:t>
            </a:r>
            <a:r>
              <a:rPr lang="en-IN" sz="2300" baseline="-25000" dirty="0">
                <a:latin typeface="Times New Roman" panose="02020603050405020304" pitchFamily="18" charset="0"/>
                <a:cs typeface="Times New Roman" panose="02020603050405020304" pitchFamily="18" charset="0"/>
              </a:rPr>
              <a:t>4</a:t>
            </a:r>
            <a:r>
              <a:rPr lang="en-IN" sz="2300" dirty="0">
                <a:latin typeface="Times New Roman" panose="02020603050405020304" pitchFamily="18" charset="0"/>
                <a:cs typeface="Times New Roman" panose="02020603050405020304" pitchFamily="18" charset="0"/>
              </a:rPr>
              <a:t> → ZnSO</a:t>
            </a:r>
            <a:r>
              <a:rPr lang="en-IN" sz="2300" baseline="-25000" dirty="0">
                <a:latin typeface="Times New Roman" panose="02020603050405020304" pitchFamily="18" charset="0"/>
                <a:cs typeface="Times New Roman" panose="02020603050405020304" pitchFamily="18" charset="0"/>
              </a:rPr>
              <a:t>4</a:t>
            </a:r>
            <a:r>
              <a:rPr lang="en-IN" sz="2300" dirty="0">
                <a:latin typeface="Times New Roman" panose="02020603050405020304" pitchFamily="18" charset="0"/>
                <a:cs typeface="Times New Roman" panose="02020603050405020304" pitchFamily="18" charset="0"/>
              </a:rPr>
              <a:t> + H</a:t>
            </a:r>
            <a:r>
              <a:rPr lang="en-IN" sz="2300" baseline="-25000" dirty="0">
                <a:latin typeface="Times New Roman" panose="02020603050405020304" pitchFamily="18" charset="0"/>
                <a:cs typeface="Times New Roman" panose="02020603050405020304" pitchFamily="18" charset="0"/>
              </a:rPr>
              <a:t>2</a:t>
            </a:r>
            <a:r>
              <a:rPr lang="en-IN" sz="2300" dirty="0">
                <a:latin typeface="Times New Roman" panose="02020603050405020304" pitchFamily="18" charset="0"/>
                <a:cs typeface="Times New Roman" panose="02020603050405020304" pitchFamily="18" charset="0"/>
              </a:rPr>
              <a:t>O </a:t>
            </a:r>
            <a:r>
              <a:rPr lang="en-IN" sz="2100" dirty="0">
                <a:latin typeface="Times New Roman" panose="02020603050405020304" pitchFamily="18" charset="0"/>
                <a:cs typeface="Times New Roman" panose="02020603050405020304" pitchFamily="18" charset="0"/>
              </a:rPr>
              <a:t>in modern chemical language).</a:t>
            </a:r>
          </a:p>
          <a:p>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969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88D6-5097-4D52-AC48-5D65AFE1C64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A New Set of Anomalies</a:t>
            </a:r>
          </a:p>
        </p:txBody>
      </p:sp>
      <p:sp>
        <p:nvSpPr>
          <p:cNvPr id="3" name="Content Placeholder 2">
            <a:extLst>
              <a:ext uri="{FF2B5EF4-FFF2-40B4-BE49-F238E27FC236}">
                <a16:creationId xmlns:a16="http://schemas.microsoft.com/office/drawing/2014/main" id="{FD4B6BDF-9C1B-40A9-972D-879271B205DB}"/>
              </a:ext>
            </a:extLst>
          </p:cNvPr>
          <p:cNvSpPr>
            <a:spLocks noGrp="1"/>
          </p:cNvSpPr>
          <p:nvPr>
            <p:ph idx="1"/>
          </p:nvPr>
        </p:nvSpPr>
        <p:spPr/>
        <p:txBody>
          <a:bodyPr>
            <a:normAutofit/>
          </a:bodyPr>
          <a:lstStyle/>
          <a:p>
            <a:r>
              <a:rPr lang="en-IN" sz="2100" dirty="0">
                <a:latin typeface="Times New Roman" panose="02020603050405020304" pitchFamily="18" charset="0"/>
                <a:cs typeface="Times New Roman" panose="02020603050405020304" pitchFamily="18" charset="0"/>
              </a:rPr>
              <a:t>So, Cavendish’s experiment identified Phlogiston as the ‘inflammable air’. His experiments forged some very elaborate connection between phlogiston and observed phenomena with concrete practical operations.</a:t>
            </a:r>
          </a:p>
          <a:p>
            <a:r>
              <a:rPr lang="en-IN" sz="2100" dirty="0">
                <a:latin typeface="Times New Roman" panose="02020603050405020304" pitchFamily="18" charset="0"/>
                <a:cs typeface="Times New Roman" panose="02020603050405020304" pitchFamily="18" charset="0"/>
              </a:rPr>
              <a:t>This identification advanced certain important anomalies: </a:t>
            </a:r>
          </a:p>
          <a:p>
            <a:pPr marL="457200" indent="-457200">
              <a:buAutoNum type="arabicPeriod"/>
            </a:pPr>
            <a:r>
              <a:rPr lang="en-IN" sz="2100" dirty="0">
                <a:latin typeface="Times New Roman" panose="02020603050405020304" pitchFamily="18" charset="0"/>
                <a:cs typeface="Times New Roman" panose="02020603050405020304" pitchFamily="18" charset="0"/>
              </a:rPr>
              <a:t>When things are burnt, they are supposed to release Phlogiston and Cavendish says phlogiston itself burns. So, when Phlogiston burns it must have released it from itself!!</a:t>
            </a:r>
          </a:p>
          <a:p>
            <a:pPr marL="457200" indent="-457200">
              <a:buAutoNum type="arabicPeriod"/>
            </a:pPr>
            <a:r>
              <a:rPr lang="en-IN" sz="2100" dirty="0">
                <a:latin typeface="Times New Roman" panose="02020603050405020304" pitchFamily="18" charset="0"/>
                <a:cs typeface="Times New Roman" panose="02020603050405020304" pitchFamily="18" charset="0"/>
              </a:rPr>
              <a:t>Cavendish’s later experiments (presumably done in late 1770s and early 1780s) found that the metals immersed in concentrated vitriolic acid didn’t produce phlogiston, which made him conclude the following: ‘Concentrated vitriolic acid on reaction with metals produce salt, water and the product of reduction of sulphur’. </a:t>
            </a:r>
          </a:p>
          <a:p>
            <a:pPr marL="457200" indent="-457200">
              <a:buAutoNum type="arabicPeriod"/>
            </a:pPr>
            <a:r>
              <a:rPr lang="en-IN" sz="2100" dirty="0">
                <a:latin typeface="Times New Roman" panose="02020603050405020304" pitchFamily="18" charset="0"/>
                <a:cs typeface="Times New Roman" panose="02020603050405020304" pitchFamily="18" charset="0"/>
              </a:rPr>
              <a:t>All these findings made him tentative about his 1766 conclusions. However, the 1766 experiment remained iconic in chemistry for a long time. </a:t>
            </a:r>
          </a:p>
        </p:txBody>
      </p:sp>
    </p:spTree>
    <p:extLst>
      <p:ext uri="{BB962C8B-B14F-4D97-AF65-F5344CB8AC3E}">
        <p14:creationId xmlns:p14="http://schemas.microsoft.com/office/powerpoint/2010/main" val="2265266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1CFD-C7E0-45F2-9CFD-15BC4AC02C6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The Birth of the Oxygen Paradigm</a:t>
            </a:r>
          </a:p>
        </p:txBody>
      </p:sp>
      <p:sp>
        <p:nvSpPr>
          <p:cNvPr id="3" name="Content Placeholder 2">
            <a:extLst>
              <a:ext uri="{FF2B5EF4-FFF2-40B4-BE49-F238E27FC236}">
                <a16:creationId xmlns:a16="http://schemas.microsoft.com/office/drawing/2014/main" id="{B1779489-BDB5-45CA-944F-228AD7232C09}"/>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In 1772, Lavoisier burned sulphur with phosphorus in air confined over water and observed the reduction in the volume of the air and the increase in weight of the sulphur and phosphorus (Musgrave 1976).</a:t>
            </a:r>
          </a:p>
          <a:p>
            <a:r>
              <a:rPr lang="en-IN" dirty="0">
                <a:latin typeface="Times New Roman" panose="02020603050405020304" pitchFamily="18" charset="0"/>
                <a:cs typeface="Times New Roman" panose="02020603050405020304" pitchFamily="18" charset="0"/>
              </a:rPr>
              <a:t>Lavoisier’s Three-stage conclusion:</a:t>
            </a:r>
          </a:p>
          <a:p>
            <a:pPr marL="0" indent="0">
              <a:buNone/>
            </a:pPr>
            <a:r>
              <a:rPr lang="en-IN" dirty="0">
                <a:latin typeface="Times New Roman" panose="02020603050405020304" pitchFamily="18" charset="0"/>
                <a:cs typeface="Times New Roman" panose="02020603050405020304" pitchFamily="18" charset="0"/>
              </a:rPr>
              <a:t>1. 10 September, 1772: ‘When phosphorus burns, air is absorbed’.</a:t>
            </a:r>
          </a:p>
          <a:p>
            <a:pPr marL="0" indent="0">
              <a:buNone/>
            </a:pPr>
            <a:r>
              <a:rPr lang="en-IN" dirty="0">
                <a:latin typeface="Times New Roman" panose="02020603050405020304" pitchFamily="18" charset="0"/>
                <a:cs typeface="Times New Roman" panose="02020603050405020304" pitchFamily="18" charset="0"/>
              </a:rPr>
              <a:t>2. 20 October, 1772: ‘As phosphorus releases phlogiston, it absorbs air’.</a:t>
            </a:r>
          </a:p>
          <a:p>
            <a:pPr marL="0" indent="0" algn="just">
              <a:buNone/>
            </a:pPr>
            <a:r>
              <a:rPr lang="en-IN" dirty="0">
                <a:latin typeface="Times New Roman" panose="02020603050405020304" pitchFamily="18" charset="0"/>
                <a:cs typeface="Times New Roman" panose="02020603050405020304" pitchFamily="18" charset="0"/>
              </a:rPr>
              <a:t>3. 1 November, 1772: ‘About eight days ago I discovered that sulphur in burning, far from losing weight, on the contrary gains it; it is the same with phosphorus; this increase of weight arises from a prodigious quantity of air that is fixed during combustion and combines with the vapours. This discovery, which I have established by experiments, that I regard as decisive, has led me to think that what is observed in the case of sulphur and phosphorus may well take place in the case of all substances that gain in weight by combustion and calcination; and I am persuaded that the increase in weight of metallic calxes is due to the same cause’ (quoted in Musgrave 1776). </a:t>
            </a:r>
          </a:p>
        </p:txBody>
      </p:sp>
    </p:spTree>
    <p:extLst>
      <p:ext uri="{BB962C8B-B14F-4D97-AF65-F5344CB8AC3E}">
        <p14:creationId xmlns:p14="http://schemas.microsoft.com/office/powerpoint/2010/main" val="106898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A3DF-1070-469F-A420-4F8E08280E4A}"/>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Lavoisier in conversation with Boyle</a:t>
            </a:r>
          </a:p>
        </p:txBody>
      </p:sp>
      <p:sp>
        <p:nvSpPr>
          <p:cNvPr id="3" name="Content Placeholder 2">
            <a:extLst>
              <a:ext uri="{FF2B5EF4-FFF2-40B4-BE49-F238E27FC236}">
                <a16:creationId xmlns:a16="http://schemas.microsoft.com/office/drawing/2014/main" id="{1F83FAD5-AFED-4B81-907A-7B750130846A}"/>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Lavoisier now compared his understanding of weight gain of calxes against Boyle’s theory (discussed in the last class). </a:t>
            </a:r>
          </a:p>
          <a:p>
            <a:r>
              <a:rPr lang="en-IN" sz="2400" dirty="0">
                <a:latin typeface="Times New Roman" panose="02020603050405020304" pitchFamily="18" charset="0"/>
                <a:cs typeface="Times New Roman" panose="02020603050405020304" pitchFamily="18" charset="0"/>
              </a:rPr>
              <a:t>Boyle said if metal is calcinated in a sealed container the additional weight came from outside the container. He did not weigh the entire container. Lavoisier had weighed the entire container and didn’t notice any overall weight gain. This made him conclude that the weight increase in the </a:t>
            </a:r>
            <a:r>
              <a:rPr lang="en-IN" sz="2400" dirty="0" err="1">
                <a:latin typeface="Times New Roman" panose="02020603050405020304" pitchFamily="18" charset="0"/>
                <a:cs typeface="Times New Roman" panose="02020603050405020304" pitchFamily="18" charset="0"/>
              </a:rPr>
              <a:t>calx</a:t>
            </a:r>
            <a:r>
              <a:rPr lang="en-IN" sz="2400" dirty="0">
                <a:latin typeface="Times New Roman" panose="02020603050405020304" pitchFamily="18" charset="0"/>
                <a:cs typeface="Times New Roman" panose="02020603050405020304" pitchFamily="18" charset="0"/>
              </a:rPr>
              <a:t> must have come from inside the bottle (Musgrave 1976). </a:t>
            </a:r>
          </a:p>
          <a:p>
            <a:r>
              <a:rPr lang="en-IN" sz="2400" dirty="0">
                <a:latin typeface="Times New Roman" panose="02020603050405020304" pitchFamily="18" charset="0"/>
                <a:cs typeface="Times New Roman" panose="02020603050405020304" pitchFamily="18" charset="0"/>
              </a:rPr>
              <a:t>This was an important stepping-stone for the new paradigm. </a:t>
            </a:r>
          </a:p>
        </p:txBody>
      </p:sp>
    </p:spTree>
    <p:extLst>
      <p:ext uri="{BB962C8B-B14F-4D97-AF65-F5344CB8AC3E}">
        <p14:creationId xmlns:p14="http://schemas.microsoft.com/office/powerpoint/2010/main" val="3496878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0B5B-47F2-4924-B656-F640EB7B9EF9}"/>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Priestley’s Experiments (follow the specific portion in Musgrave 1976)</a:t>
            </a:r>
          </a:p>
        </p:txBody>
      </p:sp>
      <p:sp>
        <p:nvSpPr>
          <p:cNvPr id="3" name="Content Placeholder 2">
            <a:extLst>
              <a:ext uri="{FF2B5EF4-FFF2-40B4-BE49-F238E27FC236}">
                <a16:creationId xmlns:a16="http://schemas.microsoft.com/office/drawing/2014/main" id="{E39358F3-1CA8-4DD3-8BDF-389675AB9DE5}"/>
              </a:ext>
            </a:extLst>
          </p:cNvPr>
          <p:cNvSpPr>
            <a:spLocks noGrp="1"/>
          </p:cNvSpPr>
          <p:nvPr>
            <p:ph idx="1"/>
          </p:nvPr>
        </p:nvSpPr>
        <p:spPr>
          <a:xfrm>
            <a:off x="838200" y="1192696"/>
            <a:ext cx="10515600" cy="6188765"/>
          </a:xfrm>
        </p:spPr>
        <p:txBody>
          <a:bodyPr>
            <a:noAutofit/>
          </a:bodyPr>
          <a:lstStyle/>
          <a:p>
            <a:r>
              <a:rPr lang="en-IN" sz="2100" dirty="0">
                <a:latin typeface="Times New Roman" panose="02020603050405020304" pitchFamily="18" charset="0"/>
                <a:cs typeface="Times New Roman" panose="02020603050405020304" pitchFamily="18" charset="0"/>
              </a:rPr>
              <a:t>Priestley’s basic idea about ‘airs’: Different airs are all composed of some earth, nitrous acid and phlogiston in various proportions. He had a graded understanding of airs:</a:t>
            </a:r>
          </a:p>
          <a:p>
            <a:pPr marL="0" indent="0">
              <a:buNone/>
            </a:pPr>
            <a:r>
              <a:rPr lang="en-IN" sz="2100" dirty="0">
                <a:latin typeface="Times New Roman" panose="02020603050405020304" pitchFamily="18" charset="0"/>
                <a:cs typeface="Times New Roman" panose="02020603050405020304" pitchFamily="18" charset="0"/>
              </a:rPr>
              <a:t>‘</a:t>
            </a:r>
            <a:r>
              <a:rPr lang="en-IN" sz="2100" dirty="0">
                <a:latin typeface="Times New Roman" panose="02020603050405020304" pitchFamily="18" charset="0"/>
              </a:rPr>
              <a:t>Upon the whole, I think, it may safely be concluded, that the purest air is that which contains the least phlogiston: that air is impure... in proportion as it contains more of that principle; and that there is a regular gradation from </a:t>
            </a:r>
            <a:r>
              <a:rPr lang="en-IN" sz="2100" i="1" dirty="0">
                <a:latin typeface="Times New Roman" panose="02020603050405020304" pitchFamily="18" charset="0"/>
              </a:rPr>
              <a:t>dephlogisticated air, </a:t>
            </a:r>
            <a:r>
              <a:rPr lang="en-IN" sz="2100" dirty="0">
                <a:latin typeface="Times New Roman" panose="02020603050405020304" pitchFamily="18" charset="0"/>
              </a:rPr>
              <a:t>through common air, and </a:t>
            </a:r>
            <a:r>
              <a:rPr lang="en-IN" sz="2100" i="1" dirty="0">
                <a:latin typeface="Times New Roman" panose="02020603050405020304" pitchFamily="18" charset="0"/>
              </a:rPr>
              <a:t>phlogistigated air, </a:t>
            </a:r>
            <a:r>
              <a:rPr lang="en-IN" sz="2100" dirty="0">
                <a:latin typeface="Times New Roman" panose="02020603050405020304" pitchFamily="18" charset="0"/>
              </a:rPr>
              <a:t>down to nitrous air; the last species of air containing the most, and the first mentioned the least phlogiston possible, the common basis of them all being the nitrous acid; so that all these kinds of air differ chiefly in the quantity of phlogiston they contain</a:t>
            </a:r>
            <a:r>
              <a:rPr lang="en-IN" sz="2100" dirty="0">
                <a:latin typeface="Times New Roman" panose="02020603050405020304" pitchFamily="18" charset="0"/>
                <a:cs typeface="Times New Roman" panose="02020603050405020304" pitchFamily="18" charset="0"/>
              </a:rPr>
              <a:t>’ (Musgrave 1976). </a:t>
            </a:r>
          </a:p>
          <a:p>
            <a:r>
              <a:rPr lang="en-IN" sz="2100" dirty="0">
                <a:latin typeface="Times New Roman" panose="02020603050405020304" pitchFamily="18" charset="0"/>
                <a:cs typeface="Times New Roman" panose="02020603050405020304" pitchFamily="18" charset="0"/>
              </a:rPr>
              <a:t>He found that the weight of calxes increased by an air that ‘would not dissolve in water’. Air from the mercury </a:t>
            </a:r>
            <a:r>
              <a:rPr lang="en-IN" sz="2100" dirty="0" err="1">
                <a:latin typeface="Times New Roman" panose="02020603050405020304" pitchFamily="18" charset="0"/>
                <a:cs typeface="Times New Roman" panose="02020603050405020304" pitchFamily="18" charset="0"/>
              </a:rPr>
              <a:t>calx</a:t>
            </a:r>
            <a:r>
              <a:rPr lang="en-IN" sz="2100" dirty="0">
                <a:latin typeface="Times New Roman" panose="02020603050405020304" pitchFamily="18" charset="0"/>
                <a:cs typeface="Times New Roman" panose="02020603050405020304" pitchFamily="18" charset="0"/>
              </a:rPr>
              <a:t>  must be a new kind of air that supports combustion better than normal air. He called it dephlogisticated air. </a:t>
            </a:r>
          </a:p>
          <a:p>
            <a:r>
              <a:rPr lang="en-IN" sz="2100" dirty="0">
                <a:latin typeface="Times New Roman" panose="02020603050405020304" pitchFamily="18" charset="0"/>
                <a:cs typeface="Times New Roman" panose="02020603050405020304" pitchFamily="18" charset="0"/>
              </a:rPr>
              <a:t>Priestley’s experiments were completed by 1774. Before the discovery was published he visited Paris and shared his observations with Lavoisier. </a:t>
            </a:r>
          </a:p>
          <a:p>
            <a:r>
              <a:rPr lang="en-IN" sz="2100" dirty="0">
                <a:latin typeface="Times New Roman" panose="02020603050405020304" pitchFamily="18" charset="0"/>
                <a:cs typeface="Times New Roman" panose="02020603050405020304" pitchFamily="18" charset="0"/>
              </a:rPr>
              <a:t>After the meeting, Lavoisier repeats Priestley’s experiments and famously comments in 1774:</a:t>
            </a:r>
            <a:r>
              <a:rPr lang="en-IN" sz="2100" dirty="0">
                <a:latin typeface="Times New Roman" panose="02020603050405020304" pitchFamily="18" charset="0"/>
                <a:ea typeface="Calibri" panose="020F0502020204030204" pitchFamily="34" charset="0"/>
              </a:rPr>
              <a:t> “</a:t>
            </a:r>
            <a:r>
              <a:rPr lang="en-IN" sz="2100" dirty="0" err="1">
                <a:latin typeface="Times New Roman" panose="02020603050405020304" pitchFamily="18" charset="0"/>
                <a:ea typeface="Calibri" panose="020F0502020204030204" pitchFamily="34" charset="0"/>
              </a:rPr>
              <a:t>Dr.</a:t>
            </a:r>
            <a:r>
              <a:rPr lang="en-IN" sz="2100" dirty="0">
                <a:latin typeface="Times New Roman" panose="02020603050405020304" pitchFamily="18" charset="0"/>
                <a:ea typeface="Calibri" panose="020F0502020204030204" pitchFamily="34" charset="0"/>
              </a:rPr>
              <a:t> Priestley’s work represented a train of experiments, not much interrupted by any reasoning, an assemblage of facts”. Hence, I am justified in using such an assemblage as a quarry for more developed chemical theorising. </a:t>
            </a:r>
            <a:endParaRPr lang="en-IN" sz="21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87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51F4-35A7-4C2F-B7F4-DB530E3FBCB6}"/>
              </a:ext>
            </a:extLst>
          </p:cNvPr>
          <p:cNvSpPr>
            <a:spLocks noGrp="1"/>
          </p:cNvSpPr>
          <p:nvPr>
            <p:ph type="title"/>
          </p:nvPr>
        </p:nvSpPr>
        <p:spPr>
          <a:xfrm>
            <a:off x="838200" y="365125"/>
            <a:ext cx="10515600" cy="973345"/>
          </a:xfrm>
        </p:spPr>
        <p:txBody>
          <a:bodyPr>
            <a:normAutofit/>
          </a:bodyPr>
          <a:lstStyle/>
          <a:p>
            <a:r>
              <a:rPr lang="en-IN" sz="2100" dirty="0">
                <a:latin typeface="Times New Roman" panose="02020603050405020304" pitchFamily="18" charset="0"/>
                <a:cs typeface="Times New Roman" panose="02020603050405020304" pitchFamily="18" charset="0"/>
              </a:rPr>
              <a:t>The Discovery of Oxygen (follow Schaffer 1986)</a:t>
            </a:r>
          </a:p>
        </p:txBody>
      </p:sp>
      <p:sp>
        <p:nvSpPr>
          <p:cNvPr id="3" name="Content Placeholder 2">
            <a:extLst>
              <a:ext uri="{FF2B5EF4-FFF2-40B4-BE49-F238E27FC236}">
                <a16:creationId xmlns:a16="http://schemas.microsoft.com/office/drawing/2014/main" id="{AFEA823A-42AD-4C0A-BD4E-3E3F86937DF7}"/>
              </a:ext>
            </a:extLst>
          </p:cNvPr>
          <p:cNvSpPr>
            <a:spLocks noGrp="1"/>
          </p:cNvSpPr>
          <p:nvPr>
            <p:ph idx="1"/>
          </p:nvPr>
        </p:nvSpPr>
        <p:spPr>
          <a:xfrm>
            <a:off x="838200" y="927651"/>
            <a:ext cx="10515600" cy="6135757"/>
          </a:xfrm>
        </p:spPr>
        <p:txBody>
          <a:bodyPr>
            <a:noAutofit/>
          </a:bodyPr>
          <a:lstStyle/>
          <a:p>
            <a:r>
              <a:rPr lang="en-IN" sz="1850" dirty="0">
                <a:latin typeface="Times New Roman" panose="02020603050405020304" pitchFamily="18" charset="0"/>
                <a:cs typeface="Times New Roman" panose="02020603050405020304" pitchFamily="18" charset="0"/>
              </a:rPr>
              <a:t>15 March, 1775: Priestly dispatches a letter to Royal Society: “the most remarkable of all the kinds of air that I have produced . . . is one that is five or six times better than common air, for the purpose of respiration, inflammation, and, I believe, every other use of common </a:t>
            </a:r>
            <a:r>
              <a:rPr lang="en-IN" sz="1850" dirty="0" err="1">
                <a:latin typeface="Times New Roman" panose="02020603050405020304" pitchFamily="18" charset="0"/>
                <a:cs typeface="Times New Roman" panose="02020603050405020304" pitchFamily="18" charset="0"/>
              </a:rPr>
              <a:t>atmospherical</a:t>
            </a:r>
            <a:r>
              <a:rPr lang="en-IN" sz="1850" dirty="0">
                <a:latin typeface="Times New Roman" panose="02020603050405020304" pitchFamily="18" charset="0"/>
                <a:cs typeface="Times New Roman" panose="02020603050405020304" pitchFamily="18" charset="0"/>
              </a:rPr>
              <a:t> air.”</a:t>
            </a:r>
          </a:p>
          <a:p>
            <a:r>
              <a:rPr lang="en-IN" sz="1850" dirty="0">
                <a:latin typeface="Times New Roman" panose="02020603050405020304" pitchFamily="18" charset="0"/>
                <a:cs typeface="Times New Roman" panose="02020603050405020304" pitchFamily="18" charset="0"/>
              </a:rPr>
              <a:t>26 April, 1775: Lavoisier submits an account to the Royal Academy of Science describing a set of experiments on the air generated from heating the red mercury </a:t>
            </a:r>
            <a:r>
              <a:rPr lang="en-IN" sz="1850" dirty="0" err="1">
                <a:latin typeface="Times New Roman" panose="02020603050405020304" pitchFamily="18" charset="0"/>
                <a:cs typeface="Times New Roman" panose="02020603050405020304" pitchFamily="18" charset="0"/>
              </a:rPr>
              <a:t>calx</a:t>
            </a:r>
            <a:r>
              <a:rPr lang="en-IN" sz="1850" dirty="0">
                <a:latin typeface="Times New Roman" panose="02020603050405020304" pitchFamily="18" charset="0"/>
                <a:cs typeface="Times New Roman" panose="02020603050405020304" pitchFamily="18" charset="0"/>
              </a:rPr>
              <a:t>. He calls this air the ‘purest portion of the air in which we live’. </a:t>
            </a:r>
          </a:p>
          <a:p>
            <a:r>
              <a:rPr lang="en-IN" sz="1850" dirty="0">
                <a:latin typeface="Times New Roman" panose="02020603050405020304" pitchFamily="18" charset="0"/>
                <a:cs typeface="Times New Roman" panose="02020603050405020304" pitchFamily="18" charset="0"/>
              </a:rPr>
              <a:t>Late February, 1775: An entry in Lavoisier’s notebook reads as follows: ‘some form of matter of fire was an emanation from metals in calcination and then combined with common air…all of this agrees very much with the system of Priestley…however there is nevertheless a very noticeable difference’. </a:t>
            </a:r>
          </a:p>
          <a:p>
            <a:r>
              <a:rPr lang="en-IN" sz="1850" dirty="0">
                <a:latin typeface="Times New Roman" panose="02020603050405020304" pitchFamily="18" charset="0"/>
                <a:cs typeface="Times New Roman" panose="02020603050405020304" pitchFamily="18" charset="0"/>
              </a:rPr>
              <a:t>For a long time, the difference he senses remains unarticulated in Lavoisier papers. </a:t>
            </a:r>
          </a:p>
          <a:p>
            <a:r>
              <a:rPr lang="en-IN" sz="1850" dirty="0">
                <a:latin typeface="Times New Roman" panose="02020603050405020304" pitchFamily="18" charset="0"/>
                <a:cs typeface="Times New Roman" panose="02020603050405020304" pitchFamily="18" charset="0"/>
              </a:rPr>
              <a:t>Even the entry on 13 February, 1776 gives us a sense that Lavoisier is still using Priestley’s techniques for the assessment of air. </a:t>
            </a:r>
          </a:p>
          <a:p>
            <a:r>
              <a:rPr lang="en-IN" sz="1850" dirty="0">
                <a:latin typeface="Times New Roman" panose="02020603050405020304" pitchFamily="18" charset="0"/>
                <a:cs typeface="Times New Roman" panose="02020603050405020304" pitchFamily="18" charset="0"/>
              </a:rPr>
              <a:t>April, 1776: He begins to refer to ‘a principle of fire much more ancient than the phlogiston of Priestley’. </a:t>
            </a:r>
          </a:p>
          <a:p>
            <a:r>
              <a:rPr lang="en-IN" sz="1850" dirty="0">
                <a:latin typeface="Times New Roman" panose="02020603050405020304" pitchFamily="18" charset="0"/>
                <a:cs typeface="Times New Roman" panose="02020603050405020304" pitchFamily="18" charset="0"/>
              </a:rPr>
              <a:t>1783: In a paper on the subject, Lavoisier stakes claim on a discovery saying that it took place on 26 April, 1775. He writes: The impartial public had now judged that I myself should be considered as the author of the discovery of the cause of the increase in the weight of the metallic calxes’. </a:t>
            </a:r>
          </a:p>
          <a:p>
            <a:r>
              <a:rPr lang="en-IN" sz="1850" dirty="0">
                <a:latin typeface="Times New Roman" panose="02020603050405020304" pitchFamily="18" charset="0"/>
              </a:rPr>
              <a:t>‘Combustion and calcination are combinations of substances with the pure part of the air;  fixed air is a combination of the pure part of the air with charcoal; any </a:t>
            </a:r>
            <a:r>
              <a:rPr lang="en-IN" sz="1850" dirty="0" err="1">
                <a:latin typeface="Times New Roman" panose="02020603050405020304" pitchFamily="18" charset="0"/>
              </a:rPr>
              <a:t>calx</a:t>
            </a:r>
            <a:r>
              <a:rPr lang="en-IN" sz="1850" dirty="0">
                <a:latin typeface="Times New Roman" panose="02020603050405020304" pitchFamily="18" charset="0"/>
              </a:rPr>
              <a:t> reduced without charcoal will yield the pure part of the air’.</a:t>
            </a:r>
            <a:endParaRPr lang="en-IN" sz="18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5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9258-2F0B-4EB6-B949-827589EFA0A3}"/>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“Anomaly”, “Crisis”, “Revolution”</a:t>
            </a:r>
          </a:p>
        </p:txBody>
      </p:sp>
      <p:sp>
        <p:nvSpPr>
          <p:cNvPr id="3" name="Content Placeholder 2">
            <a:extLst>
              <a:ext uri="{FF2B5EF4-FFF2-40B4-BE49-F238E27FC236}">
                <a16:creationId xmlns:a16="http://schemas.microsoft.com/office/drawing/2014/main" id="{D036EA35-F3AE-484E-9A54-32322386D6C8}"/>
              </a:ext>
            </a:extLst>
          </p:cNvPr>
          <p:cNvSpPr>
            <a:spLocks noGrp="1"/>
          </p:cNvSpPr>
          <p:nvPr>
            <p:ph idx="1"/>
          </p:nvPr>
        </p:nvSpPr>
        <p:spPr>
          <a:xfrm>
            <a:off x="838200" y="1311965"/>
            <a:ext cx="10515600" cy="5180909"/>
          </a:xfrm>
        </p:spPr>
        <p:txBody>
          <a:bodyPr>
            <a:normAutofit/>
          </a:bodyPr>
          <a:lstStyle/>
          <a:p>
            <a:pPr lvl="0" algn="just"/>
            <a:r>
              <a:rPr lang="en-IN" sz="2000" dirty="0">
                <a:latin typeface="Times New Roman" panose="02020603050405020304" pitchFamily="18" charset="0"/>
                <a:cs typeface="Times New Roman" panose="02020603050405020304" pitchFamily="18" charset="0"/>
              </a:rPr>
              <a:t>The stable growth of normal science is, at times, punctuated by </a:t>
            </a:r>
            <a:r>
              <a:rPr lang="en-IN" sz="2000" u="sng" dirty="0">
                <a:latin typeface="Times New Roman" panose="02020603050405020304" pitchFamily="18" charset="0"/>
                <a:cs typeface="Times New Roman" panose="02020603050405020304" pitchFamily="18" charset="0"/>
              </a:rPr>
              <a:t>anomalies</a:t>
            </a:r>
            <a:r>
              <a:rPr lang="en-IN" sz="2000" dirty="0">
                <a:latin typeface="Times New Roman" panose="02020603050405020304" pitchFamily="18" charset="0"/>
                <a:cs typeface="Times New Roman" panose="02020603050405020304" pitchFamily="18" charset="0"/>
              </a:rPr>
              <a:t>—moments when conceptual boxes provided by the paradigm fails to resolve certain newly observed anomalies in nature. Anomaly </a:t>
            </a:r>
            <a:r>
              <a:rPr lang="en-IN" sz="2000" dirty="0">
                <a:solidFill>
                  <a:prstClr val="black"/>
                </a:solidFill>
                <a:latin typeface="Times New Roman" panose="02020603050405020304" pitchFamily="18" charset="0"/>
                <a:cs typeface="Times New Roman" panose="02020603050405020304" pitchFamily="18" charset="0"/>
              </a:rPr>
              <a:t>“subverts the existing scientific practice” (p 6). Anomaly leads to </a:t>
            </a:r>
            <a:r>
              <a:rPr lang="en-IN" sz="2000" dirty="0">
                <a:solidFill>
                  <a:srgbClr val="000000"/>
                </a:solidFill>
                <a:latin typeface="Times New Roman" panose="02020603050405020304" pitchFamily="18" charset="0"/>
                <a:cs typeface="Times New Roman" panose="02020603050405020304" pitchFamily="18" charset="0"/>
              </a:rPr>
              <a:t>t</a:t>
            </a:r>
            <a:r>
              <a:rPr lang="en-IN" sz="2000" dirty="0">
                <a:solidFill>
                  <a:srgbClr val="000000"/>
                </a:solidFill>
                <a:latin typeface="Times New Roman" panose="02020603050405020304" pitchFamily="18" charset="0"/>
              </a:rPr>
              <a:t>he recognition that nature has violated the paradigm-induced expectations that govern normal science.</a:t>
            </a:r>
          </a:p>
          <a:p>
            <a:pPr lvl="0" algn="just"/>
            <a:r>
              <a:rPr lang="en-IN" sz="2000" dirty="0">
                <a:solidFill>
                  <a:srgbClr val="FF0000"/>
                </a:solidFill>
                <a:latin typeface="Times New Roman" panose="02020603050405020304" pitchFamily="18" charset="0"/>
                <a:cs typeface="Times New Roman" panose="02020603050405020304" pitchFamily="18" charset="0"/>
              </a:rPr>
              <a:t>Discovery or ‘novelty of fact’ begins with the identification of anomalies</a:t>
            </a:r>
            <a:r>
              <a:rPr lang="en-IN" sz="2000" dirty="0">
                <a:latin typeface="Times New Roman" panose="02020603050405020304" pitchFamily="18" charset="0"/>
                <a:cs typeface="Times New Roman" panose="02020603050405020304" pitchFamily="18" charset="0"/>
              </a:rPr>
              <a:t>. </a:t>
            </a:r>
          </a:p>
          <a:p>
            <a:pPr algn="just"/>
            <a:r>
              <a:rPr lang="en-IN" sz="2000" dirty="0">
                <a:solidFill>
                  <a:srgbClr val="FF0000"/>
                </a:solidFill>
                <a:latin typeface="Times New Roman" panose="02020603050405020304" pitchFamily="18" charset="0"/>
                <a:cs typeface="Times New Roman" panose="02020603050405020304" pitchFamily="18" charset="0"/>
              </a:rPr>
              <a:t>A puzzle continues to remain a puzzle until it acquires enough critical mass (i.e., the manifestation of many major puzzles) calling for a certain rethinking of the conceptual matrix itself. This might take decades and might involve bitter fights within the community of scientists. </a:t>
            </a:r>
            <a:r>
              <a:rPr lang="en-IN" sz="2000" dirty="0">
                <a:solidFill>
                  <a:srgbClr val="000000"/>
                </a:solidFill>
                <a:latin typeface="Times New Roman" panose="02020603050405020304" pitchFamily="18" charset="0"/>
                <a:cs typeface="Times New Roman" panose="02020603050405020304" pitchFamily="18" charset="0"/>
              </a:rPr>
              <a:t>The old-guard of the scientific community resists the changes in their belief-system.</a:t>
            </a:r>
            <a:endParaRPr lang="en-IN" sz="2000" dirty="0">
              <a:latin typeface="Times New Roman" panose="02020603050405020304" pitchFamily="18" charset="0"/>
              <a:cs typeface="Times New Roman" panose="02020603050405020304" pitchFamily="18" charset="0"/>
            </a:endParaRPr>
          </a:p>
          <a:p>
            <a:pPr algn="just"/>
            <a:r>
              <a:rPr lang="en-IN" sz="2000" dirty="0">
                <a:solidFill>
                  <a:srgbClr val="000000"/>
                </a:solidFill>
                <a:latin typeface="Times New Roman" panose="02020603050405020304" pitchFamily="18" charset="0"/>
                <a:cs typeface="Times New Roman" panose="02020603050405020304" pitchFamily="18" charset="0"/>
              </a:rPr>
              <a:t>The deepening of the crisis eventually forces the community to re-evaluate and re-construct prior assumptions and facts. This is not an </a:t>
            </a:r>
            <a:r>
              <a:rPr lang="en-IN" sz="2000" u="sng" dirty="0">
                <a:solidFill>
                  <a:srgbClr val="000000"/>
                </a:solidFill>
                <a:latin typeface="Times New Roman" panose="02020603050405020304" pitchFamily="18" charset="0"/>
                <a:cs typeface="Times New Roman" panose="02020603050405020304" pitchFamily="18" charset="0"/>
              </a:rPr>
              <a:t>event </a:t>
            </a:r>
            <a:r>
              <a:rPr lang="en-IN" sz="2000" dirty="0">
                <a:solidFill>
                  <a:srgbClr val="000000"/>
                </a:solidFill>
                <a:latin typeface="Times New Roman" panose="02020603050405020304" pitchFamily="18" charset="0"/>
                <a:cs typeface="Times New Roman" panose="02020603050405020304" pitchFamily="18" charset="0"/>
              </a:rPr>
              <a:t>but a time-consuming </a:t>
            </a:r>
            <a:r>
              <a:rPr lang="en-IN" sz="2000" u="sng" dirty="0">
                <a:solidFill>
                  <a:srgbClr val="000000"/>
                </a:solidFill>
                <a:latin typeface="Times New Roman" panose="02020603050405020304" pitchFamily="18" charset="0"/>
                <a:cs typeface="Times New Roman" panose="02020603050405020304" pitchFamily="18" charset="0"/>
              </a:rPr>
              <a:t>process</a:t>
            </a:r>
            <a:r>
              <a:rPr lang="en-IN" sz="2000" dirty="0">
                <a:solidFill>
                  <a:srgbClr val="000000"/>
                </a:solidFill>
                <a:latin typeface="Times New Roman" panose="02020603050405020304" pitchFamily="18" charset="0"/>
                <a:cs typeface="Times New Roman" panose="02020603050405020304" pitchFamily="18" charset="0"/>
              </a:rPr>
              <a:t>. This is the moment of scientific revolution. It is only during this moment of transition from one paradigm to another that the scientific community take part in radical debates about the nature of their vocation and tests competing theories: </a:t>
            </a:r>
            <a:r>
              <a:rPr lang="en-IN" sz="2000" u="sng" dirty="0">
                <a:solidFill>
                  <a:srgbClr val="000000"/>
                </a:solidFill>
                <a:latin typeface="Times New Roman" panose="02020603050405020304" pitchFamily="18" charset="0"/>
                <a:cs typeface="Times New Roman" panose="02020603050405020304" pitchFamily="18" charset="0"/>
              </a:rPr>
              <a:t>Schools of thought resurface</a:t>
            </a:r>
            <a:r>
              <a:rPr lang="en-IN" sz="2000" dirty="0">
                <a:solidFill>
                  <a:srgbClr val="000000"/>
                </a:solidFill>
                <a:latin typeface="Times New Roman" panose="02020603050405020304" pitchFamily="18" charset="0"/>
                <a:cs typeface="Times New Roman" panose="02020603050405020304" pitchFamily="18" charset="0"/>
              </a:rPr>
              <a:t>. </a:t>
            </a:r>
          </a:p>
          <a:p>
            <a:pPr algn="just"/>
            <a:r>
              <a:rPr lang="en-IN" sz="2000" dirty="0">
                <a:solidFill>
                  <a:srgbClr val="000000"/>
                </a:solidFill>
                <a:latin typeface="Times New Roman" panose="02020603050405020304" pitchFamily="18" charset="0"/>
                <a:cs typeface="Times New Roman" panose="02020603050405020304" pitchFamily="18" charset="0"/>
              </a:rPr>
              <a:t>However, when a shift takes place, "a scientist's world is </a:t>
            </a:r>
            <a:r>
              <a:rPr lang="en-IN" sz="2000" u="sng" dirty="0">
                <a:solidFill>
                  <a:srgbClr val="000000"/>
                </a:solidFill>
                <a:latin typeface="Times New Roman" panose="02020603050405020304" pitchFamily="18" charset="0"/>
                <a:cs typeface="Times New Roman" panose="02020603050405020304" pitchFamily="18" charset="0"/>
              </a:rPr>
              <a:t>qualitatively</a:t>
            </a:r>
            <a:r>
              <a:rPr lang="en-IN" sz="2000" dirty="0">
                <a:solidFill>
                  <a:srgbClr val="000000"/>
                </a:solidFill>
                <a:latin typeface="Times New Roman" panose="02020603050405020304" pitchFamily="18" charset="0"/>
                <a:cs typeface="Times New Roman" panose="02020603050405020304" pitchFamily="18" charset="0"/>
              </a:rPr>
              <a:t> transformed [and] </a:t>
            </a:r>
            <a:r>
              <a:rPr lang="en-IN" sz="2000" u="sng" dirty="0">
                <a:solidFill>
                  <a:srgbClr val="000000"/>
                </a:solidFill>
                <a:latin typeface="Times New Roman" panose="02020603050405020304" pitchFamily="18" charset="0"/>
                <a:cs typeface="Times New Roman" panose="02020603050405020304" pitchFamily="18" charset="0"/>
              </a:rPr>
              <a:t>quantitatively</a:t>
            </a:r>
            <a:r>
              <a:rPr lang="en-IN" sz="2000" dirty="0">
                <a:solidFill>
                  <a:srgbClr val="000000"/>
                </a:solidFill>
                <a:latin typeface="Times New Roman" panose="02020603050405020304" pitchFamily="18" charset="0"/>
                <a:cs typeface="Times New Roman" panose="02020603050405020304" pitchFamily="18" charset="0"/>
              </a:rPr>
              <a:t> enriched by fundamental novelties of either fact or theory" (p 7).</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852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C533-20CA-4516-B420-31124D808B29}"/>
              </a:ext>
            </a:extLst>
          </p:cNvPr>
          <p:cNvSpPr>
            <a:spLocks noGrp="1"/>
          </p:cNvSpPr>
          <p:nvPr>
            <p:ph type="title"/>
          </p:nvPr>
        </p:nvSpPr>
        <p:spPr/>
        <p:txBody>
          <a:bodyPr>
            <a:normAutofit fontScale="90000"/>
          </a:bodyPr>
          <a:lstStyle/>
          <a:p>
            <a:pPr>
              <a:lnSpc>
                <a:spcPct val="107000"/>
              </a:lnSpc>
              <a:spcAft>
                <a:spcPts val="0"/>
              </a:spcAft>
            </a:pPr>
            <a:r>
              <a:rPr lang="en-IN" sz="3100" dirty="0">
                <a:latin typeface="Times New Roman" panose="02020603050405020304" pitchFamily="18" charset="0"/>
                <a:ea typeface="Calibri" panose="020F0502020204030204" pitchFamily="34" charset="0"/>
                <a:cs typeface="Vrinda" panose="020B0502040204020203" pitchFamily="34" charset="0"/>
              </a:rPr>
              <a:t>Four discoveries of the late 18</a:t>
            </a:r>
            <a:r>
              <a:rPr lang="en-IN" sz="3100" baseline="30000" dirty="0">
                <a:latin typeface="Times New Roman" panose="02020603050405020304" pitchFamily="18" charset="0"/>
                <a:ea typeface="Calibri" panose="020F0502020204030204" pitchFamily="34" charset="0"/>
                <a:cs typeface="Vrinda" panose="020B0502040204020203" pitchFamily="34" charset="0"/>
              </a:rPr>
              <a:t>th</a:t>
            </a:r>
            <a:r>
              <a:rPr lang="en-IN" sz="3100" dirty="0">
                <a:latin typeface="Times New Roman" panose="02020603050405020304" pitchFamily="18" charset="0"/>
                <a:ea typeface="Calibri" panose="020F0502020204030204" pitchFamily="34" charset="0"/>
                <a:cs typeface="Vrinda" panose="020B0502040204020203" pitchFamily="34" charset="0"/>
              </a:rPr>
              <a:t> century (1765-90) that said to have transformed ‘natural philosophy’ to modern science:</a:t>
            </a:r>
            <a:br>
              <a:rPr lang="en-IN" sz="4000" dirty="0">
                <a:latin typeface="Calibri" panose="020F0502020204030204" pitchFamily="34" charset="0"/>
                <a:ea typeface="Calibri" panose="020F0502020204030204" pitchFamily="34" charset="0"/>
                <a:cs typeface="Vrinda" panose="020B0502040204020203" pitchFamily="34" charset="0"/>
              </a:rPr>
            </a:br>
            <a:endParaRPr lang="en-IN" dirty="0"/>
          </a:p>
        </p:txBody>
      </p:sp>
      <p:graphicFrame>
        <p:nvGraphicFramePr>
          <p:cNvPr id="4" name="Content Placeholder 3">
            <a:extLst>
              <a:ext uri="{FF2B5EF4-FFF2-40B4-BE49-F238E27FC236}">
                <a16:creationId xmlns:a16="http://schemas.microsoft.com/office/drawing/2014/main" id="{66BB1A49-41B0-4BED-9F5B-B0009DAC1A5E}"/>
              </a:ext>
            </a:extLst>
          </p:cNvPr>
          <p:cNvGraphicFramePr>
            <a:graphicFrameLocks noGrp="1"/>
          </p:cNvGraphicFramePr>
          <p:nvPr>
            <p:ph idx="1"/>
            <p:extLst>
              <p:ext uri="{D42A27DB-BD31-4B8C-83A1-F6EECF244321}">
                <p14:modId xmlns:p14="http://schemas.microsoft.com/office/powerpoint/2010/main" val="3516509738"/>
              </p:ext>
            </p:extLst>
          </p:nvPr>
        </p:nvGraphicFramePr>
        <p:xfrm>
          <a:off x="2690191" y="2198932"/>
          <a:ext cx="6586330" cy="4016338"/>
        </p:xfrm>
        <a:graphic>
          <a:graphicData uri="http://schemas.openxmlformats.org/drawingml/2006/table">
            <a:tbl>
              <a:tblPr firstRow="1" firstCol="1" bandRow="1"/>
              <a:tblGrid>
                <a:gridCol w="2195200">
                  <a:extLst>
                    <a:ext uri="{9D8B030D-6E8A-4147-A177-3AD203B41FA5}">
                      <a16:colId xmlns:a16="http://schemas.microsoft.com/office/drawing/2014/main" val="1084175823"/>
                    </a:ext>
                  </a:extLst>
                </a:gridCol>
                <a:gridCol w="2195200">
                  <a:extLst>
                    <a:ext uri="{9D8B030D-6E8A-4147-A177-3AD203B41FA5}">
                      <a16:colId xmlns:a16="http://schemas.microsoft.com/office/drawing/2014/main" val="2606357"/>
                    </a:ext>
                  </a:extLst>
                </a:gridCol>
                <a:gridCol w="2195930">
                  <a:extLst>
                    <a:ext uri="{9D8B030D-6E8A-4147-A177-3AD203B41FA5}">
                      <a16:colId xmlns:a16="http://schemas.microsoft.com/office/drawing/2014/main" val="3713370330"/>
                    </a:ext>
                  </a:extLst>
                </a:gridCol>
              </a:tblGrid>
              <a:tr h="1326426">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Discovery</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Discovery traditionally attributed to</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Discipline of science involved</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329035"/>
                  </a:ext>
                </a:extLst>
              </a:tr>
              <a:tr h="672478">
                <a:tc>
                  <a:txBody>
                    <a:bodyPr/>
                    <a:lstStyle/>
                    <a:p>
                      <a:pPr algn="just">
                        <a:lnSpc>
                          <a:spcPct val="107000"/>
                        </a:lnSpc>
                        <a:spcAft>
                          <a:spcPts val="0"/>
                        </a:spcAft>
                      </a:pPr>
                      <a:r>
                        <a:rPr lang="en-IN" sz="2000" dirty="0">
                          <a:effectLst/>
                          <a:highlight>
                            <a:srgbClr val="FFFF00"/>
                          </a:highlight>
                          <a:latin typeface="Times New Roman" panose="02020603050405020304" pitchFamily="18" charset="0"/>
                          <a:ea typeface="Calibri" panose="020F0502020204030204" pitchFamily="34" charset="0"/>
                          <a:cs typeface="Vrinda" panose="020B0502040204020203" pitchFamily="34" charset="0"/>
                        </a:rPr>
                        <a:t>Uranus</a:t>
                      </a:r>
                      <a:r>
                        <a:rPr lang="en-IN" sz="2000" dirty="0">
                          <a:effectLst/>
                          <a:latin typeface="Times New Roman" panose="02020603050405020304" pitchFamily="18" charset="0"/>
                          <a:ea typeface="Calibri" panose="020F0502020204030204" pitchFamily="34" charset="0"/>
                          <a:cs typeface="Vrinda" panose="020B0502040204020203" pitchFamily="34" charset="0"/>
                        </a:rPr>
                        <a:t> (to be discussed)</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William Herschel (1738-1822)</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Astronomy</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291032"/>
                  </a:ext>
                </a:extLst>
              </a:tr>
              <a:tr h="672478">
                <a:tc>
                  <a:txBody>
                    <a:bodyPr/>
                    <a:lstStyle/>
                    <a:p>
                      <a:pPr algn="just">
                        <a:lnSpc>
                          <a:spcPct val="107000"/>
                        </a:lnSpc>
                        <a:spcAft>
                          <a:spcPts val="0"/>
                        </a:spcAft>
                      </a:pPr>
                      <a:r>
                        <a:rPr lang="en-IN" sz="2000">
                          <a:effectLst/>
                          <a:highlight>
                            <a:srgbClr val="FFFF00"/>
                          </a:highlight>
                          <a:latin typeface="Times New Roman" panose="02020603050405020304" pitchFamily="18" charset="0"/>
                          <a:ea typeface="Calibri" panose="020F0502020204030204" pitchFamily="34" charset="0"/>
                          <a:cs typeface="Vrinda" panose="020B0502040204020203" pitchFamily="34" charset="0"/>
                        </a:rPr>
                        <a:t>Oxygen</a:t>
                      </a:r>
                      <a:r>
                        <a:rPr lang="en-IN" sz="2000">
                          <a:effectLst/>
                          <a:latin typeface="Times New Roman" panose="02020603050405020304" pitchFamily="18" charset="0"/>
                          <a:ea typeface="Calibri" panose="020F0502020204030204" pitchFamily="34" charset="0"/>
                          <a:cs typeface="Vrinda" panose="020B0502040204020203" pitchFamily="34" charset="0"/>
                        </a:rPr>
                        <a:t> (to be analysed)</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Antoine Lavoisier (1743-1794) </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Chemistry</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6426104"/>
                  </a:ext>
                </a:extLst>
              </a:tr>
              <a:tr h="672478">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Photosynthesis</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Joseph Priestley (1733-1804)</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Biology</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2641149"/>
                  </a:ext>
                </a:extLst>
              </a:tr>
              <a:tr h="672478">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Electrostatic Inverse Law</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a:effectLst/>
                          <a:latin typeface="Times New Roman" panose="02020603050405020304" pitchFamily="18" charset="0"/>
                          <a:ea typeface="Calibri" panose="020F0502020204030204" pitchFamily="34" charset="0"/>
                          <a:cs typeface="Vrinda" panose="020B0502040204020203" pitchFamily="34" charset="0"/>
                        </a:rPr>
                        <a:t>Coulomb (1736-1806)</a:t>
                      </a:r>
                      <a:endParaRPr lang="en-IN" sz="20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2000" dirty="0">
                          <a:effectLst/>
                          <a:latin typeface="Times New Roman" panose="02020603050405020304" pitchFamily="18" charset="0"/>
                          <a:ea typeface="Calibri" panose="020F0502020204030204" pitchFamily="34" charset="0"/>
                          <a:cs typeface="Vrinda" panose="020B0502040204020203" pitchFamily="34" charset="0"/>
                        </a:rPr>
                        <a:t>Electricity</a:t>
                      </a:r>
                      <a:endParaRPr lang="en-IN" sz="20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4397732"/>
                  </a:ext>
                </a:extLst>
              </a:tr>
            </a:tbl>
          </a:graphicData>
        </a:graphic>
      </p:graphicFrame>
    </p:spTree>
    <p:extLst>
      <p:ext uri="{BB962C8B-B14F-4D97-AF65-F5344CB8AC3E}">
        <p14:creationId xmlns:p14="http://schemas.microsoft.com/office/powerpoint/2010/main" val="418528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FBCA-47A3-4AB0-BFAA-1E73F4E8683A}"/>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Two Objectives</a:t>
            </a:r>
          </a:p>
        </p:txBody>
      </p:sp>
      <p:sp>
        <p:nvSpPr>
          <p:cNvPr id="3" name="Content Placeholder 2">
            <a:extLst>
              <a:ext uri="{FF2B5EF4-FFF2-40B4-BE49-F238E27FC236}">
                <a16:creationId xmlns:a16="http://schemas.microsoft.com/office/drawing/2014/main" id="{F267915D-86AD-4860-9006-FFDC1B60A2E5}"/>
              </a:ext>
            </a:extLst>
          </p:cNvPr>
          <p:cNvSpPr>
            <a:spLocks noGrp="1"/>
          </p:cNvSpPr>
          <p:nvPr>
            <p:ph idx="1"/>
          </p:nvPr>
        </p:nvSpPr>
        <p:spPr/>
        <p:txBody>
          <a:bodyPr/>
          <a:lstStyle/>
          <a:p>
            <a:pPr marL="342900" lvl="0" indent="-342900" algn="just">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Are these single and unambiguously authored events, or, are these processes constructed within research communities?&gt;Follow Chapter 6 of the Structure. Here, Kuhn considers the case of the discovery of Oxygen. </a:t>
            </a:r>
            <a:endParaRPr lang="en-IN" sz="2400" dirty="0">
              <a:latin typeface="Calibri" panose="020F0502020204030204" pitchFamily="34" charset="0"/>
              <a:ea typeface="Calibri" panose="020F0502020204030204" pitchFamily="34" charset="0"/>
              <a:cs typeface="Vrinda" panose="020B0502040204020203" pitchFamily="34" charset="0"/>
            </a:endParaRPr>
          </a:p>
          <a:p>
            <a:pPr marL="342900" lvl="0" indent="-342900" algn="just">
              <a:lnSpc>
                <a:spcPct val="107000"/>
              </a:lnSpc>
              <a:spcAft>
                <a:spcPts val="0"/>
              </a:spcAft>
              <a:buFont typeface="+mj-lt"/>
              <a:buAutoNum type="arabicPeriod"/>
            </a:pPr>
            <a:r>
              <a:rPr lang="en-IN" dirty="0">
                <a:latin typeface="Times New Roman" panose="02020603050405020304" pitchFamily="18" charset="0"/>
                <a:ea typeface="Calibri" panose="020F0502020204030204" pitchFamily="34" charset="0"/>
                <a:cs typeface="Vrinda" panose="020B0502040204020203" pitchFamily="34" charset="0"/>
              </a:rPr>
              <a:t>Through an analysis of the discovery of Oxygen, we will see how in this case a paradigm shift actually happened over a period of more than a century. </a:t>
            </a:r>
            <a:endParaRPr lang="en-IN" sz="2400" dirty="0">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218112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2B71-C02E-4FBD-83C9-BB2D77DFA46C}"/>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Who Discovered Uranus? </a:t>
            </a:r>
          </a:p>
        </p:txBody>
      </p:sp>
      <p:sp>
        <p:nvSpPr>
          <p:cNvPr id="3" name="Content Placeholder 2">
            <a:extLst>
              <a:ext uri="{FF2B5EF4-FFF2-40B4-BE49-F238E27FC236}">
                <a16:creationId xmlns:a16="http://schemas.microsoft.com/office/drawing/2014/main" id="{A721913E-267D-4370-B6A3-A0835A64137C}"/>
              </a:ext>
            </a:extLst>
          </p:cNvPr>
          <p:cNvSpPr>
            <a:spLocks noGrp="1"/>
          </p:cNvSpPr>
          <p:nvPr>
            <p:ph idx="1"/>
          </p:nvPr>
        </p:nvSpPr>
        <p:spPr/>
        <p:txBody>
          <a:bodyPr>
            <a:normAutofit fontScale="92500" lnSpcReduction="20000"/>
          </a:bodyPr>
          <a:lstStyle/>
          <a:p>
            <a:pPr marL="0" indent="0" algn="just">
              <a:lnSpc>
                <a:spcPct val="107000"/>
              </a:lnSpc>
              <a:spcAft>
                <a:spcPts val="0"/>
              </a:spcAft>
              <a:buNone/>
            </a:pPr>
            <a:r>
              <a:rPr lang="en-IN" sz="2600" dirty="0">
                <a:latin typeface="Times New Roman" panose="02020603050405020304" pitchFamily="18" charset="0"/>
                <a:ea typeface="Calibri" panose="020F0502020204030204" pitchFamily="34" charset="0"/>
                <a:cs typeface="Times New Roman" panose="02020603050405020304" pitchFamily="18" charset="0"/>
              </a:rPr>
              <a:t>Sequence of Events:</a:t>
            </a:r>
          </a:p>
          <a:p>
            <a:pPr marL="342900" lvl="0" indent="-342900" algn="just">
              <a:lnSpc>
                <a:spcPct val="107000"/>
              </a:lnSpc>
              <a:spcAft>
                <a:spcPts val="0"/>
              </a:spcAft>
              <a:buFont typeface="+mj-lt"/>
              <a:buAutoNum type="arabicPeriod"/>
            </a:pPr>
            <a:r>
              <a:rPr lang="en-IN" sz="2600" dirty="0">
                <a:latin typeface="Times New Roman" panose="02020603050405020304" pitchFamily="18" charset="0"/>
                <a:ea typeface="Calibri" panose="020F0502020204030204" pitchFamily="34" charset="0"/>
                <a:cs typeface="Times New Roman" panose="02020603050405020304" pitchFamily="18" charset="0"/>
              </a:rPr>
              <a:t>10-30 pm, 13 March, 1781: Hershel puts the following entry in his notebook:</a:t>
            </a:r>
          </a:p>
          <a:p>
            <a:pPr marL="457200" algn="just">
              <a:lnSpc>
                <a:spcPct val="107000"/>
              </a:lnSpc>
              <a:spcAft>
                <a:spcPts val="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‘A curious either nebulous star or perhaps a comet’ in the ‘quartile near Zeta </a:t>
            </a:r>
            <a:r>
              <a:rPr lang="en-IN" sz="2600" dirty="0" err="1">
                <a:latin typeface="Times New Roman" panose="02020603050405020304" pitchFamily="18" charset="0"/>
                <a:ea typeface="Calibri" panose="020F0502020204030204" pitchFamily="34" charset="0"/>
                <a:cs typeface="Times New Roman" panose="02020603050405020304" pitchFamily="18" charset="0"/>
              </a:rPr>
              <a:t>Tauri</a:t>
            </a:r>
            <a:r>
              <a:rPr lang="en-IN" sz="2600" dirty="0">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7000"/>
              </a:lnSpc>
              <a:spcAft>
                <a:spcPts val="0"/>
              </a:spcAft>
              <a:buNone/>
            </a:pPr>
            <a:r>
              <a:rPr lang="en-IN" sz="2600" dirty="0">
                <a:latin typeface="Times New Roman" panose="02020603050405020304" pitchFamily="18" charset="0"/>
                <a:ea typeface="Calibri" panose="020F0502020204030204" pitchFamily="34" charset="0"/>
                <a:cs typeface="Times New Roman" panose="02020603050405020304" pitchFamily="18" charset="0"/>
              </a:rPr>
              <a:t>2. Morning, 14 March, 1781: </a:t>
            </a:r>
          </a:p>
          <a:p>
            <a:pPr lvl="0" algn="just">
              <a:lnSpc>
                <a:spcPct val="107000"/>
              </a:lnSpc>
              <a:spcAft>
                <a:spcPts val="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‘I discovered a comet’. </a:t>
            </a:r>
          </a:p>
          <a:p>
            <a:pPr algn="just">
              <a:lnSpc>
                <a:spcPct val="107000"/>
              </a:lnSpc>
              <a:spcAft>
                <a:spcPts val="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Is this a moment of discovery? No. 18 such observations were recorded by others including 6 by Le Monnier within a span of 9 nights in January, 1769. </a:t>
            </a:r>
          </a:p>
          <a:p>
            <a:pPr algn="just">
              <a:lnSpc>
                <a:spcPct val="107000"/>
              </a:lnSpc>
              <a:spcAft>
                <a:spcPts val="0"/>
              </a:spcAft>
            </a:pPr>
            <a:r>
              <a:rPr lang="en-IN" sz="2600" dirty="0">
                <a:latin typeface="Times New Roman" panose="02020603050405020304" pitchFamily="18" charset="0"/>
                <a:ea typeface="Calibri" panose="020F0502020204030204" pitchFamily="34" charset="0"/>
                <a:cs typeface="Times New Roman" panose="02020603050405020304" pitchFamily="18" charset="0"/>
              </a:rPr>
              <a:t>Note: Le Monnier identified it as a star and Hershel was convinced until 1782 that it was indeed a comet. </a:t>
            </a:r>
          </a:p>
          <a:p>
            <a:endParaRPr lang="en-IN" dirty="0"/>
          </a:p>
        </p:txBody>
      </p:sp>
    </p:spTree>
    <p:extLst>
      <p:ext uri="{BB962C8B-B14F-4D97-AF65-F5344CB8AC3E}">
        <p14:creationId xmlns:p14="http://schemas.microsoft.com/office/powerpoint/2010/main" val="34710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A4A8-6D48-4B57-A375-6DF900F424B4}"/>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Who Discovered Uranus? </a:t>
            </a:r>
          </a:p>
        </p:txBody>
      </p:sp>
      <p:sp>
        <p:nvSpPr>
          <p:cNvPr id="3" name="Content Placeholder 2">
            <a:extLst>
              <a:ext uri="{FF2B5EF4-FFF2-40B4-BE49-F238E27FC236}">
                <a16:creationId xmlns:a16="http://schemas.microsoft.com/office/drawing/2014/main" id="{9E1EE015-CA9B-43FA-AE8E-56319833D9D8}"/>
              </a:ext>
            </a:extLst>
          </p:cNvPr>
          <p:cNvSpPr>
            <a:spLocks noGrp="1"/>
          </p:cNvSpPr>
          <p:nvPr>
            <p:ph idx="1"/>
          </p:nvPr>
        </p:nvSpPr>
        <p:spPr/>
        <p:txBody>
          <a:bodyPr>
            <a:normAutofit lnSpcReduction="10000"/>
          </a:bodyPr>
          <a:lstStyle/>
          <a:p>
            <a:pPr marL="0" indent="0" algn="just">
              <a:lnSpc>
                <a:spcPct val="107000"/>
              </a:lnSpc>
              <a:spcAft>
                <a:spcPts val="0"/>
              </a:spcAft>
              <a:buNone/>
            </a:pPr>
            <a:r>
              <a:rPr lang="en-IN" sz="2500" dirty="0">
                <a:latin typeface="Times New Roman" panose="02020603050405020304" pitchFamily="18" charset="0"/>
                <a:ea typeface="Calibri" panose="020F0502020204030204" pitchFamily="34" charset="0"/>
                <a:cs typeface="Times New Roman" panose="02020603050405020304" pitchFamily="18" charset="0"/>
              </a:rPr>
              <a:t>Hershel made two subsidiary claims to sustain his characterization of Uranus as a comet:</a:t>
            </a:r>
          </a:p>
          <a:p>
            <a:pPr marL="342900" lvl="0" indent="-342900" algn="just">
              <a:lnSpc>
                <a:spcPct val="107000"/>
              </a:lnSpc>
              <a:spcAft>
                <a:spcPts val="0"/>
              </a:spcAft>
              <a:buFont typeface="+mj-lt"/>
              <a:buAutoNum type="alphaLcParenR"/>
            </a:pPr>
            <a:r>
              <a:rPr lang="en-IN" sz="2500" dirty="0">
                <a:latin typeface="Times New Roman" panose="02020603050405020304" pitchFamily="18" charset="0"/>
                <a:ea typeface="Calibri" panose="020F0502020204030204" pitchFamily="34" charset="0"/>
                <a:cs typeface="Times New Roman" panose="02020603050405020304" pitchFamily="18" charset="0"/>
              </a:rPr>
              <a:t>That ‘the comet approaches to us’</a:t>
            </a:r>
          </a:p>
          <a:p>
            <a:pPr marL="342900" lvl="0" indent="-342900" algn="just">
              <a:lnSpc>
                <a:spcPct val="107000"/>
              </a:lnSpc>
              <a:spcAft>
                <a:spcPts val="0"/>
              </a:spcAft>
              <a:buFont typeface="+mj-lt"/>
              <a:buAutoNum type="alphaLcParenR"/>
            </a:pPr>
            <a:r>
              <a:rPr lang="en-IN" sz="2500" dirty="0">
                <a:latin typeface="Times New Roman" panose="02020603050405020304" pitchFamily="18" charset="0"/>
                <a:ea typeface="Calibri" panose="020F0502020204030204" pitchFamily="34" charset="0"/>
                <a:cs typeface="Times New Roman" panose="02020603050405020304" pitchFamily="18" charset="0"/>
              </a:rPr>
              <a:t>That ‘the comet has a very visible daily </a:t>
            </a:r>
            <a:r>
              <a:rPr lang="en-IN" sz="25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parallax</a:t>
            </a:r>
            <a:r>
              <a:rPr lang="en-IN" sz="2500" dirty="0">
                <a:latin typeface="Times New Roman" panose="02020603050405020304" pitchFamily="18" charset="0"/>
                <a:ea typeface="Calibri" panose="020F0502020204030204" pitchFamily="34" charset="0"/>
                <a:cs typeface="Times New Roman" panose="02020603050405020304" pitchFamily="18" charset="0"/>
              </a:rPr>
              <a:t> which was sufficient to prove it to be on our side of the Sun’. </a:t>
            </a:r>
          </a:p>
          <a:p>
            <a:pPr algn="just">
              <a:lnSpc>
                <a:spcPct val="107000"/>
              </a:lnSpc>
              <a:spcAft>
                <a:spcPts val="0"/>
              </a:spcAft>
            </a:pPr>
            <a:r>
              <a:rPr lang="en-IN" sz="2500" dirty="0">
                <a:latin typeface="Times New Roman" panose="02020603050405020304" pitchFamily="18" charset="0"/>
                <a:ea typeface="Calibri" panose="020F0502020204030204" pitchFamily="34" charset="0"/>
                <a:cs typeface="Times New Roman" panose="02020603050405020304" pitchFamily="18" charset="0"/>
              </a:rPr>
              <a:t>Both these claims became untenable by the Spring of 1782 as the object in question began to recede from the Earth and further away than Saturn.  </a:t>
            </a:r>
          </a:p>
          <a:p>
            <a:pPr algn="just">
              <a:lnSpc>
                <a:spcPct val="107000"/>
              </a:lnSpc>
              <a:spcAft>
                <a:spcPts val="0"/>
              </a:spcAft>
            </a:pPr>
            <a:r>
              <a:rPr lang="en-IN" sz="2500" dirty="0">
                <a:latin typeface="Times New Roman" panose="02020603050405020304" pitchFamily="18" charset="0"/>
                <a:ea typeface="Calibri" panose="020F0502020204030204" pitchFamily="34" charset="0"/>
                <a:cs typeface="Times New Roman" panose="02020603050405020304" pitchFamily="18" charset="0"/>
              </a:rPr>
              <a:t>So, who owns the discovery of Uranus? By Spring, 1782 a number of Astronomers in Europe described the object as a planet. The discovery cannot be attributed to them as they were not the one to first observe it. </a:t>
            </a:r>
          </a:p>
          <a:p>
            <a:endParaRPr lang="en-IN" dirty="0"/>
          </a:p>
        </p:txBody>
      </p:sp>
    </p:spTree>
    <p:extLst>
      <p:ext uri="{BB962C8B-B14F-4D97-AF65-F5344CB8AC3E}">
        <p14:creationId xmlns:p14="http://schemas.microsoft.com/office/powerpoint/2010/main" val="2999395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6E76-4C91-4178-9FA9-128FA4F77BF3}"/>
              </a:ext>
            </a:extLst>
          </p:cNvPr>
          <p:cNvSpPr>
            <a:spLocks noGrp="1"/>
          </p:cNvSpPr>
          <p:nvPr>
            <p:ph type="title"/>
          </p:nvPr>
        </p:nvSpPr>
        <p:spPr/>
        <p:txBody>
          <a:bodyPr>
            <a:normAutofit/>
          </a:bodyPr>
          <a:lstStyle/>
          <a:p>
            <a:r>
              <a:rPr lang="en-IN" sz="3000" dirty="0">
                <a:latin typeface="Times New Roman" panose="02020603050405020304" pitchFamily="18" charset="0"/>
                <a:cs typeface="Times New Roman" panose="02020603050405020304" pitchFamily="18" charset="0"/>
              </a:rPr>
              <a:t>Remember Kuhn’s Conclusions</a:t>
            </a:r>
          </a:p>
        </p:txBody>
      </p:sp>
      <p:sp>
        <p:nvSpPr>
          <p:cNvPr id="3" name="Content Placeholder 2">
            <a:extLst>
              <a:ext uri="{FF2B5EF4-FFF2-40B4-BE49-F238E27FC236}">
                <a16:creationId xmlns:a16="http://schemas.microsoft.com/office/drawing/2014/main" id="{4FAF57E0-361A-4FD8-86E8-4369C96FA70D}"/>
              </a:ext>
            </a:extLst>
          </p:cNvPr>
          <p:cNvSpPr>
            <a:spLocks noGrp="1"/>
          </p:cNvSpPr>
          <p:nvPr>
            <p:ph idx="1"/>
          </p:nvPr>
        </p:nvSpPr>
        <p:spPr/>
        <p:txBody>
          <a:bodyPr/>
          <a:lstStyle/>
          <a:p>
            <a:pPr algn="just">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‘There is no single moment or day which the historian, however complete his data, can identify as the point at which the discovery was made’.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Discovery index for Kuhn: Anomaly: ‘a discoverer must see an anomaly’. </a:t>
            </a:r>
          </a:p>
          <a:p>
            <a:pPr algn="just">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 discovery begins with the identification of a substantial anomaly which leads to a period of crisis that ends with the establishment of a paradigm.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7508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87D3-F33D-4FCD-B990-2BAB631F30BD}"/>
              </a:ext>
            </a:extLst>
          </p:cNvPr>
          <p:cNvSpPr>
            <a:spLocks noGrp="1"/>
          </p:cNvSpPr>
          <p:nvPr>
            <p:ph type="ctrTitle"/>
          </p:nvPr>
        </p:nvSpPr>
        <p:spPr/>
        <p:txBody>
          <a:bodyPr>
            <a:normAutofit/>
          </a:bodyPr>
          <a:lstStyle/>
          <a:p>
            <a:r>
              <a:rPr lang="en-IN" sz="4000" dirty="0">
                <a:latin typeface="Times New Roman" panose="02020603050405020304" pitchFamily="18" charset="0"/>
                <a:cs typeface="Times New Roman" panose="02020603050405020304" pitchFamily="18" charset="0"/>
              </a:rPr>
              <a:t>The Discovery of Oxygen</a:t>
            </a:r>
          </a:p>
        </p:txBody>
      </p:sp>
      <p:sp>
        <p:nvSpPr>
          <p:cNvPr id="3" name="Subtitle 2">
            <a:extLst>
              <a:ext uri="{FF2B5EF4-FFF2-40B4-BE49-F238E27FC236}">
                <a16:creationId xmlns:a16="http://schemas.microsoft.com/office/drawing/2014/main" id="{DF4A8B8F-8911-4DAE-8F63-1336DCD22A9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2701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76FD3-65EA-48D4-9F09-76B5FADFB9E2}"/>
              </a:ext>
            </a:extLst>
          </p:cNvPr>
          <p:cNvSpPr>
            <a:spLocks noGrp="1"/>
          </p:cNvSpPr>
          <p:nvPr>
            <p:ph type="title"/>
          </p:nvPr>
        </p:nvSpPr>
        <p:spPr/>
        <p:txBody>
          <a:bodyPr>
            <a:normAutofit/>
          </a:bodyPr>
          <a:lstStyle/>
          <a:p>
            <a:pPr>
              <a:lnSpc>
                <a:spcPct val="107000"/>
              </a:lnSpc>
              <a:spcAft>
                <a:spcPts val="0"/>
              </a:spcAft>
            </a:pPr>
            <a:r>
              <a:rPr lang="en-IN" sz="3300" dirty="0">
                <a:latin typeface="Times New Roman" panose="02020603050405020304" pitchFamily="18" charset="0"/>
                <a:ea typeface="Calibri" panose="020F0502020204030204" pitchFamily="34" charset="0"/>
                <a:cs typeface="Vrinda" panose="020B0502040204020203" pitchFamily="34" charset="0"/>
              </a:rPr>
              <a:t>The Prevailing Phlogiston Paradigm in the 18</a:t>
            </a:r>
            <a:r>
              <a:rPr lang="en-IN" sz="3300" baseline="30000" dirty="0">
                <a:latin typeface="Times New Roman" panose="02020603050405020304" pitchFamily="18" charset="0"/>
                <a:ea typeface="Calibri" panose="020F0502020204030204" pitchFamily="34" charset="0"/>
                <a:cs typeface="Vrinda" panose="020B0502040204020203" pitchFamily="34" charset="0"/>
              </a:rPr>
              <a:t>th</a:t>
            </a:r>
            <a:r>
              <a:rPr lang="en-IN" sz="3300" dirty="0">
                <a:latin typeface="Times New Roman" panose="02020603050405020304" pitchFamily="18" charset="0"/>
                <a:ea typeface="Calibri" panose="020F0502020204030204" pitchFamily="34" charset="0"/>
                <a:cs typeface="Vrinda" panose="020B0502040204020203" pitchFamily="34" charset="0"/>
              </a:rPr>
              <a:t> century</a:t>
            </a:r>
            <a:br>
              <a:rPr lang="en-IN" sz="4000" dirty="0">
                <a:latin typeface="Calibri" panose="020F0502020204030204" pitchFamily="34" charset="0"/>
                <a:ea typeface="Calibri" panose="020F0502020204030204" pitchFamily="34" charset="0"/>
                <a:cs typeface="Vrinda" panose="020B0502040204020203" pitchFamily="34" charset="0"/>
              </a:rPr>
            </a:br>
            <a:endParaRPr lang="en-IN" dirty="0"/>
          </a:p>
        </p:txBody>
      </p:sp>
      <p:sp>
        <p:nvSpPr>
          <p:cNvPr id="3" name="Content Placeholder 2">
            <a:extLst>
              <a:ext uri="{FF2B5EF4-FFF2-40B4-BE49-F238E27FC236}">
                <a16:creationId xmlns:a16="http://schemas.microsoft.com/office/drawing/2014/main" id="{D617E98C-63EA-41E6-9611-613DFFC2C411}"/>
              </a:ext>
            </a:extLst>
          </p:cNvPr>
          <p:cNvSpPr>
            <a:spLocks noGrp="1"/>
          </p:cNvSpPr>
          <p:nvPr>
            <p:ph idx="1"/>
          </p:nvPr>
        </p:nvSpPr>
        <p:spPr/>
        <p:txBody>
          <a:bodyPr>
            <a:normAutofit fontScale="92500" lnSpcReduction="20000"/>
          </a:bodyPr>
          <a:lstStyle/>
          <a:p>
            <a:pPr marL="0" indent="0" algn="just">
              <a:lnSpc>
                <a:spcPct val="107000"/>
              </a:lnSpc>
              <a:spcAft>
                <a:spcPts val="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Johann J Becher (1635-88):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Combustible objects contain an ‘inflammable principle’ that they release to the air upon burning.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As metals were observed to turn into powdery substances like ashes (calxes/oxide) upon heating, they must contain the principle of inflammability. </a:t>
            </a:r>
          </a:p>
          <a:p>
            <a:pPr marL="342900" lvl="0" indent="-342900" algn="just">
              <a:lnSpc>
                <a:spcPct val="107000"/>
              </a:lnSpc>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Since metallic ores upon heating with charcoal give birth to metals, the process of smelting ores adds to the inflammable principle to metals&gt;the combustible material, i.e., charcoal transferred the principle of inflammability to the metal. </a:t>
            </a:r>
            <a:r>
              <a:rPr lang="en-IN"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 modern parlance of chemistry the expression is: </a:t>
            </a:r>
            <a:r>
              <a:rPr lang="fr-FR" dirty="0" err="1">
                <a:solidFill>
                  <a:prstClr val="black"/>
                </a:solidFill>
                <a:latin typeface="Times New Roman" panose="02020603050405020304" pitchFamily="18" charset="0"/>
                <a:cs typeface="Times New Roman" panose="02020603050405020304" pitchFamily="18" charset="0"/>
              </a:rPr>
              <a:t>Iron</a:t>
            </a:r>
            <a:r>
              <a:rPr lang="fr-FR" dirty="0">
                <a:solidFill>
                  <a:prstClr val="black"/>
                </a:solidFill>
                <a:latin typeface="Times New Roman" panose="02020603050405020304" pitchFamily="18" charset="0"/>
                <a:cs typeface="Times New Roman" panose="02020603050405020304" pitchFamily="18" charset="0"/>
              </a:rPr>
              <a:t>(III) oxide + Carbon → Iron. + Carbon </a:t>
            </a:r>
            <a:r>
              <a:rPr lang="fr-FR" dirty="0" err="1">
                <a:solidFill>
                  <a:prstClr val="black"/>
                </a:solidFill>
                <a:latin typeface="Times New Roman" panose="02020603050405020304" pitchFamily="18" charset="0"/>
                <a:cs typeface="Times New Roman" panose="02020603050405020304" pitchFamily="18" charset="0"/>
              </a:rPr>
              <a:t>dioxide</a:t>
            </a:r>
            <a:r>
              <a:rPr lang="en-IN"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endPar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endParaRPr lang="en-IN" sz="2400" dirty="0">
              <a:latin typeface="Calibri" panose="020F0502020204030204" pitchFamily="34" charset="0"/>
              <a:ea typeface="Calibri" panose="020F0502020204030204" pitchFamily="34" charset="0"/>
              <a:cs typeface="Vrinda" panose="020B0502040204020203" pitchFamily="34" charset="0"/>
            </a:endParaRPr>
          </a:p>
          <a:p>
            <a:pPr marL="0" indent="0">
              <a:buNone/>
            </a:pPr>
            <a:endParaRPr lang="en-IN" dirty="0"/>
          </a:p>
        </p:txBody>
      </p:sp>
    </p:spTree>
    <p:extLst>
      <p:ext uri="{BB962C8B-B14F-4D97-AF65-F5344CB8AC3E}">
        <p14:creationId xmlns:p14="http://schemas.microsoft.com/office/powerpoint/2010/main" val="1923780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2339</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Symbol</vt:lpstr>
      <vt:lpstr>Times New Roman</vt:lpstr>
      <vt:lpstr>Office Theme</vt:lpstr>
      <vt:lpstr>History of Science Lecture 8 (1,2)</vt:lpstr>
      <vt:lpstr>“Anomaly”, “Crisis”, “Revolution”</vt:lpstr>
      <vt:lpstr>Four discoveries of the late 18th century (1765-90) that said to have transformed ‘natural philosophy’ to modern science: </vt:lpstr>
      <vt:lpstr>Two Objectives</vt:lpstr>
      <vt:lpstr>Who Discovered Uranus? </vt:lpstr>
      <vt:lpstr>Who Discovered Uranus? </vt:lpstr>
      <vt:lpstr>Remember Kuhn’s Conclusions</vt:lpstr>
      <vt:lpstr>The Discovery of Oxygen</vt:lpstr>
      <vt:lpstr>The Prevailing Phlogiston Paradigm in the 18th century </vt:lpstr>
      <vt:lpstr>The Prevailing Phlogiston Paradigm</vt:lpstr>
      <vt:lpstr>Initial Anomalies and Auxiliary Hypotheses</vt:lpstr>
      <vt:lpstr>A Third Anomaly in Phlogiston Paradigm and Response</vt:lpstr>
      <vt:lpstr>The Phlogiston Paradigm Continues: Cavendish’s Experiment</vt:lpstr>
      <vt:lpstr>A New Set of Anomalies</vt:lpstr>
      <vt:lpstr>The Birth of the Oxygen Paradigm</vt:lpstr>
      <vt:lpstr>Lavoisier in conversation with Boyle</vt:lpstr>
      <vt:lpstr>Priestley’s Experiments (follow the specific portion in Musgrave 1976)</vt:lpstr>
      <vt:lpstr>The Discovery of Oxygen (follow Schaffer 1986)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Science Lecture 8</dc:title>
  <dc:creator>USER</dc:creator>
  <cp:lastModifiedBy>USER</cp:lastModifiedBy>
  <cp:revision>53</cp:revision>
  <dcterms:created xsi:type="dcterms:W3CDTF">2019-02-07T18:03:04Z</dcterms:created>
  <dcterms:modified xsi:type="dcterms:W3CDTF">2019-02-20T09:49:05Z</dcterms:modified>
</cp:coreProperties>
</file>