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9" r:id="rId2"/>
  </p:sldMasterIdLst>
  <p:notesMasterIdLst>
    <p:notesMasterId r:id="rId38"/>
  </p:notesMasterIdLst>
  <p:sldIdLst>
    <p:sldId id="270" r:id="rId3"/>
    <p:sldId id="324" r:id="rId4"/>
    <p:sldId id="325" r:id="rId5"/>
    <p:sldId id="384" r:id="rId6"/>
    <p:sldId id="327" r:id="rId7"/>
    <p:sldId id="329" r:id="rId8"/>
    <p:sldId id="330" r:id="rId9"/>
    <p:sldId id="331" r:id="rId10"/>
    <p:sldId id="386" r:id="rId11"/>
    <p:sldId id="332" r:id="rId12"/>
    <p:sldId id="333" r:id="rId13"/>
    <p:sldId id="385" r:id="rId14"/>
    <p:sldId id="367" r:id="rId15"/>
    <p:sldId id="368" r:id="rId16"/>
    <p:sldId id="369" r:id="rId17"/>
    <p:sldId id="370" r:id="rId18"/>
    <p:sldId id="371" r:id="rId19"/>
    <p:sldId id="372" r:id="rId20"/>
    <p:sldId id="374" r:id="rId21"/>
    <p:sldId id="375" r:id="rId22"/>
    <p:sldId id="376" r:id="rId23"/>
    <p:sldId id="377" r:id="rId24"/>
    <p:sldId id="381" r:id="rId25"/>
    <p:sldId id="382" r:id="rId26"/>
    <p:sldId id="383" r:id="rId27"/>
    <p:sldId id="357" r:id="rId28"/>
    <p:sldId id="358" r:id="rId29"/>
    <p:sldId id="359" r:id="rId30"/>
    <p:sldId id="360" r:id="rId31"/>
    <p:sldId id="361" r:id="rId32"/>
    <p:sldId id="362" r:id="rId33"/>
    <p:sldId id="363" r:id="rId34"/>
    <p:sldId id="364" r:id="rId35"/>
    <p:sldId id="365" r:id="rId36"/>
    <p:sldId id="36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p:scale>
          <a:sx n="80" d="100"/>
          <a:sy n="80" d="100"/>
        </p:scale>
        <p:origin x="-109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viewProps" Target="view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76FD65-76AC-4096-8CB3-1472FC218C19}" type="datetimeFigureOut">
              <a:rPr lang="en-GB" smtClean="0"/>
              <a:pPr/>
              <a:t>30/01/2019</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01C90-A878-4C7E-A779-70D1349EDB82}" type="slidenum">
              <a:rPr lang="en-GB" smtClean="0"/>
              <a:pPr/>
              <a:t>‹#›</a:t>
            </a:fld>
            <a:endParaRPr lang="en-GB"/>
          </a:p>
        </p:txBody>
      </p:sp>
    </p:spTree>
    <p:extLst>
      <p:ext uri="{BB962C8B-B14F-4D97-AF65-F5344CB8AC3E}">
        <p14:creationId xmlns:p14="http://schemas.microsoft.com/office/powerpoint/2010/main" val="242861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4.xml" /><Relationship Id="rId2" Type="http://schemas.openxmlformats.org/officeDocument/2006/relationships/notesMaster" Target="../notesMasters/notesMaster1.xml" /><Relationship Id="rId1" Type="http://schemas.openxmlformats.org/officeDocument/2006/relationships/tags" Target="../tags/tag2.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DE38065-6789-4267-9B34-326E398ED6B4}" type="slidenum">
              <a:rPr lang="en-US">
                <a:solidFill>
                  <a:prstClr val="black"/>
                </a:solidFill>
              </a:rPr>
              <a:pPr/>
              <a:t>24</a:t>
            </a:fld>
            <a:endParaRPr lang="en-US">
              <a:solidFill>
                <a:prstClr val="black"/>
              </a:solidFill>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76805" name="Text Box 4"/>
          <p:cNvSpPr txBox="1">
            <a:spLocks noChangeArrowheads="1"/>
          </p:cNvSpPr>
          <p:nvPr>
            <p:custDataLst>
              <p:tags r:id="rId1"/>
            </p:custDataLst>
          </p:nvPr>
        </p:nvSpPr>
        <p:spPr bwMode="auto">
          <a:xfrm>
            <a:off x="0" y="4127500"/>
            <a:ext cx="6858000" cy="461963"/>
          </a:xfrm>
          <a:prstGeom prst="rect">
            <a:avLst/>
          </a:prstGeom>
          <a:solidFill>
            <a:srgbClr val="FFFFFF"/>
          </a:solidFill>
          <a:ln w="9525">
            <a:noFill/>
            <a:miter lim="800000"/>
            <a:headEnd/>
            <a:tailEnd/>
          </a:ln>
        </p:spPr>
        <p:txBody>
          <a:bodyPr>
            <a:spAutoFit/>
          </a:bodyPr>
          <a:lstStyle/>
          <a:p>
            <a:pPr algn="ctr" fontAlgn="base">
              <a:spcBef>
                <a:spcPct val="0"/>
              </a:spcBef>
              <a:spcAft>
                <a:spcPct val="0"/>
              </a:spcAft>
            </a:pPr>
            <a:r>
              <a:rPr lang="en-US" sz="1200">
                <a:solidFill>
                  <a:srgbClr val="272727"/>
                </a:solidFill>
                <a:latin typeface="Times New Roman" charset="0"/>
              </a:rPr>
              <a:t>f03_09_pg37.jpg</a:t>
            </a:r>
            <a:br>
              <a:rPr lang="en-US" sz="1200">
                <a:solidFill>
                  <a:srgbClr val="272727"/>
                </a:solidFill>
                <a:latin typeface="Times New Roman" charset="0"/>
              </a:rPr>
            </a:br>
            <a:endParaRPr lang="en-US" sz="1200">
              <a:solidFill>
                <a:srgbClr val="272727"/>
              </a:solidFill>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7A4C3F3-6EF1-48FB-B084-108B612618E3}" type="slidenum">
              <a:rPr lang="en-US">
                <a:solidFill>
                  <a:prstClr val="black"/>
                </a:solidFill>
              </a:rPr>
              <a:pPr/>
              <a:t>25</a:t>
            </a:fld>
            <a:endParaRPr lang="en-US">
              <a:solidFill>
                <a:prstClr val="black"/>
              </a:solidFill>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a:t>1. Which layers are the same?</a:t>
            </a:r>
          </a:p>
          <a:p>
            <a:pPr>
              <a:spcBef>
                <a:spcPct val="0"/>
              </a:spcBef>
            </a:pPr>
            <a:r>
              <a:rPr lang="en-US"/>
              <a:t>2. Which layer is older E or F?</a:t>
            </a:r>
          </a:p>
          <a:p>
            <a:pPr>
              <a:spcBef>
                <a:spcPct val="0"/>
              </a:spcBef>
            </a:pPr>
            <a:r>
              <a:rPr lang="en-US"/>
              <a:t>3. What is correct sequence of rock layers from oldest to youngest?</a:t>
            </a:r>
          </a:p>
          <a:p>
            <a:pPr>
              <a:spcBef>
                <a:spcPct val="0"/>
              </a:spcBef>
            </a:pPr>
            <a:r>
              <a:rPr lang="en-US"/>
              <a:t>4. An unconformity is represented by the interface between which 2 layers?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CDA12-F6CF-4DE5-A618-6F29231722A8}" type="slidenum">
              <a:rPr lang="en-US"/>
              <a:pPr/>
              <a:t>28</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r>
              <a:rPr lang="en-US" dirty="0"/>
              <a:t>By calculation, the Earth’s density is 5.8 gm/cm</a:t>
            </a:r>
            <a:r>
              <a:rPr lang="en-US" baseline="30000" dirty="0"/>
              <a:t>3.</a:t>
            </a:r>
            <a:r>
              <a:rPr lang="en-US" dirty="0"/>
              <a:t>  In the Sierras, composed mostly of granite, represents the thin part of Earth’s interior, i.e. skin of an apple.  If you calculate the Earth’s surface using granite, it comes to 2.8 gm/cm</a:t>
            </a:r>
            <a:r>
              <a:rPr lang="en-US" baseline="30000" dirty="0"/>
              <a:t>3</a:t>
            </a:r>
            <a:r>
              <a:rPr lang="en-US" dirty="0"/>
              <a:t>.  What is this telling us?  There are heavier rocks in the Earth.  We know the age of the earth is 4.6 Ga.  People who study meteorites determined their age to be about 4.5 </a:t>
            </a:r>
            <a:r>
              <a:rPr lang="en-US" dirty="0" err="1"/>
              <a:t>Ga</a:t>
            </a:r>
            <a:r>
              <a:rPr lang="en-US" dirty="0"/>
              <a:t> – same as Earth.  Meteorites are composed of Iron and Nickel. It is hypothesized the Earth’s interior is composed of the same elements.  P-waves travel 4x faster than S-waves and also travel through different material.  These also give us some clue on the properties of the Earth’s interior.</a:t>
            </a:r>
            <a:endParaRPr lang="en-US" baseline="300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1791D-3076-48E7-A3DD-AF9A5AAB67E6}" type="slidenum">
              <a:rPr lang="en-US"/>
              <a:pPr/>
              <a:t>30</a:t>
            </a:fld>
            <a:endParaRPr lang="en-US"/>
          </a:p>
        </p:txBody>
      </p:sp>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pPr marL="228600" indent="-228600"/>
            <a:r>
              <a:rPr lang="en-US" u="sng" dirty="0"/>
              <a:t>Core</a:t>
            </a:r>
            <a:r>
              <a:rPr lang="en-US" dirty="0"/>
              <a:t> – composed of two parts.  The core is very dense and composed mostly of Iron and Nickel.  The </a:t>
            </a:r>
            <a:r>
              <a:rPr lang="en-US" u="sng" dirty="0"/>
              <a:t>inner core</a:t>
            </a:r>
            <a:r>
              <a:rPr lang="en-US" dirty="0"/>
              <a:t> is solid.  This is because there is so much pressure exerted that it can only exist in the solid form.  The </a:t>
            </a:r>
            <a:r>
              <a:rPr lang="en-US" u="sng" dirty="0"/>
              <a:t>outer core</a:t>
            </a:r>
            <a:r>
              <a:rPr lang="en-US" dirty="0"/>
              <a:t> is liquid iron and nickel.  Again, it is very dense but because it is in its liquid form it is less dense than solid and forms the outer core.  </a:t>
            </a:r>
          </a:p>
          <a:p>
            <a:pPr marL="228600" indent="-228600"/>
            <a:r>
              <a:rPr lang="en-US" u="sng" dirty="0"/>
              <a:t>Mantle</a:t>
            </a:r>
            <a:r>
              <a:rPr lang="en-US" dirty="0"/>
              <a:t> is composed of Iron and Magnesium silicates (Si + O).  It is mostly solid, but the uppermost part of the mantle is partially molten (slush – where you do have liquid and solid mixed).  Now, this is very important in plate tectonics.  </a:t>
            </a:r>
          </a:p>
          <a:p>
            <a:pPr marL="228600" indent="-228600"/>
            <a:r>
              <a:rPr lang="en-US" u="sng" dirty="0"/>
              <a:t>Crust</a:t>
            </a:r>
            <a:r>
              <a:rPr lang="en-US" dirty="0"/>
              <a:t> –This is the outermost layer.  It is very thin and rigid.  Rigid means that it is a solid.  If you can imagine an apple.  It would have the thickness of the skin of an apple.  There is two types of crust – continental crust and oceanic crust.   </a:t>
            </a:r>
          </a:p>
          <a:p>
            <a:pPr marL="228600" indent="-228600"/>
            <a:r>
              <a:rPr lang="en-US" dirty="0"/>
              <a:t>Important notes:</a:t>
            </a:r>
          </a:p>
          <a:p>
            <a:pPr marL="228600" indent="-228600">
              <a:buFontTx/>
              <a:buAutoNum type="arabicPeriod"/>
            </a:pPr>
            <a:r>
              <a:rPr lang="en-US" dirty="0"/>
              <a:t>Thin crust + uppermost mantle is rigid.  This forms the “</a:t>
            </a:r>
            <a:r>
              <a:rPr lang="en-US" dirty="0" err="1"/>
              <a:t>lithospheric</a:t>
            </a:r>
            <a:r>
              <a:rPr lang="en-US" dirty="0"/>
              <a:t> plates”.  </a:t>
            </a:r>
          </a:p>
          <a:p>
            <a:pPr marL="228600" indent="-228600">
              <a:buFontTx/>
              <a:buAutoNum type="arabicPeriod"/>
            </a:pPr>
            <a:r>
              <a:rPr lang="en-US" u="sng" dirty="0"/>
              <a:t> </a:t>
            </a:r>
            <a:r>
              <a:rPr lang="en-US" dirty="0"/>
              <a:t>partially molten mantle acts as a lubricant.  This enables the plates to move freely along the surface of the Earth.</a:t>
            </a:r>
            <a:endParaRPr lang="en-US" u="sng"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de-DE"/>
              <a:t>Titelmasterformat durch Klicken bearbeiten</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139BB114-F4FD-454F-9AE5-8741D5D8B3E7}" type="datetimeFigureOut">
              <a:rPr lang="en-GB" smtClean="0"/>
              <a:pPr/>
              <a:t>30/01/2019</a:t>
            </a:fld>
            <a:endParaRPr lang="en-GB"/>
          </a:p>
        </p:txBody>
      </p:sp>
      <p:sp>
        <p:nvSpPr>
          <p:cNvPr id="5" name="Footer Placeholder 4"/>
          <p:cNvSpPr>
            <a:spLocks noGrp="1"/>
          </p:cNvSpPr>
          <p:nvPr>
            <p:ph type="ftr" sz="quarter" idx="11"/>
          </p:nvPr>
        </p:nvSpPr>
        <p:spPr/>
        <p:txBody>
          <a:bodyPr/>
          <a:lstStyle/>
          <a:p>
            <a:endParaRPr lang="en-GB"/>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732482C-3DDD-443D-ABF8-83EFED79CB1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139BB114-F4FD-454F-9AE5-8741D5D8B3E7}" type="datetimeFigureOut">
              <a:rPr lang="en-GB" smtClean="0"/>
              <a:pPr/>
              <a:t>30/01/2019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32482C-3DDD-443D-ABF8-83EFED79CB1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e-DE"/>
              <a:t>Titelmasterformat durch Klicken bearbeiten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139BB114-F4FD-454F-9AE5-8741D5D8B3E7}" type="datetimeFigureOut">
              <a:rPr lang="en-GB" smtClean="0"/>
              <a:pPr/>
              <a:t>30/01/2019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32482C-3DDD-443D-ABF8-83EFED79CB11}"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1384300"/>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9050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648200" y="19050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40D61A5-7218-4F46-B892-99A72F2BA674}" type="slidenum">
              <a:rPr lang="en-US"/>
              <a:pPr/>
              <a:t>‹#›</a:t>
            </a:fld>
            <a:endParaRPr lang="en-US"/>
          </a:p>
        </p:txBody>
      </p:sp>
    </p:spTree>
  </p:cSld>
  <p:clrMapOvr>
    <a:masterClrMapping/>
  </p:clrMapOvr>
  <p:transition spd="med">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2A9D3CC-B7C5-4F49-8B72-3CA6EFD71AFD}" type="slidenum">
              <a:rPr lang="en-GB">
                <a:solidFill>
                  <a:srgbClr val="000000"/>
                </a:solidFill>
              </a:rPr>
              <a:pPr>
                <a:defRPr/>
              </a:pPr>
              <a:t>‹#›</a:t>
            </a:fld>
            <a:endParaRPr lang="en-GB">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C2943D3-D8FF-4BF7-BEBC-C0C347851B7F}" type="slidenum">
              <a:rPr lang="en-GB">
                <a:solidFill>
                  <a:srgbClr val="000000"/>
                </a:solidFill>
              </a:rPr>
              <a:pPr>
                <a:defRPr/>
              </a:pPr>
              <a:t>‹#›</a:t>
            </a:fld>
            <a:endParaRPr lang="en-GB">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4BCA06A-82F6-409C-A2C8-82C831B62087}" type="slidenum">
              <a:rPr lang="en-GB">
                <a:solidFill>
                  <a:srgbClr val="000000"/>
                </a:solidFill>
              </a:rPr>
              <a:pPr>
                <a:defRPr/>
              </a:pPr>
              <a:t>‹#›</a:t>
            </a:fld>
            <a:endParaRPr lang="en-GB">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9FF0C0C-3AB5-4176-911F-0E2FC77D3DA3}" type="slidenum">
              <a:rPr lang="en-GB">
                <a:solidFill>
                  <a:srgbClr val="000000"/>
                </a:solidFill>
              </a:rPr>
              <a:pPr>
                <a:defRPr/>
              </a:pPr>
              <a:t>‹#›</a:t>
            </a:fld>
            <a:endParaRPr lang="en-GB">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37B36187-9946-4AB4-AA8A-95C75749245C}" type="slidenum">
              <a:rPr lang="en-GB">
                <a:solidFill>
                  <a:srgbClr val="000000"/>
                </a:solidFill>
              </a:rPr>
              <a:pPr>
                <a:defRPr/>
              </a:pPr>
              <a:t>‹#›</a:t>
            </a:fld>
            <a:endParaRPr lang="en-GB">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957AC70-F2B7-45FC-91D6-E02075981F74}" type="slidenum">
              <a:rPr lang="en-GB">
                <a:solidFill>
                  <a:srgbClr val="000000"/>
                </a:solidFill>
              </a:rPr>
              <a:pPr>
                <a:defRPr/>
              </a:pPr>
              <a:t>‹#›</a:t>
            </a:fld>
            <a:endParaRPr lang="en-GB">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FE8E836F-BAA6-491F-AE2B-37915284845B}" type="slidenum">
              <a:rPr lang="en-GB">
                <a:solidFill>
                  <a:srgbClr val="000000"/>
                </a:solidFill>
              </a:rPr>
              <a:pPr>
                <a:defRPr/>
              </a:pPr>
              <a:t>‹#›</a:t>
            </a:fld>
            <a:endParaRPr lang="en-GB">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139BB114-F4FD-454F-9AE5-8741D5D8B3E7}" type="datetimeFigureOut">
              <a:rPr lang="en-GB" smtClean="0"/>
              <a:pPr/>
              <a:t>30/01/2019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32482C-3DDD-443D-ABF8-83EFED79CB11}"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4034B8-FF55-44B8-A616-859F7111B21D}" type="slidenum">
              <a:rPr lang="en-GB">
                <a:solidFill>
                  <a:srgbClr val="000000"/>
                </a:solidFill>
              </a:rPr>
              <a:pPr>
                <a:defRPr/>
              </a:pPr>
              <a:t>‹#›</a:t>
            </a:fld>
            <a:endParaRPr lang="en-GB">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D75C0D6-8287-4E49-AFDA-3B4EDB5977DD}" type="slidenum">
              <a:rPr lang="en-GB">
                <a:solidFill>
                  <a:srgbClr val="000000"/>
                </a:solidFill>
              </a:rPr>
              <a:pPr>
                <a:defRPr/>
              </a:pPr>
              <a:t>‹#›</a:t>
            </a:fld>
            <a:endParaRPr lang="en-GB">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7F6C142-7F60-4786-AC28-49BD668560D8}" type="slidenum">
              <a:rPr lang="en-GB">
                <a:solidFill>
                  <a:srgbClr val="000000"/>
                </a:solidFill>
              </a:rPr>
              <a:pPr>
                <a:defRPr/>
              </a:pPr>
              <a:t>‹#›</a:t>
            </a:fld>
            <a:endParaRPr lang="en-GB">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B33969E-06A9-4335-A384-2D6B0EA5CF75}" type="slidenum">
              <a:rPr lang="en-GB">
                <a:solidFill>
                  <a:srgbClr val="000000"/>
                </a:solidFill>
              </a:rPr>
              <a:pPr>
                <a:defRPr/>
              </a:pPr>
              <a:t>‹#›</a:t>
            </a:fld>
            <a:endParaRPr lang="en-GB">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GB">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F435A7D-0DAC-43C5-9CCD-D1BDB6D7249F}" type="slidenum">
              <a:rPr lang="en-GB">
                <a:solidFill>
                  <a:srgbClr val="000000"/>
                </a:solidFill>
              </a:rPr>
              <a:pPr>
                <a:defRPr/>
              </a:pPr>
              <a:t>‹#›</a:t>
            </a:fld>
            <a:endParaRPr lang="en-GB">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9812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lipArt Placeholder 3"/>
          <p:cNvSpPr>
            <a:spLocks noGrp="1"/>
          </p:cNvSpPr>
          <p:nvPr>
            <p:ph type="clipArt" sz="half" idx="2"/>
          </p:nvPr>
        </p:nvSpPr>
        <p:spPr>
          <a:xfrm>
            <a:off x="4648200" y="1981200"/>
            <a:ext cx="4038600" cy="4114800"/>
          </a:xfrm>
        </p:spPr>
        <p:txBody>
          <a:bodyPr/>
          <a:lstStyle/>
          <a:p>
            <a:pPr lvl="0"/>
            <a:endParaRPr lang="en-IN" noProof="0"/>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5EED835-363E-4068-BE68-9D1EA2CC65CE}"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9812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648200" y="19812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FE49D93-D7D5-47BB-A8D4-E7E1EDB4A42E}"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9812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4038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0F2D9A3-B868-438C-93A0-F72B8B69039C}"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de-DE"/>
              <a:t>Titelmasterformat durch Klicken bearbeiten</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7" name="Date Placeholder 6"/>
          <p:cNvSpPr>
            <a:spLocks noGrp="1"/>
          </p:cNvSpPr>
          <p:nvPr>
            <p:ph type="dt" sz="half" idx="10"/>
          </p:nvPr>
        </p:nvSpPr>
        <p:spPr/>
        <p:txBody>
          <a:bodyPr/>
          <a:lstStyle/>
          <a:p>
            <a:fld id="{139BB114-F4FD-454F-9AE5-8741D5D8B3E7}" type="datetimeFigureOut">
              <a:rPr lang="en-GB" smtClean="0"/>
              <a:pPr/>
              <a:t>30/01/2019</a:t>
            </a:fld>
            <a:endParaRPr lang="en-GB"/>
          </a:p>
        </p:txBody>
      </p:sp>
      <p:sp>
        <p:nvSpPr>
          <p:cNvPr id="8" name="Slide Number Placeholder 7"/>
          <p:cNvSpPr>
            <a:spLocks noGrp="1"/>
          </p:cNvSpPr>
          <p:nvPr>
            <p:ph type="sldNum" sz="quarter" idx="11"/>
          </p:nvPr>
        </p:nvSpPr>
        <p:spPr/>
        <p:txBody>
          <a:bodyPr/>
          <a:lstStyle/>
          <a:p>
            <a:fld id="{1732482C-3DDD-443D-ABF8-83EFED79CB11}" type="slidenum">
              <a:rPr lang="en-GB" smtClean="0"/>
              <a:pPr/>
              <a:t>‹#›</a:t>
            </a:fld>
            <a:endParaRPr lang="en-GB"/>
          </a:p>
        </p:txBody>
      </p:sp>
      <p:sp>
        <p:nvSpPr>
          <p:cNvPr id="9" name="Footer Placeholder 8"/>
          <p:cNvSpPr>
            <a:spLocks noGrp="1"/>
          </p:cNvSpPr>
          <p:nvPr>
            <p:ph type="ftr" sz="quarter" idx="12"/>
          </p:nvPr>
        </p:nvSpPr>
        <p:spPr/>
        <p:txBody>
          <a:bodyPr/>
          <a:lstStyle/>
          <a:p>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139BB114-F4FD-454F-9AE5-8741D5D8B3E7}" type="datetimeFigureOut">
              <a:rPr lang="en-GB" smtClean="0"/>
              <a:pPr/>
              <a:t>30/01/2019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32482C-3DDD-443D-ABF8-83EFED79CB1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Titelmasterformat durch Klicken bearbeiten</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de-DE"/>
              <a:t>Textmasterformat bearbeiten</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39BB114-F4FD-454F-9AE5-8741D5D8B3E7}" type="datetimeFigureOut">
              <a:rPr lang="en-GB" smtClean="0"/>
              <a:pPr/>
              <a:t>30/01/2019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32482C-3DDD-443D-ABF8-83EFED79CB1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Date Placeholder 2"/>
          <p:cNvSpPr>
            <a:spLocks noGrp="1"/>
          </p:cNvSpPr>
          <p:nvPr>
            <p:ph type="dt" sz="half" idx="10"/>
          </p:nvPr>
        </p:nvSpPr>
        <p:spPr/>
        <p:txBody>
          <a:bodyPr/>
          <a:lstStyle/>
          <a:p>
            <a:fld id="{139BB114-F4FD-454F-9AE5-8741D5D8B3E7}" type="datetimeFigureOut">
              <a:rPr lang="en-GB" smtClean="0"/>
              <a:pPr/>
              <a:t>30/01/2019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32482C-3DDD-443D-ABF8-83EFED79CB1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BB114-F4FD-454F-9AE5-8741D5D8B3E7}" type="datetimeFigureOut">
              <a:rPr lang="en-GB" smtClean="0"/>
              <a:pPr/>
              <a:t>30/01/2019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732482C-3DDD-443D-ABF8-83EFED79CB1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e Placeholder 4"/>
          <p:cNvSpPr>
            <a:spLocks noGrp="1"/>
          </p:cNvSpPr>
          <p:nvPr>
            <p:ph type="dt" sz="half" idx="10"/>
          </p:nvPr>
        </p:nvSpPr>
        <p:spPr/>
        <p:txBody>
          <a:bodyPr/>
          <a:lstStyle/>
          <a:p>
            <a:fld id="{139BB114-F4FD-454F-9AE5-8741D5D8B3E7}" type="datetimeFigureOut">
              <a:rPr lang="en-GB" smtClean="0"/>
              <a:pPr/>
              <a:t>30/01/2019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32482C-3DDD-443D-ABF8-83EFED79CB11}" type="slidenum">
              <a:rPr lang="en-GB" smtClean="0"/>
              <a:pPr/>
              <a:t>‹#›</a:t>
            </a:fld>
            <a:endParaRPr lang="en-GB"/>
          </a:p>
        </p:txBody>
      </p:sp>
      <p:sp>
        <p:nvSpPr>
          <p:cNvPr id="8" name="Title 7"/>
          <p:cNvSpPr>
            <a:spLocks noGrp="1"/>
          </p:cNvSpPr>
          <p:nvPr>
            <p:ph type="title"/>
          </p:nvPr>
        </p:nvSpPr>
        <p:spPr/>
        <p:txBody>
          <a:bodyPr/>
          <a:lstStyle/>
          <a:p>
            <a:r>
              <a:rPr lang="de-DE"/>
              <a:t>Titelmasterformat durch Klicken bearbeiten</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e Placeholder 4"/>
          <p:cNvSpPr>
            <a:spLocks noGrp="1"/>
          </p:cNvSpPr>
          <p:nvPr>
            <p:ph type="dt" sz="half" idx="10"/>
          </p:nvPr>
        </p:nvSpPr>
        <p:spPr/>
        <p:txBody>
          <a:bodyPr/>
          <a:lstStyle/>
          <a:p>
            <a:fld id="{139BB114-F4FD-454F-9AE5-8741D5D8B3E7}" type="datetimeFigureOut">
              <a:rPr lang="en-GB" smtClean="0"/>
              <a:pPr/>
              <a:t>30/01/2019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732482C-3DDD-443D-ABF8-83EFED79CB11}" type="slidenum">
              <a:rPr lang="en-GB" smtClean="0"/>
              <a:pPr/>
              <a:t>‹#›</a:t>
            </a:fld>
            <a:endParaRPr lang="en-GB"/>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de-DE"/>
              <a:t>Titelmasterformat durch Klicken bearbeiten</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slideLayout" Target="../slideLayouts/slideLayout25.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6" Type="http://schemas.openxmlformats.org/officeDocument/2006/relationships/theme" Target="../theme/theme2.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5" Type="http://schemas.openxmlformats.org/officeDocument/2006/relationships/slideLayout" Target="../slideLayouts/slideLayout2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slideLayout" Target="../slideLayouts/slideLayout26.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39BB114-F4FD-454F-9AE5-8741D5D8B3E7}" type="datetimeFigureOut">
              <a:rPr lang="en-GB" smtClean="0"/>
              <a:pPr/>
              <a:t>30/01/2019</a:t>
            </a:fld>
            <a:endParaRPr lang="en-GB"/>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1732482C-3DDD-443D-ABF8-83EFED79CB11}" type="slidenum">
              <a:rPr lang="en-GB" smtClean="0"/>
              <a:pPr/>
              <a:t>‹#›</a:t>
            </a:fld>
            <a:endParaRPr lang="en-GB"/>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GB">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GB">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defRPr/>
            </a:pPr>
            <a:fld id="{330DEAEF-EDBA-48B8-AD44-84B1AD4F3F32}" type="slidenum">
              <a:rPr lang="en-GB">
                <a:solidFill>
                  <a:srgbClr val="000000"/>
                </a:solidFill>
              </a:rPr>
              <a:pPr fontAlgn="base">
                <a:spcBef>
                  <a:spcPct val="0"/>
                </a:spcBef>
                <a:spcAft>
                  <a:spcPct val="0"/>
                </a:spcAft>
                <a:defRPr/>
              </a:pPr>
              <a:t>‹#›</a:t>
            </a:fld>
            <a:endParaRPr lang="en-GB">
              <a:solidFill>
                <a:srgbClr val="000000"/>
              </a:solidFill>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6.xml" /><Relationship Id="rId5" Type="http://schemas.openxmlformats.org/officeDocument/2006/relationships/image" Target="../media/image5.jpeg" /><Relationship Id="rId4" Type="http://schemas.openxmlformats.org/officeDocument/2006/relationships/image" Target="../media/image4.jpeg"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4.xml" /></Relationships>
</file>

<file path=ppt/slides/_rels/slide1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5.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21.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5.xml" /></Relationships>
</file>

<file path=ppt/slides/_rels/slide22.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14.xml" /></Relationships>
</file>

<file path=ppt/slides/_rels/slide23.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5.xml" /></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18.xml" /><Relationship Id="rId1" Type="http://schemas.openxmlformats.org/officeDocument/2006/relationships/tags" Target="../tags/tag1.xml" /><Relationship Id="rId4" Type="http://schemas.openxmlformats.org/officeDocument/2006/relationships/image" Target="../media/image20.jpeg" /></Relationships>
</file>

<file path=ppt/slides/_rels/slide25.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notesSlide" Target="../notesSlides/notesSlide2.xml" /><Relationship Id="rId1" Type="http://schemas.openxmlformats.org/officeDocument/2006/relationships/slideLayout" Target="../slideLayouts/slideLayout19.xml" /></Relationships>
</file>

<file path=ppt/slides/_rels/slide2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2.xml" /></Relationships>
</file>

<file path=ppt/slides/_rels/slide27.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12.xml" /></Relationships>
</file>

<file path=ppt/slides/_rels/slide28.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29.xml.rels><?xml version="1.0" encoding="UTF-8" standalone="yes"?>
<Relationships xmlns="http://schemas.openxmlformats.org/package/2006/relationships"><Relationship Id="rId3" Type="http://schemas.openxmlformats.org/officeDocument/2006/relationships/image" Target="../media/image26.jpeg" /><Relationship Id="rId2" Type="http://schemas.openxmlformats.org/officeDocument/2006/relationships/image" Target="../media/image25.jpeg"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image" Target="../media/image27.emf" /><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31.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12.xml" /></Relationships>
</file>

<file path=ppt/slides/_rels/slide33.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30.png" /><Relationship Id="rId1" Type="http://schemas.openxmlformats.org/officeDocument/2006/relationships/slideLayout" Target="../slideLayouts/slideLayout12.xml" /></Relationships>
</file>

<file path=ppt/slides/_rels/slide34.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12.xml" /></Relationships>
</file>

<file path=ppt/slides/_rels/slide35.xml.rels><?xml version="1.0" encoding="UTF-8" standalone="yes"?>
<Relationships xmlns="http://schemas.openxmlformats.org/package/2006/relationships"><Relationship Id="rId2" Type="http://schemas.openxmlformats.org/officeDocument/2006/relationships/image" Target="../media/image33.jpe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p:cNvSpPr txBox="1">
            <a:spLocks/>
          </p:cNvSpPr>
          <p:nvPr/>
        </p:nvSpPr>
        <p:spPr>
          <a:xfrm>
            <a:off x="611560" y="2993505"/>
            <a:ext cx="8316416" cy="507503"/>
          </a:xfrm>
          <a:prstGeom prst="rect">
            <a:avLst/>
          </a:prstGeom>
        </p:spPr>
        <p:txBody>
          <a:bodyPr vert="horz" lIns="91440" tIns="45720" rIns="91440" bIns="45720"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lang="en-GB" sz="2800" dirty="0">
                <a:solidFill>
                  <a:schemeClr val="bg1"/>
                </a:solidFill>
                <a:latin typeface="Times New Roman" pitchFamily="18" charset="0"/>
                <a:cs typeface="Times New Roman" pitchFamily="18" charset="0"/>
              </a:rPr>
              <a:t>IDC203: </a:t>
            </a:r>
            <a:br>
              <a:rPr lang="en-GB" sz="2800" dirty="0">
                <a:solidFill>
                  <a:schemeClr val="bg1"/>
                </a:solidFill>
                <a:latin typeface="Times New Roman" pitchFamily="18" charset="0"/>
                <a:cs typeface="Times New Roman" pitchFamily="18" charset="0"/>
              </a:rPr>
            </a:br>
            <a:r>
              <a:rPr lang="en-GB" sz="2800" dirty="0">
                <a:solidFill>
                  <a:schemeClr val="tx1"/>
                </a:solidFill>
                <a:latin typeface="Times New Roman" pitchFamily="18" charset="0"/>
                <a:cs typeface="Times New Roman" pitchFamily="18" charset="0"/>
              </a:rPr>
              <a:t>IDC</a:t>
            </a:r>
            <a:r>
              <a:rPr lang="en-GB" sz="2800" dirty="0">
                <a:solidFill>
                  <a:schemeClr val="bg1"/>
                </a:solidFill>
                <a:latin typeface="Times New Roman" pitchFamily="18" charset="0"/>
                <a:cs typeface="Times New Roman" pitchFamily="18" charset="0"/>
              </a:rPr>
              <a:t>:</a:t>
            </a:r>
            <a:r>
              <a:rPr lang="en-GB" sz="2800" dirty="0">
                <a:solidFill>
                  <a:schemeClr val="tx1"/>
                </a:solidFill>
                <a:latin typeface="Times New Roman" pitchFamily="18" charset="0"/>
                <a:cs typeface="Times New Roman" pitchFamily="18" charset="0"/>
              </a:rPr>
              <a:t>203: Introduction to Earth Sciences</a:t>
            </a:r>
          </a:p>
        </p:txBody>
      </p:sp>
      <p:pic>
        <p:nvPicPr>
          <p:cNvPr id="1026" name="Picture 2" descr="C:\Users\Rimjhim\Desktop\New folder (2)\anoop_data\desktop all\Personal\photos\Tsomorari-photo\DSC03213.JPG"/>
          <p:cNvPicPr>
            <a:picLocks noChangeAspect="1" noChangeArrowheads="1"/>
          </p:cNvPicPr>
          <p:nvPr/>
        </p:nvPicPr>
        <p:blipFill>
          <a:blip r:embed="rId2" cstate="print"/>
          <a:srcRect/>
          <a:stretch>
            <a:fillRect/>
          </a:stretch>
        </p:blipFill>
        <p:spPr bwMode="auto">
          <a:xfrm>
            <a:off x="35496" y="176491"/>
            <a:ext cx="3960440" cy="2388413"/>
          </a:xfrm>
          <a:prstGeom prst="rect">
            <a:avLst/>
          </a:prstGeom>
          <a:noFill/>
        </p:spPr>
      </p:pic>
      <p:pic>
        <p:nvPicPr>
          <p:cNvPr id="5" name="Picture 4" descr="images.jpg"/>
          <p:cNvPicPr>
            <a:picLocks noChangeAspect="1"/>
          </p:cNvPicPr>
          <p:nvPr/>
        </p:nvPicPr>
        <p:blipFill>
          <a:blip r:embed="rId3" cstate="print"/>
          <a:srcRect r="32131"/>
          <a:stretch>
            <a:fillRect/>
          </a:stretch>
        </p:blipFill>
        <p:spPr>
          <a:xfrm>
            <a:off x="4716016" y="188640"/>
            <a:ext cx="4018046" cy="2376264"/>
          </a:xfrm>
          <a:prstGeom prst="rect">
            <a:avLst/>
          </a:prstGeom>
        </p:spPr>
      </p:pic>
      <p:pic>
        <p:nvPicPr>
          <p:cNvPr id="1028" name="Picture 4" descr="C:\Users\Rimjhim\Desktop\New folder (2)\anoop_data\desktop all\Personal\photos\stefan\BILD0614.JPG"/>
          <p:cNvPicPr>
            <a:picLocks noChangeAspect="1" noChangeArrowheads="1"/>
          </p:cNvPicPr>
          <p:nvPr/>
        </p:nvPicPr>
        <p:blipFill>
          <a:blip r:embed="rId4" cstate="print"/>
          <a:srcRect t="9589"/>
          <a:stretch>
            <a:fillRect/>
          </a:stretch>
        </p:blipFill>
        <p:spPr bwMode="auto">
          <a:xfrm>
            <a:off x="35496" y="4005064"/>
            <a:ext cx="3888432" cy="2636912"/>
          </a:xfrm>
          <a:prstGeom prst="rect">
            <a:avLst/>
          </a:prstGeom>
          <a:noFill/>
        </p:spPr>
      </p:pic>
      <p:pic>
        <p:nvPicPr>
          <p:cNvPr id="8" name="Picture 7" descr="Labeled_speleothems.jpg"/>
          <p:cNvPicPr>
            <a:picLocks noChangeAspect="1"/>
          </p:cNvPicPr>
          <p:nvPr/>
        </p:nvPicPr>
        <p:blipFill>
          <a:blip r:embed="rId5" cstate="print"/>
          <a:stretch>
            <a:fillRect/>
          </a:stretch>
        </p:blipFill>
        <p:spPr>
          <a:xfrm>
            <a:off x="4896544" y="4005064"/>
            <a:ext cx="3923928" cy="2804197"/>
          </a:xfrm>
          <a:prstGeom prst="rect">
            <a:avLst/>
          </a:prstGeom>
        </p:spPr>
      </p:pic>
    </p:spTree>
    <p:extLst>
      <p:ext uri="{BB962C8B-B14F-4D97-AF65-F5344CB8AC3E}">
        <p14:creationId xmlns:p14="http://schemas.microsoft.com/office/powerpoint/2010/main" val="760196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FG01_07.JPG                                                    0000001DEarth 7e DIGIT                 B7D781CE:"/>
          <p:cNvPicPr>
            <a:picLocks noChangeAspect="1" noChangeArrowheads="1"/>
          </p:cNvPicPr>
          <p:nvPr/>
        </p:nvPicPr>
        <p:blipFill>
          <a:blip r:embed="rId2" cstate="print"/>
          <a:srcRect/>
          <a:stretch>
            <a:fillRect/>
          </a:stretch>
        </p:blipFill>
        <p:spPr bwMode="auto">
          <a:xfrm>
            <a:off x="3352800" y="0"/>
            <a:ext cx="6781800" cy="6858000"/>
          </a:xfrm>
          <a:prstGeom prst="rect">
            <a:avLst/>
          </a:prstGeom>
          <a:noFill/>
        </p:spPr>
      </p:pic>
      <p:sp>
        <p:nvSpPr>
          <p:cNvPr id="3078" name="Text Box 6"/>
          <p:cNvSpPr txBox="1">
            <a:spLocks noChangeArrowheads="1"/>
          </p:cNvSpPr>
          <p:nvPr/>
        </p:nvSpPr>
        <p:spPr bwMode="auto">
          <a:xfrm>
            <a:off x="0" y="533400"/>
            <a:ext cx="4648200" cy="5578475"/>
          </a:xfrm>
          <a:prstGeom prst="rect">
            <a:avLst/>
          </a:prstGeom>
          <a:noFill/>
          <a:ln w="9525">
            <a:noFill/>
            <a:miter lim="800000"/>
            <a:headEnd/>
            <a:tailEnd/>
          </a:ln>
          <a:effectLst/>
        </p:spPr>
        <p:txBody>
          <a:bodyPr>
            <a:spAutoFit/>
          </a:bodyPr>
          <a:lstStyle/>
          <a:p>
            <a:pPr>
              <a:buFontTx/>
              <a:buChar char="•"/>
            </a:pPr>
            <a:r>
              <a:rPr lang="en-US" sz="2000" i="0" dirty="0"/>
              <a:t> The concept of geologic time is new (staggering) to many </a:t>
            </a:r>
            <a:r>
              <a:rPr lang="en-US" sz="2000" i="0" dirty="0" err="1"/>
              <a:t>nongeologists</a:t>
            </a:r>
            <a:r>
              <a:rPr lang="en-US" sz="2000" i="0" dirty="0"/>
              <a:t>. </a:t>
            </a:r>
          </a:p>
          <a:p>
            <a:pPr>
              <a:buFontTx/>
              <a:buChar char="•"/>
            </a:pPr>
            <a:endParaRPr lang="en-US" sz="2000" i="0" dirty="0"/>
          </a:p>
          <a:p>
            <a:pPr>
              <a:buFontTx/>
              <a:buChar char="•"/>
            </a:pPr>
            <a:r>
              <a:rPr lang="en-US" sz="2000" i="0" dirty="0"/>
              <a:t> The current estimate is that the Earth is ~4,600,000,000 (4.6 billion) years old.  </a:t>
            </a:r>
          </a:p>
          <a:p>
            <a:pPr>
              <a:buFontTx/>
              <a:buChar char="•"/>
            </a:pPr>
            <a:endParaRPr lang="en-US" sz="2000" i="0" dirty="0"/>
          </a:p>
          <a:p>
            <a:pPr>
              <a:buFontTx/>
              <a:buChar char="•"/>
            </a:pPr>
            <a:r>
              <a:rPr lang="en-US" sz="2000" i="0" dirty="0"/>
              <a:t> As humans we have a hard time understanding the amount of time required for geologic events.  </a:t>
            </a:r>
          </a:p>
          <a:p>
            <a:pPr>
              <a:buFontTx/>
              <a:buChar char="•"/>
            </a:pPr>
            <a:endParaRPr lang="en-US" sz="2000" i="0" dirty="0"/>
          </a:p>
          <a:p>
            <a:pPr>
              <a:buFontTx/>
              <a:buChar char="•"/>
            </a:pPr>
            <a:r>
              <a:rPr lang="en-US" sz="2000" i="0" dirty="0"/>
              <a:t> We have a good idea of how long a century is.  One thousand centuries is only 100,000 years.  That huge amount of time is only 0.002% of the age of the Earth!</a:t>
            </a:r>
          </a:p>
          <a:p>
            <a:endParaRPr lang="en-US" sz="2000" i="0" dirty="0"/>
          </a:p>
          <a:p>
            <a:pPr>
              <a:buFontTx/>
              <a:buChar char="•"/>
            </a:pPr>
            <a:r>
              <a:rPr lang="en-US" sz="2000" i="0" dirty="0">
                <a:cs typeface="Times New Roman" pitchFamily="18" charset="0"/>
              </a:rPr>
              <a:t> An appreciation for the magnitude of geologic time is important because many processes are very gradual.</a:t>
            </a:r>
            <a:endParaRPr lang="en-US" sz="2800" i="0" dirty="0">
              <a:latin typeface="Times New Roman" pitchFamily="18" charset="0"/>
              <a:cs typeface="Times New Roman" pitchFamily="18" charset="0"/>
            </a:endParaRPr>
          </a:p>
        </p:txBody>
      </p:sp>
      <p:sp>
        <p:nvSpPr>
          <p:cNvPr id="3079" name="Text Box 7"/>
          <p:cNvSpPr txBox="1">
            <a:spLocks noChangeArrowheads="1"/>
          </p:cNvSpPr>
          <p:nvPr/>
        </p:nvSpPr>
        <p:spPr bwMode="auto">
          <a:xfrm>
            <a:off x="0" y="0"/>
            <a:ext cx="4343400" cy="579438"/>
          </a:xfrm>
          <a:prstGeom prst="rect">
            <a:avLst/>
          </a:prstGeom>
          <a:noFill/>
          <a:ln w="9525">
            <a:noFill/>
            <a:miter lim="800000"/>
            <a:headEnd/>
            <a:tailEnd/>
          </a:ln>
          <a:effectLst/>
        </p:spPr>
        <p:txBody>
          <a:bodyPr>
            <a:spAutoFit/>
          </a:bodyPr>
          <a:lstStyle/>
          <a:p>
            <a:pPr>
              <a:spcBef>
                <a:spcPct val="50000"/>
              </a:spcBef>
            </a:pPr>
            <a:r>
              <a:rPr lang="en-US" sz="3200" b="1"/>
              <a:t>Geologic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FG01_07.JPG                                                    0000001DEarth 7e DIGIT                 B7D781CE:"/>
          <p:cNvPicPr>
            <a:picLocks noChangeAspect="1" noChangeArrowheads="1"/>
          </p:cNvPicPr>
          <p:nvPr/>
        </p:nvPicPr>
        <p:blipFill>
          <a:blip r:embed="rId2" cstate="print"/>
          <a:srcRect/>
          <a:stretch>
            <a:fillRect/>
          </a:stretch>
        </p:blipFill>
        <p:spPr bwMode="auto">
          <a:xfrm>
            <a:off x="3352800" y="0"/>
            <a:ext cx="6781800" cy="6858000"/>
          </a:xfrm>
          <a:prstGeom prst="rect">
            <a:avLst/>
          </a:prstGeom>
          <a:noFill/>
        </p:spPr>
      </p:pic>
      <p:sp>
        <p:nvSpPr>
          <p:cNvPr id="6149" name="Text Box 5"/>
          <p:cNvSpPr txBox="1">
            <a:spLocks noChangeArrowheads="1"/>
          </p:cNvSpPr>
          <p:nvPr/>
        </p:nvSpPr>
        <p:spPr bwMode="auto">
          <a:xfrm>
            <a:off x="0" y="152400"/>
            <a:ext cx="4648200" cy="6492875"/>
          </a:xfrm>
          <a:prstGeom prst="rect">
            <a:avLst/>
          </a:prstGeom>
          <a:noFill/>
          <a:ln w="9525">
            <a:noFill/>
            <a:miter lim="800000"/>
            <a:headEnd/>
            <a:tailEnd/>
          </a:ln>
          <a:effectLst/>
        </p:spPr>
        <p:txBody>
          <a:bodyPr>
            <a:spAutoFit/>
          </a:bodyPr>
          <a:lstStyle/>
          <a:p>
            <a:pPr>
              <a:buFontTx/>
              <a:buChar char="•"/>
            </a:pPr>
            <a:r>
              <a:rPr lang="en-US" sz="2000" i="0"/>
              <a:t> Geologic time is divided into different types of units.</a:t>
            </a:r>
          </a:p>
          <a:p>
            <a:r>
              <a:rPr lang="en-US" sz="2000" i="0"/>
              <a:t>  </a:t>
            </a:r>
          </a:p>
          <a:p>
            <a:pPr>
              <a:buFontTx/>
              <a:buChar char="•"/>
            </a:pPr>
            <a:r>
              <a:rPr lang="en-US" sz="2000" i="0"/>
              <a:t> Note that each Eon, Era or Period represents a different amount of time.  For example, the Cambrian period encompasses ~65 million years whereas the Silurian period is only ~30 million years old.</a:t>
            </a:r>
          </a:p>
          <a:p>
            <a:endParaRPr lang="en-US" sz="2000" i="0"/>
          </a:p>
          <a:p>
            <a:pPr>
              <a:buFontTx/>
              <a:buChar char="•"/>
            </a:pPr>
            <a:r>
              <a:rPr lang="en-US" sz="2000" i="0"/>
              <a:t> The change in periods is related to the changing character of life on Earth and other changes in environment.  </a:t>
            </a:r>
          </a:p>
          <a:p>
            <a:pPr>
              <a:buFontTx/>
              <a:buChar char="•"/>
            </a:pPr>
            <a:endParaRPr lang="en-US" sz="2000" i="0"/>
          </a:p>
          <a:p>
            <a:pPr>
              <a:buFontTx/>
              <a:buChar char="•"/>
            </a:pPr>
            <a:r>
              <a:rPr lang="en-US" sz="2000" i="0"/>
              <a:t> The beginning of the Phanerozoic represents the explosion of life.</a:t>
            </a:r>
          </a:p>
          <a:p>
            <a:pPr>
              <a:buFontTx/>
              <a:buChar char="•"/>
            </a:pPr>
            <a:endParaRPr lang="en-US" sz="2000" i="0"/>
          </a:p>
          <a:p>
            <a:pPr>
              <a:buFontTx/>
              <a:buChar char="•"/>
            </a:pPr>
            <a:r>
              <a:rPr lang="en-US" sz="2000" i="0"/>
              <a:t> The time before the Phanerozoic is commonly referred to as the PreCambrian and represents over 4 billion years of time.  The Phanerozoic eon (abundant life) represents only the last 13% of Earth time.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76213" y="738188"/>
            <a:ext cx="8791575" cy="53816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B6343F28-5BA6-454E-B3BE-5A064FBD39DA}" type="slidenum">
              <a:rPr lang="en-US" smtClean="0">
                <a:solidFill>
                  <a:srgbClr val="000000"/>
                </a:solidFill>
              </a:rPr>
              <a:pPr/>
              <a:t>13</a:t>
            </a:fld>
            <a:endParaRPr lang="en-US">
              <a:solidFill>
                <a:srgbClr val="000000"/>
              </a:solidFill>
            </a:endParaRPr>
          </a:p>
        </p:txBody>
      </p:sp>
      <p:sp>
        <p:nvSpPr>
          <p:cNvPr id="7171" name="Rectangle 3"/>
          <p:cNvSpPr>
            <a:spLocks noGrp="1" noChangeArrowheads="1"/>
          </p:cNvSpPr>
          <p:nvPr>
            <p:ph type="body" idx="1"/>
          </p:nvPr>
        </p:nvSpPr>
        <p:spPr>
          <a:xfrm>
            <a:off x="0" y="476250"/>
            <a:ext cx="9144000" cy="5029200"/>
          </a:xfrm>
        </p:spPr>
        <p:txBody>
          <a:bodyPr/>
          <a:lstStyle/>
          <a:p>
            <a:pPr eaLnBrk="1" hangingPunct="1"/>
            <a:r>
              <a:rPr lang="en-US" altLang="en-US" sz="4000"/>
              <a:t>Principle of </a:t>
            </a:r>
            <a:r>
              <a:rPr lang="en-US" altLang="en-US" sz="4000">
                <a:solidFill>
                  <a:schemeClr val="accent2"/>
                </a:solidFill>
              </a:rPr>
              <a:t>Uniformitarianism</a:t>
            </a:r>
            <a:endParaRPr lang="en-US" altLang="en-US" sz="4000"/>
          </a:p>
          <a:p>
            <a:pPr lvl="1" eaLnBrk="1" hangingPunct="1"/>
            <a:r>
              <a:rPr lang="en-US" altLang="en-US" sz="3600"/>
              <a:t>Major assumption in geology</a:t>
            </a:r>
          </a:p>
          <a:p>
            <a:pPr lvl="1" eaLnBrk="1" hangingPunct="1"/>
            <a:r>
              <a:rPr lang="en-US" altLang="en-US" sz="3600"/>
              <a:t>Events in the past occurred the same way that they are occurring today.  Examples Include:</a:t>
            </a:r>
          </a:p>
          <a:p>
            <a:pPr lvl="2" eaLnBrk="1" hangingPunct="1"/>
            <a:r>
              <a:rPr lang="en-US" altLang="en-US" sz="3200"/>
              <a:t>Weathering/erosion</a:t>
            </a:r>
          </a:p>
          <a:p>
            <a:pPr lvl="2" eaLnBrk="1" hangingPunct="1"/>
            <a:r>
              <a:rPr lang="en-US" altLang="en-US" sz="3200"/>
              <a:t>Deposition</a:t>
            </a:r>
          </a:p>
          <a:p>
            <a:pPr lvl="2" eaLnBrk="1" hangingPunct="1"/>
            <a:r>
              <a:rPr lang="en-US" altLang="en-US" sz="3200"/>
              <a:t>Volcanism</a:t>
            </a:r>
          </a:p>
          <a:p>
            <a:pPr lvl="2" eaLnBrk="1" hangingPunct="1"/>
            <a:r>
              <a:rPr lang="en-US" altLang="en-US" sz="3200"/>
              <a:t>Plate tectonics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p:spPr>
        <p:txBody>
          <a:bodyPr/>
          <a:lstStyle/>
          <a:p>
            <a:fld id="{4559040B-3BAF-4046-8060-ABA375277E77}" type="slidenum">
              <a:rPr lang="en-US" smtClean="0">
                <a:solidFill>
                  <a:srgbClr val="000000"/>
                </a:solidFill>
              </a:rPr>
              <a:pPr/>
              <a:t>14</a:t>
            </a:fld>
            <a:endParaRPr lang="en-US">
              <a:solidFill>
                <a:srgbClr val="000000"/>
              </a:solidFill>
            </a:endParaRPr>
          </a:p>
        </p:txBody>
      </p:sp>
      <p:pic>
        <p:nvPicPr>
          <p:cNvPr id="8195" name="Picture 2"/>
          <p:cNvPicPr>
            <a:picLocks noChangeAspect="1" noChangeArrowheads="1"/>
          </p:cNvPicPr>
          <p:nvPr/>
        </p:nvPicPr>
        <p:blipFill>
          <a:blip r:embed="rId2" cstate="print"/>
          <a:srcRect/>
          <a:stretch>
            <a:fillRect/>
          </a:stretch>
        </p:blipFill>
        <p:spPr bwMode="auto">
          <a:xfrm>
            <a:off x="4422775" y="419100"/>
            <a:ext cx="4416425" cy="6134100"/>
          </a:xfrm>
          <a:prstGeom prst="rect">
            <a:avLst/>
          </a:prstGeom>
          <a:noFill/>
          <a:ln w="9525">
            <a:noFill/>
            <a:miter lim="800000"/>
            <a:headEnd/>
            <a:tailEnd/>
          </a:ln>
        </p:spPr>
      </p:pic>
      <p:sp>
        <p:nvSpPr>
          <p:cNvPr id="8196" name="Rectangle 3"/>
          <p:cNvSpPr>
            <a:spLocks noChangeArrowheads="1"/>
          </p:cNvSpPr>
          <p:nvPr/>
        </p:nvSpPr>
        <p:spPr bwMode="auto">
          <a:xfrm>
            <a:off x="539750" y="1196975"/>
            <a:ext cx="3810000" cy="2862263"/>
          </a:xfrm>
          <a:prstGeom prst="rect">
            <a:avLst/>
          </a:prstGeom>
          <a:noFill/>
          <a:ln w="9525">
            <a:noFill/>
            <a:miter lim="800000"/>
            <a:headEnd/>
            <a:tailEnd/>
          </a:ln>
        </p:spPr>
        <p:txBody>
          <a:bodyPr>
            <a:spAutoFit/>
          </a:bodyPr>
          <a:lstStyle/>
          <a:p>
            <a:pPr eaLnBrk="0" fontAlgn="base" hangingPunct="0">
              <a:spcBef>
                <a:spcPct val="0"/>
              </a:spcBef>
              <a:spcAft>
                <a:spcPct val="0"/>
              </a:spcAft>
            </a:pPr>
            <a:r>
              <a:rPr lang="en-US" altLang="en-US" sz="3600">
                <a:solidFill>
                  <a:srgbClr val="000000"/>
                </a:solidFill>
              </a:rPr>
              <a:t>Geologists have divided Earth’s history into time units based on the fossil record</a:t>
            </a:r>
            <a:endParaRPr lang="en-US" altLang="en-US" sz="3600">
              <a:solidFill>
                <a:srgbClr val="000000"/>
              </a:solidFill>
              <a:latin typeface="Times" pitchFamily="18" charset="0"/>
            </a:endParaRPr>
          </a:p>
        </p:txBody>
      </p:sp>
      <p:sp>
        <p:nvSpPr>
          <p:cNvPr id="8197" name="Text Box 4"/>
          <p:cNvSpPr txBox="1">
            <a:spLocks noChangeArrowheads="1"/>
          </p:cNvSpPr>
          <p:nvPr/>
        </p:nvSpPr>
        <p:spPr bwMode="auto">
          <a:xfrm>
            <a:off x="0" y="0"/>
            <a:ext cx="4500563" cy="646113"/>
          </a:xfrm>
          <a:prstGeom prst="rect">
            <a:avLst/>
          </a:prstGeom>
          <a:solidFill>
            <a:schemeClr val="bg1"/>
          </a:solidFill>
          <a:ln w="9525">
            <a:noFill/>
            <a:miter lim="800000"/>
            <a:headEnd/>
            <a:tailEnd/>
          </a:ln>
        </p:spPr>
        <p:txBody>
          <a:bodyPr>
            <a:spAutoFit/>
          </a:bodyPr>
          <a:lstStyle/>
          <a:p>
            <a:pPr algn="ctr" eaLnBrk="0" fontAlgn="base" hangingPunct="0">
              <a:spcBef>
                <a:spcPct val="0"/>
              </a:spcBef>
              <a:spcAft>
                <a:spcPct val="0"/>
              </a:spcAft>
            </a:pPr>
            <a:r>
              <a:rPr lang="en-US" altLang="en-US" sz="3600">
                <a:solidFill>
                  <a:srgbClr val="000000"/>
                </a:solidFill>
              </a:rPr>
              <a:t>Geologic Time</a:t>
            </a:r>
            <a:endParaRPr lang="en-US" altLang="en-US" sz="3600">
              <a:solidFill>
                <a:srgbClr val="000000"/>
              </a:solidFill>
              <a:latin typeface="Times"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63045CFE-B1BC-48D9-839D-23DBAF132C24}" type="slidenum">
              <a:rPr lang="en-US" smtClean="0">
                <a:solidFill>
                  <a:srgbClr val="000000"/>
                </a:solidFill>
              </a:rPr>
              <a:pPr/>
              <a:t>15</a:t>
            </a:fld>
            <a:endParaRPr lang="en-US">
              <a:solidFill>
                <a:srgbClr val="000000"/>
              </a:solidFill>
            </a:endParaRPr>
          </a:p>
        </p:txBody>
      </p:sp>
      <p:sp>
        <p:nvSpPr>
          <p:cNvPr id="9219" name="Rectangle 2"/>
          <p:cNvSpPr>
            <a:spLocks noGrp="1" noChangeArrowheads="1"/>
          </p:cNvSpPr>
          <p:nvPr>
            <p:ph type="title"/>
          </p:nvPr>
        </p:nvSpPr>
        <p:spPr>
          <a:xfrm>
            <a:off x="0" y="0"/>
            <a:ext cx="7772400" cy="1143000"/>
          </a:xfrm>
        </p:spPr>
        <p:txBody>
          <a:bodyPr/>
          <a:lstStyle/>
          <a:p>
            <a:pPr algn="l" eaLnBrk="1" hangingPunct="1"/>
            <a:r>
              <a:rPr lang="en-US" altLang="en-US" sz="3600"/>
              <a:t>Geologic Time</a:t>
            </a:r>
          </a:p>
        </p:txBody>
      </p:sp>
      <p:sp>
        <p:nvSpPr>
          <p:cNvPr id="9220" name="Rectangle 3"/>
          <p:cNvSpPr>
            <a:spLocks noGrp="1" noChangeArrowheads="1"/>
          </p:cNvSpPr>
          <p:nvPr>
            <p:ph type="body" idx="1"/>
          </p:nvPr>
        </p:nvSpPr>
        <p:spPr>
          <a:xfrm>
            <a:off x="0" y="1295400"/>
            <a:ext cx="9144000" cy="4800600"/>
          </a:xfrm>
        </p:spPr>
        <p:txBody>
          <a:bodyPr/>
          <a:lstStyle/>
          <a:p>
            <a:pPr eaLnBrk="1" hangingPunct="1"/>
            <a:r>
              <a:rPr lang="en-US" altLang="en-US" sz="2800"/>
              <a:t>A study of the fossil record shows</a:t>
            </a:r>
          </a:p>
          <a:p>
            <a:pPr eaLnBrk="1" hangingPunct="1"/>
            <a:endParaRPr lang="en-US" altLang="en-US" sz="2800"/>
          </a:p>
          <a:p>
            <a:pPr lvl="1" eaLnBrk="1" hangingPunct="1"/>
            <a:r>
              <a:rPr lang="en-US" altLang="en-US"/>
              <a:t>A great variety of plants, animals, and simpler life forms have lived on Earth in the past </a:t>
            </a:r>
          </a:p>
          <a:p>
            <a:pPr lvl="1" eaLnBrk="1" hangingPunct="1"/>
            <a:endParaRPr lang="en-US" altLang="en-US"/>
          </a:p>
          <a:p>
            <a:pPr lvl="1" eaLnBrk="1" hangingPunct="1"/>
            <a:r>
              <a:rPr lang="en-US" altLang="en-US"/>
              <a:t>That life forms have evolved through time</a:t>
            </a:r>
          </a:p>
          <a:p>
            <a:pPr lvl="1" eaLnBrk="1" hangingPunct="1"/>
            <a:endParaRPr lang="en-US" altLang="en-US"/>
          </a:p>
          <a:p>
            <a:pPr lvl="1" eaLnBrk="1" hangingPunct="1"/>
            <a:r>
              <a:rPr lang="en-US" altLang="en-US"/>
              <a:t>Most life forms of the geologic past have become extinct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975C91F8-7225-451E-BE56-DE2FFEFD14E5}" type="slidenum">
              <a:rPr lang="en-US" smtClean="0">
                <a:solidFill>
                  <a:srgbClr val="000000"/>
                </a:solidFill>
              </a:rPr>
              <a:pPr/>
              <a:t>16</a:t>
            </a:fld>
            <a:endParaRPr lang="en-US">
              <a:solidFill>
                <a:srgbClr val="000000"/>
              </a:solidFill>
            </a:endParaRPr>
          </a:p>
        </p:txBody>
      </p:sp>
      <p:sp>
        <p:nvSpPr>
          <p:cNvPr id="10243" name="Rectangle 2"/>
          <p:cNvSpPr>
            <a:spLocks noGrp="1" noChangeArrowheads="1"/>
          </p:cNvSpPr>
          <p:nvPr>
            <p:ph type="title"/>
          </p:nvPr>
        </p:nvSpPr>
        <p:spPr>
          <a:xfrm>
            <a:off x="0" y="0"/>
            <a:ext cx="7772400" cy="1143000"/>
          </a:xfrm>
        </p:spPr>
        <p:txBody>
          <a:bodyPr/>
          <a:lstStyle/>
          <a:p>
            <a:pPr eaLnBrk="1" hangingPunct="1"/>
            <a:r>
              <a:rPr lang="en-US" altLang="en-US" sz="6000"/>
              <a:t>Law of Superposition</a:t>
            </a:r>
          </a:p>
        </p:txBody>
      </p:sp>
      <p:sp>
        <p:nvSpPr>
          <p:cNvPr id="10244" name="Rectangle 3"/>
          <p:cNvSpPr>
            <a:spLocks noGrp="1" noChangeArrowheads="1"/>
          </p:cNvSpPr>
          <p:nvPr>
            <p:ph type="body" idx="1"/>
          </p:nvPr>
        </p:nvSpPr>
        <p:spPr>
          <a:xfrm>
            <a:off x="228600" y="1524000"/>
            <a:ext cx="8763000" cy="4572000"/>
          </a:xfrm>
        </p:spPr>
        <p:txBody>
          <a:bodyPr/>
          <a:lstStyle/>
          <a:p>
            <a:pPr eaLnBrk="1" hangingPunct="1"/>
            <a:r>
              <a:rPr lang="en-US" altLang="en-US" sz="3600"/>
              <a:t>In a series of sedimentary rocks the bottom layer is the oldest and the top layer is the youngest</a:t>
            </a:r>
          </a:p>
          <a:p>
            <a:pPr lvl="1" eaLnBrk="1" hangingPunct="1"/>
            <a:r>
              <a:rPr lang="en-US" altLang="en-US" sz="3200"/>
              <a:t>Lower layers must be in place before younger rocks can be deposited on top of them</a:t>
            </a:r>
          </a:p>
          <a:p>
            <a:pPr lvl="1" eaLnBrk="1" hangingPunct="1"/>
            <a:r>
              <a:rPr lang="en-US" altLang="en-US" sz="3200"/>
              <a:t>Exception: when something occurs to overturn layers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52D52B6D-945A-46B7-979D-88790A9B6F7F}" type="slidenum">
              <a:rPr lang="en-US" smtClean="0">
                <a:solidFill>
                  <a:srgbClr val="000000"/>
                </a:solidFill>
              </a:rPr>
              <a:pPr/>
              <a:t>17</a:t>
            </a:fld>
            <a:endParaRPr lang="en-US">
              <a:solidFill>
                <a:srgbClr val="000000"/>
              </a:solidFill>
            </a:endParaRPr>
          </a:p>
        </p:txBody>
      </p:sp>
      <p:sp>
        <p:nvSpPr>
          <p:cNvPr id="11267" name="Rectangle 2"/>
          <p:cNvSpPr>
            <a:spLocks noGrp="1" noChangeArrowheads="1"/>
          </p:cNvSpPr>
          <p:nvPr>
            <p:ph type="title"/>
          </p:nvPr>
        </p:nvSpPr>
        <p:spPr>
          <a:xfrm>
            <a:off x="685800" y="0"/>
            <a:ext cx="7772400" cy="1219200"/>
          </a:xfrm>
        </p:spPr>
        <p:txBody>
          <a:bodyPr/>
          <a:lstStyle/>
          <a:p>
            <a:pPr eaLnBrk="1" hangingPunct="1"/>
            <a:r>
              <a:rPr lang="en-US"/>
              <a:t>Grand Canyon</a:t>
            </a:r>
          </a:p>
        </p:txBody>
      </p:sp>
      <p:sp>
        <p:nvSpPr>
          <p:cNvPr id="11268" name="Rectangle 3"/>
          <p:cNvSpPr>
            <a:spLocks noGrp="1" noChangeArrowheads="1"/>
          </p:cNvSpPr>
          <p:nvPr>
            <p:ph type="body" idx="1"/>
          </p:nvPr>
        </p:nvSpPr>
        <p:spPr/>
        <p:txBody>
          <a:bodyPr/>
          <a:lstStyle/>
          <a:p>
            <a:pPr eaLnBrk="1" hangingPunct="1"/>
            <a:endParaRPr lang="en-US"/>
          </a:p>
        </p:txBody>
      </p:sp>
      <p:pic>
        <p:nvPicPr>
          <p:cNvPr id="11269" name="Picture 4" descr="superposition"/>
          <p:cNvPicPr>
            <a:picLocks noChangeAspect="1" noChangeArrowheads="1"/>
          </p:cNvPicPr>
          <p:nvPr/>
        </p:nvPicPr>
        <p:blipFill>
          <a:blip r:embed="rId2" cstate="print"/>
          <a:srcRect/>
          <a:stretch>
            <a:fillRect/>
          </a:stretch>
        </p:blipFill>
        <p:spPr bwMode="auto">
          <a:xfrm>
            <a:off x="0" y="1447800"/>
            <a:ext cx="9212263" cy="482441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6"/>
          <p:cNvSpPr>
            <a:spLocks noGrp="1"/>
          </p:cNvSpPr>
          <p:nvPr>
            <p:ph type="sldNum" sz="quarter" idx="12"/>
          </p:nvPr>
        </p:nvSpPr>
        <p:spPr>
          <a:noFill/>
        </p:spPr>
        <p:txBody>
          <a:bodyPr/>
          <a:lstStyle/>
          <a:p>
            <a:fld id="{87C8C03C-31DC-4D29-8411-41451AB8FC81}" type="slidenum">
              <a:rPr lang="en-US" smtClean="0">
                <a:solidFill>
                  <a:srgbClr val="000000"/>
                </a:solidFill>
              </a:rPr>
              <a:pPr/>
              <a:t>18</a:t>
            </a:fld>
            <a:endParaRPr lang="en-US">
              <a:solidFill>
                <a:srgbClr val="000000"/>
              </a:solidFill>
            </a:endParaRPr>
          </a:p>
        </p:txBody>
      </p:sp>
      <p:sp>
        <p:nvSpPr>
          <p:cNvPr id="12291" name="Rectangle 2"/>
          <p:cNvSpPr>
            <a:spLocks noGrp="1" noChangeArrowheads="1"/>
          </p:cNvSpPr>
          <p:nvPr>
            <p:ph type="title"/>
          </p:nvPr>
        </p:nvSpPr>
        <p:spPr>
          <a:xfrm>
            <a:off x="685800" y="76200"/>
            <a:ext cx="7772400" cy="1143000"/>
          </a:xfrm>
        </p:spPr>
        <p:txBody>
          <a:bodyPr/>
          <a:lstStyle/>
          <a:p>
            <a:pPr eaLnBrk="1" hangingPunct="1"/>
            <a:r>
              <a:rPr lang="en-US" altLang="en-US" sz="6000"/>
              <a:t>Law of Superposition</a:t>
            </a:r>
          </a:p>
        </p:txBody>
      </p:sp>
      <p:sp>
        <p:nvSpPr>
          <p:cNvPr id="12292" name="Rectangle 3"/>
          <p:cNvSpPr>
            <a:spLocks noGrp="1" noChangeArrowheads="1"/>
          </p:cNvSpPr>
          <p:nvPr>
            <p:ph type="body" sz="half" idx="1"/>
          </p:nvPr>
        </p:nvSpPr>
        <p:spPr>
          <a:xfrm>
            <a:off x="0" y="1143000"/>
            <a:ext cx="9144000" cy="1143000"/>
          </a:xfrm>
        </p:spPr>
        <p:txBody>
          <a:bodyPr/>
          <a:lstStyle/>
          <a:p>
            <a:pPr eaLnBrk="1" hangingPunct="1"/>
            <a:r>
              <a:rPr lang="en-US" altLang="en-US"/>
              <a:t>Rock layers are older than folds found in them</a:t>
            </a:r>
          </a:p>
          <a:p>
            <a:pPr lvl="1" eaLnBrk="1" hangingPunct="1"/>
            <a:r>
              <a:rPr lang="en-US" altLang="en-US"/>
              <a:t>Layers were there before they were folded</a:t>
            </a:r>
          </a:p>
        </p:txBody>
      </p:sp>
      <p:pic>
        <p:nvPicPr>
          <p:cNvPr id="12293" name="Picture 4"/>
          <p:cNvPicPr>
            <a:picLocks noGrp="1" noChangeAspect="1" noChangeArrowheads="1"/>
          </p:cNvPicPr>
          <p:nvPr>
            <p:ph type="clipArt" sz="half" idx="2"/>
          </p:nvPr>
        </p:nvPicPr>
        <p:blipFill>
          <a:blip r:embed="rId2" cstate="print"/>
          <a:srcRect/>
          <a:stretch>
            <a:fillRect/>
          </a:stretch>
        </p:blipFill>
        <p:spPr>
          <a:xfrm>
            <a:off x="0" y="3200400"/>
            <a:ext cx="9144000" cy="294005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2"/>
          </p:nvPr>
        </p:nvSpPr>
        <p:spPr>
          <a:noFill/>
        </p:spPr>
        <p:txBody>
          <a:bodyPr/>
          <a:lstStyle/>
          <a:p>
            <a:fld id="{E7CF173C-9460-48D5-99B5-9425E408C881}" type="slidenum">
              <a:rPr lang="en-US" smtClean="0">
                <a:solidFill>
                  <a:srgbClr val="000000"/>
                </a:solidFill>
              </a:rPr>
              <a:pPr/>
              <a:t>19</a:t>
            </a:fld>
            <a:endParaRPr lang="en-US">
              <a:solidFill>
                <a:srgbClr val="000000"/>
              </a:solidFill>
            </a:endParaRPr>
          </a:p>
        </p:txBody>
      </p:sp>
      <p:sp>
        <p:nvSpPr>
          <p:cNvPr id="14339" name="Rectangle 2"/>
          <p:cNvSpPr>
            <a:spLocks noGrp="1" noChangeArrowheads="1"/>
          </p:cNvSpPr>
          <p:nvPr>
            <p:ph type="title"/>
          </p:nvPr>
        </p:nvSpPr>
        <p:spPr>
          <a:xfrm>
            <a:off x="0" y="304800"/>
            <a:ext cx="9144000" cy="1143000"/>
          </a:xfrm>
        </p:spPr>
        <p:txBody>
          <a:bodyPr/>
          <a:lstStyle/>
          <a:p>
            <a:pPr eaLnBrk="1" hangingPunct="1"/>
            <a:r>
              <a:rPr lang="en-US" altLang="en-US" sz="6600"/>
              <a:t>Law of Superposition</a:t>
            </a:r>
          </a:p>
        </p:txBody>
      </p:sp>
      <p:sp>
        <p:nvSpPr>
          <p:cNvPr id="14340" name="Rectangle 3"/>
          <p:cNvSpPr>
            <a:spLocks noGrp="1" noChangeArrowheads="1"/>
          </p:cNvSpPr>
          <p:nvPr>
            <p:ph type="body" sz="half" idx="1"/>
          </p:nvPr>
        </p:nvSpPr>
        <p:spPr>
          <a:xfrm>
            <a:off x="685800" y="1981200"/>
            <a:ext cx="7772400" cy="4114800"/>
          </a:xfrm>
        </p:spPr>
        <p:txBody>
          <a:bodyPr/>
          <a:lstStyle/>
          <a:p>
            <a:pPr eaLnBrk="1" hangingPunct="1"/>
            <a:r>
              <a:rPr lang="en-US" altLang="en-US" sz="4000"/>
              <a:t>Rock layers are older than faults found in them</a:t>
            </a:r>
          </a:p>
          <a:p>
            <a:pPr eaLnBrk="1" hangingPunct="1"/>
            <a:r>
              <a:rPr lang="en-US" altLang="en-US" sz="4000"/>
              <a:t>This is logical: you can’t break a rock if it does not exist; so rock containing a fault must be older than the fault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0" y="-90488"/>
            <a:ext cx="4203700" cy="1066801"/>
          </a:xfrm>
          <a:prstGeom prst="rect">
            <a:avLst/>
          </a:prstGeom>
          <a:noFill/>
          <a:ln w="9525">
            <a:noFill/>
            <a:miter lim="800000"/>
            <a:headEnd/>
            <a:tailEnd/>
          </a:ln>
          <a:effectLst/>
        </p:spPr>
        <p:txBody>
          <a:bodyPr wrap="none">
            <a:spAutoFit/>
          </a:bodyPr>
          <a:lstStyle/>
          <a:p>
            <a:r>
              <a:rPr lang="en-US" sz="3200" b="1">
                <a:solidFill>
                  <a:schemeClr val="bg1"/>
                </a:solidFill>
              </a:rPr>
              <a:t>Chapter One</a:t>
            </a:r>
          </a:p>
          <a:p>
            <a:r>
              <a:rPr lang="en-US" sz="3200" b="1">
                <a:solidFill>
                  <a:schemeClr val="bg1"/>
                </a:solidFill>
              </a:rPr>
              <a:t>Introduction to Geology</a:t>
            </a:r>
            <a:endParaRPr lang="en-US" i="0">
              <a:solidFill>
                <a:schemeClr val="folHlink"/>
              </a:solidFill>
            </a:endParaRPr>
          </a:p>
        </p:txBody>
      </p:sp>
      <p:pic>
        <p:nvPicPr>
          <p:cNvPr id="2062" name="Picture 14" descr="globe_west_540.jpg                                             0009822FMissoula                       B55BF55B:"/>
          <p:cNvPicPr>
            <a:picLocks noChangeAspect="1" noChangeArrowheads="1"/>
          </p:cNvPicPr>
          <p:nvPr/>
        </p:nvPicPr>
        <p:blipFill>
          <a:blip r:embed="rId2" cstate="print"/>
          <a:srcRect/>
          <a:stretch>
            <a:fillRect/>
          </a:stretch>
        </p:blipFill>
        <p:spPr bwMode="auto">
          <a:xfrm>
            <a:off x="2286000" y="1371600"/>
            <a:ext cx="4343400" cy="4343400"/>
          </a:xfrm>
          <a:prstGeom prst="rect">
            <a:avLst/>
          </a:prstGeom>
          <a:noFill/>
        </p:spPr>
      </p:pic>
      <p:sp>
        <p:nvSpPr>
          <p:cNvPr id="2058" name="Text Box 10"/>
          <p:cNvSpPr txBox="1">
            <a:spLocks noChangeArrowheads="1"/>
          </p:cNvSpPr>
          <p:nvPr/>
        </p:nvSpPr>
        <p:spPr bwMode="auto">
          <a:xfrm>
            <a:off x="179512" y="260648"/>
            <a:ext cx="9144000" cy="6617196"/>
          </a:xfrm>
          <a:prstGeom prst="rect">
            <a:avLst/>
          </a:prstGeom>
          <a:noFill/>
          <a:ln w="9525">
            <a:noFill/>
            <a:miter lim="800000"/>
            <a:headEnd/>
            <a:tailEnd/>
          </a:ln>
          <a:effectLst/>
        </p:spPr>
        <p:txBody>
          <a:bodyPr>
            <a:spAutoFit/>
          </a:bodyPr>
          <a:lstStyle/>
          <a:p>
            <a:r>
              <a:rPr lang="en-US" sz="2800" b="1" dirty="0">
                <a:latin typeface="Times New Roman" pitchFamily="18" charset="0"/>
                <a:cs typeface="Times New Roman" pitchFamily="18" charset="0"/>
              </a:rPr>
              <a:t>Geology</a:t>
            </a:r>
            <a:r>
              <a:rPr lang="en-US" sz="2800" i="0" dirty="0">
                <a:latin typeface="Times New Roman" pitchFamily="18" charset="0"/>
                <a:cs typeface="Times New Roman" pitchFamily="18" charset="0"/>
              </a:rPr>
              <a:t> literally means "study of the Earth."</a:t>
            </a:r>
            <a:endParaRPr lang="en-US" i="0" dirty="0">
              <a:latin typeface="Times New Roman" pitchFamily="18" charset="0"/>
              <a:cs typeface="Times New Roman" pitchFamily="18" charset="0"/>
            </a:endParaRPr>
          </a:p>
          <a:p>
            <a:endParaRPr lang="en-US" i="0" dirty="0">
              <a:solidFill>
                <a:schemeClr val="folHlink"/>
              </a:solidFill>
            </a:endParaRPr>
          </a:p>
          <a:p>
            <a:endParaRPr lang="en-US" i="0" dirty="0">
              <a:solidFill>
                <a:schemeClr val="folHlink"/>
              </a:solidFill>
            </a:endParaRPr>
          </a:p>
          <a:p>
            <a:endParaRPr lang="en-US" i="0" dirty="0">
              <a:solidFill>
                <a:schemeClr val="folHlink"/>
              </a:solidFill>
            </a:endParaRPr>
          </a:p>
          <a:p>
            <a:endParaRPr lang="en-US" i="0" dirty="0">
              <a:solidFill>
                <a:schemeClr val="folHlink"/>
              </a:solidFill>
            </a:endParaRPr>
          </a:p>
          <a:p>
            <a:endParaRPr lang="en-US" i="0" dirty="0">
              <a:solidFill>
                <a:schemeClr val="folHlink"/>
              </a:solidFill>
            </a:endParaRPr>
          </a:p>
          <a:p>
            <a:endParaRPr lang="en-US" i="0" dirty="0">
              <a:solidFill>
                <a:schemeClr val="folHlink"/>
              </a:solidFill>
            </a:endParaRPr>
          </a:p>
          <a:p>
            <a:endParaRPr lang="en-US" i="0" dirty="0">
              <a:solidFill>
                <a:schemeClr val="folHlink"/>
              </a:solidFill>
            </a:endParaRPr>
          </a:p>
          <a:p>
            <a:endParaRPr lang="en-US" i="0" dirty="0">
              <a:solidFill>
                <a:schemeClr val="folHlink"/>
              </a:solidFill>
            </a:endParaRPr>
          </a:p>
          <a:p>
            <a:endParaRPr lang="en-US" i="0" dirty="0">
              <a:solidFill>
                <a:schemeClr val="folHlink"/>
              </a:solidFill>
            </a:endParaRPr>
          </a:p>
          <a:p>
            <a:endParaRPr lang="en-US" i="0" dirty="0">
              <a:solidFill>
                <a:schemeClr val="folHlink"/>
              </a:solidFill>
            </a:endParaRPr>
          </a:p>
          <a:p>
            <a:endParaRPr lang="en-US" i="0" dirty="0">
              <a:solidFill>
                <a:schemeClr val="hlink"/>
              </a:solidFill>
            </a:endParaRPr>
          </a:p>
          <a:p>
            <a:endParaRPr lang="en-US" dirty="0">
              <a:solidFill>
                <a:schemeClr val="hlink"/>
              </a:solidFill>
            </a:endParaRPr>
          </a:p>
          <a:p>
            <a:endParaRPr lang="en-US" i="0" dirty="0">
              <a:solidFill>
                <a:schemeClr val="hlink"/>
              </a:solidFill>
            </a:endParaRPr>
          </a:p>
          <a:p>
            <a:endParaRPr lang="en-US" dirty="0">
              <a:solidFill>
                <a:schemeClr val="hlink"/>
              </a:solidFill>
            </a:endParaRPr>
          </a:p>
          <a:p>
            <a:endParaRPr lang="en-US" i="0" dirty="0">
              <a:solidFill>
                <a:schemeClr val="hlink"/>
              </a:solidFill>
            </a:endParaRPr>
          </a:p>
          <a:p>
            <a:endParaRPr lang="en-US" dirty="0">
              <a:solidFill>
                <a:schemeClr val="hlink"/>
              </a:solidFill>
            </a:endParaRPr>
          </a:p>
          <a:p>
            <a:endParaRPr lang="en-US" i="0" dirty="0">
              <a:solidFill>
                <a:schemeClr val="hlink"/>
              </a:solidFill>
            </a:endParaRPr>
          </a:p>
          <a:p>
            <a:endParaRPr lang="en-US" dirty="0">
              <a:solidFill>
                <a:schemeClr val="hlink"/>
              </a:solidFill>
            </a:endParaRPr>
          </a:p>
          <a:p>
            <a:endParaRPr lang="en-US" i="0" dirty="0">
              <a:solidFill>
                <a:schemeClr val="hlink"/>
              </a:solidFill>
            </a:endParaRPr>
          </a:p>
          <a:p>
            <a:r>
              <a:rPr lang="en-US" i="0" dirty="0">
                <a:solidFill>
                  <a:schemeClr val="hlink"/>
                </a:solidFill>
              </a:rPr>
              <a:t>Physical geology</a:t>
            </a:r>
            <a:r>
              <a:rPr lang="en-US" i="0" dirty="0">
                <a:solidFill>
                  <a:schemeClr val="folHlink"/>
                </a:solidFill>
              </a:rPr>
              <a:t> examines the materials and processes of the Earth.</a:t>
            </a:r>
          </a:p>
          <a:p>
            <a:endParaRPr lang="en-US" i="0" dirty="0">
              <a:solidFill>
                <a:schemeClr val="folHlink"/>
              </a:solidFill>
            </a:endParaRPr>
          </a:p>
          <a:p>
            <a:r>
              <a:rPr lang="en-US" i="0" dirty="0">
                <a:solidFill>
                  <a:schemeClr val="hlink"/>
                </a:solidFill>
              </a:rPr>
              <a:t>Historical geology</a:t>
            </a:r>
            <a:r>
              <a:rPr lang="en-US" i="0" dirty="0">
                <a:solidFill>
                  <a:schemeClr val="folHlink"/>
                </a:solidFill>
              </a:rPr>
              <a:t> examines the origin and evolution of our planet through time.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F83FABF9-3940-4540-B90E-DEBA13B7DD4F}" type="slidenum">
              <a:rPr lang="en-US" smtClean="0">
                <a:solidFill>
                  <a:srgbClr val="000000"/>
                </a:solidFill>
              </a:rPr>
              <a:pPr/>
              <a:t>20</a:t>
            </a:fld>
            <a:endParaRPr lang="en-US">
              <a:solidFill>
                <a:srgbClr val="000000"/>
              </a:solidFill>
            </a:endParaRPr>
          </a:p>
        </p:txBody>
      </p:sp>
      <p:sp>
        <p:nvSpPr>
          <p:cNvPr id="15363" name="Rectangle 2"/>
          <p:cNvSpPr>
            <a:spLocks noGrp="1" noChangeArrowheads="1"/>
          </p:cNvSpPr>
          <p:nvPr>
            <p:ph type="title"/>
          </p:nvPr>
        </p:nvSpPr>
        <p:spPr>
          <a:xfrm>
            <a:off x="228600" y="152400"/>
            <a:ext cx="8610600" cy="1143000"/>
          </a:xfrm>
        </p:spPr>
        <p:txBody>
          <a:bodyPr/>
          <a:lstStyle/>
          <a:p>
            <a:pPr eaLnBrk="1" hangingPunct="1"/>
            <a:r>
              <a:rPr lang="en-US" altLang="en-US" sz="6600"/>
              <a:t>Law of Superposition</a:t>
            </a:r>
          </a:p>
        </p:txBody>
      </p:sp>
      <p:sp>
        <p:nvSpPr>
          <p:cNvPr id="15364" name="Rectangle 3"/>
          <p:cNvSpPr>
            <a:spLocks noGrp="1" noChangeArrowheads="1"/>
          </p:cNvSpPr>
          <p:nvPr>
            <p:ph type="body" idx="1"/>
          </p:nvPr>
        </p:nvSpPr>
        <p:spPr>
          <a:xfrm>
            <a:off x="685800" y="1600200"/>
            <a:ext cx="7772400" cy="4495800"/>
          </a:xfrm>
        </p:spPr>
        <p:txBody>
          <a:bodyPr/>
          <a:lstStyle/>
          <a:p>
            <a:pPr eaLnBrk="1" hangingPunct="1"/>
            <a:r>
              <a:rPr lang="en-US" altLang="en-US" sz="4000"/>
              <a:t>Fossils are generally the same age as the rock layers in which they are found</a:t>
            </a:r>
          </a:p>
          <a:p>
            <a:pPr lvl="1" eaLnBrk="1" hangingPunct="1"/>
            <a:r>
              <a:rPr lang="en-US" altLang="en-US" sz="3600"/>
              <a:t>Animal remains are deposited along with the sediments that will turn into sedimentary rocks</a:t>
            </a:r>
          </a:p>
          <a:p>
            <a:pPr eaLnBrk="1" hangingPunct="1"/>
            <a:endParaRPr lang="en-US" altLang="en-US" sz="4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2"/>
          </p:nvPr>
        </p:nvSpPr>
        <p:spPr>
          <a:noFill/>
        </p:spPr>
        <p:txBody>
          <a:bodyPr/>
          <a:lstStyle/>
          <a:p>
            <a:fld id="{0F15BE3B-54C1-4996-B743-B0C2302BB37C}" type="slidenum">
              <a:rPr lang="en-US" smtClean="0">
                <a:solidFill>
                  <a:srgbClr val="000000"/>
                </a:solidFill>
              </a:rPr>
              <a:pPr/>
              <a:t>21</a:t>
            </a:fld>
            <a:endParaRPr lang="en-US">
              <a:solidFill>
                <a:srgbClr val="000000"/>
              </a:solidFill>
            </a:endParaRPr>
          </a:p>
        </p:txBody>
      </p:sp>
      <p:sp>
        <p:nvSpPr>
          <p:cNvPr id="16387" name="Rectangle 2"/>
          <p:cNvSpPr>
            <a:spLocks noGrp="1" noChangeArrowheads="1"/>
          </p:cNvSpPr>
          <p:nvPr>
            <p:ph type="title"/>
          </p:nvPr>
        </p:nvSpPr>
        <p:spPr>
          <a:xfrm>
            <a:off x="304800" y="76200"/>
            <a:ext cx="8534400" cy="1143000"/>
          </a:xfrm>
        </p:spPr>
        <p:txBody>
          <a:bodyPr/>
          <a:lstStyle/>
          <a:p>
            <a:pPr eaLnBrk="1" hangingPunct="1"/>
            <a:r>
              <a:rPr lang="en-US" altLang="en-US" sz="6600"/>
              <a:t>Law of Superposition</a:t>
            </a:r>
          </a:p>
        </p:txBody>
      </p:sp>
      <p:sp>
        <p:nvSpPr>
          <p:cNvPr id="16388" name="Rectangle 3"/>
          <p:cNvSpPr>
            <a:spLocks noGrp="1" noChangeArrowheads="1"/>
          </p:cNvSpPr>
          <p:nvPr>
            <p:ph type="body" sz="half" idx="1"/>
          </p:nvPr>
        </p:nvSpPr>
        <p:spPr>
          <a:xfrm>
            <a:off x="152400" y="1371600"/>
            <a:ext cx="8991600" cy="1295400"/>
          </a:xfrm>
        </p:spPr>
        <p:txBody>
          <a:bodyPr/>
          <a:lstStyle/>
          <a:p>
            <a:pPr eaLnBrk="1" hangingPunct="1"/>
            <a:r>
              <a:rPr lang="en-US" altLang="en-US" sz="3600"/>
              <a:t>Igneous intrusions are younger than the rock that they cut through or flow out of</a:t>
            </a:r>
          </a:p>
        </p:txBody>
      </p:sp>
      <p:pic>
        <p:nvPicPr>
          <p:cNvPr id="16389" name="Picture 4"/>
          <p:cNvPicPr>
            <a:picLocks noGrp="1" noChangeAspect="1" noChangeArrowheads="1"/>
          </p:cNvPicPr>
          <p:nvPr>
            <p:ph type="clipArt" sz="half" idx="2"/>
          </p:nvPr>
        </p:nvPicPr>
        <p:blipFill>
          <a:blip r:embed="rId2" cstate="print"/>
          <a:srcRect/>
          <a:stretch>
            <a:fillRect/>
          </a:stretch>
        </p:blipFill>
        <p:spPr>
          <a:xfrm>
            <a:off x="1066800" y="2541588"/>
            <a:ext cx="7162800" cy="4346575"/>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4ED4DC73-1788-4088-865F-8B8EE5899E1D}" type="slidenum">
              <a:rPr lang="en-US" smtClean="0">
                <a:solidFill>
                  <a:srgbClr val="000000"/>
                </a:solidFill>
              </a:rPr>
              <a:pPr/>
              <a:t>22</a:t>
            </a:fld>
            <a:endParaRPr lang="en-US">
              <a:solidFill>
                <a:srgbClr val="000000"/>
              </a:solidFill>
            </a:endParaRPr>
          </a:p>
        </p:txBody>
      </p:sp>
      <p:sp>
        <p:nvSpPr>
          <p:cNvPr id="17411" name="Rectangle 2"/>
          <p:cNvSpPr>
            <a:spLocks noGrp="1" noChangeArrowheads="1"/>
          </p:cNvSpPr>
          <p:nvPr>
            <p:ph type="title"/>
          </p:nvPr>
        </p:nvSpPr>
        <p:spPr/>
        <p:txBody>
          <a:bodyPr/>
          <a:lstStyle/>
          <a:p>
            <a:pPr eaLnBrk="1" hangingPunct="1"/>
            <a:r>
              <a:rPr lang="en-US"/>
              <a:t>Igneous Intrusion - Cross Cutting</a:t>
            </a:r>
          </a:p>
        </p:txBody>
      </p:sp>
      <p:sp>
        <p:nvSpPr>
          <p:cNvPr id="17412" name="Rectangle 3"/>
          <p:cNvSpPr>
            <a:spLocks noGrp="1" noChangeArrowheads="1"/>
          </p:cNvSpPr>
          <p:nvPr>
            <p:ph type="body" idx="1"/>
          </p:nvPr>
        </p:nvSpPr>
        <p:spPr/>
        <p:txBody>
          <a:bodyPr/>
          <a:lstStyle/>
          <a:p>
            <a:pPr eaLnBrk="1" hangingPunct="1"/>
            <a:endParaRPr lang="en-US"/>
          </a:p>
        </p:txBody>
      </p:sp>
      <p:pic>
        <p:nvPicPr>
          <p:cNvPr id="17413" name="Picture 4" descr="grandcanyon_dike"/>
          <p:cNvPicPr>
            <a:picLocks noChangeAspect="1" noChangeArrowheads="1"/>
          </p:cNvPicPr>
          <p:nvPr/>
        </p:nvPicPr>
        <p:blipFill>
          <a:blip r:embed="rId2" cstate="print"/>
          <a:srcRect/>
          <a:stretch>
            <a:fillRect/>
          </a:stretch>
        </p:blipFill>
        <p:spPr bwMode="auto">
          <a:xfrm>
            <a:off x="685800" y="1828800"/>
            <a:ext cx="7945438" cy="48434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6"/>
          <p:cNvSpPr>
            <a:spLocks noGrp="1"/>
          </p:cNvSpPr>
          <p:nvPr>
            <p:ph type="sldNum" sz="quarter" idx="12"/>
          </p:nvPr>
        </p:nvSpPr>
        <p:spPr>
          <a:noFill/>
        </p:spPr>
        <p:txBody>
          <a:bodyPr/>
          <a:lstStyle/>
          <a:p>
            <a:fld id="{6191DC95-C583-435C-A1D0-3F0D95DF5158}" type="slidenum">
              <a:rPr lang="en-US" smtClean="0">
                <a:solidFill>
                  <a:srgbClr val="000000"/>
                </a:solidFill>
              </a:rPr>
              <a:pPr/>
              <a:t>23</a:t>
            </a:fld>
            <a:endParaRPr lang="en-US">
              <a:solidFill>
                <a:srgbClr val="000000"/>
              </a:solidFill>
            </a:endParaRPr>
          </a:p>
        </p:txBody>
      </p:sp>
      <p:sp>
        <p:nvSpPr>
          <p:cNvPr id="5122" name="Rectangle 2"/>
          <p:cNvSpPr>
            <a:spLocks noGrp="1" noChangeArrowheads="1"/>
          </p:cNvSpPr>
          <p:nvPr>
            <p:ph type="title"/>
          </p:nvPr>
        </p:nvSpPr>
        <p:spPr>
          <a:xfrm>
            <a:off x="0" y="0"/>
            <a:ext cx="7772400" cy="1143000"/>
          </a:xfrm>
        </p:spPr>
        <p:txBody>
          <a:bodyPr/>
          <a:lstStyle/>
          <a:p>
            <a:pPr eaLnBrk="1" hangingPunct="1">
              <a:defRPr/>
            </a:pPr>
            <a:r>
              <a:rPr lang="en-US" altLang="en-US" sz="7200" b="1" dirty="0">
                <a:solidFill>
                  <a:schemeClr val="accent2"/>
                </a:solidFill>
                <a:effectLst>
                  <a:outerShdw blurRad="38100" dist="38100" dir="2700000" algn="tl">
                    <a:srgbClr val="C0C0C0"/>
                  </a:outerShdw>
                </a:effectLst>
              </a:rPr>
              <a:t>Correlation</a:t>
            </a:r>
          </a:p>
        </p:txBody>
      </p:sp>
      <p:sp>
        <p:nvSpPr>
          <p:cNvPr id="21508" name="Rectangle 3"/>
          <p:cNvSpPr>
            <a:spLocks noGrp="1" noChangeArrowheads="1"/>
          </p:cNvSpPr>
          <p:nvPr>
            <p:ph type="body" sz="half" idx="1"/>
          </p:nvPr>
        </p:nvSpPr>
        <p:spPr>
          <a:xfrm>
            <a:off x="0" y="2286000"/>
            <a:ext cx="3581400" cy="4572000"/>
          </a:xfrm>
        </p:spPr>
        <p:txBody>
          <a:bodyPr/>
          <a:lstStyle/>
          <a:p>
            <a:pPr eaLnBrk="1" hangingPunct="1">
              <a:lnSpc>
                <a:spcPct val="90000"/>
              </a:lnSpc>
            </a:pPr>
            <a:r>
              <a:rPr lang="en-US" altLang="en-US" sz="4000"/>
              <a:t>Matching similar rock layers in different locations to see if they formed at the same time</a:t>
            </a:r>
          </a:p>
        </p:txBody>
      </p:sp>
      <p:pic>
        <p:nvPicPr>
          <p:cNvPr id="21509" name="Picture 4"/>
          <p:cNvPicPr>
            <a:picLocks noGrp="1" noChangeAspect="1" noChangeArrowheads="1"/>
          </p:cNvPicPr>
          <p:nvPr>
            <p:ph type="clipArt" sz="half" idx="2"/>
          </p:nvPr>
        </p:nvPicPr>
        <p:blipFill>
          <a:blip r:embed="rId2" cstate="print"/>
          <a:srcRect/>
          <a:stretch>
            <a:fillRect/>
          </a:stretch>
        </p:blipFill>
        <p:spPr>
          <a:xfrm>
            <a:off x="3733800" y="2166938"/>
            <a:ext cx="5410200" cy="4522787"/>
          </a:xfrm>
        </p:spPr>
      </p:pic>
      <p:sp>
        <p:nvSpPr>
          <p:cNvPr id="5127" name="Line 7"/>
          <p:cNvSpPr>
            <a:spLocks noChangeShapeType="1"/>
          </p:cNvSpPr>
          <p:nvPr/>
        </p:nvSpPr>
        <p:spPr bwMode="auto">
          <a:xfrm>
            <a:off x="4876800" y="5029200"/>
            <a:ext cx="3048000" cy="457200"/>
          </a:xfrm>
          <a:prstGeom prst="line">
            <a:avLst/>
          </a:prstGeom>
          <a:noFill/>
          <a:ln w="9525">
            <a:solidFill>
              <a:schemeClr val="accent2"/>
            </a:solidFill>
            <a:round/>
            <a:headEnd/>
            <a:tailEnd/>
          </a:ln>
        </p:spPr>
        <p:txBody>
          <a:bodyPr wrap="none" anchor="ctr"/>
          <a:lstStyle/>
          <a:p>
            <a:pPr fontAlgn="base">
              <a:spcBef>
                <a:spcPct val="0"/>
              </a:spcBef>
              <a:spcAft>
                <a:spcPct val="0"/>
              </a:spcAft>
            </a:pPr>
            <a:endParaRPr lang="en-IN" sz="2400">
              <a:solidFill>
                <a:srgbClr val="000000"/>
              </a:solidFill>
            </a:endParaRPr>
          </a:p>
        </p:txBody>
      </p:sp>
      <p:sp>
        <p:nvSpPr>
          <p:cNvPr id="5128" name="Line 8"/>
          <p:cNvSpPr>
            <a:spLocks noChangeShapeType="1"/>
          </p:cNvSpPr>
          <p:nvPr/>
        </p:nvSpPr>
        <p:spPr bwMode="auto">
          <a:xfrm>
            <a:off x="4953000" y="4648200"/>
            <a:ext cx="3048000" cy="457200"/>
          </a:xfrm>
          <a:prstGeom prst="line">
            <a:avLst/>
          </a:prstGeom>
          <a:noFill/>
          <a:ln w="9525">
            <a:solidFill>
              <a:schemeClr val="accent2"/>
            </a:solidFill>
            <a:round/>
            <a:headEnd/>
            <a:tailEnd/>
          </a:ln>
        </p:spPr>
        <p:txBody>
          <a:bodyPr wrap="none" anchor="ctr"/>
          <a:lstStyle/>
          <a:p>
            <a:pPr fontAlgn="base">
              <a:spcBef>
                <a:spcPct val="0"/>
              </a:spcBef>
              <a:spcAft>
                <a:spcPct val="0"/>
              </a:spcAft>
            </a:pPr>
            <a:endParaRPr lang="en-IN" sz="2400">
              <a:solidFill>
                <a:srgbClr val="000000"/>
              </a:solidFill>
            </a:endParaRPr>
          </a:p>
        </p:txBody>
      </p:sp>
      <p:sp>
        <p:nvSpPr>
          <p:cNvPr id="21512" name="Rectangle 9"/>
          <p:cNvSpPr>
            <a:spLocks noChangeArrowheads="1"/>
          </p:cNvSpPr>
          <p:nvPr/>
        </p:nvSpPr>
        <p:spPr bwMode="auto">
          <a:xfrm>
            <a:off x="6324600" y="1828800"/>
            <a:ext cx="2819400" cy="914400"/>
          </a:xfrm>
          <a:prstGeom prst="rect">
            <a:avLst/>
          </a:prstGeom>
          <a:solidFill>
            <a:schemeClr val="bg1"/>
          </a:solidFill>
          <a:ln w="9525">
            <a:solidFill>
              <a:schemeClr val="bg1"/>
            </a:solidFill>
            <a:miter lim="800000"/>
            <a:headEnd/>
            <a:tailEnd/>
          </a:ln>
        </p:spPr>
        <p:txBody>
          <a:bodyPr wrap="none" anchor="ctr"/>
          <a:lstStyle/>
          <a:p>
            <a:pPr fontAlgn="base">
              <a:spcBef>
                <a:spcPct val="0"/>
              </a:spcBef>
              <a:spcAft>
                <a:spcPct val="0"/>
              </a:spcAft>
            </a:pPr>
            <a:endParaRPr lang="en-US" sz="2400">
              <a:solidFill>
                <a:srgbClr val="000000"/>
              </a:solidFill>
            </a:endParaRPr>
          </a:p>
        </p:txBody>
      </p:sp>
      <p:sp>
        <p:nvSpPr>
          <p:cNvPr id="9" name="Rectangle 2"/>
          <p:cNvSpPr txBox="1">
            <a:spLocks noChangeArrowheads="1"/>
          </p:cNvSpPr>
          <p:nvPr/>
        </p:nvSpPr>
        <p:spPr bwMode="auto">
          <a:xfrm>
            <a:off x="0" y="1125538"/>
            <a:ext cx="6264275" cy="1143000"/>
          </a:xfrm>
          <a:prstGeom prst="rect">
            <a:avLst/>
          </a:prstGeom>
          <a:noFill/>
          <a:ln w="9525">
            <a:noFill/>
            <a:miter lim="800000"/>
            <a:headEnd/>
            <a:tailEnd/>
          </a:ln>
        </p:spPr>
        <p:txBody>
          <a:bodyPr anchor="ctr"/>
          <a:lstStyle/>
          <a:p>
            <a:pPr fontAlgn="base">
              <a:spcBef>
                <a:spcPct val="0"/>
              </a:spcBef>
              <a:spcAft>
                <a:spcPct val="0"/>
              </a:spcAft>
              <a:defRPr/>
            </a:pPr>
            <a:r>
              <a:rPr lang="en-US" altLang="en-US" sz="3600" b="1" kern="0" dirty="0">
                <a:solidFill>
                  <a:srgbClr val="3333CC"/>
                </a:solidFill>
                <a:effectLst>
                  <a:outerShdw blurRad="38100" dist="38100" dir="2700000" algn="tl">
                    <a:srgbClr val="C0C0C0"/>
                  </a:outerShdw>
                </a:effectLst>
              </a:rPr>
              <a:t>Principle of lateral continuity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animBg="1"/>
      <p:bldP spid="51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f03_09_pg37"/>
          <p:cNvPicPr preferRelativeResize="0">
            <a:picLocks noChangeAspect="1" noChangeArrowheads="1"/>
          </p:cNvPicPr>
          <p:nvPr>
            <p:custDataLst>
              <p:tags r:id="rId1"/>
            </p:custDataLst>
          </p:nvPr>
        </p:nvPicPr>
        <p:blipFill>
          <a:blip r:embed="rId4" cstate="print"/>
          <a:srcRect/>
          <a:stretch>
            <a:fillRect/>
          </a:stretch>
        </p:blipFill>
        <p:spPr bwMode="auto">
          <a:xfrm>
            <a:off x="1282700" y="177800"/>
            <a:ext cx="6591300" cy="6515100"/>
          </a:xfrm>
          <a:prstGeom prst="rect">
            <a:avLst/>
          </a:prstGeom>
          <a:noFill/>
          <a:ln w="9525">
            <a:noFill/>
            <a:miter lim="800000"/>
            <a:headEnd/>
            <a:tailEnd/>
          </a:ln>
        </p:spPr>
      </p:pic>
      <p:sp>
        <p:nvSpPr>
          <p:cNvPr id="22531" name="Rectangle 4" hidden="1"/>
          <p:cNvSpPr>
            <a:spLocks noGrp="1" noChangeArrowheads="1"/>
          </p:cNvSpPr>
          <p:nvPr>
            <p:ph type="title"/>
          </p:nvPr>
        </p:nvSpPr>
        <p:spPr/>
        <p:txBody>
          <a:bodyPr/>
          <a:lstStyle/>
          <a:p>
            <a:pPr eaLnBrk="1" hangingPunct="1"/>
            <a:r>
              <a:rPr lang="en-US"/>
              <a:t>f03_09_pg37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descr="correlation1"/>
          <p:cNvPicPr>
            <a:picLocks noChangeAspect="1" noChangeArrowheads="1"/>
          </p:cNvPicPr>
          <p:nvPr/>
        </p:nvPicPr>
        <p:blipFill>
          <a:blip r:embed="rId3" cstate="print"/>
          <a:srcRect/>
          <a:stretch>
            <a:fillRect/>
          </a:stretch>
        </p:blipFill>
        <p:spPr bwMode="auto">
          <a:xfrm>
            <a:off x="304800" y="-79375"/>
            <a:ext cx="8616950" cy="69373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000px-Earth-cutaway-schematic-english.svg.png"/>
          <p:cNvPicPr>
            <a:picLocks noChangeAspect="1"/>
          </p:cNvPicPr>
          <p:nvPr/>
        </p:nvPicPr>
        <p:blipFill>
          <a:blip r:embed="rId2" cstate="print"/>
          <a:stretch>
            <a:fillRect/>
          </a:stretch>
        </p:blipFill>
        <p:spPr>
          <a:xfrm>
            <a:off x="0" y="214884"/>
            <a:ext cx="9144000" cy="6428232"/>
          </a:xfrm>
          <a:prstGeom prst="rect">
            <a:avLst/>
          </a:prstGeom>
        </p:spPr>
      </p:pic>
      <p:sp>
        <p:nvSpPr>
          <p:cNvPr id="6" name="Rectangle 5"/>
          <p:cNvSpPr/>
          <p:nvPr/>
        </p:nvSpPr>
        <p:spPr>
          <a:xfrm>
            <a:off x="0" y="44624"/>
            <a:ext cx="6192688" cy="461665"/>
          </a:xfrm>
          <a:prstGeom prst="rect">
            <a:avLst/>
          </a:prstGeom>
        </p:spPr>
        <p:txBody>
          <a:bodyPr wrap="square">
            <a:spAutoFit/>
          </a:bodyPr>
          <a:lstStyle/>
          <a:p>
            <a:r>
              <a:rPr lang="en-IN" sz="2400" b="1" dirty="0">
                <a:latin typeface="Times New Roman" pitchFamily="18" charset="0"/>
                <a:cs typeface="Times New Roman" pitchFamily="18" charset="0"/>
              </a:rPr>
              <a:t>Earth`s interior</a:t>
            </a:r>
          </a:p>
        </p:txBody>
      </p:sp>
      <p:grpSp>
        <p:nvGrpSpPr>
          <p:cNvPr id="2" name="Group 8"/>
          <p:cNvGrpSpPr/>
          <p:nvPr/>
        </p:nvGrpSpPr>
        <p:grpSpPr>
          <a:xfrm>
            <a:off x="755576" y="1196752"/>
            <a:ext cx="1656184" cy="504056"/>
            <a:chOff x="755576" y="1196752"/>
            <a:chExt cx="1656184" cy="504056"/>
          </a:xfrm>
        </p:grpSpPr>
        <p:sp>
          <p:nvSpPr>
            <p:cNvPr id="4" name="Rectangle 3"/>
            <p:cNvSpPr/>
            <p:nvPr/>
          </p:nvSpPr>
          <p:spPr>
            <a:xfrm flipV="1">
              <a:off x="1475656" y="1196752"/>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flipV="1">
              <a:off x="971600" y="1484784"/>
              <a:ext cx="936104" cy="14401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flipV="1">
              <a:off x="755576" y="1412776"/>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05_06.jpg"/>
          <p:cNvPicPr>
            <a:picLocks noChangeAspect="1"/>
          </p:cNvPicPr>
          <p:nvPr/>
        </p:nvPicPr>
        <p:blipFill>
          <a:blip r:embed="rId2" cstate="print"/>
          <a:stretch>
            <a:fillRect/>
          </a:stretch>
        </p:blipFill>
        <p:spPr>
          <a:xfrm>
            <a:off x="323528" y="764704"/>
            <a:ext cx="3422165" cy="5373216"/>
          </a:xfrm>
          <a:prstGeom prst="rect">
            <a:avLst/>
          </a:prstGeom>
        </p:spPr>
      </p:pic>
      <p:sp>
        <p:nvSpPr>
          <p:cNvPr id="6" name="Rectangle 5"/>
          <p:cNvSpPr/>
          <p:nvPr/>
        </p:nvSpPr>
        <p:spPr>
          <a:xfrm>
            <a:off x="179512" y="188640"/>
            <a:ext cx="6192688" cy="461665"/>
          </a:xfrm>
          <a:prstGeom prst="rect">
            <a:avLst/>
          </a:prstGeom>
        </p:spPr>
        <p:txBody>
          <a:bodyPr wrap="square">
            <a:spAutoFit/>
          </a:bodyPr>
          <a:lstStyle/>
          <a:p>
            <a:r>
              <a:rPr lang="en-IN" sz="2400" b="1" dirty="0">
                <a:latin typeface="Times New Roman" pitchFamily="18" charset="0"/>
                <a:cs typeface="Times New Roman" pitchFamily="18" charset="0"/>
              </a:rPr>
              <a:t>Earth`s interior</a:t>
            </a:r>
          </a:p>
        </p:txBody>
      </p:sp>
      <p:sp>
        <p:nvSpPr>
          <p:cNvPr id="7" name="Rectangle 6"/>
          <p:cNvSpPr/>
          <p:nvPr/>
        </p:nvSpPr>
        <p:spPr>
          <a:xfrm>
            <a:off x="4644008" y="1268760"/>
            <a:ext cx="6192688" cy="1200329"/>
          </a:xfrm>
          <a:prstGeom prst="rect">
            <a:avLst/>
          </a:prstGeom>
        </p:spPr>
        <p:txBody>
          <a:bodyPr wrap="square">
            <a:spAutoFit/>
          </a:bodyPr>
          <a:lstStyle/>
          <a:p>
            <a:r>
              <a:rPr lang="en-IN" sz="2400" b="1" dirty="0">
                <a:latin typeface="Times New Roman" pitchFamily="18" charset="0"/>
                <a:cs typeface="Times New Roman" pitchFamily="18" charset="0"/>
              </a:rPr>
              <a:t>Discontinuity</a:t>
            </a:r>
          </a:p>
          <a:p>
            <a:endParaRPr lang="en-IN" sz="2400" b="1" dirty="0">
              <a:latin typeface="Times New Roman" pitchFamily="18" charset="0"/>
              <a:cs typeface="Times New Roman" pitchFamily="18" charset="0"/>
            </a:endParaRPr>
          </a:p>
          <a:p>
            <a:endParaRPr lang="en-IN" sz="2400" b="1" dirty="0">
              <a:latin typeface="Times New Roman" pitchFamily="18" charset="0"/>
              <a:cs typeface="Times New Roman" pitchFamily="18" charset="0"/>
            </a:endParaRPr>
          </a:p>
        </p:txBody>
      </p:sp>
      <p:sp>
        <p:nvSpPr>
          <p:cNvPr id="8" name="Rectangle 7"/>
          <p:cNvSpPr/>
          <p:nvPr/>
        </p:nvSpPr>
        <p:spPr>
          <a:xfrm>
            <a:off x="4427984" y="1988840"/>
            <a:ext cx="4572000" cy="1754326"/>
          </a:xfrm>
          <a:prstGeom prst="rect">
            <a:avLst/>
          </a:prstGeom>
        </p:spPr>
        <p:txBody>
          <a:bodyPr>
            <a:spAutoFit/>
          </a:bodyPr>
          <a:lstStyle/>
          <a:p>
            <a:r>
              <a:rPr lang="en-IN" b="1" dirty="0" err="1">
                <a:latin typeface="Times New Roman" pitchFamily="18" charset="0"/>
                <a:cs typeface="Times New Roman" pitchFamily="18" charset="0"/>
              </a:rPr>
              <a:t>Mohorovicic</a:t>
            </a:r>
            <a:r>
              <a:rPr lang="en-IN" b="1" dirty="0">
                <a:latin typeface="Times New Roman" pitchFamily="18" charset="0"/>
                <a:cs typeface="Times New Roman" pitchFamily="18" charset="0"/>
              </a:rPr>
              <a:t> discontinuity </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Moho</a:t>
            </a:r>
            <a:r>
              <a:rPr lang="en-IN" dirty="0">
                <a:latin typeface="Times New Roman" pitchFamily="18" charset="0"/>
                <a:cs typeface="Times New Roman" pitchFamily="18" charset="0"/>
              </a:rPr>
              <a:t>) separates the crust from the mantle.</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Gutenberg discontinuity</a:t>
            </a:r>
            <a:r>
              <a:rPr lang="en-IN" dirty="0">
                <a:latin typeface="Times New Roman" pitchFamily="18" charset="0"/>
                <a:cs typeface="Times New Roman" pitchFamily="18" charset="0"/>
              </a:rPr>
              <a:t> separates the mantle from the core</a:t>
            </a:r>
          </a:p>
        </p:txBody>
      </p:sp>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46" name="Picture 18" descr="diabloMeteoriteAZ"/>
          <p:cNvPicPr>
            <a:picLocks noChangeAspect="1" noChangeArrowheads="1"/>
          </p:cNvPicPr>
          <p:nvPr/>
        </p:nvPicPr>
        <p:blipFill>
          <a:blip r:embed="rId3" cstate="print"/>
          <a:srcRect/>
          <a:stretch>
            <a:fillRect/>
          </a:stretch>
        </p:blipFill>
        <p:spPr bwMode="auto">
          <a:xfrm>
            <a:off x="5652120" y="1412776"/>
            <a:ext cx="3352800" cy="5029200"/>
          </a:xfrm>
          <a:prstGeom prst="rect">
            <a:avLst/>
          </a:prstGeom>
          <a:noFill/>
        </p:spPr>
      </p:pic>
      <p:sp>
        <p:nvSpPr>
          <p:cNvPr id="124948" name="Text Box 20"/>
          <p:cNvSpPr txBox="1">
            <a:spLocks noChangeArrowheads="1"/>
          </p:cNvSpPr>
          <p:nvPr/>
        </p:nvSpPr>
        <p:spPr bwMode="auto">
          <a:xfrm>
            <a:off x="755576" y="1556792"/>
            <a:ext cx="4435475" cy="1015663"/>
          </a:xfrm>
          <a:prstGeom prst="rect">
            <a:avLst/>
          </a:prstGeom>
          <a:noFill/>
          <a:ln w="9525">
            <a:noFill/>
            <a:miter lim="800000"/>
            <a:headEnd/>
            <a:tailEnd/>
          </a:ln>
          <a:effectLst/>
        </p:spPr>
        <p:txBody>
          <a:bodyPr>
            <a:spAutoFit/>
          </a:bodyPr>
          <a:lstStyle/>
          <a:p>
            <a:pPr>
              <a:buClr>
                <a:schemeClr val="hlink"/>
              </a:buClr>
              <a:buFontTx/>
              <a:buChar char="•"/>
            </a:pPr>
            <a:r>
              <a:rPr lang="en-US" sz="2000" dirty="0">
                <a:latin typeface="Times New Roman" pitchFamily="18" charset="0"/>
                <a:cs typeface="Times New Roman" pitchFamily="18" charset="0"/>
              </a:rPr>
              <a:t> Meteorites</a:t>
            </a:r>
          </a:p>
          <a:p>
            <a:pPr marL="688975" lvl="1" indent="-231775">
              <a:buClr>
                <a:schemeClr val="hlink"/>
              </a:buClr>
              <a:buFont typeface="Times New Roman" pitchFamily="18" charset="0"/>
              <a:buChar char="–"/>
            </a:pPr>
            <a:r>
              <a:rPr lang="en-US" sz="2000" dirty="0">
                <a:latin typeface="Times New Roman" pitchFamily="18" charset="0"/>
                <a:cs typeface="Times New Roman" pitchFamily="18" charset="0"/>
              </a:rPr>
              <a:t>Use composition to determine composition of Earth</a:t>
            </a:r>
          </a:p>
        </p:txBody>
      </p:sp>
      <p:sp>
        <p:nvSpPr>
          <p:cNvPr id="124952" name="Text Box 24"/>
          <p:cNvSpPr txBox="1">
            <a:spLocks noChangeArrowheads="1"/>
          </p:cNvSpPr>
          <p:nvPr/>
        </p:nvSpPr>
        <p:spPr bwMode="auto">
          <a:xfrm>
            <a:off x="611560" y="3284984"/>
            <a:ext cx="4206875" cy="1323439"/>
          </a:xfrm>
          <a:prstGeom prst="rect">
            <a:avLst/>
          </a:prstGeom>
          <a:noFill/>
          <a:ln w="9525">
            <a:noFill/>
            <a:miter lim="800000"/>
            <a:headEnd/>
            <a:tailEnd/>
          </a:ln>
          <a:effectLst/>
        </p:spPr>
        <p:txBody>
          <a:bodyPr>
            <a:spAutoFit/>
          </a:bodyPr>
          <a:lstStyle/>
          <a:p>
            <a:pPr>
              <a:buClr>
                <a:schemeClr val="hlink"/>
              </a:buClr>
              <a:buFontTx/>
              <a:buChar char="•"/>
            </a:pPr>
            <a:r>
              <a:rPr lang="en-US" dirty="0">
                <a:effectLst>
                  <a:outerShdw blurRad="38100" dist="38100" dir="2700000" algn="tl">
                    <a:srgbClr val="000000"/>
                  </a:outerShdw>
                </a:effectLst>
              </a:rPr>
              <a:t> </a:t>
            </a:r>
            <a:r>
              <a:rPr lang="en-US" sz="2000" dirty="0">
                <a:latin typeface="Times New Roman" pitchFamily="18" charset="0"/>
                <a:cs typeface="Times New Roman" pitchFamily="18" charset="0"/>
              </a:rPr>
              <a:t>Seismic waves</a:t>
            </a:r>
          </a:p>
          <a:p>
            <a:pPr marL="622300" lvl="1" indent="-165100">
              <a:buClr>
                <a:schemeClr val="hlink"/>
              </a:buClr>
              <a:buFont typeface="Times New Roman" pitchFamily="18" charset="0"/>
              <a:buChar char="–"/>
            </a:pPr>
            <a:r>
              <a:rPr lang="en-US" sz="2000" dirty="0">
                <a:latin typeface="Times New Roman" pitchFamily="18" charset="0"/>
                <a:cs typeface="Times New Roman" pitchFamily="18" charset="0"/>
              </a:rPr>
              <a:t>Travel times and direction give indication of internal structure of Earth </a:t>
            </a:r>
          </a:p>
        </p:txBody>
      </p:sp>
      <p:sp>
        <p:nvSpPr>
          <p:cNvPr id="17" name="Rectangle 16"/>
          <p:cNvSpPr/>
          <p:nvPr/>
        </p:nvSpPr>
        <p:spPr>
          <a:xfrm>
            <a:off x="251520" y="116632"/>
            <a:ext cx="8352928" cy="461665"/>
          </a:xfrm>
          <a:prstGeom prst="rect">
            <a:avLst/>
          </a:prstGeom>
        </p:spPr>
        <p:txBody>
          <a:bodyPr wrap="square">
            <a:spAutoFit/>
          </a:bodyPr>
          <a:lstStyle/>
          <a:p>
            <a:r>
              <a:rPr lang="en-IN" sz="2400" b="1" dirty="0">
                <a:latin typeface="Times New Roman" pitchFamily="18" charset="0"/>
                <a:cs typeface="Times New Roman" pitchFamily="18" charset="0"/>
              </a:rPr>
              <a:t>Evidence of Earth`s Internal structure and composition</a:t>
            </a:r>
          </a:p>
        </p:txBody>
      </p:sp>
      <p:sp>
        <p:nvSpPr>
          <p:cNvPr id="18" name="Text Box 24"/>
          <p:cNvSpPr txBox="1">
            <a:spLocks noChangeArrowheads="1"/>
          </p:cNvSpPr>
          <p:nvPr/>
        </p:nvSpPr>
        <p:spPr bwMode="auto">
          <a:xfrm>
            <a:off x="755576" y="5085184"/>
            <a:ext cx="4206875" cy="369332"/>
          </a:xfrm>
          <a:prstGeom prst="rect">
            <a:avLst/>
          </a:prstGeom>
          <a:noFill/>
          <a:ln w="9525">
            <a:noFill/>
            <a:miter lim="800000"/>
            <a:headEnd/>
            <a:tailEnd/>
          </a:ln>
          <a:effectLst/>
        </p:spPr>
        <p:txBody>
          <a:bodyPr>
            <a:spAutoFit/>
          </a:bodyPr>
          <a:lstStyle/>
          <a:p>
            <a:pPr>
              <a:buClr>
                <a:schemeClr val="hlink"/>
              </a:buClr>
              <a:buFontTx/>
              <a:buChar char="•"/>
            </a:pPr>
            <a:r>
              <a:rPr lang="en-US" dirty="0">
                <a:effectLst>
                  <a:outerShdw blurRad="38100" dist="38100" dir="2700000" algn="tl">
                    <a:srgbClr val="000000"/>
                  </a:outerShdw>
                </a:effectLst>
              </a:rPr>
              <a:t> </a:t>
            </a:r>
            <a:r>
              <a:rPr lang="en-US" dirty="0">
                <a:latin typeface="Times New Roman" pitchFamily="18" charset="0"/>
                <a:cs typeface="Times New Roman" pitchFamily="18" charset="0"/>
              </a:rPr>
              <a:t>Xenoliths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4948"/>
                                        </p:tgtEl>
                                        <p:attrNameLst>
                                          <p:attrName>style.visibility</p:attrName>
                                        </p:attrNameLst>
                                      </p:cBhvr>
                                      <p:to>
                                        <p:strVal val="visible"/>
                                      </p:to>
                                    </p:set>
                                    <p:anim to="" calcmode="lin" valueType="num">
                                      <p:cBhvr>
                                        <p:cTn id="7" dur="1" fill="hold"/>
                                        <p:tgtEl>
                                          <p:spTgt spid="124948"/>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24946"/>
                                        </p:tgtEl>
                                        <p:attrNameLst>
                                          <p:attrName>style.visibility</p:attrName>
                                        </p:attrNameLst>
                                      </p:cBhvr>
                                      <p:to>
                                        <p:strVal val="visible"/>
                                      </p:to>
                                    </p:set>
                                    <p:anim to="" calcmode="lin" valueType="num">
                                      <p:cBhvr>
                                        <p:cTn id="10" dur="1" fill="hold"/>
                                        <p:tgtEl>
                                          <p:spTgt spid="124946"/>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124952"/>
                                        </p:tgtEl>
                                        <p:attrNameLst>
                                          <p:attrName>style.visibility</p:attrName>
                                        </p:attrNameLst>
                                      </p:cBhvr>
                                      <p:to>
                                        <p:strVal val="visible"/>
                                      </p:to>
                                    </p:set>
                                    <p:anim to="" calcmode="lin" valueType="num">
                                      <p:cBhvr>
                                        <p:cTn id="15" dur="1" fill="hold"/>
                                        <p:tgtEl>
                                          <p:spTgt spid="124952"/>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 to="" calcmode="lin" valueType="num">
                                      <p:cBhvr>
                                        <p:cTn id="20" dur="1" fill="hold"/>
                                        <p:tgtEl>
                                          <p:spTgt spid="1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48" grpId="0"/>
      <p:bldP spid="124952"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 (1).jpg"/>
          <p:cNvPicPr>
            <a:picLocks noChangeAspect="1"/>
          </p:cNvPicPr>
          <p:nvPr/>
        </p:nvPicPr>
        <p:blipFill>
          <a:blip r:embed="rId2" cstate="print"/>
          <a:stretch>
            <a:fillRect/>
          </a:stretch>
        </p:blipFill>
        <p:spPr>
          <a:xfrm>
            <a:off x="539553" y="2425602"/>
            <a:ext cx="3888431" cy="2587574"/>
          </a:xfrm>
          <a:prstGeom prst="rect">
            <a:avLst/>
          </a:prstGeom>
        </p:spPr>
      </p:pic>
      <p:pic>
        <p:nvPicPr>
          <p:cNvPr id="6" name="Picture 5" descr="download (2).jpg"/>
          <p:cNvPicPr>
            <a:picLocks noChangeAspect="1"/>
          </p:cNvPicPr>
          <p:nvPr/>
        </p:nvPicPr>
        <p:blipFill>
          <a:blip r:embed="rId3" cstate="print"/>
          <a:stretch>
            <a:fillRect/>
          </a:stretch>
        </p:blipFill>
        <p:spPr>
          <a:xfrm>
            <a:off x="5049604" y="2348880"/>
            <a:ext cx="3662348" cy="2782249"/>
          </a:xfrm>
          <a:prstGeom prst="rect">
            <a:avLst/>
          </a:prstGeom>
        </p:spPr>
      </p:pic>
      <p:sp>
        <p:nvSpPr>
          <p:cNvPr id="7" name="Rectangle 6"/>
          <p:cNvSpPr/>
          <p:nvPr/>
        </p:nvSpPr>
        <p:spPr>
          <a:xfrm>
            <a:off x="395536" y="1052736"/>
            <a:ext cx="8352928" cy="707886"/>
          </a:xfrm>
          <a:prstGeom prst="rect">
            <a:avLst/>
          </a:prstGeom>
        </p:spPr>
        <p:txBody>
          <a:bodyPr wrap="square">
            <a:spAutoFit/>
          </a:bodyPr>
          <a:lstStyle/>
          <a:p>
            <a:r>
              <a:rPr lang="en-IN" sz="2000" dirty="0">
                <a:latin typeface="Times New Roman" pitchFamily="18" charset="0"/>
                <a:cs typeface="Times New Roman" pitchFamily="18" charset="0"/>
              </a:rPr>
              <a:t>Rock fragment which becomes enveloped in a larger rock during the latter's development and hardening. </a:t>
            </a:r>
          </a:p>
        </p:txBody>
      </p:sp>
      <p:sp>
        <p:nvSpPr>
          <p:cNvPr id="8" name="Rectangle 7"/>
          <p:cNvSpPr/>
          <p:nvPr/>
        </p:nvSpPr>
        <p:spPr>
          <a:xfrm>
            <a:off x="467544" y="332656"/>
            <a:ext cx="6192688" cy="461665"/>
          </a:xfrm>
          <a:prstGeom prst="rect">
            <a:avLst/>
          </a:prstGeom>
        </p:spPr>
        <p:txBody>
          <a:bodyPr wrap="square">
            <a:spAutoFit/>
          </a:bodyPr>
          <a:lstStyle/>
          <a:p>
            <a:r>
              <a:rPr lang="en-IN" sz="2400" b="1" dirty="0" err="1">
                <a:latin typeface="Times New Roman" pitchFamily="18" charset="0"/>
                <a:cs typeface="Times New Roman" pitchFamily="18" charset="0"/>
              </a:rPr>
              <a:t>Xenolith</a:t>
            </a:r>
            <a:endParaRPr lang="en-IN" sz="2400" b="1" dirty="0">
              <a:latin typeface="Times New Roman" pitchFamily="18" charset="0"/>
              <a:cs typeface="Times New Roman" pitchFamily="18" charset="0"/>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609600" y="1447800"/>
            <a:ext cx="7813675" cy="4452938"/>
            <a:chOff x="144" y="840"/>
            <a:chExt cx="5306" cy="3024"/>
          </a:xfrm>
        </p:grpSpPr>
        <p:pic>
          <p:nvPicPr>
            <p:cNvPr id="4110" name="Picture 14" descr=" apres.gif                                                      0009822FMissoula                       B55BF55B:"/>
            <p:cNvPicPr>
              <a:picLocks noChangeAspect="1" noChangeArrowheads="1"/>
            </p:cNvPicPr>
            <p:nvPr/>
          </p:nvPicPr>
          <p:blipFill>
            <a:blip r:embed="rId2" cstate="print"/>
            <a:srcRect/>
            <a:stretch>
              <a:fillRect/>
            </a:stretch>
          </p:blipFill>
          <p:spPr bwMode="auto">
            <a:xfrm>
              <a:off x="3024" y="840"/>
              <a:ext cx="2426" cy="3024"/>
            </a:xfrm>
            <a:prstGeom prst="rect">
              <a:avLst/>
            </a:prstGeom>
            <a:noFill/>
          </p:spPr>
        </p:pic>
        <p:pic>
          <p:nvPicPr>
            <p:cNvPr id="4111" name="Picture 15" descr=" avant.gif                                                      0009822FMissoula                       B55BF55B:"/>
            <p:cNvPicPr>
              <a:picLocks noChangeAspect="1" noChangeArrowheads="1"/>
            </p:cNvPicPr>
            <p:nvPr/>
          </p:nvPicPr>
          <p:blipFill>
            <a:blip r:embed="rId3" cstate="print"/>
            <a:srcRect/>
            <a:stretch>
              <a:fillRect/>
            </a:stretch>
          </p:blipFill>
          <p:spPr bwMode="auto">
            <a:xfrm>
              <a:off x="144" y="840"/>
              <a:ext cx="2426" cy="3024"/>
            </a:xfrm>
            <a:prstGeom prst="rect">
              <a:avLst/>
            </a:prstGeom>
            <a:noFill/>
          </p:spPr>
        </p:pic>
      </p:grpSp>
      <p:sp>
        <p:nvSpPr>
          <p:cNvPr id="4107" name="Rectangle 11"/>
          <p:cNvSpPr>
            <a:spLocks noChangeArrowheads="1"/>
          </p:cNvSpPr>
          <p:nvPr/>
        </p:nvSpPr>
        <p:spPr bwMode="auto">
          <a:xfrm>
            <a:off x="0" y="0"/>
            <a:ext cx="9144000" cy="6740307"/>
          </a:xfrm>
          <a:prstGeom prst="rect">
            <a:avLst/>
          </a:prstGeom>
          <a:noFill/>
          <a:ln w="9525">
            <a:noFill/>
            <a:miter lim="800000"/>
            <a:headEnd/>
            <a:tailEnd/>
          </a:ln>
          <a:effectLst/>
        </p:spPr>
        <p:txBody>
          <a:bodyPr>
            <a:spAutoFit/>
          </a:bodyPr>
          <a:lstStyle/>
          <a:p>
            <a:pPr>
              <a:lnSpc>
                <a:spcPct val="150000"/>
              </a:lnSpc>
              <a:buFontTx/>
              <a:buChar char="•"/>
            </a:pPr>
            <a:r>
              <a:rPr lang="en-US" i="0" dirty="0">
                <a:latin typeface="Times New Roman" pitchFamily="18" charset="0"/>
                <a:cs typeface="Times New Roman" pitchFamily="18" charset="0"/>
              </a:rPr>
              <a:t> Geology is an evolving science - the theory of plate tectonics was just accepted in the 1960's.</a:t>
            </a:r>
          </a:p>
          <a:p>
            <a:pPr>
              <a:lnSpc>
                <a:spcPct val="150000"/>
              </a:lnSpc>
              <a:buFontTx/>
              <a:buChar char="•"/>
            </a:pPr>
            <a:r>
              <a:rPr lang="en-US" i="0" dirty="0">
                <a:latin typeface="Times New Roman" pitchFamily="18" charset="0"/>
                <a:cs typeface="Times New Roman" pitchFamily="18" charset="0"/>
              </a:rPr>
              <a:t> Plate tectonics is </a:t>
            </a:r>
            <a:r>
              <a:rPr lang="en-US" dirty="0">
                <a:latin typeface="Times New Roman" pitchFamily="18" charset="0"/>
                <a:cs typeface="Times New Roman" pitchFamily="18" charset="0"/>
              </a:rPr>
              <a:t>the</a:t>
            </a:r>
            <a:r>
              <a:rPr lang="en-US" i="0" dirty="0">
                <a:latin typeface="Times New Roman" pitchFamily="18" charset="0"/>
                <a:cs typeface="Times New Roman" pitchFamily="18" charset="0"/>
              </a:rPr>
              <a:t> unifying </a:t>
            </a:r>
            <a:r>
              <a:rPr lang="en-US" dirty="0">
                <a:latin typeface="Times New Roman" pitchFamily="18" charset="0"/>
                <a:cs typeface="Times New Roman" pitchFamily="18" charset="0"/>
              </a:rPr>
              <a:t>theory</a:t>
            </a:r>
            <a:r>
              <a:rPr lang="en-US" i="0" dirty="0">
                <a:latin typeface="Times New Roman" pitchFamily="18" charset="0"/>
                <a:cs typeface="Times New Roman" pitchFamily="18" charset="0"/>
              </a:rPr>
              <a:t> in geology.</a:t>
            </a:r>
          </a:p>
          <a:p>
            <a:pPr>
              <a:buFontTx/>
              <a:buChar char="•"/>
            </a:pPr>
            <a:endParaRPr lang="en-US" i="0" dirty="0">
              <a:solidFill>
                <a:schemeClr val="folHlink"/>
              </a:solidFill>
            </a:endParaRPr>
          </a:p>
          <a:p>
            <a:pPr>
              <a:buFontTx/>
              <a:buChar char="•"/>
            </a:pPr>
            <a:endParaRPr lang="en-US" i="0" dirty="0">
              <a:solidFill>
                <a:schemeClr val="folHlink"/>
              </a:solidFill>
            </a:endParaRPr>
          </a:p>
          <a:p>
            <a:pPr>
              <a:buFontTx/>
              <a:buChar char="•"/>
            </a:pPr>
            <a:endParaRPr lang="en-US" i="0" dirty="0">
              <a:solidFill>
                <a:schemeClr val="folHlink"/>
              </a:solidFill>
            </a:endParaRPr>
          </a:p>
          <a:p>
            <a:pPr>
              <a:buFontTx/>
              <a:buChar char="•"/>
            </a:pPr>
            <a:endParaRPr lang="en-US" i="0" dirty="0">
              <a:solidFill>
                <a:schemeClr val="folHlink"/>
              </a:solidFill>
            </a:endParaRPr>
          </a:p>
          <a:p>
            <a:pPr>
              <a:buFontTx/>
              <a:buChar char="•"/>
            </a:pPr>
            <a:endParaRPr lang="en-US" i="0" dirty="0">
              <a:solidFill>
                <a:schemeClr val="folHlink"/>
              </a:solidFill>
            </a:endParaRPr>
          </a:p>
          <a:p>
            <a:pPr>
              <a:buFontTx/>
              <a:buChar char="•"/>
            </a:pPr>
            <a:endParaRPr lang="en-US" i="0" dirty="0">
              <a:solidFill>
                <a:schemeClr val="folHlink"/>
              </a:solidFill>
            </a:endParaRPr>
          </a:p>
          <a:p>
            <a:pPr>
              <a:buFontTx/>
              <a:buChar char="•"/>
            </a:pPr>
            <a:endParaRPr lang="en-US" i="0" dirty="0">
              <a:solidFill>
                <a:schemeClr val="folHlink"/>
              </a:solidFill>
            </a:endParaRPr>
          </a:p>
          <a:p>
            <a:pPr>
              <a:buFontTx/>
              <a:buChar char="•"/>
            </a:pPr>
            <a:endParaRPr lang="en-US" i="0" dirty="0">
              <a:solidFill>
                <a:schemeClr val="folHlink"/>
              </a:solidFill>
            </a:endParaRPr>
          </a:p>
          <a:p>
            <a:pPr>
              <a:buFontTx/>
              <a:buChar char="•"/>
            </a:pPr>
            <a:endParaRPr lang="en-US" i="0" dirty="0">
              <a:solidFill>
                <a:schemeClr val="folHlink"/>
              </a:solidFill>
            </a:endParaRPr>
          </a:p>
          <a:p>
            <a:pPr>
              <a:buFontTx/>
              <a:buChar char="•"/>
            </a:pPr>
            <a:endParaRPr lang="en-US" i="0" dirty="0">
              <a:solidFill>
                <a:schemeClr val="folHlink"/>
              </a:solidFill>
            </a:endParaRPr>
          </a:p>
          <a:p>
            <a:pPr>
              <a:buFontTx/>
              <a:buChar char="•"/>
            </a:pPr>
            <a:endParaRPr lang="en-US" i="0" dirty="0">
              <a:solidFill>
                <a:schemeClr val="folHlink"/>
              </a:solidFill>
            </a:endParaRPr>
          </a:p>
          <a:p>
            <a:endParaRPr lang="en-US" i="0" dirty="0">
              <a:solidFill>
                <a:schemeClr val="folHlink"/>
              </a:solidFill>
            </a:endParaRPr>
          </a:p>
          <a:p>
            <a:endParaRPr lang="en-US" i="0" dirty="0">
              <a:solidFill>
                <a:schemeClr val="folHlink"/>
              </a:solidFill>
            </a:endParaRPr>
          </a:p>
          <a:p>
            <a:pPr>
              <a:buFontTx/>
              <a:buChar char="•"/>
            </a:pPr>
            <a:r>
              <a:rPr lang="en-US" i="0" dirty="0">
                <a:solidFill>
                  <a:schemeClr val="folHlink"/>
                </a:solidFill>
              </a:rPr>
              <a:t> </a:t>
            </a:r>
          </a:p>
          <a:p>
            <a:pPr>
              <a:buFontTx/>
              <a:buChar char="•"/>
            </a:pPr>
            <a:endParaRPr lang="en-US" dirty="0">
              <a:solidFill>
                <a:schemeClr val="folHlink"/>
              </a:solidFill>
            </a:endParaRPr>
          </a:p>
          <a:p>
            <a:pPr>
              <a:buFontTx/>
              <a:buChar char="•"/>
            </a:pPr>
            <a:endParaRPr lang="en-US" i="0" dirty="0">
              <a:solidFill>
                <a:schemeClr val="folHlink"/>
              </a:solidFill>
            </a:endParaRPr>
          </a:p>
          <a:p>
            <a:pPr>
              <a:buFontTx/>
              <a:buChar char="•"/>
            </a:pPr>
            <a:endParaRPr lang="en-US" dirty="0">
              <a:solidFill>
                <a:schemeClr val="folHlink"/>
              </a:solidFill>
            </a:endParaRPr>
          </a:p>
          <a:p>
            <a:pPr>
              <a:buFontTx/>
              <a:buChar char="•"/>
            </a:pPr>
            <a:endParaRPr lang="en-US" i="0" dirty="0">
              <a:solidFill>
                <a:schemeClr val="folHlink"/>
              </a:solidFill>
            </a:endParaRPr>
          </a:p>
          <a:p>
            <a:pPr>
              <a:buFontTx/>
              <a:buChar char="•"/>
            </a:pPr>
            <a:endParaRPr lang="en-US" dirty="0">
              <a:solidFill>
                <a:schemeClr val="folHlink"/>
              </a:solidFill>
            </a:endParaRPr>
          </a:p>
          <a:p>
            <a:pPr>
              <a:buFontTx/>
              <a:buChar char="•"/>
            </a:pPr>
            <a:r>
              <a:rPr lang="en-US" i="0" dirty="0">
                <a:solidFill>
                  <a:schemeClr val="folHlink"/>
                </a:solidFill>
              </a:rPr>
              <a:t>Although geologists treat it as a law - plate tectonics is still and will likely remain a theory…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79203" name="Picture 3" descr="Tectonics - Earth's layers"/>
          <p:cNvPicPr>
            <a:picLocks noGrp="1" noChangeAspect="1" noChangeArrowheads="1"/>
          </p:cNvPicPr>
          <p:nvPr>
            <p:ph sz="half" idx="1"/>
          </p:nvPr>
        </p:nvPicPr>
        <p:blipFill>
          <a:blip r:embed="rId3" cstate="print"/>
          <a:srcRect b="6654"/>
          <a:stretch>
            <a:fillRect/>
          </a:stretch>
        </p:blipFill>
        <p:spPr>
          <a:xfrm>
            <a:off x="165100" y="1371600"/>
            <a:ext cx="4573588" cy="4648200"/>
          </a:xfrm>
          <a:noFill/>
          <a:ln/>
        </p:spPr>
      </p:pic>
      <p:sp>
        <p:nvSpPr>
          <p:cNvPr id="179204" name="Text Box 4"/>
          <p:cNvSpPr txBox="1">
            <a:spLocks noChangeArrowheads="1"/>
          </p:cNvSpPr>
          <p:nvPr/>
        </p:nvSpPr>
        <p:spPr bwMode="auto">
          <a:xfrm>
            <a:off x="4788024" y="404664"/>
            <a:ext cx="966931" cy="461665"/>
          </a:xfrm>
          <a:prstGeom prst="rect">
            <a:avLst/>
          </a:prstGeom>
          <a:noFill/>
          <a:ln w="9525">
            <a:noFill/>
            <a:miter lim="800000"/>
            <a:headEnd/>
            <a:tailEnd/>
          </a:ln>
          <a:effectLst/>
        </p:spPr>
        <p:txBody>
          <a:bodyPr wrap="none">
            <a:spAutoFit/>
          </a:bodyPr>
          <a:lstStyle/>
          <a:p>
            <a:pPr>
              <a:buClr>
                <a:schemeClr val="hlink"/>
              </a:buClr>
              <a:buFontTx/>
              <a:buChar char="•"/>
            </a:pPr>
            <a:r>
              <a:rPr lang="en-US" sz="2400">
                <a:latin typeface="Times New Roman" pitchFamily="18" charset="0"/>
                <a:cs typeface="Times New Roman" pitchFamily="18" charset="0"/>
              </a:rPr>
              <a:t> Core</a:t>
            </a:r>
          </a:p>
        </p:txBody>
      </p:sp>
      <p:sp>
        <p:nvSpPr>
          <p:cNvPr id="179205" name="Text Box 5"/>
          <p:cNvSpPr txBox="1">
            <a:spLocks noChangeArrowheads="1"/>
          </p:cNvSpPr>
          <p:nvPr/>
        </p:nvSpPr>
        <p:spPr bwMode="auto">
          <a:xfrm>
            <a:off x="5169024" y="709464"/>
            <a:ext cx="1024639" cy="400110"/>
          </a:xfrm>
          <a:prstGeom prst="rect">
            <a:avLst/>
          </a:prstGeom>
          <a:noFill/>
          <a:ln w="9525">
            <a:noFill/>
            <a:miter lim="800000"/>
            <a:headEnd/>
            <a:tailEnd/>
          </a:ln>
          <a:effectLst/>
        </p:spPr>
        <p:txBody>
          <a:bodyPr wrap="none">
            <a:spAutoFit/>
          </a:bodyPr>
          <a:lstStyle/>
          <a:p>
            <a:pPr marL="225425" indent="-225425">
              <a:buClr>
                <a:srgbClr val="FFFF00"/>
              </a:buClr>
              <a:buFont typeface="Times New Roman" pitchFamily="18" charset="0"/>
              <a:buChar char="–"/>
            </a:pPr>
            <a:r>
              <a:rPr lang="en-US" sz="2000">
                <a:latin typeface="Times New Roman" pitchFamily="18" charset="0"/>
                <a:cs typeface="Times New Roman" pitchFamily="18" charset="0"/>
              </a:rPr>
              <a:t>dense</a:t>
            </a:r>
          </a:p>
        </p:txBody>
      </p:sp>
      <p:sp>
        <p:nvSpPr>
          <p:cNvPr id="179206" name="Text Box 6"/>
          <p:cNvSpPr txBox="1">
            <a:spLocks noChangeArrowheads="1"/>
          </p:cNvSpPr>
          <p:nvPr/>
        </p:nvSpPr>
        <p:spPr bwMode="auto">
          <a:xfrm>
            <a:off x="5169024" y="1074589"/>
            <a:ext cx="2020105" cy="400110"/>
          </a:xfrm>
          <a:prstGeom prst="rect">
            <a:avLst/>
          </a:prstGeom>
          <a:noFill/>
          <a:ln w="9525">
            <a:noFill/>
            <a:miter lim="800000"/>
            <a:headEnd/>
            <a:tailEnd/>
          </a:ln>
          <a:effectLst/>
        </p:spPr>
        <p:txBody>
          <a:bodyPr wrap="none">
            <a:spAutoFit/>
          </a:bodyPr>
          <a:lstStyle/>
          <a:p>
            <a:pPr marL="225425" indent="-225425">
              <a:buClr>
                <a:srgbClr val="FFFF00"/>
              </a:buClr>
              <a:buFont typeface="Times New Roman" pitchFamily="18" charset="0"/>
              <a:buChar char="–"/>
            </a:pPr>
            <a:r>
              <a:rPr lang="en-US" sz="2000">
                <a:latin typeface="Times New Roman" pitchFamily="18" charset="0"/>
                <a:cs typeface="Times New Roman" pitchFamily="18" charset="0"/>
              </a:rPr>
              <a:t>Iron and Nickel</a:t>
            </a:r>
          </a:p>
        </p:txBody>
      </p:sp>
      <p:sp>
        <p:nvSpPr>
          <p:cNvPr id="179207" name="Text Box 7"/>
          <p:cNvSpPr txBox="1">
            <a:spLocks noChangeArrowheads="1"/>
          </p:cNvSpPr>
          <p:nvPr/>
        </p:nvSpPr>
        <p:spPr bwMode="auto">
          <a:xfrm>
            <a:off x="5169024" y="1404789"/>
            <a:ext cx="2225289" cy="400110"/>
          </a:xfrm>
          <a:prstGeom prst="rect">
            <a:avLst/>
          </a:prstGeom>
          <a:noFill/>
          <a:ln w="9525">
            <a:noFill/>
            <a:miter lim="800000"/>
            <a:headEnd/>
            <a:tailEnd/>
          </a:ln>
          <a:effectLst/>
        </p:spPr>
        <p:txBody>
          <a:bodyPr wrap="none">
            <a:spAutoFit/>
          </a:bodyPr>
          <a:lstStyle/>
          <a:p>
            <a:pPr marL="225425" indent="-225425">
              <a:buClr>
                <a:srgbClr val="FFFF00"/>
              </a:buClr>
              <a:buFont typeface="Times New Roman" pitchFamily="18" charset="0"/>
              <a:buChar char="–"/>
            </a:pPr>
            <a:r>
              <a:rPr lang="en-US" sz="2000" u="sng">
                <a:latin typeface="Times New Roman" pitchFamily="18" charset="0"/>
                <a:cs typeface="Times New Roman" pitchFamily="18" charset="0"/>
              </a:rPr>
              <a:t>Inner Core</a:t>
            </a:r>
            <a:r>
              <a:rPr lang="en-US" sz="2000">
                <a:latin typeface="Times New Roman" pitchFamily="18" charset="0"/>
                <a:cs typeface="Times New Roman" pitchFamily="18" charset="0"/>
              </a:rPr>
              <a:t> - solid</a:t>
            </a:r>
            <a:endParaRPr lang="en-US" sz="2000" u="sng">
              <a:latin typeface="Times New Roman" pitchFamily="18" charset="0"/>
              <a:cs typeface="Times New Roman" pitchFamily="18" charset="0"/>
            </a:endParaRPr>
          </a:p>
        </p:txBody>
      </p:sp>
      <p:sp>
        <p:nvSpPr>
          <p:cNvPr id="179208" name="Text Box 8"/>
          <p:cNvSpPr txBox="1">
            <a:spLocks noChangeArrowheads="1"/>
          </p:cNvSpPr>
          <p:nvPr/>
        </p:nvSpPr>
        <p:spPr bwMode="auto">
          <a:xfrm>
            <a:off x="5169024" y="1760389"/>
            <a:ext cx="2367956" cy="400110"/>
          </a:xfrm>
          <a:prstGeom prst="rect">
            <a:avLst/>
          </a:prstGeom>
          <a:noFill/>
          <a:ln w="9525">
            <a:noFill/>
            <a:miter lim="800000"/>
            <a:headEnd/>
            <a:tailEnd/>
          </a:ln>
          <a:effectLst/>
        </p:spPr>
        <p:txBody>
          <a:bodyPr wrap="none">
            <a:spAutoFit/>
          </a:bodyPr>
          <a:lstStyle/>
          <a:p>
            <a:pPr marL="225425" indent="-225425">
              <a:buClr>
                <a:srgbClr val="FFFF00"/>
              </a:buClr>
              <a:buFont typeface="Times New Roman" pitchFamily="18" charset="0"/>
              <a:buChar char="–"/>
            </a:pPr>
            <a:r>
              <a:rPr lang="en-US" sz="2000" u="sng">
                <a:latin typeface="Times New Roman" pitchFamily="18" charset="0"/>
                <a:cs typeface="Times New Roman" pitchFamily="18" charset="0"/>
              </a:rPr>
              <a:t>Outer Core</a:t>
            </a:r>
            <a:r>
              <a:rPr lang="en-US" sz="2000">
                <a:latin typeface="Times New Roman" pitchFamily="18" charset="0"/>
                <a:cs typeface="Times New Roman" pitchFamily="18" charset="0"/>
              </a:rPr>
              <a:t> - liquid</a:t>
            </a:r>
            <a:endParaRPr lang="en-US" sz="2000" u="sng">
              <a:latin typeface="Times New Roman" pitchFamily="18" charset="0"/>
              <a:cs typeface="Times New Roman" pitchFamily="18" charset="0"/>
            </a:endParaRPr>
          </a:p>
        </p:txBody>
      </p:sp>
      <p:sp>
        <p:nvSpPr>
          <p:cNvPr id="179209" name="Text Box 9"/>
          <p:cNvSpPr txBox="1">
            <a:spLocks noChangeArrowheads="1"/>
          </p:cNvSpPr>
          <p:nvPr/>
        </p:nvSpPr>
        <p:spPr bwMode="auto">
          <a:xfrm>
            <a:off x="5169024" y="2582714"/>
            <a:ext cx="2539478" cy="400110"/>
          </a:xfrm>
          <a:prstGeom prst="rect">
            <a:avLst/>
          </a:prstGeom>
          <a:noFill/>
          <a:ln w="9525">
            <a:noFill/>
            <a:miter lim="800000"/>
            <a:headEnd/>
            <a:tailEnd/>
          </a:ln>
          <a:effectLst/>
        </p:spPr>
        <p:txBody>
          <a:bodyPr wrap="none">
            <a:spAutoFit/>
          </a:bodyPr>
          <a:lstStyle/>
          <a:p>
            <a:pPr marL="225425" indent="-225425">
              <a:buClr>
                <a:srgbClr val="FFFF00"/>
              </a:buClr>
              <a:buFont typeface="Times New Roman" pitchFamily="18" charset="0"/>
              <a:buChar char="–"/>
            </a:pPr>
            <a:r>
              <a:rPr lang="en-US" sz="2000">
                <a:latin typeface="Times New Roman" pitchFamily="18" charset="0"/>
                <a:cs typeface="Times New Roman" pitchFamily="18" charset="0"/>
              </a:rPr>
              <a:t>Less dense than core</a:t>
            </a:r>
          </a:p>
        </p:txBody>
      </p:sp>
      <p:sp>
        <p:nvSpPr>
          <p:cNvPr id="179210" name="Text Box 10"/>
          <p:cNvSpPr txBox="1">
            <a:spLocks noChangeArrowheads="1"/>
          </p:cNvSpPr>
          <p:nvPr/>
        </p:nvSpPr>
        <p:spPr bwMode="auto">
          <a:xfrm>
            <a:off x="5169024" y="2887514"/>
            <a:ext cx="3432350" cy="400110"/>
          </a:xfrm>
          <a:prstGeom prst="rect">
            <a:avLst/>
          </a:prstGeom>
          <a:noFill/>
          <a:ln w="9525">
            <a:noFill/>
            <a:miter lim="800000"/>
            <a:headEnd/>
            <a:tailEnd/>
          </a:ln>
          <a:effectLst/>
        </p:spPr>
        <p:txBody>
          <a:bodyPr wrap="none">
            <a:spAutoFit/>
          </a:bodyPr>
          <a:lstStyle/>
          <a:p>
            <a:pPr marL="225425" indent="-225425">
              <a:buClr>
                <a:srgbClr val="FFFF00"/>
              </a:buClr>
              <a:buFont typeface="Times New Roman" pitchFamily="18" charset="0"/>
              <a:buChar char="–"/>
            </a:pPr>
            <a:r>
              <a:rPr lang="en-US" sz="2000">
                <a:latin typeface="Times New Roman" pitchFamily="18" charset="0"/>
                <a:cs typeface="Times New Roman" pitchFamily="18" charset="0"/>
              </a:rPr>
              <a:t>Iron and Magnesium silicates</a:t>
            </a:r>
          </a:p>
        </p:txBody>
      </p:sp>
      <p:sp>
        <p:nvSpPr>
          <p:cNvPr id="179211" name="Text Box 11"/>
          <p:cNvSpPr txBox="1">
            <a:spLocks noChangeArrowheads="1"/>
          </p:cNvSpPr>
          <p:nvPr/>
        </p:nvSpPr>
        <p:spPr bwMode="auto">
          <a:xfrm>
            <a:off x="5169024" y="3208189"/>
            <a:ext cx="1741182" cy="400110"/>
          </a:xfrm>
          <a:prstGeom prst="rect">
            <a:avLst/>
          </a:prstGeom>
          <a:noFill/>
          <a:ln w="9525">
            <a:noFill/>
            <a:miter lim="800000"/>
            <a:headEnd/>
            <a:tailEnd/>
          </a:ln>
          <a:effectLst/>
        </p:spPr>
        <p:txBody>
          <a:bodyPr wrap="none">
            <a:spAutoFit/>
          </a:bodyPr>
          <a:lstStyle/>
          <a:p>
            <a:pPr marL="225425" indent="-225425">
              <a:buClr>
                <a:srgbClr val="FFFF00"/>
              </a:buClr>
              <a:buFont typeface="Times New Roman" pitchFamily="18" charset="0"/>
              <a:buChar char="–"/>
            </a:pPr>
            <a:r>
              <a:rPr lang="en-US" sz="2000">
                <a:latin typeface="Times New Roman" pitchFamily="18" charset="0"/>
                <a:cs typeface="Times New Roman" pitchFamily="18" charset="0"/>
              </a:rPr>
              <a:t>Mostly solid</a:t>
            </a:r>
          </a:p>
        </p:txBody>
      </p:sp>
      <p:sp>
        <p:nvSpPr>
          <p:cNvPr id="179212" name="Text Box 12"/>
          <p:cNvSpPr txBox="1">
            <a:spLocks noChangeArrowheads="1"/>
          </p:cNvSpPr>
          <p:nvPr/>
        </p:nvSpPr>
        <p:spPr bwMode="auto">
          <a:xfrm>
            <a:off x="5169024" y="3512989"/>
            <a:ext cx="3736920" cy="400110"/>
          </a:xfrm>
          <a:prstGeom prst="rect">
            <a:avLst/>
          </a:prstGeom>
          <a:noFill/>
          <a:ln w="9525">
            <a:noFill/>
            <a:miter lim="800000"/>
            <a:headEnd/>
            <a:tailEnd/>
          </a:ln>
          <a:effectLst/>
        </p:spPr>
        <p:txBody>
          <a:bodyPr wrap="none">
            <a:spAutoFit/>
          </a:bodyPr>
          <a:lstStyle/>
          <a:p>
            <a:pPr marL="225425" indent="-225425">
              <a:buClr>
                <a:srgbClr val="FFFF00"/>
              </a:buClr>
              <a:buFont typeface="Times New Roman" pitchFamily="18" charset="0"/>
              <a:buChar char="–"/>
            </a:pPr>
            <a:r>
              <a:rPr lang="en-US" sz="2000">
                <a:latin typeface="Times New Roman" pitchFamily="18" charset="0"/>
                <a:cs typeface="Times New Roman" pitchFamily="18" charset="0"/>
              </a:rPr>
              <a:t>Upper mantle is partially molten</a:t>
            </a:r>
          </a:p>
        </p:txBody>
      </p:sp>
      <p:sp>
        <p:nvSpPr>
          <p:cNvPr id="179213" name="Text Box 13"/>
          <p:cNvSpPr txBox="1">
            <a:spLocks noChangeArrowheads="1"/>
          </p:cNvSpPr>
          <p:nvPr/>
        </p:nvSpPr>
        <p:spPr bwMode="auto">
          <a:xfrm>
            <a:off x="4788024" y="2233464"/>
            <a:ext cx="1239442" cy="461665"/>
          </a:xfrm>
          <a:prstGeom prst="rect">
            <a:avLst/>
          </a:prstGeom>
          <a:noFill/>
          <a:ln w="9525">
            <a:noFill/>
            <a:miter lim="800000"/>
            <a:headEnd/>
            <a:tailEnd/>
          </a:ln>
          <a:effectLst/>
        </p:spPr>
        <p:txBody>
          <a:bodyPr wrap="none">
            <a:spAutoFit/>
          </a:bodyPr>
          <a:lstStyle/>
          <a:p>
            <a:pPr>
              <a:buClr>
                <a:schemeClr val="hlink"/>
              </a:buClr>
              <a:buFontTx/>
              <a:buChar char="•"/>
            </a:pPr>
            <a:r>
              <a:rPr lang="en-US" sz="2400">
                <a:latin typeface="Times New Roman" pitchFamily="18" charset="0"/>
                <a:cs typeface="Times New Roman" pitchFamily="18" charset="0"/>
              </a:rPr>
              <a:t> Mantle</a:t>
            </a:r>
          </a:p>
        </p:txBody>
      </p:sp>
      <p:sp>
        <p:nvSpPr>
          <p:cNvPr id="179214" name="Text Box 14"/>
          <p:cNvSpPr txBox="1">
            <a:spLocks noChangeArrowheads="1"/>
          </p:cNvSpPr>
          <p:nvPr/>
        </p:nvSpPr>
        <p:spPr bwMode="auto">
          <a:xfrm>
            <a:off x="5245224" y="4287689"/>
            <a:ext cx="2068195" cy="400110"/>
          </a:xfrm>
          <a:prstGeom prst="rect">
            <a:avLst/>
          </a:prstGeom>
          <a:noFill/>
          <a:ln w="9525">
            <a:noFill/>
            <a:miter lim="800000"/>
            <a:headEnd/>
            <a:tailEnd/>
          </a:ln>
          <a:effectLst/>
        </p:spPr>
        <p:txBody>
          <a:bodyPr wrap="none">
            <a:spAutoFit/>
          </a:bodyPr>
          <a:lstStyle/>
          <a:p>
            <a:pPr marL="225425" indent="-225425">
              <a:buClr>
                <a:srgbClr val="FFFF00"/>
              </a:buClr>
              <a:buFont typeface="Times New Roman" pitchFamily="18" charset="0"/>
              <a:buChar char="–"/>
            </a:pPr>
            <a:r>
              <a:rPr lang="en-US" sz="2000">
                <a:latin typeface="Times New Roman" pitchFamily="18" charset="0"/>
                <a:cs typeface="Times New Roman" pitchFamily="18" charset="0"/>
              </a:rPr>
              <a:t>Outermost layer</a:t>
            </a:r>
          </a:p>
        </p:txBody>
      </p:sp>
      <p:sp>
        <p:nvSpPr>
          <p:cNvPr id="179215" name="Text Box 15"/>
          <p:cNvSpPr txBox="1">
            <a:spLocks noChangeArrowheads="1"/>
          </p:cNvSpPr>
          <p:nvPr/>
        </p:nvSpPr>
        <p:spPr bwMode="auto">
          <a:xfrm>
            <a:off x="5245224" y="4668689"/>
            <a:ext cx="2339551" cy="400110"/>
          </a:xfrm>
          <a:prstGeom prst="rect">
            <a:avLst/>
          </a:prstGeom>
          <a:noFill/>
          <a:ln w="9525">
            <a:noFill/>
            <a:miter lim="800000"/>
            <a:headEnd/>
            <a:tailEnd/>
          </a:ln>
          <a:effectLst/>
        </p:spPr>
        <p:txBody>
          <a:bodyPr wrap="none">
            <a:spAutoFit/>
          </a:bodyPr>
          <a:lstStyle/>
          <a:p>
            <a:pPr marL="225425" indent="-225425">
              <a:buClr>
                <a:srgbClr val="FFFF00"/>
              </a:buClr>
              <a:buFont typeface="Times New Roman" pitchFamily="18" charset="0"/>
              <a:buChar char="–"/>
            </a:pPr>
            <a:r>
              <a:rPr lang="en-US" sz="2000" dirty="0">
                <a:latin typeface="Times New Roman" pitchFamily="18" charset="0"/>
                <a:cs typeface="Times New Roman" pitchFamily="18" charset="0"/>
              </a:rPr>
              <a:t>Very thin and rigid</a:t>
            </a:r>
          </a:p>
        </p:txBody>
      </p:sp>
      <p:sp>
        <p:nvSpPr>
          <p:cNvPr id="179218" name="Text Box 18"/>
          <p:cNvSpPr txBox="1">
            <a:spLocks noChangeArrowheads="1"/>
          </p:cNvSpPr>
          <p:nvPr/>
        </p:nvSpPr>
        <p:spPr bwMode="auto">
          <a:xfrm>
            <a:off x="4788024" y="3909864"/>
            <a:ext cx="1035861" cy="461665"/>
          </a:xfrm>
          <a:prstGeom prst="rect">
            <a:avLst/>
          </a:prstGeom>
          <a:noFill/>
          <a:ln w="9525">
            <a:noFill/>
            <a:miter lim="800000"/>
            <a:headEnd/>
            <a:tailEnd/>
          </a:ln>
          <a:effectLst/>
        </p:spPr>
        <p:txBody>
          <a:bodyPr wrap="none">
            <a:spAutoFit/>
          </a:bodyPr>
          <a:lstStyle/>
          <a:p>
            <a:pPr>
              <a:buClr>
                <a:schemeClr val="hlink"/>
              </a:buClr>
              <a:buFontTx/>
              <a:buChar char="•"/>
            </a:pPr>
            <a:r>
              <a:rPr lang="en-US" sz="2400" dirty="0">
                <a:latin typeface="Times New Roman" pitchFamily="18" charset="0"/>
                <a:cs typeface="Times New Roman" pitchFamily="18" charset="0"/>
              </a:rPr>
              <a:t> Crust</a:t>
            </a:r>
          </a:p>
        </p:txBody>
      </p:sp>
      <p:sp>
        <p:nvSpPr>
          <p:cNvPr id="20" name="Rectangle 19"/>
          <p:cNvSpPr/>
          <p:nvPr/>
        </p:nvSpPr>
        <p:spPr>
          <a:xfrm>
            <a:off x="323528" y="188640"/>
            <a:ext cx="6192688" cy="461665"/>
          </a:xfrm>
          <a:prstGeom prst="rect">
            <a:avLst/>
          </a:prstGeom>
        </p:spPr>
        <p:txBody>
          <a:bodyPr wrap="square">
            <a:spAutoFit/>
          </a:bodyPr>
          <a:lstStyle/>
          <a:p>
            <a:r>
              <a:rPr lang="en-IN" sz="2400" b="1" dirty="0">
                <a:latin typeface="Times New Roman" pitchFamily="18" charset="0"/>
                <a:cs typeface="Times New Roman" pitchFamily="18" charset="0"/>
              </a:rPr>
              <a:t>Earth`s interior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79204"/>
                                        </p:tgtEl>
                                        <p:attrNameLst>
                                          <p:attrName>style.visibility</p:attrName>
                                        </p:attrNameLst>
                                      </p:cBhvr>
                                      <p:to>
                                        <p:strVal val="visible"/>
                                      </p:to>
                                    </p:set>
                                    <p:anim to="" calcmode="lin" valueType="num">
                                      <p:cBhvr>
                                        <p:cTn id="7" dur="1" fill="hold"/>
                                        <p:tgtEl>
                                          <p:spTgt spid="17920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79213"/>
                                        </p:tgtEl>
                                        <p:attrNameLst>
                                          <p:attrName>style.visibility</p:attrName>
                                        </p:attrNameLst>
                                      </p:cBhvr>
                                      <p:to>
                                        <p:strVal val="visible"/>
                                      </p:to>
                                    </p:set>
                                    <p:anim to="" calcmode="lin" valueType="num">
                                      <p:cBhvr>
                                        <p:cTn id="12" dur="1" fill="hold"/>
                                        <p:tgtEl>
                                          <p:spTgt spid="17921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79218"/>
                                        </p:tgtEl>
                                        <p:attrNameLst>
                                          <p:attrName>style.visibility</p:attrName>
                                        </p:attrNameLst>
                                      </p:cBhvr>
                                      <p:to>
                                        <p:strVal val="visible"/>
                                      </p:to>
                                    </p:set>
                                    <p:anim to="" calcmode="lin" valueType="num">
                                      <p:cBhvr>
                                        <p:cTn id="17" dur="1" fill="hold"/>
                                        <p:tgtEl>
                                          <p:spTgt spid="17921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p:bldP spid="179213" grpId="0"/>
      <p:bldP spid="1792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7" name="Picture 1027" descr="figure 01-06c.jpg                                              0000BE18Macintosh HD                   ABA78158:"/>
          <p:cNvPicPr>
            <a:picLocks noChangeAspect="1" noChangeArrowheads="1"/>
          </p:cNvPicPr>
          <p:nvPr/>
        </p:nvPicPr>
        <p:blipFill>
          <a:blip r:embed="rId2" cstate="print">
            <a:extLst>
              <a:ext uri="{28A0092B-C50C-407E-A947-70E740481C1C}">
                <a14:useLocalDpi xmlns:a14="http://schemas.microsoft.com/office/drawing/2010/main" val="0"/>
              </a:ext>
            </a:extLst>
          </a:blip>
          <a:srcRect b="7615"/>
          <a:stretch>
            <a:fillRect/>
          </a:stretch>
        </p:blipFill>
        <p:spPr bwMode="auto">
          <a:xfrm>
            <a:off x="0" y="1268760"/>
            <a:ext cx="4277658" cy="3888432"/>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7961" y="96391"/>
            <a:ext cx="2356735" cy="461665"/>
          </a:xfrm>
          <a:prstGeom prst="rect">
            <a:avLst/>
          </a:prstGeom>
          <a:noFill/>
        </p:spPr>
        <p:txBody>
          <a:bodyPr wrap="none" rtlCol="0">
            <a:spAutoFit/>
          </a:bodyPr>
          <a:lstStyle/>
          <a:p>
            <a:r>
              <a:rPr lang="en-GB" sz="2400" b="1" dirty="0">
                <a:latin typeface="Times" pitchFamily="18" charset="0"/>
                <a:cs typeface="Times" pitchFamily="18" charset="0"/>
              </a:rPr>
              <a:t>The Earth today</a:t>
            </a:r>
          </a:p>
        </p:txBody>
      </p:sp>
      <p:sp>
        <p:nvSpPr>
          <p:cNvPr id="6" name="Rectangle 1027"/>
          <p:cNvSpPr txBox="1">
            <a:spLocks noChangeArrowheads="1"/>
          </p:cNvSpPr>
          <p:nvPr/>
        </p:nvSpPr>
        <p:spPr bwMode="auto">
          <a:xfrm>
            <a:off x="4283968" y="1268760"/>
            <a:ext cx="4860032" cy="2793502"/>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398" tIns="25359" rIns="63398" bIns="25359" numCol="1" anchor="t" anchorCtr="0" compatLnSpc="1">
            <a:prstTxWarp prst="textNoShape">
              <a:avLst/>
            </a:prstTxWarp>
            <a:sp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342900" indent="-342900">
              <a:lnSpc>
                <a:spcPct val="96000"/>
              </a:lnSpc>
              <a:spcBef>
                <a:spcPct val="48000"/>
              </a:spcBef>
            </a:pPr>
            <a:endParaRPr lang="en-US" dirty="0">
              <a:latin typeface="Times New Roman" pitchFamily="18" charset="0"/>
              <a:cs typeface="Times New Roman" pitchFamily="18" charset="0"/>
            </a:endParaRPr>
          </a:p>
          <a:p>
            <a:pPr marL="342900" indent="-342900">
              <a:lnSpc>
                <a:spcPct val="96000"/>
              </a:lnSpc>
              <a:spcBef>
                <a:spcPct val="48000"/>
              </a:spcBef>
            </a:pPr>
            <a:r>
              <a:rPr lang="en-US" b="0" dirty="0">
                <a:latin typeface="Times New Roman" pitchFamily="18" charset="0"/>
                <a:cs typeface="Times New Roman" pitchFamily="18" charset="0"/>
              </a:rPr>
              <a:t>Iron (heavy = dense) has moved to the center (close to the center of gravity)</a:t>
            </a:r>
          </a:p>
          <a:p>
            <a:pPr marL="342900" indent="-342900">
              <a:lnSpc>
                <a:spcPct val="96000"/>
              </a:lnSpc>
              <a:spcBef>
                <a:spcPct val="48000"/>
              </a:spcBef>
            </a:pPr>
            <a:r>
              <a:rPr lang="en-US" b="0" dirty="0">
                <a:latin typeface="Times New Roman" pitchFamily="18" charset="0"/>
                <a:cs typeface="Times New Roman" pitchFamily="18" charset="0"/>
              </a:rPr>
              <a:t>Rocks (lighter) are on the outside</a:t>
            </a:r>
          </a:p>
          <a:p>
            <a:pPr marL="342900" indent="-342900">
              <a:lnSpc>
                <a:spcPct val="96000"/>
              </a:lnSpc>
              <a:spcBef>
                <a:spcPct val="48000"/>
              </a:spcBef>
            </a:pPr>
            <a:r>
              <a:rPr lang="en-US" b="0" dirty="0">
                <a:latin typeface="Times New Roman" pitchFamily="18" charset="0"/>
                <a:cs typeface="Times New Roman" pitchFamily="18" charset="0"/>
              </a:rPr>
              <a:t>Even for rocks denser minerals are inside (mantle) lighter silicates (structural silicates, felsic minerals) are in the crust</a:t>
            </a:r>
          </a:p>
        </p:txBody>
      </p:sp>
    </p:spTree>
    <p:extLst>
      <p:ext uri="{BB962C8B-B14F-4D97-AF65-F5344CB8AC3E}">
        <p14:creationId xmlns:p14="http://schemas.microsoft.com/office/powerpoint/2010/main" val="417773050"/>
      </p:ext>
    </p:extLst>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836712"/>
            <a:ext cx="8064896" cy="2554545"/>
          </a:xfrm>
          <a:prstGeom prst="rect">
            <a:avLst/>
          </a:prstGeom>
        </p:spPr>
        <p:txBody>
          <a:bodyPr wrap="square">
            <a:spAutoFit/>
          </a:bodyPr>
          <a:lstStyle/>
          <a:p>
            <a:pPr>
              <a:buFont typeface="Arial" pitchFamily="34" charset="0"/>
              <a:buChar char="•"/>
            </a:pPr>
            <a:r>
              <a:rPr lang="en-IN" sz="2000" b="1" dirty="0">
                <a:latin typeface="Times New Roman" pitchFamily="18" charset="0"/>
                <a:cs typeface="Times New Roman" pitchFamily="18" charset="0"/>
              </a:rPr>
              <a:t>Continental Crust</a:t>
            </a:r>
            <a:r>
              <a:rPr lang="en-IN" sz="2000" dirty="0">
                <a:latin typeface="Times New Roman" pitchFamily="18" charset="0"/>
                <a:cs typeface="Times New Roman" pitchFamily="18" charset="0"/>
              </a:rPr>
              <a:t> (averages about 35 km thick; 60 km in mountain ranges; diagram shows range of 20-70 km)</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Granitic composition</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Less dense (about 2.7 g/cm</a:t>
            </a:r>
            <a:r>
              <a:rPr lang="en-IN" sz="2000" baseline="30000" dirty="0">
                <a:latin typeface="Times New Roman" pitchFamily="18" charset="0"/>
                <a:cs typeface="Times New Roman" pitchFamily="18" charset="0"/>
              </a:rPr>
              <a:t>3</a:t>
            </a:r>
            <a:r>
              <a:rPr lang="en-IN" sz="2000" dirty="0">
                <a:latin typeface="Times New Roman" pitchFamily="18" charset="0"/>
                <a:cs typeface="Times New Roman" pitchFamily="18" charset="0"/>
              </a:rPr>
              <a:t>).</a:t>
            </a:r>
          </a:p>
          <a:p>
            <a:pPr>
              <a:buFont typeface="Arial" pitchFamily="34" charset="0"/>
              <a:buChar char="•"/>
            </a:pPr>
            <a:endParaRPr lang="en-IN" sz="2000" dirty="0">
              <a:latin typeface="Times New Roman" pitchFamily="18" charset="0"/>
              <a:cs typeface="Times New Roman" pitchFamily="18" charset="0"/>
            </a:endParaRPr>
          </a:p>
          <a:p>
            <a:pPr>
              <a:buFont typeface="Arial" pitchFamily="34" charset="0"/>
              <a:buChar char="•"/>
            </a:pPr>
            <a:r>
              <a:rPr lang="en-IN" sz="2000" b="1" dirty="0">
                <a:latin typeface="Times New Roman" pitchFamily="18" charset="0"/>
                <a:cs typeface="Times New Roman" pitchFamily="18" charset="0"/>
              </a:rPr>
              <a:t>Oceanic Crust</a:t>
            </a:r>
            <a:r>
              <a:rPr lang="en-IN" sz="2000" dirty="0">
                <a:latin typeface="Times New Roman" pitchFamily="18" charset="0"/>
                <a:cs typeface="Times New Roman" pitchFamily="18" charset="0"/>
              </a:rPr>
              <a:t> (5 - 12 km thick)</a:t>
            </a:r>
          </a:p>
          <a:p>
            <a:r>
              <a:rPr lang="en-IN" sz="2000" dirty="0">
                <a:latin typeface="Times New Roman" pitchFamily="18" charset="0"/>
                <a:cs typeface="Times New Roman" pitchFamily="18" charset="0"/>
              </a:rPr>
              <a:t>Basaltic composition</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More dense (about 3.0 g/cm</a:t>
            </a:r>
            <a:r>
              <a:rPr lang="en-IN" sz="2000" baseline="30000" dirty="0">
                <a:latin typeface="Times New Roman" pitchFamily="18" charset="0"/>
                <a:cs typeface="Times New Roman" pitchFamily="18" charset="0"/>
              </a:rPr>
              <a:t>3</a:t>
            </a:r>
            <a:r>
              <a:rPr lang="en-IN" sz="2000" dirty="0">
                <a:latin typeface="Times New Roman" pitchFamily="18" charset="0"/>
                <a:cs typeface="Times New Roman" pitchFamily="18" charset="0"/>
              </a:rPr>
              <a:t>).</a:t>
            </a:r>
          </a:p>
        </p:txBody>
      </p:sp>
      <p:pic>
        <p:nvPicPr>
          <p:cNvPr id="6" name="Picture 5" descr="nw0105-nnc.jpg"/>
          <p:cNvPicPr>
            <a:picLocks noChangeAspect="1"/>
          </p:cNvPicPr>
          <p:nvPr/>
        </p:nvPicPr>
        <p:blipFill>
          <a:blip r:embed="rId2" cstate="print"/>
          <a:stretch>
            <a:fillRect/>
          </a:stretch>
        </p:blipFill>
        <p:spPr>
          <a:xfrm>
            <a:off x="1331640" y="3789040"/>
            <a:ext cx="6696744" cy="2536392"/>
          </a:xfrm>
          <a:prstGeom prst="rect">
            <a:avLst/>
          </a:prstGeom>
        </p:spPr>
      </p:pic>
      <p:sp>
        <p:nvSpPr>
          <p:cNvPr id="7" name="Text Box 18"/>
          <p:cNvSpPr txBox="1">
            <a:spLocks noChangeArrowheads="1"/>
          </p:cNvSpPr>
          <p:nvPr/>
        </p:nvSpPr>
        <p:spPr bwMode="auto">
          <a:xfrm>
            <a:off x="179512" y="0"/>
            <a:ext cx="938077" cy="461665"/>
          </a:xfrm>
          <a:prstGeom prst="rect">
            <a:avLst/>
          </a:prstGeom>
          <a:noFill/>
          <a:ln w="9525">
            <a:noFill/>
            <a:miter lim="800000"/>
            <a:headEnd/>
            <a:tailEnd/>
          </a:ln>
          <a:effectLst/>
        </p:spPr>
        <p:txBody>
          <a:bodyPr wrap="none">
            <a:spAutoFit/>
          </a:bodyPr>
          <a:lstStyle/>
          <a:p>
            <a:pPr>
              <a:buClr>
                <a:schemeClr val="hlink"/>
              </a:buClr>
            </a:pPr>
            <a:r>
              <a:rPr lang="en-US" sz="2400" b="1" dirty="0">
                <a:latin typeface="Times New Roman" pitchFamily="18" charset="0"/>
                <a:cs typeface="Times New Roman" pitchFamily="18" charset="0"/>
              </a:rPr>
              <a:t>Crust</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2" descr="basalt"/>
          <p:cNvPicPr>
            <a:picLocks noChangeAspect="1" noChangeArrowheads="1"/>
          </p:cNvPicPr>
          <p:nvPr/>
        </p:nvPicPr>
        <p:blipFill>
          <a:blip r:embed="rId2" cstate="print"/>
          <a:srcRect/>
          <a:stretch>
            <a:fillRect/>
          </a:stretch>
        </p:blipFill>
        <p:spPr bwMode="auto">
          <a:xfrm>
            <a:off x="4788024" y="2204864"/>
            <a:ext cx="3352800" cy="3124200"/>
          </a:xfrm>
          <a:prstGeom prst="rect">
            <a:avLst/>
          </a:prstGeom>
          <a:noFill/>
        </p:spPr>
      </p:pic>
      <p:sp>
        <p:nvSpPr>
          <p:cNvPr id="7" name="Text Box 16"/>
          <p:cNvSpPr txBox="1">
            <a:spLocks noChangeArrowheads="1"/>
          </p:cNvSpPr>
          <p:nvPr/>
        </p:nvSpPr>
        <p:spPr bwMode="auto">
          <a:xfrm>
            <a:off x="6084168" y="5445224"/>
            <a:ext cx="867545" cy="400110"/>
          </a:xfrm>
          <a:prstGeom prst="rect">
            <a:avLst/>
          </a:prstGeom>
          <a:noFill/>
          <a:ln w="9525">
            <a:noFill/>
            <a:miter lim="800000"/>
            <a:headEnd/>
            <a:tailEnd/>
          </a:ln>
          <a:effectLst/>
        </p:spPr>
        <p:txBody>
          <a:bodyPr wrap="none">
            <a:spAutoFit/>
          </a:bodyPr>
          <a:lstStyle/>
          <a:p>
            <a:r>
              <a:rPr lang="en-US" sz="2000" b="1" dirty="0">
                <a:latin typeface="Times" pitchFamily="18" charset="0"/>
                <a:cs typeface="Times" pitchFamily="18" charset="0"/>
              </a:rPr>
              <a:t>Basalt</a:t>
            </a:r>
          </a:p>
        </p:txBody>
      </p:sp>
      <p:pic>
        <p:nvPicPr>
          <p:cNvPr id="13" name="Picture 3" descr="M02_20a"/>
          <p:cNvPicPr>
            <a:picLocks noChangeAspect="1" noChangeArrowheads="1"/>
          </p:cNvPicPr>
          <p:nvPr/>
        </p:nvPicPr>
        <p:blipFill>
          <a:blip r:embed="rId3" cstate="print"/>
          <a:srcRect b="3226"/>
          <a:stretch>
            <a:fillRect/>
          </a:stretch>
        </p:blipFill>
        <p:spPr bwMode="auto">
          <a:xfrm>
            <a:off x="755576" y="2276872"/>
            <a:ext cx="3352800" cy="3109913"/>
          </a:xfrm>
          <a:prstGeom prst="rect">
            <a:avLst/>
          </a:prstGeom>
          <a:noFill/>
        </p:spPr>
      </p:pic>
      <p:sp>
        <p:nvSpPr>
          <p:cNvPr id="12" name="Text Box 7"/>
          <p:cNvSpPr txBox="1">
            <a:spLocks noChangeArrowheads="1"/>
          </p:cNvSpPr>
          <p:nvPr/>
        </p:nvSpPr>
        <p:spPr bwMode="auto">
          <a:xfrm>
            <a:off x="1619672" y="5517232"/>
            <a:ext cx="1524000" cy="396875"/>
          </a:xfrm>
          <a:prstGeom prst="rect">
            <a:avLst/>
          </a:prstGeom>
          <a:noFill/>
          <a:ln w="9525">
            <a:noFill/>
            <a:miter lim="800000"/>
            <a:headEnd/>
            <a:tailEnd/>
          </a:ln>
          <a:effectLst/>
        </p:spPr>
        <p:txBody>
          <a:bodyPr>
            <a:spAutoFit/>
          </a:bodyPr>
          <a:lstStyle/>
          <a:p>
            <a:pPr eaLnBrk="1" hangingPunct="1">
              <a:spcBef>
                <a:spcPct val="50000"/>
              </a:spcBef>
            </a:pPr>
            <a:r>
              <a:rPr lang="en-US" sz="2000" b="1" dirty="0">
                <a:latin typeface="Times" pitchFamily="18" charset="0"/>
                <a:cs typeface="Times" pitchFamily="18" charset="0"/>
              </a:rPr>
              <a:t>Granite</a:t>
            </a:r>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r="2832"/>
          <a:stretch>
            <a:fillRect/>
          </a:stretch>
        </p:blipFill>
        <p:spPr bwMode="auto">
          <a:xfrm>
            <a:off x="1187624" y="1052736"/>
            <a:ext cx="6552728" cy="5648325"/>
          </a:xfrm>
          <a:prstGeom prst="rect">
            <a:avLst/>
          </a:prstGeom>
          <a:noFill/>
          <a:ln w="9525">
            <a:noFill/>
            <a:miter lim="800000"/>
            <a:headEnd/>
            <a:tailEnd/>
          </a:ln>
        </p:spPr>
      </p:pic>
      <p:sp>
        <p:nvSpPr>
          <p:cNvPr id="6" name="Text Box 18"/>
          <p:cNvSpPr txBox="1">
            <a:spLocks noChangeArrowheads="1"/>
          </p:cNvSpPr>
          <p:nvPr/>
        </p:nvSpPr>
        <p:spPr bwMode="auto">
          <a:xfrm>
            <a:off x="179512" y="0"/>
            <a:ext cx="4330032" cy="461665"/>
          </a:xfrm>
          <a:prstGeom prst="rect">
            <a:avLst/>
          </a:prstGeom>
          <a:noFill/>
          <a:ln w="9525">
            <a:noFill/>
            <a:miter lim="800000"/>
            <a:headEnd/>
            <a:tailEnd/>
          </a:ln>
          <a:effectLst/>
        </p:spPr>
        <p:txBody>
          <a:bodyPr wrap="none">
            <a:spAutoFit/>
          </a:bodyPr>
          <a:lstStyle/>
          <a:p>
            <a:pPr>
              <a:buClr>
                <a:schemeClr val="hlink"/>
              </a:buClr>
            </a:pPr>
            <a:r>
              <a:rPr lang="en-US" sz="2400" b="1" dirty="0">
                <a:latin typeface="Times New Roman" pitchFamily="18" charset="0"/>
                <a:cs typeface="Times New Roman" pitchFamily="18" charset="0"/>
              </a:rPr>
              <a:t>Relative abundance of elements</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1" name="Picture 1027" descr="figure 01-07.jpg                                               0000BE18Macintosh HD                   ABA781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9225" y="762000"/>
            <a:ext cx="5591175" cy="5867400"/>
          </a:xfrm>
          <a:prstGeom prst="rect">
            <a:avLst/>
          </a:prstGeom>
          <a:noFill/>
          <a:extLst>
            <a:ext uri="{909E8E84-426E-40DD-AFC4-6F175D3DCCD1}">
              <a14:hiddenFill xmlns:a14="http://schemas.microsoft.com/office/drawing/2010/main">
                <a:solidFill>
                  <a:srgbClr val="FFFFFF"/>
                </a:solidFill>
              </a14:hiddenFill>
            </a:ext>
          </a:extLst>
        </p:spPr>
      </p:pic>
      <p:sp>
        <p:nvSpPr>
          <p:cNvPr id="201732" name="Text Box 1028"/>
          <p:cNvSpPr txBox="1">
            <a:spLocks noChangeArrowheads="1"/>
          </p:cNvSpPr>
          <p:nvPr/>
        </p:nvSpPr>
        <p:spPr bwMode="auto">
          <a:xfrm>
            <a:off x="7927975" y="6324600"/>
            <a:ext cx="113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pPr>
            <a:r>
              <a:rPr lang="en-US" sz="2400">
                <a:solidFill>
                  <a:srgbClr val="000000"/>
                </a:solidFill>
                <a:effectLst/>
                <a:latin typeface="Times" charset="0"/>
              </a:rPr>
              <a:t>Fig. 1.7</a:t>
            </a:r>
          </a:p>
        </p:txBody>
      </p:sp>
      <p:sp>
        <p:nvSpPr>
          <p:cNvPr id="6" name="Text Box 18"/>
          <p:cNvSpPr txBox="1">
            <a:spLocks noChangeArrowheads="1"/>
          </p:cNvSpPr>
          <p:nvPr/>
        </p:nvSpPr>
        <p:spPr bwMode="auto">
          <a:xfrm>
            <a:off x="179512" y="0"/>
            <a:ext cx="4330032" cy="461665"/>
          </a:xfrm>
          <a:prstGeom prst="rect">
            <a:avLst/>
          </a:prstGeom>
          <a:noFill/>
          <a:ln w="9525">
            <a:noFill/>
            <a:miter lim="800000"/>
            <a:headEnd/>
            <a:tailEnd/>
          </a:ln>
          <a:effectLst/>
        </p:spPr>
        <p:txBody>
          <a:bodyPr wrap="none">
            <a:spAutoFit/>
          </a:bodyPr>
          <a:lstStyle/>
          <a:p>
            <a:pPr>
              <a:buClr>
                <a:schemeClr val="hlink"/>
              </a:buClr>
            </a:pPr>
            <a:r>
              <a:rPr lang="en-US" sz="2400" b="1" dirty="0">
                <a:latin typeface="Times New Roman" pitchFamily="18" charset="0"/>
                <a:cs typeface="Times New Roman" pitchFamily="18" charset="0"/>
              </a:rPr>
              <a:t>Relative abundance of elements</a:t>
            </a:r>
          </a:p>
        </p:txBody>
      </p:sp>
    </p:spTree>
    <p:extLst>
      <p:ext uri="{BB962C8B-B14F-4D97-AF65-F5344CB8AC3E}">
        <p14:creationId xmlns:p14="http://schemas.microsoft.com/office/powerpoint/2010/main" val="266905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76672"/>
            <a:ext cx="877163" cy="369332"/>
          </a:xfrm>
          <a:prstGeom prst="rect">
            <a:avLst/>
          </a:prstGeom>
        </p:spPr>
        <p:txBody>
          <a:bodyPr wrap="none">
            <a:spAutoFit/>
          </a:bodyPr>
          <a:lstStyle/>
          <a:p>
            <a:r>
              <a:rPr lang="en-US" dirty="0">
                <a:latin typeface="Times New Roman" pitchFamily="18" charset="0"/>
                <a:cs typeface="Times New Roman" pitchFamily="18" charset="0"/>
              </a:rPr>
              <a:t>Outline</a:t>
            </a:r>
          </a:p>
        </p:txBody>
      </p:sp>
      <p:sp>
        <p:nvSpPr>
          <p:cNvPr id="3" name="Rectangle 2"/>
          <p:cNvSpPr/>
          <p:nvPr/>
        </p:nvSpPr>
        <p:spPr>
          <a:xfrm>
            <a:off x="323528" y="1340768"/>
            <a:ext cx="3530134" cy="2185214"/>
          </a:xfrm>
          <a:prstGeom prst="rect">
            <a:avLst/>
          </a:prstGeom>
        </p:spPr>
        <p:txBody>
          <a:bodyPr wrap="none">
            <a:spAutoFit/>
          </a:bodyPr>
          <a:lstStyle/>
          <a:p>
            <a:pPr>
              <a:buFont typeface="Wingdings" pitchFamily="2" charset="2"/>
              <a:buChar char="Ø"/>
            </a:pPr>
            <a:r>
              <a:rPr lang="en-US" sz="2000" b="1" dirty="0">
                <a:latin typeface="Times New Roman" pitchFamily="18" charset="0"/>
                <a:cs typeface="Times New Roman" pitchFamily="18" charset="0"/>
              </a:rPr>
              <a:t>History/principles of geology</a:t>
            </a:r>
          </a:p>
          <a:p>
            <a:pPr>
              <a:buFont typeface="Wingdings" pitchFamily="2" charset="2"/>
              <a:buChar char="Ø"/>
            </a:pPr>
            <a:endParaRPr lang="en-US" sz="2000" b="1"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Geological time scale</a:t>
            </a:r>
          </a:p>
          <a:p>
            <a:pPr>
              <a:buFont typeface="Wingdings" pitchFamily="2" charset="2"/>
              <a:buChar char="Ø"/>
            </a:pPr>
            <a:endParaRPr lang="en-US" sz="2000" b="1"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Interior of earth</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0" y="0"/>
            <a:ext cx="5334000" cy="579438"/>
          </a:xfrm>
          <a:prstGeom prst="rect">
            <a:avLst/>
          </a:prstGeom>
          <a:noFill/>
          <a:ln w="9525">
            <a:noFill/>
            <a:miter lim="800000"/>
            <a:headEnd/>
            <a:tailEnd/>
          </a:ln>
          <a:effectLst/>
        </p:spPr>
        <p:txBody>
          <a:bodyPr>
            <a:spAutoFit/>
          </a:bodyPr>
          <a:lstStyle/>
          <a:p>
            <a:pPr>
              <a:spcBef>
                <a:spcPct val="50000"/>
              </a:spcBef>
            </a:pPr>
            <a:r>
              <a:rPr lang="en-US" sz="3200" b="1" dirty="0">
                <a:latin typeface="Times New Roman" pitchFamily="18" charset="0"/>
                <a:cs typeface="Times New Roman" pitchFamily="18" charset="0"/>
              </a:rPr>
              <a:t>History of Early Geology</a:t>
            </a:r>
          </a:p>
        </p:txBody>
      </p:sp>
      <p:sp>
        <p:nvSpPr>
          <p:cNvPr id="20485" name="Text Box 5"/>
          <p:cNvSpPr txBox="1">
            <a:spLocks noChangeArrowheads="1"/>
          </p:cNvSpPr>
          <p:nvPr/>
        </p:nvSpPr>
        <p:spPr bwMode="auto">
          <a:xfrm>
            <a:off x="0" y="762000"/>
            <a:ext cx="9144000" cy="3139321"/>
          </a:xfrm>
          <a:prstGeom prst="rect">
            <a:avLst/>
          </a:prstGeom>
          <a:noFill/>
          <a:ln w="9525">
            <a:noFill/>
            <a:miter lim="800000"/>
            <a:headEnd/>
            <a:tailEnd/>
          </a:ln>
          <a:effectLst/>
        </p:spPr>
        <p:txBody>
          <a:bodyPr>
            <a:spAutoFit/>
          </a:bodyPr>
          <a:lstStyle/>
          <a:p>
            <a:pPr>
              <a:spcBef>
                <a:spcPct val="50000"/>
              </a:spcBef>
            </a:pPr>
            <a:r>
              <a:rPr lang="en-US" b="1" dirty="0">
                <a:latin typeface="Times New Roman" pitchFamily="18" charset="0"/>
                <a:cs typeface="Times New Roman" pitchFamily="18" charset="0"/>
              </a:rPr>
              <a:t>Catastrophism</a:t>
            </a:r>
            <a:r>
              <a:rPr lang="en-US" i="0" dirty="0">
                <a:latin typeface="Times New Roman" pitchFamily="18" charset="0"/>
                <a:cs typeface="Times New Roman" pitchFamily="18" charset="0"/>
              </a:rPr>
              <a:t> (James Ussher, mid 1600s) - He interpreted the Bible to determine that the Earth was created at 4004 B.C.  This was generally accepted by both the scientific and religious communities.  Subsequent workers then developed the notion of </a:t>
            </a:r>
            <a:r>
              <a:rPr lang="en-US" dirty="0" err="1">
                <a:latin typeface="Times New Roman" pitchFamily="18" charset="0"/>
                <a:cs typeface="Times New Roman" pitchFamily="18" charset="0"/>
              </a:rPr>
              <a:t>catastrophism</a:t>
            </a:r>
            <a:r>
              <a:rPr lang="en-US" i="0" dirty="0">
                <a:latin typeface="Times New Roman" pitchFamily="18" charset="0"/>
                <a:cs typeface="Times New Roman" pitchFamily="18" charset="0"/>
              </a:rPr>
              <a:t>, which held that the  Earth’s landforms were formed over very short periods of time.  </a:t>
            </a:r>
          </a:p>
          <a:p>
            <a:pPr>
              <a:spcBef>
                <a:spcPct val="50000"/>
              </a:spcBef>
            </a:pPr>
            <a:endParaRPr lang="en-US" i="0" dirty="0">
              <a:latin typeface="Times New Roman" pitchFamily="18" charset="0"/>
              <a:cs typeface="Times New Roman" pitchFamily="18" charset="0"/>
            </a:endParaRPr>
          </a:p>
          <a:p>
            <a:pPr>
              <a:spcBef>
                <a:spcPct val="50000"/>
              </a:spcBef>
            </a:pPr>
            <a:r>
              <a:rPr lang="en-US" b="1" dirty="0" err="1">
                <a:latin typeface="Times New Roman" pitchFamily="18" charset="0"/>
                <a:cs typeface="Times New Roman" pitchFamily="18" charset="0"/>
              </a:rPr>
              <a:t>Uniformitarianism</a:t>
            </a:r>
            <a:r>
              <a:rPr lang="en-US" i="0" dirty="0">
                <a:latin typeface="Times New Roman" pitchFamily="18" charset="0"/>
                <a:cs typeface="Times New Roman" pitchFamily="18" charset="0"/>
              </a:rPr>
              <a:t> (James Hutton, late 1700s) - He proposed that the same processes that are at work today were at work in the past.  Summarized by </a:t>
            </a:r>
            <a:r>
              <a:rPr lang="en-US" dirty="0">
                <a:latin typeface="Times New Roman" pitchFamily="18" charset="0"/>
                <a:cs typeface="Times New Roman" pitchFamily="18" charset="0"/>
              </a:rPr>
              <a:t>“The present is the key to the past.”</a:t>
            </a:r>
            <a:r>
              <a:rPr lang="en-US" i="0" dirty="0">
                <a:latin typeface="Times New Roman" pitchFamily="18" charset="0"/>
                <a:cs typeface="Times New Roman" pitchFamily="18" charset="0"/>
              </a:rPr>
              <a:t>  Hutton, not constrained by the notion of a very young planet, recognized that </a:t>
            </a:r>
            <a:r>
              <a:rPr lang="en-US" dirty="0">
                <a:latin typeface="Times New Roman" pitchFamily="18" charset="0"/>
                <a:cs typeface="Times New Roman" pitchFamily="18" charset="0"/>
              </a:rPr>
              <a:t>time</a:t>
            </a:r>
            <a:r>
              <a:rPr lang="en-US" i="0" dirty="0">
                <a:latin typeface="Times New Roman" pitchFamily="18" charset="0"/>
                <a:cs typeface="Times New Roman" pitchFamily="18" charset="0"/>
              </a:rPr>
              <a:t> is the critical element to the formation of common geologic structures.  </a:t>
            </a:r>
            <a:r>
              <a:rPr lang="en-US" dirty="0" err="1">
                <a:latin typeface="Times New Roman" pitchFamily="18" charset="0"/>
                <a:cs typeface="Times New Roman" pitchFamily="18" charset="0"/>
              </a:rPr>
              <a:t>Uniformitarianism</a:t>
            </a:r>
            <a:r>
              <a:rPr lang="en-US" i="0" dirty="0">
                <a:latin typeface="Times New Roman" pitchFamily="18" charset="0"/>
                <a:cs typeface="Times New Roman" pitchFamily="18" charset="0"/>
              </a:rPr>
              <a:t> is a basic foundation of modern geology.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BARRING.JPG                                                    0000E37D Blackfoot                      ABA78158:"/>
          <p:cNvPicPr>
            <a:picLocks noChangeAspect="1" noChangeArrowheads="1"/>
          </p:cNvPicPr>
          <p:nvPr/>
        </p:nvPicPr>
        <p:blipFill>
          <a:blip r:embed="rId2" cstate="print"/>
          <a:srcRect/>
          <a:stretch>
            <a:fillRect/>
          </a:stretch>
        </p:blipFill>
        <p:spPr bwMode="auto">
          <a:xfrm>
            <a:off x="0" y="0"/>
            <a:ext cx="9144000" cy="6880225"/>
          </a:xfrm>
          <a:prstGeom prst="rect">
            <a:avLst/>
          </a:prstGeom>
          <a:noFill/>
        </p:spPr>
      </p:pic>
      <p:sp>
        <p:nvSpPr>
          <p:cNvPr id="54275" name="Text Box 3"/>
          <p:cNvSpPr txBox="1">
            <a:spLocks noChangeArrowheads="1"/>
          </p:cNvSpPr>
          <p:nvPr/>
        </p:nvSpPr>
        <p:spPr bwMode="auto">
          <a:xfrm>
            <a:off x="609600" y="609600"/>
            <a:ext cx="8077200" cy="1739900"/>
          </a:xfrm>
          <a:prstGeom prst="rect">
            <a:avLst/>
          </a:prstGeom>
          <a:noFill/>
          <a:ln w="9525">
            <a:noFill/>
            <a:miter lim="800000"/>
            <a:headEnd/>
            <a:tailEnd/>
          </a:ln>
          <a:effectLst/>
        </p:spPr>
        <p:txBody>
          <a:bodyPr>
            <a:spAutoFit/>
          </a:bodyPr>
          <a:lstStyle/>
          <a:p>
            <a:pPr algn="ctr"/>
            <a:r>
              <a:rPr lang="en-US" sz="3600" b="1" i="0" dirty="0">
                <a:latin typeface="Times New Roman" pitchFamily="18" charset="0"/>
                <a:cs typeface="Times New Roman" pitchFamily="18" charset="0"/>
              </a:rPr>
              <a:t>Although </a:t>
            </a:r>
            <a:r>
              <a:rPr lang="en-US" sz="3600" b="1" i="0" dirty="0" err="1">
                <a:latin typeface="Times New Roman" pitchFamily="18" charset="0"/>
                <a:cs typeface="Times New Roman" pitchFamily="18" charset="0"/>
              </a:rPr>
              <a:t>catastrophism</a:t>
            </a:r>
            <a:r>
              <a:rPr lang="en-US" sz="3600" b="1" i="0" dirty="0">
                <a:latin typeface="Times New Roman" pitchFamily="18" charset="0"/>
                <a:cs typeface="Times New Roman" pitchFamily="18" charset="0"/>
              </a:rPr>
              <a:t> was abandoned, there is certainly evidence that sudden events </a:t>
            </a:r>
            <a:r>
              <a:rPr lang="en-US" sz="3600" b="1" dirty="0">
                <a:latin typeface="Times New Roman" pitchFamily="18" charset="0"/>
                <a:cs typeface="Times New Roman" pitchFamily="18" charset="0"/>
              </a:rPr>
              <a:t>do</a:t>
            </a:r>
            <a:r>
              <a:rPr lang="en-US" sz="3600" b="1" i="0" dirty="0">
                <a:latin typeface="Times New Roman" pitchFamily="18" charset="0"/>
                <a:cs typeface="Times New Roman" pitchFamily="18" charset="0"/>
              </a:rPr>
              <a:t> occur.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304800" y="1028700"/>
            <a:ext cx="8610600" cy="1908215"/>
          </a:xfrm>
          <a:prstGeom prst="rect">
            <a:avLst/>
          </a:prstGeom>
          <a:noFill/>
          <a:ln w="9525">
            <a:noFill/>
            <a:miter lim="800000"/>
            <a:headEnd/>
            <a:tailEnd/>
          </a:ln>
          <a:effectLst/>
        </p:spPr>
        <p:txBody>
          <a:bodyPr>
            <a:spAutoFit/>
          </a:bodyPr>
          <a:lstStyle/>
          <a:p>
            <a:pPr>
              <a:spcBef>
                <a:spcPct val="50000"/>
              </a:spcBef>
            </a:pPr>
            <a:r>
              <a:rPr lang="en-US" sz="2800" b="1" dirty="0"/>
              <a:t>Relative Dating</a:t>
            </a:r>
            <a:r>
              <a:rPr lang="en-US" b="1" dirty="0"/>
              <a:t>:</a:t>
            </a:r>
            <a:r>
              <a:rPr lang="en-US" i="0" dirty="0"/>
              <a:t> Putting geologic events into proper order (oldest to youngest), but without absolute ages.  We use a number of principles and laws to do this:</a:t>
            </a:r>
          </a:p>
          <a:p>
            <a:pPr>
              <a:spcBef>
                <a:spcPct val="50000"/>
              </a:spcBef>
            </a:pPr>
            <a:r>
              <a:rPr lang="en-US" i="0" dirty="0"/>
              <a:t>.</a:t>
            </a:r>
          </a:p>
          <a:p>
            <a:pPr>
              <a:spcBef>
                <a:spcPct val="50000"/>
              </a:spcBef>
            </a:pPr>
            <a:endParaRPr lang="en-US" i="0" dirty="0"/>
          </a:p>
        </p:txBody>
      </p:sp>
      <p:sp>
        <p:nvSpPr>
          <p:cNvPr id="21509" name="Text Box 5"/>
          <p:cNvSpPr txBox="1">
            <a:spLocks noChangeArrowheads="1"/>
          </p:cNvSpPr>
          <p:nvPr/>
        </p:nvSpPr>
        <p:spPr bwMode="auto">
          <a:xfrm>
            <a:off x="0" y="0"/>
            <a:ext cx="4343400" cy="579438"/>
          </a:xfrm>
          <a:prstGeom prst="rect">
            <a:avLst/>
          </a:prstGeom>
          <a:noFill/>
          <a:ln w="9525">
            <a:noFill/>
            <a:miter lim="800000"/>
            <a:headEnd/>
            <a:tailEnd/>
          </a:ln>
          <a:effectLst/>
        </p:spPr>
        <p:txBody>
          <a:bodyPr>
            <a:spAutoFit/>
          </a:bodyPr>
          <a:lstStyle/>
          <a:p>
            <a:pPr>
              <a:spcBef>
                <a:spcPct val="50000"/>
              </a:spcBef>
            </a:pPr>
            <a:r>
              <a:rPr lang="en-US" sz="3200" b="1"/>
              <a:t>Geologic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04800" y="1028700"/>
            <a:ext cx="8610600" cy="1249363"/>
          </a:xfrm>
          <a:prstGeom prst="rect">
            <a:avLst/>
          </a:prstGeom>
          <a:noFill/>
          <a:ln w="9525">
            <a:noFill/>
            <a:miter lim="800000"/>
            <a:headEnd/>
            <a:tailEnd/>
          </a:ln>
          <a:effectLst/>
        </p:spPr>
        <p:txBody>
          <a:bodyPr>
            <a:spAutoFit/>
          </a:bodyPr>
          <a:lstStyle/>
          <a:p>
            <a:pPr>
              <a:spcBef>
                <a:spcPct val="50000"/>
              </a:spcBef>
            </a:pPr>
            <a:r>
              <a:rPr lang="en-US" sz="2800" b="1"/>
              <a:t>Absolute (Radiometric) Dating</a:t>
            </a:r>
            <a:r>
              <a:rPr lang="en-US" b="1"/>
              <a:t>:</a:t>
            </a:r>
            <a:r>
              <a:rPr lang="en-US" i="0"/>
              <a:t> Using radioactive decay of elements to determine the absolute age of rocks.  This is done using igneous and metamorphic rocks.</a:t>
            </a:r>
          </a:p>
        </p:txBody>
      </p:sp>
      <p:sp>
        <p:nvSpPr>
          <p:cNvPr id="22531" name="Text Box 3"/>
          <p:cNvSpPr txBox="1">
            <a:spLocks noChangeArrowheads="1"/>
          </p:cNvSpPr>
          <p:nvPr/>
        </p:nvSpPr>
        <p:spPr bwMode="auto">
          <a:xfrm>
            <a:off x="0" y="0"/>
            <a:ext cx="4343400" cy="579438"/>
          </a:xfrm>
          <a:prstGeom prst="rect">
            <a:avLst/>
          </a:prstGeom>
          <a:noFill/>
          <a:ln w="9525">
            <a:noFill/>
            <a:miter lim="800000"/>
            <a:headEnd/>
            <a:tailEnd/>
          </a:ln>
          <a:effectLst/>
        </p:spPr>
        <p:txBody>
          <a:bodyPr>
            <a:spAutoFit/>
          </a:bodyPr>
          <a:lstStyle/>
          <a:p>
            <a:pPr>
              <a:spcBef>
                <a:spcPct val="50000"/>
              </a:spcBef>
            </a:pPr>
            <a:r>
              <a:rPr lang="en-US" sz="3200" b="1"/>
              <a:t>Geologic Time</a:t>
            </a:r>
          </a:p>
        </p:txBody>
      </p:sp>
      <p:pic>
        <p:nvPicPr>
          <p:cNvPr id="22534" name="Picture 6" descr="6c.jpg                                                         0000A6D5 Blackfoot                      ABA78158:"/>
          <p:cNvPicPr>
            <a:picLocks noChangeAspect="1" noChangeArrowheads="1"/>
          </p:cNvPicPr>
          <p:nvPr/>
        </p:nvPicPr>
        <p:blipFill>
          <a:blip r:embed="rId2" cstate="print"/>
          <a:srcRect/>
          <a:stretch>
            <a:fillRect/>
          </a:stretch>
        </p:blipFill>
        <p:spPr bwMode="auto">
          <a:xfrm>
            <a:off x="1371600" y="2590800"/>
            <a:ext cx="6324600" cy="3406775"/>
          </a:xfrm>
          <a:prstGeom prst="rect">
            <a:avLst/>
          </a:prstGeom>
          <a:noFill/>
        </p:spPr>
      </p:pic>
      <p:sp>
        <p:nvSpPr>
          <p:cNvPr id="22535" name="Rectangle 7"/>
          <p:cNvSpPr>
            <a:spLocks noChangeArrowheads="1"/>
          </p:cNvSpPr>
          <p:nvPr/>
        </p:nvSpPr>
        <p:spPr bwMode="auto">
          <a:xfrm>
            <a:off x="1371600" y="2590800"/>
            <a:ext cx="6324600" cy="3386138"/>
          </a:xfrm>
          <a:prstGeom prst="rect">
            <a:avLst/>
          </a:prstGeom>
          <a:noFill/>
          <a:ln w="28575">
            <a:solidFill>
              <a:schemeClr val="tx1"/>
            </a:solidFill>
            <a:miter lim="800000"/>
            <a:headEnd/>
            <a:tailEnd/>
          </a:ln>
          <a:effectLst/>
        </p:spPr>
        <p:txBody>
          <a:bodyPr wrap="none" anchor="ct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90872"/>
            <a:ext cx="5791200" cy="1371600"/>
          </a:xfrm>
        </p:spPr>
        <p:txBody>
          <a:bodyPr/>
          <a:lstStyle/>
          <a:p>
            <a:r>
              <a:rPr lang="en-IN" dirty="0"/>
              <a:t>Age of earth</a:t>
            </a:r>
          </a:p>
        </p:txBody>
      </p:sp>
      <p:pic>
        <p:nvPicPr>
          <p:cNvPr id="4" name="Picture 2" descr="C:\Users\Rimjhim\Desktop\ngeo2100-f1.jpg"/>
          <p:cNvPicPr>
            <a:picLocks noGrp="1" noChangeAspect="1" noChangeArrowheads="1"/>
          </p:cNvPicPr>
          <p:nvPr>
            <p:ph idx="1"/>
          </p:nvPr>
        </p:nvPicPr>
        <p:blipFill>
          <a:blip r:embed="rId2" cstate="print"/>
          <a:srcRect/>
          <a:stretch>
            <a:fillRect/>
          </a:stretch>
        </p:blipFill>
        <p:spPr bwMode="auto">
          <a:xfrm>
            <a:off x="1004887" y="2086769"/>
            <a:ext cx="6524625" cy="3705225"/>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NOTES_FOOTER" val="1"/>
</p:tagLst>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ssenz">
  <a:themeElements>
    <a:clrScheme name="Essenz">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z">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z">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1868</TotalTime>
  <Words>1416</Words>
  <Application>Microsoft Office PowerPoint</Application>
  <PresentationFormat>On-screen Show (4:3)</PresentationFormat>
  <Paragraphs>192</Paragraphs>
  <Slides>35</Slides>
  <Notes>4</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Essenz</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 of earth</vt:lpstr>
      <vt:lpstr>PowerPoint Presentation</vt:lpstr>
      <vt:lpstr>PowerPoint Presentation</vt:lpstr>
      <vt:lpstr>PowerPoint Presentation</vt:lpstr>
      <vt:lpstr>PowerPoint Presentation</vt:lpstr>
      <vt:lpstr>PowerPoint Presentation</vt:lpstr>
      <vt:lpstr>Geologic Time</vt:lpstr>
      <vt:lpstr>Law of Superposition</vt:lpstr>
      <vt:lpstr>Grand Canyon</vt:lpstr>
      <vt:lpstr>Law of Superposition</vt:lpstr>
      <vt:lpstr>Law of Superposition</vt:lpstr>
      <vt:lpstr>Law of Superposition</vt:lpstr>
      <vt:lpstr>Law of Superposition</vt:lpstr>
      <vt:lpstr>Igneous Intrusion - Cross Cutting</vt:lpstr>
      <vt:lpstr>Correlation</vt:lpstr>
      <vt:lpstr>f03_09_pg37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Sinha</dc:creator>
  <cp:lastModifiedBy>Shounak Hinge</cp:lastModifiedBy>
  <cp:revision>122</cp:revision>
  <dcterms:created xsi:type="dcterms:W3CDTF">2011-09-21T09:33:24Z</dcterms:created>
  <dcterms:modified xsi:type="dcterms:W3CDTF">2019-01-30T08:10:16Z</dcterms:modified>
</cp:coreProperties>
</file>