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82" r:id="rId4"/>
    <p:sldId id="281" r:id="rId5"/>
    <p:sldId id="284" r:id="rId6"/>
    <p:sldId id="287" r:id="rId7"/>
    <p:sldId id="288" r:id="rId8"/>
    <p:sldId id="289" r:id="rId9"/>
    <p:sldId id="290" r:id="rId10"/>
    <p:sldId id="293" r:id="rId11"/>
    <p:sldId id="291" r:id="rId12"/>
    <p:sldId id="294" r:id="rId13"/>
    <p:sldId id="295" r:id="rId14"/>
    <p:sldId id="296" r:id="rId15"/>
    <p:sldId id="300" r:id="rId16"/>
    <p:sldId id="301" r:id="rId17"/>
    <p:sldId id="297" r:id="rId18"/>
    <p:sldId id="299" r:id="rId19"/>
    <p:sldId id="302" r:id="rId20"/>
    <p:sldId id="303" r:id="rId21"/>
    <p:sldId id="304" r:id="rId22"/>
    <p:sldId id="305" r:id="rId23"/>
    <p:sldId id="306" r:id="rId24"/>
    <p:sldId id="309" r:id="rId25"/>
    <p:sldId id="308" r:id="rId26"/>
    <p:sldId id="310" r:id="rId27"/>
    <p:sldId id="311" r:id="rId28"/>
    <p:sldId id="312" r:id="rId29"/>
    <p:sldId id="307" r:id="rId30"/>
    <p:sldId id="313" r:id="rId31"/>
    <p:sldId id="314" r:id="rId32"/>
    <p:sldId id="315" r:id="rId33"/>
    <p:sldId id="316" r:id="rId34"/>
    <p:sldId id="318" r:id="rId35"/>
    <p:sldId id="317" r:id="rId36"/>
    <p:sldId id="320" r:id="rId37"/>
    <p:sldId id="319" r:id="rId38"/>
    <p:sldId id="321" r:id="rId39"/>
    <p:sldId id="322" r:id="rId40"/>
    <p:sldId id="323" r:id="rId41"/>
    <p:sldId id="324" r:id="rId42"/>
    <p:sldId id="325" r:id="rId4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C85"/>
    <a:srgbClr val="4372C4"/>
    <a:srgbClr val="0069FF"/>
    <a:srgbClr val="5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/>
    <p:restoredTop sz="94647"/>
  </p:normalViewPr>
  <p:slideViewPr>
    <p:cSldViewPr snapToGrid="0" snapToObjects="1">
      <p:cViewPr varScale="1">
        <p:scale>
          <a:sx n="76" d="100"/>
          <a:sy n="76" d="100"/>
        </p:scale>
        <p:origin x="200" y="2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7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97FE5-83C6-1141-95FD-692C6B440F2F}" type="datetimeFigureOut">
              <a:rPr lang="en-KR" smtClean="0"/>
              <a:t>2022/01/24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51459-B5EA-4A45-B87D-A75FDDDA2A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124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51459-B5EA-4A45-B87D-A75FDDDA2AEB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3873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20BD-2639-1848-976F-C5C89BC74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small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9AFDC-5457-9748-9953-F42021379A4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r>
              <a:rPr lang="en-US" dirty="0"/>
              <a:t>Information Intelligent Systems Lab</a:t>
            </a:r>
          </a:p>
          <a:p>
            <a:r>
              <a:rPr lang="en-US" dirty="0" err="1"/>
              <a:t>Hanyang</a:t>
            </a:r>
            <a:r>
              <a:rPr lang="en-US" dirty="0"/>
              <a:t> university </a:t>
            </a:r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A57EC-F1E1-194D-8AD5-96CD547A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5E08-36F7-7848-B57E-046F75E13FDE}" type="datetime1">
              <a:rPr lang="en-US" smtClean="0"/>
              <a:t>1/24/22</a:t>
            </a:fld>
            <a:endParaRPr lang="en-K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A77AC-722C-DB46-B230-5EC659B9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B149E-50B9-D344-AAA5-63DC099D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‹#›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4522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50A9-9787-2C41-87F8-7D9531E5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249"/>
            <a:ext cx="10515600" cy="663575"/>
          </a:xfrm>
        </p:spPr>
        <p:txBody>
          <a:bodyPr/>
          <a:lstStyle>
            <a:lvl1pPr>
              <a:defRPr b="1" cap="small" baseline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88845-6814-6040-9C51-12B3EF519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47625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34187-2590-104C-B36C-3D4A12AB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91C4-C584-D44B-A337-FC0E323AF446}" type="datetime1">
              <a:rPr lang="en-US" smtClean="0"/>
              <a:t>1/24/22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520A8-A96E-234B-9C40-FE505D62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679BF-0AC3-0944-9C8F-8B9C9819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865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B2304-55D3-F142-BFC9-C072B270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B617-9809-0747-A52D-69F553943594}" type="datetime1">
              <a:rPr lang="en-US" smtClean="0"/>
              <a:t>1/24/22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D8DE5-231F-BA40-8E36-A1563156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029BB-AE60-EF41-8748-24F8198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‹#›</a:t>
            </a:fld>
            <a:endParaRPr lang="en-K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7AF509-9A76-B749-9FEC-E1764EF0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249"/>
            <a:ext cx="10515600" cy="663575"/>
          </a:xfrm>
        </p:spPr>
        <p:txBody>
          <a:bodyPr/>
          <a:lstStyle>
            <a:lvl1pPr>
              <a:defRPr b="1" cap="small" baseline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5470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77EDA-F9D5-3B4F-94E6-72757632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69F5-9333-8C40-8C06-5B4DB1F6B16A}" type="datetime1">
              <a:rPr lang="en-US" smtClean="0"/>
              <a:t>1/24/22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8FE4D-2DC6-DD48-9EDF-EF28D4F6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D7336-F90F-614B-B401-A55FE83D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337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0"/>
                <a:lumOff val="100000"/>
              </a:schemeClr>
            </a:gs>
            <a:gs pos="100000">
              <a:srgbClr val="4372C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74841-4293-3A4B-A35E-A71DCE9F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274AA-E626-8B4C-8BF6-27E3BB8F9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D63D9-5D46-3A44-8EC9-686431CFD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12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94C85"/>
                </a:solidFill>
              </a:defRPr>
            </a:lvl1pPr>
          </a:lstStyle>
          <a:p>
            <a:fld id="{01624026-E3A5-CD42-9C42-5459F49B8CFE}" type="datetime1">
              <a:rPr lang="en-US" smtClean="0"/>
              <a:t>1/24/22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43BCA-4533-F343-BF8F-14EEF0D09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94C85"/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0B27-33DC-8543-9D3B-F2C18671A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55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94C85"/>
                </a:solidFill>
              </a:defRPr>
            </a:lvl1pPr>
          </a:lstStyle>
          <a:p>
            <a:fld id="{A77B810B-939D-D649-AA33-6A0C14BEBA72}" type="slidenum">
              <a:rPr lang="en-KR" smtClean="0"/>
              <a:pPr/>
              <a:t>‹#›</a:t>
            </a:fld>
            <a:endParaRPr lang="en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06BD8-C67B-4347-A6A9-642FB5DFE057}"/>
              </a:ext>
            </a:extLst>
          </p:cNvPr>
          <p:cNvSpPr/>
          <p:nvPr userDrawn="1"/>
        </p:nvSpPr>
        <p:spPr>
          <a:xfrm>
            <a:off x="0" y="-11150"/>
            <a:ext cx="12192000" cy="45719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B171CDE-346E-174B-9D51-8DED2798F5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509" y="205866"/>
            <a:ext cx="1918855" cy="39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9DFA63-BD22-B249-A98E-4F15A7B50604}"/>
              </a:ext>
            </a:extLst>
          </p:cNvPr>
          <p:cNvSpPr/>
          <p:nvPr userDrawn="1"/>
        </p:nvSpPr>
        <p:spPr>
          <a:xfrm>
            <a:off x="0" y="6810117"/>
            <a:ext cx="12192000" cy="45719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A2CEB-616E-6C4D-AD07-886046194741}"/>
              </a:ext>
            </a:extLst>
          </p:cNvPr>
          <p:cNvSpPr txBox="1"/>
          <p:nvPr userDrawn="1"/>
        </p:nvSpPr>
        <p:spPr>
          <a:xfrm>
            <a:off x="10530336" y="606238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 dirty="0">
                <a:solidFill>
                  <a:srgbClr val="4372C4"/>
                </a:solidFill>
              </a:rPr>
              <a:t>Information and Intelligent</a:t>
            </a:r>
          </a:p>
          <a:p>
            <a:pPr algn="ctr"/>
            <a:r>
              <a:rPr lang="en-KR" sz="1000" dirty="0">
                <a:solidFill>
                  <a:srgbClr val="4372C4"/>
                </a:solidFill>
              </a:rPr>
              <a:t>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123314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ctionary.com/browse/asymptotic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BA89-F33F-9B4A-9BBC-C6F2E94E7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124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Wireless Communications</a:t>
            </a:r>
            <a:br>
              <a:rPr lang="en-US" sz="4800" dirty="0"/>
            </a:br>
            <a:r>
              <a:rPr lang="en-US" sz="4800" dirty="0"/>
              <a:t>Seminar 04</a:t>
            </a:r>
            <a:endParaRPr lang="en-KR" sz="4800" b="1" cap="smal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CE5F6-E8C9-DC4D-889C-93F049330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4"/>
            <a:ext cx="9144000" cy="2194801"/>
          </a:xfrm>
        </p:spPr>
        <p:txBody>
          <a:bodyPr>
            <a:normAutofit lnSpcReduction="10000"/>
          </a:bodyPr>
          <a:lstStyle/>
          <a:p>
            <a:endParaRPr lang="en-KR" dirty="0"/>
          </a:p>
          <a:p>
            <a:r>
              <a:rPr lang="en-KR" b="1" cap="small" dirty="0">
                <a:solidFill>
                  <a:srgbClr val="002060"/>
                </a:solidFill>
              </a:rPr>
              <a:t>Sungweon Hong</a:t>
            </a:r>
          </a:p>
          <a:p>
            <a:r>
              <a:rPr lang="en-KR" b="1" cap="small" dirty="0">
                <a:solidFill>
                  <a:srgbClr val="570000"/>
                </a:solidFill>
              </a:rPr>
              <a:t>Information and Intelligent systems lab</a:t>
            </a:r>
          </a:p>
          <a:p>
            <a:r>
              <a:rPr lang="en-KR" b="1" cap="small" dirty="0">
                <a:solidFill>
                  <a:srgbClr val="002060"/>
                </a:solidFill>
              </a:rPr>
              <a:t>Hanyang university</a:t>
            </a:r>
          </a:p>
          <a:p>
            <a:r>
              <a:rPr lang="en-KR" b="1" cap="small" dirty="0">
                <a:solidFill>
                  <a:srgbClr val="002060"/>
                </a:solidFill>
              </a:rPr>
              <a:t>Department of Electronic Engineering</a:t>
            </a:r>
          </a:p>
          <a:p>
            <a:endParaRPr lang="en-KR" b="1" cap="small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6745D-C6C7-A442-80D8-EA7C6DD0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303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B089A-933D-D945-8A3E-353883F0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10</a:t>
            </a:fld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0EE28-CDA2-5C46-A818-068155E2407F}"/>
              </a:ext>
            </a:extLst>
          </p:cNvPr>
          <p:cNvSpPr txBox="1"/>
          <p:nvPr/>
        </p:nvSpPr>
        <p:spPr>
          <a:xfrm>
            <a:off x="1596435" y="2644170"/>
            <a:ext cx="8999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cap="small" dirty="0">
                <a:solidFill>
                  <a:srgbClr val="094C85"/>
                </a:solidFill>
              </a:rPr>
              <a:t>case III: </a:t>
            </a:r>
          </a:p>
          <a:p>
            <a:pPr algn="ctr"/>
            <a:r>
              <a:rPr lang="en-US" sz="4800" b="1" cap="small" dirty="0">
                <a:solidFill>
                  <a:srgbClr val="094C85"/>
                </a:solidFill>
              </a:rPr>
              <a:t>Frequency-Flat/Fast Fading channel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0604E-FD9F-6C49-A628-20906533E330}"/>
              </a:ext>
            </a:extLst>
          </p:cNvPr>
          <p:cNvSpPr txBox="1"/>
          <p:nvPr/>
        </p:nvSpPr>
        <p:spPr>
          <a:xfrm>
            <a:off x="3341111" y="5436296"/>
            <a:ext cx="550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Channel State Information </a:t>
            </a:r>
            <a:r>
              <a:rPr lang="en-KR" dirty="0">
                <a:solidFill>
                  <a:srgbClr val="7030A0"/>
                </a:solidFill>
              </a:rPr>
              <a:t>(CSI) </a:t>
            </a:r>
            <a:r>
              <a:rPr lang="en-KR" dirty="0">
                <a:solidFill>
                  <a:srgbClr val="FF0000"/>
                </a:solidFill>
              </a:rPr>
              <a:t>known at both Tx and RX</a:t>
            </a:r>
          </a:p>
        </p:txBody>
      </p:sp>
    </p:spTree>
    <p:extLst>
      <p:ext uri="{BB962C8B-B14F-4D97-AF65-F5344CB8AC3E}">
        <p14:creationId xmlns:p14="http://schemas.microsoft.com/office/powerpoint/2010/main" val="133010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88C2-3078-4C44-A2C1-ED788564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CSI at both Transmitter and Receiver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EAB1B7-33F2-D34D-AA2A-AB55BFF720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r>
                  <a:rPr lang="en-KR" dirty="0"/>
                  <a:t>Receiver always estimates the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KR" dirty="0"/>
              </a:p>
              <a:p>
                <a:r>
                  <a:rPr lang="en-KR" dirty="0"/>
                  <a:t>and sends back the signal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KR" dirty="0"/>
                  <a:t> to transmitter </a:t>
                </a:r>
              </a:p>
              <a:p>
                <a:r>
                  <a:rPr lang="en-KR" dirty="0">
                    <a:solidFill>
                      <a:srgbClr val="FF0000"/>
                    </a:solidFill>
                  </a:rPr>
                  <a:t>Assumptions</a:t>
                </a:r>
              </a:p>
              <a:p>
                <a:pPr lvl="1">
                  <a:buFontTx/>
                  <a:buChar char="-"/>
                </a:pPr>
                <a:r>
                  <a:rPr lang="en-KR" dirty="0">
                    <a:highlight>
                      <a:srgbClr val="FFFF00"/>
                    </a:highlight>
                  </a:rPr>
                  <a:t>No </a:t>
                </a:r>
                <a:r>
                  <a:rPr lang="en-US" dirty="0">
                    <a:highlight>
                      <a:srgbClr val="FFFF00"/>
                    </a:highlight>
                  </a:rPr>
                  <a:t>E</a:t>
                </a:r>
                <a:r>
                  <a:rPr lang="en-KR" dirty="0">
                    <a:highlight>
                      <a:srgbClr val="FFFF00"/>
                    </a:highlight>
                  </a:rPr>
                  <a:t>stimation &amp; Feedback error </a:t>
                </a:r>
              </a:p>
              <a:p>
                <a:pPr lvl="1">
                  <a:buFontTx/>
                  <a:buChar char="-"/>
                </a:pPr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EAB1B7-33F2-D34D-AA2A-AB55BFF720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428A1-ED5F-E441-A79B-79871F4E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11</a:t>
            </a:fld>
            <a:endParaRPr lang="en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810AF-D75E-2D49-8999-FF19BBF84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256" y="1414463"/>
            <a:ext cx="85979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0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068A-3A4B-3046-8174-D47FB1EA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CSI at Both Transmitter and Receiver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9CCB4-1085-ED4B-AD60-6305B503E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4462"/>
                <a:ext cx="10515600" cy="494188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KR" dirty="0"/>
                  <a:t>Naïve Approach</a:t>
                </a:r>
              </a:p>
              <a:p>
                <a:pPr lvl="1">
                  <a:buFontTx/>
                  <a:buChar char="-"/>
                </a:pPr>
                <a:r>
                  <a:rPr lang="en-KR" dirty="0"/>
                  <a:t>Transmitter </a:t>
                </a:r>
                <a:r>
                  <a:rPr lang="en-KR" dirty="0">
                    <a:solidFill>
                      <a:srgbClr val="FF0000"/>
                    </a:solidFill>
                  </a:rPr>
                  <a:t>uses the same power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KR" dirty="0">
                    <a:solidFill>
                      <a:srgbClr val="FF0000"/>
                    </a:solidFill>
                  </a:rPr>
                  <a:t> </a:t>
                </a:r>
                <a:r>
                  <a:rPr lang="en-KR" dirty="0"/>
                  <a:t>(average power) for every transmission, independent from CSI</a:t>
                </a:r>
              </a:p>
              <a:p>
                <a:pPr lvl="1">
                  <a:buFontTx/>
                  <a:buChar char="-"/>
                </a:pPr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r>
                  <a:rPr lang="en-KR" dirty="0"/>
                  <a:t>Adaptive Power Control</a:t>
                </a:r>
              </a:p>
              <a:p>
                <a:pPr lvl="1">
                  <a:buFontTx/>
                  <a:buChar char="-"/>
                </a:pPr>
                <a:r>
                  <a:rPr lang="en-KR" dirty="0"/>
                  <a:t>For each transmission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KR" dirty="0"/>
                  <a:t>, transmit a signal with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KR" dirty="0"/>
                  <a:t>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KR" dirty="0"/>
              </a:p>
              <a:p>
                <a:pPr lvl="1">
                  <a:buFontTx/>
                  <a:buChar char="-"/>
                </a:pPr>
                <a:r>
                  <a:rPr lang="en-US" dirty="0"/>
                  <a:t>S</a:t>
                </a:r>
                <a:r>
                  <a:rPr lang="en-KR" dirty="0"/>
                  <a:t>ubject to  </a:t>
                </a:r>
                <a:r>
                  <a:rPr lang="en-KR" dirty="0">
                    <a:solidFill>
                      <a:srgbClr val="00B050"/>
                    </a:solidFill>
                  </a:rPr>
                  <a:t>“Average power constraint”</a:t>
                </a:r>
                <a:r>
                  <a:rPr lang="en-KR" dirty="0"/>
                  <a:t>:</a:t>
                </a:r>
              </a:p>
              <a:p>
                <a:pPr lvl="1">
                  <a:buFontTx/>
                  <a:buChar char="-"/>
                </a:pPr>
                <a:endParaRPr lang="en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9CCB4-1085-ED4B-AD60-6305B503E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4462"/>
                <a:ext cx="10515600" cy="4941887"/>
              </a:xfrm>
              <a:blipFill>
                <a:blip r:embed="rId2"/>
                <a:stretch>
                  <a:fillRect l="-965" t="-2564" b="-3205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E9B02-482E-5C4A-B997-9B005E2B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12</a:t>
            </a:fld>
            <a:endParaRPr lang="en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C60A3-95D8-E34D-9988-07F0ED686F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843" b="-4765"/>
          <a:stretch/>
        </p:blipFill>
        <p:spPr>
          <a:xfrm>
            <a:off x="1622382" y="2749049"/>
            <a:ext cx="4838700" cy="10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5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>
            <a:extLst>
              <a:ext uri="{FF2B5EF4-FFF2-40B4-BE49-F238E27FC236}">
                <a16:creationId xmlns:a16="http://schemas.microsoft.com/office/drawing/2014/main" id="{BEA773D5-51B6-BC46-AD65-B17665AC979E}"/>
              </a:ext>
            </a:extLst>
          </p:cNvPr>
          <p:cNvSpPr/>
          <p:nvPr/>
        </p:nvSpPr>
        <p:spPr>
          <a:xfrm>
            <a:off x="838200" y="1490597"/>
            <a:ext cx="314195" cy="2768252"/>
          </a:xfrm>
          <a:prstGeom prst="downArrow">
            <a:avLst>
              <a:gd name="adj1" fmla="val 50000"/>
              <a:gd name="adj2" fmla="val 229401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973A5-6059-2B43-ACB5-AB085FA9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CSI at Both Transmitter and 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EABB0-EF7B-0245-AA45-40BF960B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Naïve Approach vs. Adaptive Power Control</a:t>
            </a:r>
          </a:p>
          <a:p>
            <a:pPr marL="457200" lvl="1" indent="0">
              <a:buNone/>
            </a:pPr>
            <a:endParaRPr lang="en-KR" dirty="0"/>
          </a:p>
          <a:p>
            <a:pPr lvl="1">
              <a:buFontTx/>
              <a:buChar char="-"/>
            </a:pPr>
            <a:r>
              <a:rPr lang="en-KR" dirty="0"/>
              <a:t>Both approaches emply </a:t>
            </a:r>
            <a:r>
              <a:rPr lang="en-KR" b="1" dirty="0">
                <a:solidFill>
                  <a:srgbClr val="0070C0"/>
                </a:solidFill>
              </a:rPr>
              <a:t>SAME average power</a:t>
            </a:r>
          </a:p>
          <a:p>
            <a:pPr lvl="1">
              <a:buFontTx/>
              <a:buChar char="-"/>
            </a:pPr>
            <a:endParaRPr lang="en-KR" dirty="0"/>
          </a:p>
          <a:p>
            <a:pPr lvl="1">
              <a:buFontTx/>
              <a:buChar char="-"/>
            </a:pPr>
            <a:r>
              <a:rPr lang="en-KR" dirty="0"/>
              <a:t>How much </a:t>
            </a:r>
            <a:r>
              <a:rPr lang="en-KR" b="1" dirty="0">
                <a:solidFill>
                  <a:srgbClr val="0070C0"/>
                </a:solidFill>
              </a:rPr>
              <a:t>GAIN</a:t>
            </a:r>
            <a:r>
              <a:rPr lang="en-KR" dirty="0"/>
              <a:t> with adaptive power control?</a:t>
            </a:r>
          </a:p>
          <a:p>
            <a:pPr lvl="1">
              <a:buFontTx/>
              <a:buChar char="-"/>
            </a:pPr>
            <a:endParaRPr lang="en-KR" dirty="0"/>
          </a:p>
          <a:p>
            <a:pPr lvl="1">
              <a:buFontTx/>
              <a:buChar char="-"/>
            </a:pPr>
            <a:r>
              <a:rPr lang="en-KR" dirty="0"/>
              <a:t>How to </a:t>
            </a:r>
            <a:r>
              <a:rPr lang="en-KR" b="1" dirty="0">
                <a:solidFill>
                  <a:srgbClr val="FF0000"/>
                </a:solidFill>
              </a:rPr>
              <a:t>“ASSIGN A POWER” </a:t>
            </a:r>
            <a:r>
              <a:rPr lang="en-KR" dirty="0"/>
              <a:t>for transmission?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E248-D224-3449-B127-B2CE8786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94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A5-6059-2B43-ACB5-AB085FA9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Naïve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/>
                  <a:t>Regardless of channels, transmitter uses the same transmit power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endParaRPr lang="en-KR" dirty="0"/>
              </a:p>
              <a:p>
                <a:pPr marL="0" indent="0">
                  <a:buNone/>
                </a:pPr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E248-D224-3449-B127-B2CE8786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14</a:t>
            </a:fld>
            <a:endParaRPr lang="en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9D9A5-42B7-E64E-8E65-0D6F735E1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2748757"/>
            <a:ext cx="86106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8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A5-6059-2B43-ACB5-AB085FA9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Naïve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/>
                  <a:t>Regardless of channels, transmitter uses the same transmit power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endParaRPr lang="en-KR" dirty="0"/>
              </a:p>
              <a:p>
                <a:pPr marL="0" indent="0">
                  <a:buNone/>
                </a:pPr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E248-D224-3449-B127-B2CE8786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15</a:t>
            </a:fld>
            <a:endParaRPr lang="en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E0DFD2-266C-5A41-BCB5-68A8136D9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0" y="2609057"/>
            <a:ext cx="8280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4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A5-6059-2B43-ACB5-AB085FA9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Naïve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4462"/>
                <a:ext cx="10515600" cy="509428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KR" dirty="0"/>
                  <a:t>Regardless of channels, transmitter uses the same transmit power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endParaRPr lang="en-US" b="0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=0.1×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+0.5 ×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+0.4 ×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KR" dirty="0"/>
              </a:p>
              <a:p>
                <a:endParaRPr lang="en-KR" dirty="0"/>
              </a:p>
              <a:p>
                <a:r>
                  <a:rPr lang="en-KR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func>
                            <m:funcPr>
                              <m:ctrlPr>
                                <a:rPr lang="en-US" sz="2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𝑆𝑁𝑅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𝑆𝑁𝑅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𝑆𝑁𝑅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KR" dirty="0"/>
              </a:p>
              <a:p>
                <a:pPr marL="0" indent="0">
                  <a:buNone/>
                </a:pPr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4462"/>
                <a:ext cx="10515600" cy="5094289"/>
              </a:xfrm>
              <a:blipFill>
                <a:blip r:embed="rId2"/>
                <a:stretch>
                  <a:fillRect l="-965" t="-2488" b="-3034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E248-D224-3449-B127-B2CE8786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16</a:t>
            </a:fld>
            <a:endParaRPr lang="en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E0DFD2-266C-5A41-BCB5-68A8136D9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654" y="2044831"/>
            <a:ext cx="4845844" cy="21404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6375A89-0AE2-C04E-9534-3C63DC3F25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4091632"/>
                  </p:ext>
                </p:extLst>
              </p:nvPr>
            </p:nvGraphicFramePr>
            <p:xfrm>
              <a:off x="8399480" y="6016842"/>
              <a:ext cx="2954320" cy="704633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954320">
                      <a:extLst>
                        <a:ext uri="{9D8B030D-6E8A-4147-A177-3AD203B41FA5}">
                          <a16:colId xmlns:a16="http://schemas.microsoft.com/office/drawing/2014/main" val="2905200781"/>
                        </a:ext>
                      </a:extLst>
                    </a:gridCol>
                  </a:tblGrid>
                  <a:tr h="336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000" dirty="0"/>
                            <a:t>Ergodic Capacity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061743"/>
                      </a:ext>
                    </a:extLst>
                  </a:tr>
                  <a:tr h="3685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func>
                                    <m:func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8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𝑆𝑁𝑅</m:t>
                                          </m:r>
                                        </m:e>
                                      </m:d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𝑆𝑁𝑅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𝑆𝑁𝑅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nary>
                            </m:oMath>
                          </a14:m>
                          <a:r>
                            <a:rPr lang="en-KR" sz="800" dirty="0"/>
                            <a:t>     [bits/s]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9739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6375A89-0AE2-C04E-9534-3C63DC3F25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4091632"/>
                  </p:ext>
                </p:extLst>
              </p:nvPr>
            </p:nvGraphicFramePr>
            <p:xfrm>
              <a:off x="8399480" y="6016842"/>
              <a:ext cx="2954320" cy="704633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954320">
                      <a:extLst>
                        <a:ext uri="{9D8B030D-6E8A-4147-A177-3AD203B41FA5}">
                          <a16:colId xmlns:a16="http://schemas.microsoft.com/office/drawing/2014/main" val="2905200781"/>
                        </a:ext>
                      </a:extLst>
                    </a:gridCol>
                  </a:tblGrid>
                  <a:tr h="336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000" dirty="0"/>
                            <a:t>Ergodic Capacity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061743"/>
                      </a:ext>
                    </a:extLst>
                  </a:tr>
                  <a:tr h="36852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29" t="-93333" r="-858" b="-7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97392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961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A5-6059-2B43-ACB5-AB085FA9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Naïve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EABB0-EF7B-0245-AA45-40BF960B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Naïve Approach has no advantage over ergodic capacity </a:t>
            </a:r>
          </a:p>
          <a:p>
            <a:endParaRPr lang="en-KR" dirty="0"/>
          </a:p>
          <a:p>
            <a:r>
              <a:rPr lang="en-KR" dirty="0"/>
              <a:t>As a result, We need to adapt transmission powers using the knowledge of the Channel Side Information (i.e., the channel loss of the time slot)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E248-D224-3449-B127-B2CE8786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5686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A5-6059-2B43-ACB5-AB085FA9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Adaptive Power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/>
                  <a:t>Tx can optimize a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KR" dirty="0"/>
                  <a:t>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KR" dirty="0"/>
                  <a:t> subject to average power constraint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r>
                  <a:rPr lang="en-KR" dirty="0"/>
                  <a:t>Average Power Constraint</a:t>
                </a:r>
              </a:p>
              <a:p>
                <a:endParaRPr lang="en-KR" sz="1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+0.5×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+0.3×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E248-D224-3449-B127-B2CE8786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18</a:t>
            </a:fld>
            <a:endParaRPr lang="en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CEA1E-39F5-A040-B531-B1D0944D9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078" y="2268812"/>
            <a:ext cx="4845844" cy="214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85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A5-6059-2B43-ACB5-AB085FA9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Adaptive Power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4463"/>
                <a:ext cx="10515600" cy="5307012"/>
              </a:xfrm>
            </p:spPr>
            <p:txBody>
              <a:bodyPr>
                <a:normAutofit/>
              </a:bodyPr>
              <a:lstStyle/>
              <a:p>
                <a:r>
                  <a:rPr lang="en-KR" dirty="0"/>
                  <a:t>Maximizing the Capacity (CSI at both Tx and Rx)</a:t>
                </a:r>
              </a:p>
              <a:p>
                <a:endParaRPr lang="en-KR" sz="1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0.1×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+0.5×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+0.4×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KR" sz="1800" dirty="0"/>
              </a:p>
              <a:p>
                <a:pPr marL="457200" lvl="1" indent="0">
                  <a:buNone/>
                </a:pPr>
                <a:endParaRPr lang="en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0.1×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+0.5×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+0.4×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acc>
                    </m:oMath>
                  </m:oMathPara>
                </a14:m>
                <a:endParaRPr lang="en-KR" sz="2000" dirty="0"/>
              </a:p>
              <a:p>
                <a:endParaRPr lang="en-KR" dirty="0"/>
              </a:p>
              <a:p>
                <a:r>
                  <a:rPr lang="en-KR" dirty="0"/>
                  <a:t>In General (Discrete Case)</a:t>
                </a:r>
              </a:p>
              <a:p>
                <a:endParaRPr lang="en-KR" sz="1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4463"/>
                <a:ext cx="10515600" cy="5307012"/>
              </a:xfrm>
              <a:blipFill>
                <a:blip r:embed="rId2"/>
                <a:stretch>
                  <a:fillRect l="-1086" t="-190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E248-D224-3449-B127-B2CE8786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19</a:t>
            </a:fld>
            <a:endParaRPr lang="en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BC1ED7-8D9D-9449-9C0B-D4FF44282342}"/>
                  </a:ext>
                </a:extLst>
              </p:cNvPr>
              <p:cNvSpPr txBox="1"/>
              <p:nvPr/>
            </p:nvSpPr>
            <p:spPr>
              <a:xfrm>
                <a:off x="209862" y="4878964"/>
                <a:ext cx="4905895" cy="1734899"/>
              </a:xfrm>
              <a:prstGeom prst="rect">
                <a:avLst/>
              </a:prstGeom>
              <a:noFill/>
              <a:ln w="25400">
                <a:solidFill>
                  <a:srgbClr val="094C8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.,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0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KR" sz="1200" dirty="0"/>
              </a:p>
              <a:p>
                <a:pPr lvl="1"/>
                <a:endParaRPr lang="en-KR" sz="8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BC1ED7-8D9D-9449-9C0B-D4FF44282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62" y="4878964"/>
                <a:ext cx="4905895" cy="1734899"/>
              </a:xfrm>
              <a:prstGeom prst="rect">
                <a:avLst/>
              </a:prstGeom>
              <a:blipFill>
                <a:blip r:embed="rId3"/>
                <a:stretch>
                  <a:fillRect t="-58273" b="-82014"/>
                </a:stretch>
              </a:blipFill>
              <a:ln w="25400">
                <a:solidFill>
                  <a:srgbClr val="094C85"/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6482B8-AF93-0C4B-A9D2-86D3614F63EE}"/>
                  </a:ext>
                </a:extLst>
              </p:cNvPr>
              <p:cNvSpPr txBox="1"/>
              <p:nvPr/>
            </p:nvSpPr>
            <p:spPr>
              <a:xfrm>
                <a:off x="6806747" y="4878964"/>
                <a:ext cx="5234575" cy="1734899"/>
              </a:xfrm>
              <a:prstGeom prst="rect">
                <a:avLst/>
              </a:prstGeom>
              <a:noFill/>
              <a:ln w="25400">
                <a:solidFill>
                  <a:srgbClr val="094C85"/>
                </a:solidFill>
              </a:ln>
            </p:spPr>
            <p:txBody>
              <a:bodyPr wrap="non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0069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69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69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.,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000" i="1" smtClean="0">
                                                  <a:solidFill>
                                                    <a:srgbClr val="0069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0069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rgbClr val="0069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</m:acc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KR" sz="1200" dirty="0"/>
              </a:p>
              <a:p>
                <a:pPr lvl="1"/>
                <a:endParaRPr lang="en-KR" sz="8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6482B8-AF93-0C4B-A9D2-86D3614F6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747" y="4878964"/>
                <a:ext cx="5234575" cy="1734899"/>
              </a:xfrm>
              <a:prstGeom prst="rect">
                <a:avLst/>
              </a:prstGeom>
              <a:blipFill>
                <a:blip r:embed="rId4"/>
                <a:stretch>
                  <a:fillRect t="-58273" b="-82014"/>
                </a:stretch>
              </a:blipFill>
              <a:ln w="25400">
                <a:solidFill>
                  <a:srgbClr val="094C85"/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D5A315-A15E-BA41-8CCB-7CA93F430A9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115757" y="5746414"/>
            <a:ext cx="169099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0B9B58-B278-D54A-AF4E-29C33F079DAE}"/>
                  </a:ext>
                </a:extLst>
              </p:cNvPr>
              <p:cNvSpPr txBox="1"/>
              <p:nvPr/>
            </p:nvSpPr>
            <p:spPr>
              <a:xfrm>
                <a:off x="5309535" y="4771354"/>
                <a:ext cx="1303434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KR" dirty="0"/>
                  <a:t>Change of</a:t>
                </a:r>
              </a:p>
              <a:p>
                <a:pPr algn="ctr"/>
                <a:r>
                  <a:rPr lang="en-KR" dirty="0"/>
                  <a:t> Variables</a:t>
                </a:r>
              </a:p>
              <a:p>
                <a:pPr algn="ctr"/>
                <a:endParaRPr lang="en-KR" dirty="0"/>
              </a:p>
              <a:p>
                <a:pPr algn="ctr"/>
                <a:endParaRPr lang="en-KR" dirty="0"/>
              </a:p>
              <a:p>
                <a:pPr algn="ctr"/>
                <a:endParaRPr lang="en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9FF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9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0B9B58-B278-D54A-AF4E-29C33F079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535" y="4771354"/>
                <a:ext cx="1303434" cy="1754326"/>
              </a:xfrm>
              <a:prstGeom prst="rect">
                <a:avLst/>
              </a:prstGeom>
              <a:blipFill>
                <a:blip r:embed="rId5"/>
                <a:stretch>
                  <a:fillRect t="-1439" b="-215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0922D9C2-0746-454D-906F-8655B5937EDA}"/>
              </a:ext>
            </a:extLst>
          </p:cNvPr>
          <p:cNvSpPr/>
          <p:nvPr/>
        </p:nvSpPr>
        <p:spPr>
          <a:xfrm>
            <a:off x="10598046" y="4878964"/>
            <a:ext cx="538474" cy="3825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001D84-97AE-CA4D-846F-DF4B69FFEE3B}"/>
                  </a:ext>
                </a:extLst>
              </p:cNvPr>
              <p:cNvSpPr txBox="1"/>
              <p:nvPr/>
            </p:nvSpPr>
            <p:spPr>
              <a:xfrm>
                <a:off x="10615971" y="4509632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KR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001D84-97AE-CA4D-846F-DF4B69FFE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971" y="4509632"/>
                <a:ext cx="4683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0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4E25-22F2-0C49-9FC7-35B74B84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297F-747D-2943-A217-CFBB0EE8E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KR" dirty="0"/>
          </a:p>
          <a:p>
            <a:r>
              <a:rPr lang="en-KR" dirty="0"/>
              <a:t>Review</a:t>
            </a:r>
          </a:p>
          <a:p>
            <a:pPr lvl="1"/>
            <a:r>
              <a:rPr lang="en-KR" dirty="0"/>
              <a:t>Channel Capacity</a:t>
            </a:r>
          </a:p>
          <a:p>
            <a:pPr lvl="1"/>
            <a:r>
              <a:rPr lang="en-KR" dirty="0"/>
              <a:t>AWGN Channel</a:t>
            </a:r>
          </a:p>
          <a:p>
            <a:pPr lvl="1"/>
            <a:endParaRPr lang="en-KR" dirty="0"/>
          </a:p>
          <a:p>
            <a:r>
              <a:rPr lang="en-KR" dirty="0"/>
              <a:t>Frequency-Flat/Fast-Fading Channel with Transmitter and Receiver CSI</a:t>
            </a:r>
          </a:p>
          <a:p>
            <a:pPr lvl="1"/>
            <a:r>
              <a:rPr lang="en-KR" dirty="0"/>
              <a:t>Naïve Approach</a:t>
            </a:r>
          </a:p>
          <a:p>
            <a:pPr lvl="1"/>
            <a:r>
              <a:rPr lang="en-KR" dirty="0"/>
              <a:t>Adaptive Power Control</a:t>
            </a:r>
          </a:p>
          <a:p>
            <a:pPr lvl="1"/>
            <a:r>
              <a:rPr lang="en-KR" dirty="0"/>
              <a:t>Channel Inversion</a:t>
            </a:r>
          </a:p>
          <a:p>
            <a:pPr lvl="1"/>
            <a:r>
              <a:rPr lang="en-KR" dirty="0"/>
              <a:t>Truncated Channel Inversion</a:t>
            </a:r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512D6-A9A0-2D48-8851-557B113B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26693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A5-6059-2B43-ACB5-AB085FA9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Adaptive Power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EABB0-EF7B-0245-AA45-40BF960B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Capacity (CSI at both transmitter and receiver)</a:t>
            </a:r>
          </a:p>
          <a:p>
            <a:pPr marL="0" indent="0">
              <a:buNone/>
            </a:pPr>
            <a:endParaRPr lang="en-US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r>
              <a:rPr lang="en-KR" dirty="0"/>
              <a:t>The Lagrangian Method</a:t>
            </a:r>
          </a:p>
          <a:p>
            <a:endParaRPr lang="en-KR" dirty="0"/>
          </a:p>
          <a:p>
            <a:pPr algn="ctr"/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E248-D224-3449-B127-B2CE8786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20</a:t>
            </a:fld>
            <a:endParaRPr lang="en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410915-AC32-8840-AC18-60620E296159}"/>
                  </a:ext>
                </a:extLst>
              </p:cNvPr>
              <p:cNvSpPr txBox="1"/>
              <p:nvPr/>
            </p:nvSpPr>
            <p:spPr>
              <a:xfrm>
                <a:off x="2136704" y="1949688"/>
                <a:ext cx="8342452" cy="2135008"/>
              </a:xfrm>
              <a:prstGeom prst="rect">
                <a:avLst/>
              </a:prstGeom>
              <a:noFill/>
              <a:ln w="25400">
                <a:solidFill>
                  <a:srgbClr val="094C8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/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.,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000" i="1" smtClean="0">
                                                  <a:solidFill>
                                                    <a:srgbClr val="0069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0069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rgbClr val="0069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</m:acc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KR" sz="1200" dirty="0"/>
              </a:p>
              <a:p>
                <a:pPr lvl="1"/>
                <a:endParaRPr lang="en-KR" sz="8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KR" dirty="0"/>
              </a:p>
              <a:p>
                <a:pPr lvl="1"/>
                <a:endParaRPr lang="en-KR" sz="11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410915-AC32-8840-AC18-60620E29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704" y="1949688"/>
                <a:ext cx="8342452" cy="2135008"/>
              </a:xfrm>
              <a:prstGeom prst="rect">
                <a:avLst/>
              </a:prstGeom>
              <a:blipFill>
                <a:blip r:embed="rId2"/>
                <a:stretch>
                  <a:fillRect t="-38012" b="-58480"/>
                </a:stretch>
              </a:blipFill>
              <a:ln w="25400">
                <a:solidFill>
                  <a:srgbClr val="094C85"/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82582E-86CE-1740-9B71-C907AC3444AD}"/>
                  </a:ext>
                </a:extLst>
              </p:cNvPr>
              <p:cNvSpPr txBox="1"/>
              <p:nvPr/>
            </p:nvSpPr>
            <p:spPr>
              <a:xfrm>
                <a:off x="2136704" y="5088089"/>
                <a:ext cx="8342452" cy="1168205"/>
              </a:xfrm>
              <a:prstGeom prst="rect">
                <a:avLst/>
              </a:prstGeom>
              <a:noFill/>
              <a:ln w="25400">
                <a:solidFill>
                  <a:srgbClr val="094C8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/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≜−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  <m:sSup>
                                        <m:sSupPr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KR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82582E-86CE-1740-9B71-C907AC344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704" y="5088089"/>
                <a:ext cx="8342452" cy="1168205"/>
              </a:xfrm>
              <a:prstGeom prst="rect">
                <a:avLst/>
              </a:prstGeom>
              <a:blipFill>
                <a:blip r:embed="rId3"/>
                <a:stretch>
                  <a:fillRect t="-64211" b="-117895"/>
                </a:stretch>
              </a:blipFill>
              <a:ln w="25400">
                <a:solidFill>
                  <a:srgbClr val="094C85"/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2C12CA2-DDA3-7E48-937C-1817AA76BBC9}"/>
              </a:ext>
            </a:extLst>
          </p:cNvPr>
          <p:cNvSpPr/>
          <p:nvPr/>
        </p:nvSpPr>
        <p:spPr>
          <a:xfrm>
            <a:off x="2673896" y="5527310"/>
            <a:ext cx="924328" cy="512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5D544-0375-0840-926B-73D7938D4968}"/>
              </a:ext>
            </a:extLst>
          </p:cNvPr>
          <p:cNvSpPr txBox="1"/>
          <p:nvPr/>
        </p:nvSpPr>
        <p:spPr>
          <a:xfrm>
            <a:off x="2369471" y="5955572"/>
            <a:ext cx="153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KR" dirty="0">
                <a:solidFill>
                  <a:srgbClr val="FF0000"/>
                </a:solidFill>
              </a:rPr>
              <a:t>lways convex</a:t>
            </a:r>
          </a:p>
        </p:txBody>
      </p:sp>
    </p:spTree>
    <p:extLst>
      <p:ext uri="{BB962C8B-B14F-4D97-AF65-F5344CB8AC3E}">
        <p14:creationId xmlns:p14="http://schemas.microsoft.com/office/powerpoint/2010/main" val="3626245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A5-6059-2B43-ACB5-AB085FA9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Adaptive Power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/>
                  <a:t>Next we differentiate the function and set the derivative zero:</a:t>
                </a:r>
              </a:p>
              <a:p>
                <a:pPr marL="0" indent="0">
                  <a:buNone/>
                </a:pPr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1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⟺           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KR" sz="2000" dirty="0"/>
              </a:p>
              <a:p>
                <a:pPr marL="0" indent="0">
                  <a:buNone/>
                </a:pPr>
                <a:endParaRPr lang="en-KR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000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func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acc>
                                    <m:accPr>
                                      <m:chr m:val="̅"/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acc>
                                    <m:accPr>
                                      <m:chr m:val="̅"/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  <m:sSup>
                                    <m:sSupPr>
                                      <m:ctrlP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KR" sz="2000" dirty="0"/>
              </a:p>
              <a:p>
                <a:pPr marL="0" indent="0">
                  <a:buNone/>
                </a:pPr>
                <a:endParaRPr lang="en-KR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rgbClr val="0069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rgbClr val="0069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rgbClr val="0069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en-KR" sz="2000" dirty="0"/>
              </a:p>
              <a:p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E248-D224-3449-B127-B2CE8786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21</a:t>
            </a:fld>
            <a:endParaRPr lang="en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B077A0-DE9F-4240-86A0-D44013ED7FA0}"/>
                  </a:ext>
                </a:extLst>
              </p:cNvPr>
              <p:cNvSpPr txBox="1"/>
              <p:nvPr/>
            </p:nvSpPr>
            <p:spPr>
              <a:xfrm>
                <a:off x="9107556" y="4073236"/>
                <a:ext cx="1248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∵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B077A0-DE9F-4240-86A0-D44013ED7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556" y="4073236"/>
                <a:ext cx="12484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560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724549-6DB9-524E-B76B-120CBCBC8BC5}"/>
              </a:ext>
            </a:extLst>
          </p:cNvPr>
          <p:cNvSpPr/>
          <p:nvPr/>
        </p:nvSpPr>
        <p:spPr>
          <a:xfrm>
            <a:off x="4358244" y="2327564"/>
            <a:ext cx="2956956" cy="950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973A5-6059-2B43-ACB5-AB085FA9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Adaptive Power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Finding the optimal transmit powers</a:t>
                </a:r>
              </a:p>
              <a:p>
                <a:pPr lvl="1">
                  <a:buFontTx/>
                  <a:buChar char="-"/>
                </a:pPr>
                <a:r>
                  <a:rPr lang="en-US" dirty="0"/>
                  <a:t>Finding the cut-off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KR" dirty="0"/>
                  <a:t> to satisfy</a:t>
                </a:r>
              </a:p>
              <a:p>
                <a:pPr lvl="1">
                  <a:buFontTx/>
                  <a:buChar char="-"/>
                </a:pPr>
                <a:endParaRPr lang="en-KR" sz="1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69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69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69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nary>
                    </m:oMath>
                  </m:oMathPara>
                </a14:m>
                <a:endParaRPr lang="en-KR" dirty="0"/>
              </a:p>
              <a:p>
                <a:pPr lvl="1">
                  <a:buFontTx/>
                  <a:buChar char="-"/>
                </a:pPr>
                <a:endParaRPr lang="en-KR" sz="1600" dirty="0"/>
              </a:p>
              <a:p>
                <a:pPr marL="457200" lvl="1" indent="0">
                  <a:buNone/>
                </a:pPr>
                <a:endParaRPr lang="en-KR" dirty="0"/>
              </a:p>
              <a:p>
                <a:pPr marL="457200" lvl="1" indent="0">
                  <a:buNone/>
                </a:pPr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E248-D224-3449-B127-B2CE8786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22</a:t>
            </a:fld>
            <a:endParaRPr lang="en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12A6D-7E1D-B64C-9D1C-126A7B63111F}"/>
                  </a:ext>
                </a:extLst>
              </p:cNvPr>
              <p:cNvSpPr txBox="1"/>
              <p:nvPr/>
            </p:nvSpPr>
            <p:spPr>
              <a:xfrm>
                <a:off x="2757097" y="3757780"/>
                <a:ext cx="62510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b="1" dirty="0">
                    <a:solidFill>
                      <a:srgbClr val="570000"/>
                    </a:solidFill>
                  </a:rPr>
                  <a:t>GOOD</a:t>
                </a:r>
                <a:r>
                  <a:rPr lang="en-KR" b="1" dirty="0">
                    <a:solidFill>
                      <a:srgbClr val="094C85"/>
                    </a:solidFill>
                  </a:rPr>
                  <a:t> Channel Condition </a:t>
                </a:r>
                <a:endParaRPr lang="en-US" b="1" i="1" dirty="0">
                  <a:solidFill>
                    <a:srgbClr val="094C85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94C85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KR" b="1" dirty="0">
                    <a:solidFill>
                      <a:srgbClr val="00B050"/>
                    </a:solidFill>
                  </a:rPr>
                  <a:t>More power </a:t>
                </a:r>
                <a:r>
                  <a:rPr lang="en-KR" b="1" dirty="0">
                    <a:solidFill>
                      <a:srgbClr val="094C85"/>
                    </a:solidFill>
                  </a:rPr>
                  <a:t>and a </a:t>
                </a:r>
                <a:r>
                  <a:rPr lang="en-KR" b="1" dirty="0">
                    <a:solidFill>
                      <a:srgbClr val="00B050"/>
                    </a:solidFill>
                  </a:rPr>
                  <a:t>higher data rate </a:t>
                </a:r>
                <a:r>
                  <a:rPr lang="en-KR" b="1" dirty="0">
                    <a:solidFill>
                      <a:srgbClr val="094C85"/>
                    </a:solidFill>
                  </a:rPr>
                  <a:t>are sent over the channel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12A6D-7E1D-B64C-9D1C-126A7B631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097" y="3757780"/>
                <a:ext cx="6251007" cy="646331"/>
              </a:xfrm>
              <a:prstGeom prst="rect">
                <a:avLst/>
              </a:prstGeom>
              <a:blipFill>
                <a:blip r:embed="rId3"/>
                <a:stretch>
                  <a:fillRect l="-607" t="-3846" b="-1538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20">
                <a:extLst>
                  <a:ext uri="{FF2B5EF4-FFF2-40B4-BE49-F238E27FC236}">
                    <a16:creationId xmlns:a16="http://schemas.microsoft.com/office/drawing/2014/main" id="{131BFD4C-5AA5-0340-B4DE-A3454334FC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736023"/>
                  </p:ext>
                </p:extLst>
              </p:nvPr>
            </p:nvGraphicFramePr>
            <p:xfrm>
              <a:off x="1987933" y="4754670"/>
              <a:ext cx="8216134" cy="1422293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216134">
                      <a:extLst>
                        <a:ext uri="{9D8B030D-6E8A-4147-A177-3AD203B41FA5}">
                          <a16:colId xmlns:a16="http://schemas.microsoft.com/office/drawing/2014/main" val="3489706985"/>
                        </a:ext>
                      </a:extLst>
                    </a:gridCol>
                  </a:tblGrid>
                  <a:tr h="649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2400" dirty="0"/>
                            <a:t>Shannon Channel Capacity (Perfect CSI at Tx and Rx)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9223845"/>
                      </a:ext>
                    </a:extLst>
                  </a:tr>
                  <a:tr h="4650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oMath>
                          </a14:m>
                          <a:r>
                            <a:rPr lang="en-KR" sz="2800" dirty="0"/>
                            <a:t>  [bits/s]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79240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20">
                <a:extLst>
                  <a:ext uri="{FF2B5EF4-FFF2-40B4-BE49-F238E27FC236}">
                    <a16:creationId xmlns:a16="http://schemas.microsoft.com/office/drawing/2014/main" id="{131BFD4C-5AA5-0340-B4DE-A3454334FC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736023"/>
                  </p:ext>
                </p:extLst>
              </p:nvPr>
            </p:nvGraphicFramePr>
            <p:xfrm>
              <a:off x="1987933" y="4754670"/>
              <a:ext cx="8216134" cy="1422293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216134">
                      <a:extLst>
                        <a:ext uri="{9D8B030D-6E8A-4147-A177-3AD203B41FA5}">
                          <a16:colId xmlns:a16="http://schemas.microsoft.com/office/drawing/2014/main" val="3489706985"/>
                        </a:ext>
                      </a:extLst>
                    </a:gridCol>
                  </a:tblGrid>
                  <a:tr h="649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2400" dirty="0"/>
                            <a:t>Shannon Channel Capacity (Perfect CSI at Tx and Rx)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9223845"/>
                      </a:ext>
                    </a:extLst>
                  </a:tr>
                  <a:tr h="772478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88525" r="-154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9240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8663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A5-6059-2B43-ACB5-AB085FA9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Adaptive Power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KR" dirty="0"/>
                  <a:t>Example</a:t>
                </a:r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KR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𝑘𝐻𝑧</m:t>
                    </m:r>
                  </m:oMath>
                </a14:m>
                <a:endParaRPr lang="en-US" b="0" dirty="0"/>
              </a:p>
              <a:p>
                <a:pPr lvl="1"/>
                <a:endParaRPr lang="en-KR" dirty="0"/>
              </a:p>
              <a:p>
                <a:pPr lvl="1"/>
                <a:r>
                  <a:rPr lang="en-KR" dirty="0"/>
                  <a:t>What is the capacity when CSI is available at both transmitter and receiver?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1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E248-D224-3449-B127-B2CE8786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23</a:t>
            </a:fld>
            <a:endParaRPr lang="en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8D2BA-FF0F-094E-AA07-64AA11F4D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509713"/>
            <a:ext cx="4267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42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A5-6059-2B43-ACB5-AB085FA9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Adaptive Power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arenR"/>
                </a:pPr>
                <a:r>
                  <a:rPr lang="en-KR" dirty="0"/>
                  <a:t>Find the cutoff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KR" dirty="0"/>
                  <a:t> s.t.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KR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=0.8333,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=83.333,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=333.33</m:t>
                    </m:r>
                  </m:oMath>
                </a14:m>
                <a:endParaRPr lang="en-US" b="0" dirty="0"/>
              </a:p>
              <a:p>
                <a:pPr lvl="1">
                  <a:buFontTx/>
                  <a:buChar char="-"/>
                </a:pPr>
                <a:endParaRPr lang="en-KR" dirty="0"/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KR" dirty="0"/>
                  <a:t>All Channel states are used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KR" dirty="0"/>
                  <a:t>)</a:t>
                </a:r>
              </a:p>
              <a:p>
                <a:pPr marL="914400" lvl="2" indent="0">
                  <a:buNone/>
                </a:pPr>
                <a:endParaRPr lang="en-KR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    →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=0.885</m:t>
                      </m:r>
                    </m:oMath>
                  </m:oMathPara>
                </a14:m>
                <a:endParaRPr lang="en-KR" dirty="0"/>
              </a:p>
              <a:p>
                <a:pPr marL="914400" lvl="1" indent="-457200">
                  <a:buFont typeface="+mj-lt"/>
                  <a:buAutoNum type="alphaUcPeriod"/>
                </a:pPr>
                <a:endParaRPr lang="en-KR" dirty="0"/>
              </a:p>
              <a:p>
                <a:pPr marL="514350" indent="-514350">
                  <a:buAutoNum type="arabicParenR"/>
                </a:pPr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303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E248-D224-3449-B127-B2CE8786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24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64380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AEF985-91C4-BD42-A713-5ABC98762F9C}"/>
              </a:ext>
            </a:extLst>
          </p:cNvPr>
          <p:cNvSpPr/>
          <p:nvPr/>
        </p:nvSpPr>
        <p:spPr>
          <a:xfrm>
            <a:off x="5189517" y="2826327"/>
            <a:ext cx="1947553" cy="4987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973A5-6059-2B43-ACB5-AB085FA9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Adaptive Power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arenR"/>
                </a:pPr>
                <a:r>
                  <a:rPr lang="en-KR" dirty="0"/>
                  <a:t>Find the cutoff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KR" dirty="0"/>
                  <a:t> s.t.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KR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=0.8333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=83.333,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=333.33</m:t>
                    </m:r>
                  </m:oMath>
                </a14:m>
                <a:endParaRPr lang="en-US" b="0" dirty="0"/>
              </a:p>
              <a:p>
                <a:pPr lvl="1">
                  <a:buFontTx/>
                  <a:buChar char="-"/>
                </a:pPr>
                <a:endParaRPr lang="en-KR" dirty="0"/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KR" dirty="0"/>
                  <a:t>All Channel states are used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KR" dirty="0"/>
                  <a:t>)</a:t>
                </a:r>
              </a:p>
              <a:p>
                <a:pPr marL="914400" lvl="2" indent="0">
                  <a:buNone/>
                </a:pPr>
                <a:endParaRPr lang="en-KR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    →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0.885</m:t>
                      </m:r>
                    </m:oMath>
                  </m:oMathPara>
                </a14:m>
                <a:endParaRPr lang="en-KR" dirty="0">
                  <a:solidFill>
                    <a:srgbClr val="FF0000"/>
                  </a:solidFill>
                </a:endParaRPr>
              </a:p>
              <a:p>
                <a:pPr marL="914400" lvl="1" indent="-457200">
                  <a:buFont typeface="+mj-lt"/>
                  <a:buAutoNum type="alphaUcPeriod"/>
                </a:pPr>
                <a:endParaRPr lang="en-KR" dirty="0"/>
              </a:p>
              <a:p>
                <a:pPr marL="514350" indent="-514350">
                  <a:buAutoNum type="arabicParenR"/>
                </a:pPr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303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E248-D224-3449-B127-B2CE8786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25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8362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AEF985-91C4-BD42-A713-5ABC98762F9C}"/>
              </a:ext>
            </a:extLst>
          </p:cNvPr>
          <p:cNvSpPr/>
          <p:nvPr/>
        </p:nvSpPr>
        <p:spPr>
          <a:xfrm>
            <a:off x="5189517" y="2826327"/>
            <a:ext cx="1947553" cy="4987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973A5-6059-2B43-ACB5-AB085FA9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Adaptive Power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arenR"/>
                </a:pPr>
                <a:r>
                  <a:rPr lang="en-KR" dirty="0"/>
                  <a:t>Find the cutoff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KR" dirty="0"/>
                  <a:t> s.t.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KR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=0.8333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=83.333,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=333.33</m:t>
                    </m:r>
                  </m:oMath>
                </a14:m>
                <a:endParaRPr lang="en-US" b="0" dirty="0"/>
              </a:p>
              <a:p>
                <a:pPr lvl="1">
                  <a:buFontTx/>
                  <a:buChar char="-"/>
                </a:pPr>
                <a:endParaRPr lang="en-KR" dirty="0"/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KR" dirty="0"/>
                  <a:t>All Channel states are used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KR" dirty="0"/>
                  <a:t>)</a:t>
                </a:r>
              </a:p>
              <a:p>
                <a:pPr marL="914400" lvl="2" indent="0">
                  <a:buNone/>
                </a:pPr>
                <a:endParaRPr lang="en-KR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    →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0.885</m:t>
                      </m:r>
                    </m:oMath>
                  </m:oMathPara>
                </a14:m>
                <a:endParaRPr lang="en-KR" dirty="0">
                  <a:solidFill>
                    <a:srgbClr val="FF0000"/>
                  </a:solidFill>
                </a:endParaRPr>
              </a:p>
              <a:p>
                <a:pPr marL="914400" lvl="1" indent="-457200">
                  <a:buFont typeface="+mj-lt"/>
                  <a:buAutoNum type="alphaUcPeriod"/>
                </a:pPr>
                <a:endParaRPr lang="en-KR" dirty="0"/>
              </a:p>
              <a:p>
                <a:pPr marL="514350" indent="-514350">
                  <a:buAutoNum type="arabicParenR"/>
                </a:pPr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303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E248-D224-3449-B127-B2CE8786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26</a:t>
            </a:fld>
            <a:endParaRPr lang="en-KR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AF5B58-55CA-9344-8B93-9DFB6C661BE5}"/>
              </a:ext>
            </a:extLst>
          </p:cNvPr>
          <p:cNvGrpSpPr/>
          <p:nvPr/>
        </p:nvGrpSpPr>
        <p:grpSpPr>
          <a:xfrm>
            <a:off x="4431159" y="3795713"/>
            <a:ext cx="1947553" cy="498764"/>
            <a:chOff x="8427426" y="4299527"/>
            <a:chExt cx="1947553" cy="4987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1E19BD6-980A-B448-8B89-85F4663BB0CA}"/>
                    </a:ext>
                  </a:extLst>
                </p:cNvPr>
                <p:cNvSpPr/>
                <p:nvPr/>
              </p:nvSpPr>
              <p:spPr>
                <a:xfrm>
                  <a:off x="8427426" y="4299527"/>
                  <a:ext cx="1947553" cy="49876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sz="2000" b="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000" b="0" i="1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KR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1E19BD6-980A-B448-8B89-85F4663BB0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426" y="4299527"/>
                  <a:ext cx="1947553" cy="4987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36E76F-98F4-0345-BC1E-C65B33C0D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9733" y="4299527"/>
              <a:ext cx="1925246" cy="4926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3039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A5-6059-2B43-ACB5-AB085FA9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Adaptive Power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4463"/>
                <a:ext cx="10515600" cy="5307012"/>
              </a:xfrm>
            </p:spPr>
            <p:txBody>
              <a:bodyPr/>
              <a:lstStyle/>
              <a:p>
                <a:pPr marL="514350" indent="-514350">
                  <a:buAutoNum type="arabicParenR"/>
                </a:pPr>
                <a:r>
                  <a:rPr lang="en-KR" dirty="0"/>
                  <a:t>Find the cutoff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KR" dirty="0"/>
                  <a:t> s.t.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KR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=0.8333,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=83.333,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=333.33</m:t>
                    </m:r>
                  </m:oMath>
                </a14:m>
                <a:endParaRPr lang="en-US" b="0" dirty="0"/>
              </a:p>
              <a:p>
                <a:pPr lvl="1">
                  <a:buFontTx/>
                  <a:buChar char="-"/>
                </a:pPr>
                <a:endParaRPr lang="en-KR" dirty="0"/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KR" dirty="0"/>
                  <a:t>All Channel states are used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KR" dirty="0"/>
                  <a:t>)</a:t>
                </a:r>
              </a:p>
              <a:p>
                <a:pPr marL="914400" lvl="2" indent="0">
                  <a:buNone/>
                </a:pPr>
                <a:endParaRPr lang="en-KR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    →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=0.885</m:t>
                      </m:r>
                    </m:oMath>
                  </m:oMathPara>
                </a14:m>
                <a:endParaRPr lang="en-KR" dirty="0"/>
              </a:p>
              <a:p>
                <a:pPr marL="914400" lvl="1" indent="-457200">
                  <a:buFont typeface="+mj-lt"/>
                  <a:buAutoNum type="alphaUcPeriod"/>
                </a:pPr>
                <a:endParaRPr lang="en-KR" sz="1200" dirty="0"/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KR" dirty="0"/>
                  <a:t>The weakest Channel is NOT Used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KR" dirty="0"/>
                  <a:t>)</a:t>
                </a:r>
              </a:p>
              <a:p>
                <a:pPr marL="914400" lvl="2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=1     →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𝟖𝟗𝟒</m:t>
                      </m:r>
                    </m:oMath>
                  </m:oMathPara>
                </a14:m>
                <a:endParaRPr lang="en-KR" b="1" dirty="0">
                  <a:solidFill>
                    <a:srgbClr val="FF0000"/>
                  </a:solidFill>
                </a:endParaRPr>
              </a:p>
              <a:p>
                <a:pPr marL="514350" indent="-514350">
                  <a:buAutoNum type="arabicParenR"/>
                </a:pPr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4463"/>
                <a:ext cx="10515600" cy="5307012"/>
              </a:xfrm>
              <a:blipFill>
                <a:blip r:embed="rId2"/>
                <a:stretch>
                  <a:fillRect l="-1206" t="-11695" b="-1885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E248-D224-3449-B127-B2CE8786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27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5613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CF1A48-52A2-B348-91E8-C9D848465F29}"/>
              </a:ext>
            </a:extLst>
          </p:cNvPr>
          <p:cNvSpPr/>
          <p:nvPr/>
        </p:nvSpPr>
        <p:spPr>
          <a:xfrm>
            <a:off x="6096000" y="4656667"/>
            <a:ext cx="3011556" cy="50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973A5-6059-2B43-ACB5-AB085FA9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Adaptive Power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4463"/>
                <a:ext cx="10515600" cy="5307012"/>
              </a:xfrm>
            </p:spPr>
            <p:txBody>
              <a:bodyPr/>
              <a:lstStyle/>
              <a:p>
                <a:pPr marL="514350" indent="-514350">
                  <a:buAutoNum type="arabicParenR"/>
                </a:pPr>
                <a:r>
                  <a:rPr lang="en-KR" dirty="0"/>
                  <a:t>Find the cutoff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KR" dirty="0"/>
                  <a:t> s.t.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KR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𝟖𝟑𝟑𝟑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𝟑𝟑𝟑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=333.33</m:t>
                    </m:r>
                  </m:oMath>
                </a14:m>
                <a:endParaRPr lang="en-US" b="0" dirty="0"/>
              </a:p>
              <a:p>
                <a:pPr lvl="1">
                  <a:buFontTx/>
                  <a:buChar char="-"/>
                </a:pPr>
                <a:endParaRPr lang="en-KR" dirty="0"/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KR" dirty="0"/>
                  <a:t>All Channel states are used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KR" dirty="0"/>
                  <a:t>)</a:t>
                </a:r>
              </a:p>
              <a:p>
                <a:pPr marL="914400" lvl="2" indent="0">
                  <a:buNone/>
                </a:pPr>
                <a:endParaRPr lang="en-KR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    →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=0.885</m:t>
                      </m:r>
                    </m:oMath>
                  </m:oMathPara>
                </a14:m>
                <a:endParaRPr lang="en-KR" dirty="0"/>
              </a:p>
              <a:p>
                <a:pPr marL="914400" lvl="1" indent="-457200">
                  <a:buFont typeface="+mj-lt"/>
                  <a:buAutoNum type="alphaUcPeriod"/>
                </a:pPr>
                <a:endParaRPr lang="en-KR" sz="1200" dirty="0"/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KR" dirty="0"/>
                  <a:t>The weakest Channel is NOT Used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KR" dirty="0"/>
                  <a:t>)</a:t>
                </a:r>
              </a:p>
              <a:p>
                <a:pPr marL="914400" lvl="2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=1     →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𝟖𝟗𝟒</m:t>
                      </m:r>
                    </m:oMath>
                  </m:oMathPara>
                </a14:m>
                <a:endParaRPr lang="en-KR" b="1" dirty="0">
                  <a:solidFill>
                    <a:srgbClr val="FF0000"/>
                  </a:solidFill>
                </a:endParaRPr>
              </a:p>
              <a:p>
                <a:pPr marL="514350" indent="-514350">
                  <a:buAutoNum type="arabicParenR"/>
                </a:pPr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4463"/>
                <a:ext cx="10515600" cy="5307012"/>
              </a:xfrm>
              <a:blipFill>
                <a:blip r:embed="rId2"/>
                <a:stretch>
                  <a:fillRect l="-1206" t="-11695" b="-1885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E248-D224-3449-B127-B2CE8786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28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67403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A5-6059-2B43-ACB5-AB085FA9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Adaptive Power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KR" dirty="0"/>
                  <a:t>The </a:t>
                </a:r>
                <a:r>
                  <a:rPr lang="en-KR" dirty="0">
                    <a:solidFill>
                      <a:srgbClr val="FF0000"/>
                    </a:solidFill>
                  </a:rPr>
                  <a:t>weakest Channel is NOT Used</a:t>
                </a:r>
              </a:p>
              <a:p>
                <a:endParaRPr lang="en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=30000 ×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 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83.33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0.89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+0.4 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333.33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0.89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69FF"/>
                          </a:solidFill>
                          <a:latin typeface="Cambria Math" panose="02040503050406030204" pitchFamily="18" charset="0"/>
                        </a:rPr>
                        <m:t>200.82 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69FF"/>
                          </a:solidFill>
                          <a:latin typeface="Cambria Math" panose="02040503050406030204" pitchFamily="18" charset="0"/>
                        </a:rPr>
                        <m:t>kbps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KR" dirty="0"/>
              </a:p>
              <a:p>
                <a:pPr lvl="1"/>
                <a:endParaRPr lang="en-KR" dirty="0"/>
              </a:p>
              <a:p>
                <a:pPr lvl="1"/>
                <a:r>
                  <a:rPr lang="en-KR" dirty="0"/>
                  <a:t>Transmission Power?</a:t>
                </a:r>
              </a:p>
              <a:p>
                <a:pPr lvl="1"/>
                <a:endParaRPr lang="en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KR" dirty="0"/>
                  <a:t> (Not Transmitted)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×1.11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∵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83.33</m:t>
                                        </m:r>
                                      </m:num>
                                      <m:den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0.89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KR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×1.12 </m:t>
                    </m:r>
                  </m:oMath>
                </a14:m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ABB0-EF7B-0245-AA45-40BF960B2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1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E248-D224-3449-B127-B2CE8786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29</a:t>
            </a:fld>
            <a:endParaRPr lang="en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6C0F7-81B4-2142-9C49-0F82E5F07682}"/>
              </a:ext>
            </a:extLst>
          </p:cNvPr>
          <p:cNvSpPr/>
          <p:nvPr/>
        </p:nvSpPr>
        <p:spPr>
          <a:xfrm>
            <a:off x="1998133" y="5384800"/>
            <a:ext cx="1540934" cy="440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19C06-0F88-474A-9F31-F0D4A794ADEC}"/>
              </a:ext>
            </a:extLst>
          </p:cNvPr>
          <p:cNvSpPr/>
          <p:nvPr/>
        </p:nvSpPr>
        <p:spPr>
          <a:xfrm>
            <a:off x="7566622" y="5384799"/>
            <a:ext cx="1540934" cy="440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8282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C94D67-6B44-A544-A63C-90925BC6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3</a:t>
            </a:fld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2BF9B-1AC2-D84A-BCFA-10BC22349197}"/>
              </a:ext>
            </a:extLst>
          </p:cNvPr>
          <p:cNvSpPr txBox="1"/>
          <p:nvPr/>
        </p:nvSpPr>
        <p:spPr>
          <a:xfrm>
            <a:off x="4837482" y="2875002"/>
            <a:ext cx="25170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6600" b="1" cap="small" dirty="0">
                <a:solidFill>
                  <a:srgbClr val="094C85"/>
                </a:soli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513223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479B-8088-DB44-A12E-EA7DB18C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Adaptive Power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9E8B-DB2E-8F45-8484-9E181FC0F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Using </a:t>
            </a:r>
            <a:r>
              <a:rPr lang="en-KR" dirty="0">
                <a:solidFill>
                  <a:srgbClr val="FF0000"/>
                </a:solidFill>
              </a:rPr>
              <a:t>the Optimal Power Control Method</a:t>
            </a:r>
          </a:p>
          <a:p>
            <a:endParaRPr lang="en-KR" dirty="0">
              <a:solidFill>
                <a:srgbClr val="FF0000"/>
              </a:solidFill>
            </a:endParaRPr>
          </a:p>
          <a:p>
            <a:endParaRPr lang="en-KR" dirty="0">
              <a:solidFill>
                <a:srgbClr val="FF0000"/>
              </a:solidFill>
            </a:endParaRPr>
          </a:p>
          <a:p>
            <a:endParaRPr lang="en-KR" dirty="0">
              <a:solidFill>
                <a:srgbClr val="FF0000"/>
              </a:solidFill>
            </a:endParaRPr>
          </a:p>
          <a:p>
            <a:endParaRPr lang="en-KR" dirty="0">
              <a:solidFill>
                <a:srgbClr val="FF0000"/>
              </a:solidFill>
            </a:endParaRPr>
          </a:p>
          <a:p>
            <a:endParaRPr lang="en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KR" dirty="0">
                <a:solidFill>
                  <a:srgbClr val="00B050"/>
                </a:solidFill>
              </a:rPr>
              <a:t>		</a:t>
            </a:r>
            <a:r>
              <a:rPr lang="en-KR" b="1" dirty="0">
                <a:solidFill>
                  <a:srgbClr val="00B050"/>
                </a:solidFill>
              </a:rPr>
              <a:t>	Practical Issues remaining!</a:t>
            </a:r>
            <a:r>
              <a:rPr lang="en-KR" b="1" dirty="0">
                <a:solidFill>
                  <a:srgbClr val="FF0000"/>
                </a:solidFill>
              </a:rPr>
              <a:t> </a:t>
            </a:r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C1A0C-A261-8648-B45A-515E34D6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30</a:t>
            </a:fld>
            <a:endParaRPr lang="en-K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4EA281C-58E9-744E-B987-825D35BEE3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957204"/>
                  </p:ext>
                </p:extLst>
              </p:nvPr>
            </p:nvGraphicFramePr>
            <p:xfrm>
              <a:off x="1987933" y="2262294"/>
              <a:ext cx="8216134" cy="1422293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216134">
                      <a:extLst>
                        <a:ext uri="{9D8B030D-6E8A-4147-A177-3AD203B41FA5}">
                          <a16:colId xmlns:a16="http://schemas.microsoft.com/office/drawing/2014/main" val="265565944"/>
                        </a:ext>
                      </a:extLst>
                    </a:gridCol>
                  </a:tblGrid>
                  <a:tr h="649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2400" dirty="0"/>
                            <a:t>Shannon Channel Capacity (Perfect CSI at Tx and Rx)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3796880"/>
                      </a:ext>
                    </a:extLst>
                  </a:tr>
                  <a:tr h="4650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oMath>
                          </a14:m>
                          <a:r>
                            <a:rPr lang="en-KR" sz="2800" dirty="0"/>
                            <a:t>  [bits/s]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68355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4EA281C-58E9-744E-B987-825D35BEE3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957204"/>
                  </p:ext>
                </p:extLst>
              </p:nvPr>
            </p:nvGraphicFramePr>
            <p:xfrm>
              <a:off x="1987933" y="2262294"/>
              <a:ext cx="8216134" cy="1422293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216134">
                      <a:extLst>
                        <a:ext uri="{9D8B030D-6E8A-4147-A177-3AD203B41FA5}">
                          <a16:colId xmlns:a16="http://schemas.microsoft.com/office/drawing/2014/main" val="265565944"/>
                        </a:ext>
                      </a:extLst>
                    </a:gridCol>
                  </a:tblGrid>
                  <a:tr h="649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2400" dirty="0"/>
                            <a:t>Shannon Channel Capacity (Perfect CSI at Tx and Rx)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3796880"/>
                      </a:ext>
                    </a:extLst>
                  </a:tr>
                  <a:tr h="772478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6885" r="-154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68355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0369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ED67-4F6E-5B4E-B9FC-CD83CFF0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Channel Inversion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836E5C-F602-7342-8E33-94E0648C3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KR" dirty="0"/>
                  <a:t> (Channel State) is known at the transmitter</a:t>
                </a:r>
              </a:p>
              <a:p>
                <a:r>
                  <a:rPr lang="en-KR" dirty="0"/>
                  <a:t>Approach that ensures the receiver signal </a:t>
                </a:r>
                <a:r>
                  <a:rPr lang="en-KR" dirty="0">
                    <a:solidFill>
                      <a:srgbClr val="4372C4"/>
                    </a:solidFill>
                  </a:rPr>
                  <a:t>power is constant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372C4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KR" dirty="0">
                  <a:solidFill>
                    <a:srgbClr val="4372C4"/>
                  </a:solidFill>
                </a:endParaRPr>
              </a:p>
              <a:p>
                <a:pPr marL="457200" lvl="1" indent="0">
                  <a:buNone/>
                </a:pPr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r>
                  <a:rPr lang="en-KR" dirty="0"/>
                  <a:t>Advantage </a:t>
                </a:r>
              </a:p>
              <a:p>
                <a:pPr lvl="1">
                  <a:buFontTx/>
                  <a:buChar char="-"/>
                </a:pPr>
                <a:r>
                  <a:rPr lang="en-KR" dirty="0"/>
                  <a:t>Maintaining a </a:t>
                </a:r>
                <a:r>
                  <a:rPr lang="en-KR" b="1" dirty="0">
                    <a:solidFill>
                      <a:srgbClr val="4372C4"/>
                    </a:solidFill>
                  </a:rPr>
                  <a:t>fixed transmission rate</a:t>
                </a:r>
              </a:p>
              <a:p>
                <a:pPr lvl="1">
                  <a:buFontTx/>
                  <a:buChar char="-"/>
                </a:pPr>
                <a:r>
                  <a:rPr lang="en-KR" dirty="0"/>
                  <a:t>Enabling a </a:t>
                </a:r>
                <a:r>
                  <a:rPr lang="en-KR" b="1" dirty="0">
                    <a:solidFill>
                      <a:srgbClr val="00B0F0"/>
                    </a:solidFill>
                  </a:rPr>
                  <a:t>low-complexity hardware</a:t>
                </a:r>
              </a:p>
              <a:p>
                <a:pPr lvl="1">
                  <a:buFontTx/>
                  <a:buChar char="-"/>
                </a:pPr>
                <a:endParaRPr lang="en-KR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836E5C-F602-7342-8E33-94E0648C3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9072D-B370-F84E-A418-0407838C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31</a:t>
            </a:fld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E22D86-D91A-DC4A-931B-3AF49FDDAFF3}"/>
                  </a:ext>
                </a:extLst>
              </p:cNvPr>
              <p:cNvSpPr txBox="1"/>
              <p:nvPr/>
            </p:nvSpPr>
            <p:spPr>
              <a:xfrm>
                <a:off x="4009499" y="2764074"/>
                <a:ext cx="4173002" cy="664926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KR" sz="2400" dirty="0"/>
                  <a:t>      and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endParaRPr lang="en-KR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E22D86-D91A-DC4A-931B-3AF49FDDA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499" y="2764074"/>
                <a:ext cx="4173002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902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11C9-DF5D-F34D-9E56-DB638249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Channel Inversion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3834EE-D3C1-EF47-9762-5707F6F86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/>
                  <a:t>Is there a channel outage? </a:t>
                </a:r>
              </a:p>
              <a:p>
                <a:pPr marL="457200" lvl="1" indent="0">
                  <a:buNone/>
                </a:pPr>
                <a:r>
                  <a:rPr lang="en-KR" dirty="0">
                    <a:solidFill>
                      <a:srgbClr val="FF0000"/>
                    </a:solidFill>
                  </a:rPr>
                  <a:t>No</a:t>
                </a:r>
                <a:endParaRPr lang="en-KR" dirty="0"/>
              </a:p>
              <a:p>
                <a:endParaRPr lang="en-KR" dirty="0"/>
              </a:p>
              <a:p>
                <a:r>
                  <a:rPr lang="en-KR" dirty="0"/>
                  <a:t>The data rate achieved by channel inversion is called zero-outage capacity, given by</a:t>
                </a:r>
              </a:p>
              <a:p>
                <a:endParaRPr lang="en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69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3834EE-D3C1-EF47-9762-5707F6F86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063ED-485E-2648-8CE2-555B5A8B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32</a:t>
            </a:fld>
            <a:endParaRPr lang="en-K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BE4CF3-AFD4-DC40-BF86-112BD1A01DAE}"/>
              </a:ext>
            </a:extLst>
          </p:cNvPr>
          <p:cNvSpPr/>
          <p:nvPr/>
        </p:nvSpPr>
        <p:spPr>
          <a:xfrm>
            <a:off x="4136571" y="3925894"/>
            <a:ext cx="3918857" cy="12557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0284E3-D27C-5C4E-B532-6F728278D82E}"/>
              </a:ext>
            </a:extLst>
          </p:cNvPr>
          <p:cNvSpPr/>
          <p:nvPr/>
        </p:nvSpPr>
        <p:spPr>
          <a:xfrm>
            <a:off x="7045366" y="3992307"/>
            <a:ext cx="473034" cy="510639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1F37D-F202-224A-8E94-43E31C52B75B}"/>
              </a:ext>
            </a:extLst>
          </p:cNvPr>
          <p:cNvSpPr txBox="1"/>
          <p:nvPr/>
        </p:nvSpPr>
        <p:spPr>
          <a:xfrm>
            <a:off x="7804539" y="3466869"/>
            <a:ext cx="2606034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Constant Received Power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64BD105B-F118-7249-B16A-807547393D66}"/>
              </a:ext>
            </a:extLst>
          </p:cNvPr>
          <p:cNvCxnSpPr>
            <a:stCxn id="7" idx="1"/>
            <a:endCxn id="6" idx="0"/>
          </p:cNvCxnSpPr>
          <p:nvPr/>
        </p:nvCxnSpPr>
        <p:spPr>
          <a:xfrm rot="10800000" flipV="1">
            <a:off x="7281883" y="3651535"/>
            <a:ext cx="522656" cy="340772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09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11C9-DF5D-F34D-9E56-DB638249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Channel Inversion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3834EE-D3C1-EF47-9762-5707F6F86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KR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KR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𝑘𝐻𝑧</m:t>
                    </m:r>
                  </m:oMath>
                </a14:m>
                <a:endParaRPr lang="en-KR" dirty="0"/>
              </a:p>
              <a:p>
                <a:pPr lvl="1"/>
                <a:endParaRPr lang="en-KR" dirty="0"/>
              </a:p>
              <a:p>
                <a:pPr lvl="1"/>
                <a:r>
                  <a:rPr lang="en-KR" dirty="0"/>
                  <a:t>Find a </a:t>
                </a:r>
                <a:r>
                  <a:rPr lang="en-KR" b="1" dirty="0">
                    <a:solidFill>
                      <a:srgbClr val="4372C4"/>
                    </a:solidFill>
                  </a:rPr>
                  <a:t>zero-outage capacity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3834EE-D3C1-EF47-9762-5707F6F86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063ED-485E-2648-8CE2-555B5A8B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33</a:t>
            </a:fld>
            <a:endParaRPr lang="en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06CA9-2259-C844-80F9-36920C724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1433513"/>
            <a:ext cx="4191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22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11C9-DF5D-F34D-9E56-DB638249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Channel Inversion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3834EE-D3C1-EF47-9762-5707F6F86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4462"/>
                <a:ext cx="10515600" cy="5443537"/>
              </a:xfrm>
            </p:spPr>
            <p:txBody>
              <a:bodyPr/>
              <a:lstStyle/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KR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KR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𝑘𝐻𝑧</m:t>
                    </m:r>
                  </m:oMath>
                </a14:m>
                <a:endParaRPr lang="en-KR" dirty="0"/>
              </a:p>
              <a:p>
                <a:pPr lvl="1"/>
                <a:endParaRPr lang="en-KR" dirty="0"/>
              </a:p>
              <a:p>
                <a:pPr lvl="1"/>
                <a:r>
                  <a:rPr lang="en-KR" dirty="0"/>
                  <a:t>Find a </a:t>
                </a:r>
                <a:r>
                  <a:rPr lang="en-KR" b="1" dirty="0">
                    <a:solidFill>
                      <a:srgbClr val="4372C4"/>
                    </a:solidFill>
                  </a:rPr>
                  <a:t>zero-outage capacity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3834EE-D3C1-EF47-9762-5707F6F86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4462"/>
                <a:ext cx="10515600" cy="54435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063ED-485E-2648-8CE2-555B5A8B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34</a:t>
            </a:fld>
            <a:endParaRPr lang="en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06CA9-2259-C844-80F9-36920C724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1433513"/>
            <a:ext cx="4191000" cy="2362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6E8787-A1D0-0549-AD45-886B32433565}"/>
                  </a:ext>
                </a:extLst>
              </p:cNvPr>
              <p:cNvSpPr txBox="1"/>
              <p:nvPr/>
            </p:nvSpPr>
            <p:spPr>
              <a:xfrm>
                <a:off x="2493818" y="5160022"/>
                <a:ext cx="7634398" cy="1561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+0.5×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+0.4×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→        </m:t>
                      </m:r>
                      <m:r>
                        <a:rPr lang="en-US" b="0" i="1" smtClean="0">
                          <a:solidFill>
                            <a:srgbClr val="4372C4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4372C4"/>
                          </a:solidFill>
                          <a:latin typeface="Cambria Math" panose="02040503050406030204" pitchFamily="18" charset="0"/>
                        </a:rPr>
                        <m:t>=2.3585×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43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372C4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372C4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4372C4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KR" dirty="0">
                  <a:solidFill>
                    <a:srgbClr val="4372C4"/>
                  </a:solidFill>
                </a:endParaRPr>
              </a:p>
              <a:p>
                <a:endParaRPr lang="en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=30000×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4372C4"/>
                                      </a:solidFill>
                                      <a:latin typeface="Cambria Math" panose="02040503050406030204" pitchFamily="18" charset="0"/>
                                    </a:rPr>
                                    <m:t>2.3585×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43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3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43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30000×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−9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94.43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kbps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6E8787-A1D0-0549-AD45-886B32433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18" y="5160022"/>
                <a:ext cx="7634398" cy="15614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788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11C9-DF5D-F34D-9E56-DB638249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3834EE-D3C1-EF47-9762-5707F6F86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/>
                  <a:t>Naïve approach (Using the Same transmit power)</a:t>
                </a:r>
              </a:p>
              <a:p>
                <a:pPr marL="457200" lvl="1" indent="0">
                  <a:buNone/>
                </a:pPr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=199.26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kbps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KR" sz="1000" dirty="0"/>
              </a:p>
              <a:p>
                <a:r>
                  <a:rPr lang="en-KR" dirty="0"/>
                  <a:t>Adaptive power control</a:t>
                </a:r>
              </a:p>
              <a:p>
                <a:endParaRPr lang="en-KR" sz="105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=200.82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kbps</m:t>
                      </m:r>
                    </m:oMath>
                  </m:oMathPara>
                </a14:m>
                <a:endParaRPr lang="en-KR" dirty="0"/>
              </a:p>
              <a:p>
                <a:pPr marL="457200" lvl="1" indent="0">
                  <a:buNone/>
                </a:pPr>
                <a:endParaRPr lang="en-KR" sz="800" dirty="0"/>
              </a:p>
              <a:p>
                <a:r>
                  <a:rPr lang="en-KR" dirty="0"/>
                  <a:t>Channel Inversion (Using the </a:t>
                </a:r>
                <a:r>
                  <a:rPr lang="en-KR" dirty="0">
                    <a:solidFill>
                      <a:srgbClr val="00B050"/>
                    </a:solidFill>
                  </a:rPr>
                  <a:t>Same Receiving power &amp; fixed transmission rate</a:t>
                </a:r>
                <a:r>
                  <a:rPr lang="en-KR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=94.43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kbps</m:t>
                      </m:r>
                    </m:oMath>
                  </m:oMathPara>
                </a14:m>
                <a:endParaRPr lang="en-KR" dirty="0"/>
              </a:p>
              <a:p>
                <a:pPr marL="457200" lvl="1" indent="0">
                  <a:buNone/>
                </a:pPr>
                <a:endParaRPr lang="en-KR" dirty="0"/>
              </a:p>
              <a:p>
                <a:pPr marL="457200" lvl="1" indent="0">
                  <a:buNone/>
                </a:pPr>
                <a:r>
                  <a:rPr lang="en-KR" b="1" dirty="0">
                    <a:solidFill>
                      <a:srgbClr val="4372C4"/>
                    </a:solidFill>
                  </a:rPr>
                  <a:t>(Channel inversion is the simplest scheme to implement)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3834EE-D3C1-EF47-9762-5707F6F86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063ED-485E-2648-8CE2-555B5A8B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35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83030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FCFD-6F14-6C42-A4B6-539AEDD5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Truncated Channel Inversion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8C323-437B-B34F-9E55-A20EFF805A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Maximizing the capacity (by Truncated channel inversion)</a:t>
                </a:r>
              </a:p>
              <a:p>
                <a:pPr marL="45720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𝑆𝑁𝑅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𝑆𝑁𝑅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sz="11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	as in channel inversion method,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SNR should be chosen by considering </a:t>
                </a:r>
                <a:r>
                  <a:rPr lang="en-US" sz="2000" dirty="0">
                    <a:solidFill>
                      <a:srgbClr val="0069FF"/>
                    </a:solidFill>
                  </a:rPr>
                  <a:t>average power constraint 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KR" dirty="0"/>
                  <a:t> is chosen lower than weakest channel, then this scheme is equivalent to “Channel Inversion”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8C323-437B-B34F-9E55-A20EFF805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73986-7D03-A44E-B26F-08451942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36</a:t>
            </a:fld>
            <a:endParaRPr lang="en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2F284-2550-1744-8623-366A3D90A337}"/>
              </a:ext>
            </a:extLst>
          </p:cNvPr>
          <p:cNvSpPr/>
          <p:nvPr/>
        </p:nvSpPr>
        <p:spPr>
          <a:xfrm>
            <a:off x="3099460" y="1983179"/>
            <a:ext cx="5522026" cy="8668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DBA9F1-16AB-E74E-8C09-A2339A25703D}"/>
                  </a:ext>
                </a:extLst>
              </p:cNvPr>
              <p:cNvSpPr txBox="1"/>
              <p:nvPr/>
            </p:nvSpPr>
            <p:spPr>
              <a:xfrm>
                <a:off x="5996220" y="2573079"/>
                <a:ext cx="24240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b="1" dirty="0">
                    <a:solidFill>
                      <a:srgbClr val="C00000"/>
                    </a:solidFill>
                  </a:rPr>
                  <a:t>“SNR is chosen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KR" sz="1200" b="1" dirty="0">
                    <a:solidFill>
                      <a:srgbClr val="C00000"/>
                    </a:solidFill>
                  </a:rPr>
                  <a:t>”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DBA9F1-16AB-E74E-8C09-A2339A257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220" y="2573079"/>
                <a:ext cx="2424062" cy="276999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284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FCFD-6F14-6C42-A4B6-539AEDD5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Truncated Channel Inversion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8C323-437B-B34F-9E55-A20EFF805A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KR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𝑘𝐻𝑧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r>
                  <a:rPr lang="en-KR" dirty="0"/>
                  <a:t>Maximize the Capacity by </a:t>
                </a:r>
                <a:r>
                  <a:rPr lang="en-KR" b="1" dirty="0">
                    <a:solidFill>
                      <a:srgbClr val="4372C4"/>
                    </a:solidFill>
                  </a:rPr>
                  <a:t>Truncated Channel Inversion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8C323-437B-B34F-9E55-A20EFF805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73986-7D03-A44E-B26F-08451942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37</a:t>
            </a:fld>
            <a:endParaRPr lang="en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08A3D-5201-1749-93BA-8E144B76D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50" y="1414463"/>
            <a:ext cx="4254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7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FCFD-6F14-6C42-A4B6-539AEDD5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Truncated Channel Inversion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8C323-437B-B34F-9E55-A20EFF805A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KR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𝑘𝐻𝑧</m:t>
                    </m:r>
                  </m:oMath>
                </a14:m>
                <a:endParaRPr lang="en-US" b="0" dirty="0"/>
              </a:p>
              <a:p>
                <a:pPr lvl="1"/>
                <a:endParaRPr lang="en-US" sz="1600" b="0" dirty="0"/>
              </a:p>
              <a:p>
                <a:pPr lvl="1"/>
                <a:r>
                  <a:rPr lang="en-KR" dirty="0"/>
                  <a:t>Maximize the Capacity by </a:t>
                </a:r>
                <a:r>
                  <a:rPr lang="en-KR" b="1" dirty="0">
                    <a:solidFill>
                      <a:srgbClr val="4372C4"/>
                    </a:solidFill>
                  </a:rPr>
                  <a:t>Truncated Channel Inversion</a:t>
                </a:r>
              </a:p>
              <a:p>
                <a:pPr lvl="1"/>
                <a:r>
                  <a:rPr lang="en-KR" dirty="0">
                    <a:solidFill>
                      <a:srgbClr val="FF0000"/>
                    </a:solidFill>
                  </a:rPr>
                  <a:t>CASE1)</a:t>
                </a:r>
                <a:r>
                  <a:rPr lang="en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Assume “no transmission” at 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/>
                <a:endParaRPr lang="en-KR" b="1" dirty="0">
                  <a:solidFill>
                    <a:srgbClr val="4372C4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8C323-437B-B34F-9E55-A20EFF805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73986-7D03-A44E-B26F-08451942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38</a:t>
            </a:fld>
            <a:endParaRPr lang="en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08A3D-5201-1749-93BA-8E144B76D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50" y="1414463"/>
            <a:ext cx="4254500" cy="237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9F3D22-1717-C447-91FE-262B7AC3F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5443537"/>
            <a:ext cx="54864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6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FCFD-6F14-6C42-A4B6-539AEDD5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Truncated Channel Inversion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8C323-437B-B34F-9E55-A20EFF805A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KR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𝑘𝐻𝑧</m:t>
                    </m:r>
                  </m:oMath>
                </a14:m>
                <a:endParaRPr lang="en-US" b="0" dirty="0"/>
              </a:p>
              <a:p>
                <a:pPr lvl="1"/>
                <a:endParaRPr lang="en-US" sz="1600" b="0" dirty="0"/>
              </a:p>
              <a:p>
                <a:pPr lvl="1"/>
                <a:r>
                  <a:rPr lang="en-KR" dirty="0"/>
                  <a:t>Maximize the Capacity by </a:t>
                </a:r>
                <a:r>
                  <a:rPr lang="en-KR" b="1" dirty="0">
                    <a:solidFill>
                      <a:srgbClr val="4372C4"/>
                    </a:solidFill>
                  </a:rPr>
                  <a:t>Truncated Channel Inversion</a:t>
                </a:r>
              </a:p>
              <a:p>
                <a:pPr lvl="1"/>
                <a:r>
                  <a:rPr lang="en-KR" dirty="0">
                    <a:solidFill>
                      <a:srgbClr val="FF0000"/>
                    </a:solidFill>
                  </a:rPr>
                  <a:t>CASE2)</a:t>
                </a:r>
                <a:r>
                  <a:rPr lang="en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Assume “no transmission” at 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/>
                <a:endParaRPr lang="en-KR" b="1" dirty="0">
                  <a:solidFill>
                    <a:srgbClr val="4372C4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8C323-437B-B34F-9E55-A20EFF805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73986-7D03-A44E-B26F-08451942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39</a:t>
            </a:fld>
            <a:endParaRPr lang="en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08A3D-5201-1749-93BA-8E144B76D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50" y="1414463"/>
            <a:ext cx="4254500" cy="237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6A2F4-EB0D-2345-AEA7-A1A43E933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850" y="5438775"/>
            <a:ext cx="51943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3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D2D7-FB69-7B4C-AB56-B53BA6F4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Channel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A8F62-2AC9-A947-B171-DA2719B4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5094288"/>
          </a:xfrm>
        </p:spPr>
        <p:txBody>
          <a:bodyPr>
            <a:normAutofit/>
          </a:bodyPr>
          <a:lstStyle/>
          <a:p>
            <a:r>
              <a:rPr lang="en-KR" b="1" dirty="0">
                <a:solidFill>
                  <a:srgbClr val="C00000"/>
                </a:solidFill>
              </a:rPr>
              <a:t>Channel Capacity</a:t>
            </a:r>
            <a:endParaRPr lang="en-KR" dirty="0"/>
          </a:p>
          <a:p>
            <a:pPr lvl="1">
              <a:buFontTx/>
              <a:buChar char="-"/>
            </a:pPr>
            <a:r>
              <a:rPr lang="en-KR" dirty="0"/>
              <a:t>The </a:t>
            </a:r>
            <a:r>
              <a:rPr lang="en-KR" b="1" dirty="0">
                <a:solidFill>
                  <a:srgbClr val="0070C0"/>
                </a:solidFill>
              </a:rPr>
              <a:t>maximum data rates </a:t>
            </a:r>
            <a:r>
              <a:rPr lang="en-KR" dirty="0"/>
              <a:t>that can be transmitted over the wireless channel with </a:t>
            </a:r>
            <a:r>
              <a:rPr lang="en-KR" u="sng" dirty="0"/>
              <a:t>asymptotically small error probability </a:t>
            </a:r>
          </a:p>
          <a:p>
            <a:pPr lvl="1">
              <a:buFontTx/>
              <a:buChar char="-"/>
            </a:pPr>
            <a:endParaRPr lang="en-KR" sz="1200" dirty="0"/>
          </a:p>
          <a:p>
            <a:pPr lvl="1">
              <a:buFontTx/>
              <a:buChar char="-"/>
            </a:pPr>
            <a:endParaRPr lang="en-KR" sz="1200" dirty="0"/>
          </a:p>
          <a:p>
            <a:pPr marL="457200" lvl="1" indent="0">
              <a:buNone/>
            </a:pPr>
            <a:r>
              <a:rPr lang="en-KR" sz="1400" dirty="0"/>
              <a:t>	</a:t>
            </a:r>
            <a:r>
              <a:rPr lang="en-US" sz="1400" dirty="0">
                <a:hlinkClick r:id="rId2"/>
              </a:rPr>
              <a:t>https://www.dictionary.com/browse/asymptotic</a:t>
            </a:r>
            <a:endParaRPr lang="en-US" sz="1400" dirty="0"/>
          </a:p>
          <a:p>
            <a:pPr marL="457200" lvl="1" indent="0">
              <a:buNone/>
            </a:pPr>
            <a:endParaRPr lang="en-KR" sz="900" dirty="0"/>
          </a:p>
          <a:p>
            <a:pPr marL="457200" lvl="1" indent="0">
              <a:buNone/>
            </a:pPr>
            <a:endParaRPr lang="en-KR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AC151-01A2-9E48-92AA-686E61AB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95254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43B9-2161-FE48-9D2E-4AC6B189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487B3-4783-9D4D-95ED-F91624689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/>
                  <a:t>Channel Inversion (Case 0) :</a:t>
                </a:r>
              </a:p>
              <a:p>
                <a:endParaRPr lang="en-KR" sz="11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372C4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rgbClr val="4372C4"/>
                          </a:solidFill>
                          <a:latin typeface="Cambria Math" panose="02040503050406030204" pitchFamily="18" charset="0"/>
                        </a:rPr>
                        <m:t>=94.43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4372C4"/>
                          </a:solidFill>
                          <a:latin typeface="Cambria Math" panose="02040503050406030204" pitchFamily="18" charset="0"/>
                        </a:rPr>
                        <m:t>kbps</m:t>
                      </m:r>
                    </m:oMath>
                  </m:oMathPara>
                </a14:m>
                <a:endParaRPr lang="en-KR" dirty="0">
                  <a:solidFill>
                    <a:srgbClr val="4372C4"/>
                  </a:solidFill>
                </a:endParaRPr>
              </a:p>
              <a:p>
                <a:r>
                  <a:rPr lang="en-KR" dirty="0"/>
                  <a:t>Truncated Channel Inversion</a:t>
                </a:r>
              </a:p>
              <a:p>
                <a:pPr lvl="1">
                  <a:buFontTx/>
                  <a:buChar char="-"/>
                </a:pPr>
                <a:r>
                  <a:rPr lang="en-KR" dirty="0"/>
                  <a:t>Case 1: “No transmission at weakes 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KR" dirty="0"/>
              </a:p>
              <a:p>
                <a:pPr lvl="1">
                  <a:buFontTx/>
                  <a:buChar char="-"/>
                </a:pPr>
                <a:endParaRPr lang="en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=192.48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kbps</m:t>
                      </m:r>
                    </m:oMath>
                  </m:oMathPara>
                </a14:m>
                <a:endParaRPr lang="en-KR" dirty="0">
                  <a:solidFill>
                    <a:srgbClr val="FF0000"/>
                  </a:solidFill>
                </a:endParaRPr>
              </a:p>
              <a:p>
                <a:pPr lvl="1">
                  <a:buFontTx/>
                  <a:buChar char="-"/>
                </a:pPr>
                <a:endParaRPr lang="en-KR" dirty="0"/>
              </a:p>
              <a:p>
                <a:pPr lvl="1">
                  <a:buFontTx/>
                  <a:buChar char="-"/>
                </a:pPr>
                <a:r>
                  <a:rPr lang="en-KR" dirty="0"/>
                  <a:t>Case 2: “No transmission ate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KR" dirty="0"/>
                  <a:t>”</a:t>
                </a:r>
              </a:p>
              <a:p>
                <a:pPr lvl="1">
                  <a:buFontTx/>
                  <a:buChar char="-"/>
                </a:pPr>
                <a:endParaRPr lang="en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372C4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rgbClr val="4372C4"/>
                          </a:solidFill>
                          <a:latin typeface="Cambria Math" panose="02040503050406030204" pitchFamily="18" charset="0"/>
                        </a:rPr>
                        <m:t>=116.45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4372C4"/>
                          </a:solidFill>
                          <a:latin typeface="Cambria Math" panose="02040503050406030204" pitchFamily="18" charset="0"/>
                        </a:rPr>
                        <m:t>kbps</m:t>
                      </m:r>
                    </m:oMath>
                  </m:oMathPara>
                </a14:m>
                <a:endParaRPr lang="en-KR" dirty="0">
                  <a:solidFill>
                    <a:srgbClr val="4372C4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487B3-4783-9D4D-95ED-F91624689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6E500-D787-6147-9E14-95DB6086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40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30344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E24122-DA8C-4444-89A2-54270157048B}"/>
              </a:ext>
            </a:extLst>
          </p:cNvPr>
          <p:cNvSpPr txBox="1"/>
          <p:nvPr/>
        </p:nvSpPr>
        <p:spPr>
          <a:xfrm>
            <a:off x="7264401" y="5157269"/>
            <a:ext cx="274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/>
              <a:t>“Good Practical Approach”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274355-CCE1-5047-871E-3A87CE295D63}"/>
              </a:ext>
            </a:extLst>
          </p:cNvPr>
          <p:cNvSpPr txBox="1"/>
          <p:nvPr/>
        </p:nvSpPr>
        <p:spPr>
          <a:xfrm>
            <a:off x="7264401" y="2984561"/>
            <a:ext cx="243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/>
              <a:t>“Optimal Performance”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1CCC45-65F8-1346-B525-A1238BD76B3D}"/>
              </a:ext>
            </a:extLst>
          </p:cNvPr>
          <p:cNvSpPr/>
          <p:nvPr/>
        </p:nvSpPr>
        <p:spPr>
          <a:xfrm>
            <a:off x="4661945" y="5082163"/>
            <a:ext cx="2351314" cy="519545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774FE5-0CFD-B14C-A60D-4A8AE11143F0}"/>
              </a:ext>
            </a:extLst>
          </p:cNvPr>
          <p:cNvSpPr/>
          <p:nvPr/>
        </p:nvSpPr>
        <p:spPr>
          <a:xfrm>
            <a:off x="4661945" y="2909455"/>
            <a:ext cx="2351314" cy="519545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DC1E21-E480-FB41-A4CF-D297D61883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KR" sz="2400" dirty="0"/>
                  <a:t>Naïve Approach (Fixed Tx Power, Various Tranmission Rates)</a:t>
                </a:r>
              </a:p>
              <a:p>
                <a:pPr lvl="4"/>
                <a:endParaRPr lang="en-KR" sz="105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=199.26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kbps</m:t>
                      </m:r>
                    </m:oMath>
                  </m:oMathPara>
                </a14:m>
                <a:endParaRPr lang="en-KR" sz="2000" dirty="0"/>
              </a:p>
              <a:p>
                <a:pPr marL="457200" lvl="1" indent="0">
                  <a:buNone/>
                </a:pPr>
                <a:endParaRPr lang="en-KR" sz="400" dirty="0"/>
              </a:p>
              <a:p>
                <a:r>
                  <a:rPr lang="en-KR" sz="2400" dirty="0"/>
                  <a:t>Adaptive Power Control (Various Powers, Various Transmission Rates)</a:t>
                </a:r>
              </a:p>
              <a:p>
                <a:pPr lvl="3"/>
                <a:endParaRPr lang="en-KR" sz="105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=200.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82 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kbps</m:t>
                      </m:r>
                    </m:oMath>
                  </m:oMathPara>
                </a14:m>
                <a:endParaRPr lang="en-KR" sz="2000" dirty="0"/>
              </a:p>
              <a:p>
                <a:pPr marL="457200" lvl="1" indent="0">
                  <a:buNone/>
                </a:pPr>
                <a:endParaRPr lang="en-KR" sz="600" dirty="0"/>
              </a:p>
              <a:p>
                <a:r>
                  <a:rPr lang="en-US" altLang="ko-KR" sz="2400" dirty="0"/>
                  <a:t>Channel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Inversion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(Various Powers, Fixed Transmission rate)</a:t>
                </a:r>
              </a:p>
              <a:p>
                <a:pPr marL="457200" lvl="1" indent="0">
                  <a:buNone/>
                </a:pP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=94.4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kbps</m:t>
                      </m:r>
                    </m:oMath>
                  </m:oMathPara>
                </a14:m>
                <a:endParaRPr lang="en-KR" sz="2000" dirty="0"/>
              </a:p>
              <a:p>
                <a:pPr marL="457200" lvl="1" indent="0">
                  <a:buNone/>
                </a:pPr>
                <a:endParaRPr lang="en-KR" sz="600" dirty="0"/>
              </a:p>
              <a:p>
                <a:r>
                  <a:rPr lang="en-US" sz="2400" dirty="0"/>
                  <a:t>Truncated Channel Inversion (Various Powers, Fixed Transmission Rates)</a:t>
                </a:r>
              </a:p>
              <a:p>
                <a:pPr marL="457200" lvl="1" indent="0">
                  <a:buNone/>
                </a:pPr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=192.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48 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kbps</m:t>
                      </m:r>
                    </m:oMath>
                  </m:oMathPara>
                </a14:m>
                <a:endParaRPr lang="en-KR" sz="2000" dirty="0"/>
              </a:p>
              <a:p>
                <a:pPr marL="457200" lvl="1" indent="0">
                  <a:buNone/>
                </a:pPr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DC1E21-E480-FB41-A4CF-D297D6188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59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F755B51-81E3-C647-A5ED-00E6257F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Final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D4339-DB76-FB46-BB5B-5EB7A965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41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13289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212F8-F041-C04A-BA96-952AED6D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42</a:t>
            </a:fld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1195E-52CD-094B-9B2E-C446787D314C}"/>
              </a:ext>
            </a:extLst>
          </p:cNvPr>
          <p:cNvSpPr txBox="1"/>
          <p:nvPr/>
        </p:nvSpPr>
        <p:spPr>
          <a:xfrm>
            <a:off x="4520889" y="2967335"/>
            <a:ext cx="3150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5400" b="1" dirty="0">
                <a:solidFill>
                  <a:srgbClr val="094C85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689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A689-37B1-AB43-B5DD-F9BC6969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KR" dirty="0"/>
              <a:t>Channel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1E8F98-B782-5241-8678-3B580999C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33297"/>
                <a:ext cx="4619621" cy="3843666"/>
              </a:xfrm>
            </p:spPr>
            <p:txBody>
              <a:bodyPr>
                <a:normAutofit/>
              </a:bodyPr>
              <a:lstStyle/>
              <a:p>
                <a:r>
                  <a:rPr lang="en-KR" sz="2400" dirty="0"/>
                  <a:t>What does it mean?</a:t>
                </a:r>
              </a:p>
              <a:p>
                <a:pPr lvl="1"/>
                <a:r>
                  <a:rPr lang="en-KR" sz="2000" b="1" dirty="0"/>
                  <a:t>Channel Capacity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sz="2000" dirty="0"/>
                  <a:t> </a:t>
                </a:r>
                <a:r>
                  <a:rPr lang="en-US" sz="2000" dirty="0"/>
                  <a:t>is the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upper bound</a:t>
                </a:r>
                <a:r>
                  <a:rPr lang="en-US" sz="2000" dirty="0"/>
                  <a:t> of Data Rate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KR" sz="2000" dirty="0"/>
                  <a:t> that can be sent with negligible errors</a:t>
                </a:r>
              </a:p>
              <a:p>
                <a:pPr lvl="1"/>
                <a:endParaRPr lang="en-KR" sz="2000" dirty="0"/>
              </a:p>
              <a:p>
                <a:pPr lvl="1"/>
                <a:r>
                  <a:rPr lang="en-KR" sz="2000" dirty="0"/>
                  <a:t>In other words, if the transmission data rate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KR" sz="2000" dirty="0"/>
                  <a:t> is higher than the Channel Capacity, the receiver cannot recover the message</a:t>
                </a:r>
              </a:p>
              <a:p>
                <a:pPr lvl="1"/>
                <a:endParaRPr lang="en-KR" sz="2000" dirty="0"/>
              </a:p>
              <a:p>
                <a:pPr lvl="1"/>
                <a:r>
                  <a:rPr lang="en-KR" sz="2000" dirty="0"/>
                  <a:t>We can think Channel as a Cup that can carry water</a:t>
                </a:r>
              </a:p>
              <a:p>
                <a:endParaRPr lang="en-KR" sz="2000" dirty="0"/>
              </a:p>
              <a:p>
                <a:endParaRPr lang="en-KR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1E8F98-B782-5241-8678-3B580999C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33297"/>
                <a:ext cx="4619621" cy="3843666"/>
              </a:xfrm>
              <a:blipFill>
                <a:blip r:embed="rId2"/>
                <a:stretch>
                  <a:fillRect l="-1923" t="-1974" r="-549" b="-32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F1C16CF-B104-6245-9EFA-92AB823D2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15" b="1636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36A24-D8A5-4248-A3DF-DDC8B101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7B810B-939D-D649-AA33-6A0C14BEBA72}" type="slidenum">
              <a:rPr lang="en-K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2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280A-0888-054F-B1E8-8B3AB0F9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AWGN Channel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3FC40-000A-A146-9ABD-1FC805778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6E9DD-BC79-0946-975B-62115A99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6</a:t>
            </a:fld>
            <a:endParaRPr lang="en-K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3A75E6B1-4FAC-C74C-9716-FCCEA3A37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1526212"/>
                  </p:ext>
                </p:extLst>
              </p:nvPr>
            </p:nvGraphicFramePr>
            <p:xfrm>
              <a:off x="2032000" y="2681754"/>
              <a:ext cx="8128000" cy="1494492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489706985"/>
                        </a:ext>
                      </a:extLst>
                    </a:gridCol>
                  </a:tblGrid>
                  <a:tr h="649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2800" dirty="0"/>
                            <a:t>AWGN Channel Capacity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9223845"/>
                      </a:ext>
                    </a:extLst>
                  </a:tr>
                  <a:tr h="4650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f>
                                    <m:f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en-US" sz="3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KR" sz="3200" dirty="0"/>
                            <a:t>     [bits/s]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79240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3A75E6B1-4FAC-C74C-9716-FCCEA3A37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1526212"/>
                  </p:ext>
                </p:extLst>
              </p:nvPr>
            </p:nvGraphicFramePr>
            <p:xfrm>
              <a:off x="2032000" y="2681754"/>
              <a:ext cx="8128000" cy="1494492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489706985"/>
                        </a:ext>
                      </a:extLst>
                    </a:gridCol>
                  </a:tblGrid>
                  <a:tr h="649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2800" dirty="0"/>
                            <a:t>AWGN Channel Capacity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9223845"/>
                      </a:ext>
                    </a:extLst>
                  </a:tr>
                  <a:tr h="844677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6" t="-79104" r="-313" b="-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9240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045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A021-7AF7-A346-B7C6-C54F097D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Frequency-Flat/Slow-Fading channel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C9CC-B43E-0747-9A68-B32531DF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7</a:t>
            </a:fld>
            <a:endParaRPr lang="en-K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AD10C8CB-B2E9-8549-AB5F-FB236D646F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6432083"/>
                  </p:ext>
                </p:extLst>
              </p:nvPr>
            </p:nvGraphicFramePr>
            <p:xfrm>
              <a:off x="2032000" y="2681754"/>
              <a:ext cx="8128000" cy="1562564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489706985"/>
                        </a:ext>
                      </a:extLst>
                    </a:gridCol>
                  </a:tblGrid>
                  <a:tr h="649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2800" dirty="0"/>
                            <a:t>Shannon Capacity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9223845"/>
                      </a:ext>
                    </a:extLst>
                  </a:tr>
                  <a:tr h="4650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f>
                                    <m:fPr>
                                      <m:ctrlPr>
                                        <a:rPr lang="en-US" sz="3200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32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3200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en-US" sz="3200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KR" sz="3200" dirty="0"/>
                            <a:t>     [bits/s]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79240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AD10C8CB-B2E9-8549-AB5F-FB236D646F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6432083"/>
                  </p:ext>
                </p:extLst>
              </p:nvPr>
            </p:nvGraphicFramePr>
            <p:xfrm>
              <a:off x="2032000" y="2681754"/>
              <a:ext cx="8128000" cy="1562564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489706985"/>
                        </a:ext>
                      </a:extLst>
                    </a:gridCol>
                  </a:tblGrid>
                  <a:tr h="649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2800" dirty="0"/>
                            <a:t>Shannon Capacity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9223845"/>
                      </a:ext>
                    </a:extLst>
                  </a:tr>
                  <a:tr h="912749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6" t="-75000" r="-31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9240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930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3BD2-78F2-8047-A0CE-5959E6D9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Frequency-Flat/Fast-Fading Channel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6C4FB-76BE-D64B-8467-4B847F84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8</a:t>
            </a:fld>
            <a:endParaRPr lang="en-K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20">
                <a:extLst>
                  <a:ext uri="{FF2B5EF4-FFF2-40B4-BE49-F238E27FC236}">
                    <a16:creationId xmlns:a16="http://schemas.microsoft.com/office/drawing/2014/main" id="{51571643-3661-D645-9BF7-51E24B902C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8255581"/>
                  </p:ext>
                </p:extLst>
              </p:nvPr>
            </p:nvGraphicFramePr>
            <p:xfrm>
              <a:off x="1616635" y="2709948"/>
              <a:ext cx="8958729" cy="1362285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958729">
                      <a:extLst>
                        <a:ext uri="{9D8B030D-6E8A-4147-A177-3AD203B41FA5}">
                          <a16:colId xmlns:a16="http://schemas.microsoft.com/office/drawing/2014/main" val="3489706985"/>
                        </a:ext>
                      </a:extLst>
                    </a:gridCol>
                  </a:tblGrid>
                  <a:tr h="649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2800" dirty="0"/>
                            <a:t>Ergodic Capacity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9223845"/>
                      </a:ext>
                    </a:extLst>
                  </a:tr>
                  <a:tr h="4650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func>
                                    <m:func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2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𝑆𝑁𝑅</m:t>
                                          </m:r>
                                        </m:e>
                                      </m:d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𝑆𝑁𝑅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𝑆𝑁𝑅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nary>
                            </m:oMath>
                          </a14:m>
                          <a:r>
                            <a:rPr lang="en-KR" sz="3200" dirty="0"/>
                            <a:t>     [bits/s]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79240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20">
                <a:extLst>
                  <a:ext uri="{FF2B5EF4-FFF2-40B4-BE49-F238E27FC236}">
                    <a16:creationId xmlns:a16="http://schemas.microsoft.com/office/drawing/2014/main" id="{51571643-3661-D645-9BF7-51E24B902C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8255581"/>
                  </p:ext>
                </p:extLst>
              </p:nvPr>
            </p:nvGraphicFramePr>
            <p:xfrm>
              <a:off x="1616635" y="2709948"/>
              <a:ext cx="8958729" cy="1362285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958729">
                      <a:extLst>
                        <a:ext uri="{9D8B030D-6E8A-4147-A177-3AD203B41FA5}">
                          <a16:colId xmlns:a16="http://schemas.microsoft.com/office/drawing/2014/main" val="3489706985"/>
                        </a:ext>
                      </a:extLst>
                    </a:gridCol>
                  </a:tblGrid>
                  <a:tr h="649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2800" dirty="0"/>
                            <a:t>Ergodic Capacity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9223845"/>
                      </a:ext>
                    </a:extLst>
                  </a:tr>
                  <a:tr h="71247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35714" r="-142" b="-2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9240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103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4DF4-0366-5844-BCAC-C6820020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Outage Capacity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34740-DAB4-9F46-AA12-B5B81722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9</a:t>
            </a:fld>
            <a:endParaRPr lang="en-K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B537CDA6-5258-684B-81DC-C85D646AC4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4849956"/>
                  </p:ext>
                </p:extLst>
              </p:nvPr>
            </p:nvGraphicFramePr>
            <p:xfrm>
              <a:off x="1616635" y="2709948"/>
              <a:ext cx="8958729" cy="1228935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958729">
                      <a:extLst>
                        <a:ext uri="{9D8B030D-6E8A-4147-A177-3AD203B41FA5}">
                          <a16:colId xmlns:a16="http://schemas.microsoft.com/office/drawing/2014/main" val="3489706985"/>
                        </a:ext>
                      </a:extLst>
                    </a:gridCol>
                  </a:tblGrid>
                  <a:tr h="649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2800" dirty="0"/>
                            <a:t>Outage Capacity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9223845"/>
                      </a:ext>
                    </a:extLst>
                  </a:tr>
                  <a:tr h="4650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0069FF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0069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0069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0069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𝑆𝑁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𝑚𝑖𝑛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KR" sz="3200" dirty="0"/>
                            <a:t>    [bits/s]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79240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B537CDA6-5258-684B-81DC-C85D646AC4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4849956"/>
                  </p:ext>
                </p:extLst>
              </p:nvPr>
            </p:nvGraphicFramePr>
            <p:xfrm>
              <a:off x="1616635" y="2709948"/>
              <a:ext cx="8958729" cy="1228935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958729">
                      <a:extLst>
                        <a:ext uri="{9D8B030D-6E8A-4147-A177-3AD203B41FA5}">
                          <a16:colId xmlns:a16="http://schemas.microsoft.com/office/drawing/2014/main" val="3489706985"/>
                        </a:ext>
                      </a:extLst>
                    </a:gridCol>
                  </a:tblGrid>
                  <a:tr h="649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2800" dirty="0"/>
                            <a:t>Outage Capacity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922384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15217" r="-142" b="-3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9240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6795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1551</Words>
  <Application>Microsoft Macintosh PowerPoint</Application>
  <PresentationFormat>Widescreen</PresentationFormat>
  <Paragraphs>410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Wireless Communications Seminar 04</vt:lpstr>
      <vt:lpstr>Contents</vt:lpstr>
      <vt:lpstr>PowerPoint Presentation</vt:lpstr>
      <vt:lpstr>Channel Capacity</vt:lpstr>
      <vt:lpstr>Channel Capacity</vt:lpstr>
      <vt:lpstr>AWGN Channel Capacity</vt:lpstr>
      <vt:lpstr>Frequency-Flat/Slow-Fading channel</vt:lpstr>
      <vt:lpstr>Frequency-Flat/Fast-Fading Channel</vt:lpstr>
      <vt:lpstr>Outage Capacity</vt:lpstr>
      <vt:lpstr>PowerPoint Presentation</vt:lpstr>
      <vt:lpstr>CSI at both Transmitter and Receiver</vt:lpstr>
      <vt:lpstr>CSI at Both Transmitter and Receiver</vt:lpstr>
      <vt:lpstr>CSI at Both Transmitter and Receiver</vt:lpstr>
      <vt:lpstr>Naïve Approach</vt:lpstr>
      <vt:lpstr>Naïve Approach</vt:lpstr>
      <vt:lpstr>Naïve Approach</vt:lpstr>
      <vt:lpstr>Naïve Approach</vt:lpstr>
      <vt:lpstr>Adaptive Power Control</vt:lpstr>
      <vt:lpstr>Adaptive Power Control</vt:lpstr>
      <vt:lpstr>Adaptive Power Control</vt:lpstr>
      <vt:lpstr>Adaptive Power Control</vt:lpstr>
      <vt:lpstr>Adaptive Power Control</vt:lpstr>
      <vt:lpstr>Adaptive Power Control</vt:lpstr>
      <vt:lpstr>Adaptive Power Control</vt:lpstr>
      <vt:lpstr>Adaptive Power Control</vt:lpstr>
      <vt:lpstr>Adaptive Power Control</vt:lpstr>
      <vt:lpstr>Adaptive Power Control</vt:lpstr>
      <vt:lpstr>Adaptive Power Control</vt:lpstr>
      <vt:lpstr>Adaptive Power Control</vt:lpstr>
      <vt:lpstr>Adaptive Power Control</vt:lpstr>
      <vt:lpstr>Channel Inversion</vt:lpstr>
      <vt:lpstr>Channel Inversion</vt:lpstr>
      <vt:lpstr>Channel Inversion</vt:lpstr>
      <vt:lpstr>Channel Inversion</vt:lpstr>
      <vt:lpstr>Comparison</vt:lpstr>
      <vt:lpstr>Truncated Channel Inversion</vt:lpstr>
      <vt:lpstr>Truncated Channel Inversion</vt:lpstr>
      <vt:lpstr>Truncated Channel Inversion</vt:lpstr>
      <vt:lpstr>Truncated Channel Inversion</vt:lpstr>
      <vt:lpstr>Comparison</vt:lpstr>
      <vt:lpstr>Final 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W7: Policy Gradients</dc:title>
  <dc:creator>k31231</dc:creator>
  <cp:lastModifiedBy>Sungweon Hong</cp:lastModifiedBy>
  <cp:revision>8</cp:revision>
  <dcterms:created xsi:type="dcterms:W3CDTF">2021-09-28T10:19:57Z</dcterms:created>
  <dcterms:modified xsi:type="dcterms:W3CDTF">2022-01-24T12:57:05Z</dcterms:modified>
</cp:coreProperties>
</file>