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756" r:id="rId4"/>
    <p:sldId id="259" r:id="rId5"/>
    <p:sldId id="260" r:id="rId6"/>
    <p:sldId id="261" r:id="rId7"/>
    <p:sldId id="741" r:id="rId8"/>
    <p:sldId id="742" r:id="rId9"/>
    <p:sldId id="743" r:id="rId10"/>
    <p:sldId id="744" r:id="rId11"/>
    <p:sldId id="749" r:id="rId12"/>
    <p:sldId id="750" r:id="rId13"/>
    <p:sldId id="745" r:id="rId14"/>
    <p:sldId id="747" r:id="rId15"/>
    <p:sldId id="748" r:id="rId16"/>
    <p:sldId id="751" r:id="rId17"/>
    <p:sldId id="752" r:id="rId18"/>
    <p:sldId id="757" r:id="rId19"/>
    <p:sldId id="753" r:id="rId20"/>
    <p:sldId id="758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094C85"/>
    <a:srgbClr val="0069FF"/>
    <a:srgbClr val="5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6"/>
    <p:restoredTop sz="94651"/>
  </p:normalViewPr>
  <p:slideViewPr>
    <p:cSldViewPr snapToGrid="0" snapToObjects="1">
      <p:cViewPr>
        <p:scale>
          <a:sx n="71" d="100"/>
          <a:sy n="71" d="100"/>
        </p:scale>
        <p:origin x="656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97FE5-83C6-1141-95FD-692C6B440F2F}" type="datetimeFigureOut">
              <a:rPr lang="en-KR" smtClean="0"/>
              <a:t>2022/02/14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51459-B5EA-4A45-B87D-A75FDDDA2A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124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51459-B5EA-4A45-B87D-A75FDDDA2AEB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873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20BD-2639-1848-976F-C5C89BC74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small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9AFDC-5457-9748-9953-F42021379A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r>
              <a:rPr lang="en-US" dirty="0"/>
              <a:t>Information Intelligent Systems Lab</a:t>
            </a:r>
          </a:p>
          <a:p>
            <a:r>
              <a:rPr lang="en-US" dirty="0" err="1"/>
              <a:t>Hanyang</a:t>
            </a:r>
            <a:r>
              <a:rPr lang="en-US" dirty="0"/>
              <a:t> university 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57EC-F1E1-194D-8AD5-96CD547A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5E08-36F7-7848-B57E-046F75E13FDE}" type="datetime1">
              <a:rPr lang="en-US" smtClean="0"/>
              <a:t>2/14/22</a:t>
            </a:fld>
            <a:endParaRPr lang="en-K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77AC-722C-DB46-B230-5EC659B9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B149E-50B9-D344-AAA5-63DC099D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452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0A9-9787-2C41-87F8-7D9531E5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49"/>
            <a:ext cx="10515600" cy="663575"/>
          </a:xfrm>
        </p:spPr>
        <p:txBody>
          <a:bodyPr/>
          <a:lstStyle>
            <a:lvl1pPr>
              <a:defRPr b="1" cap="small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8845-6814-6040-9C51-12B3EF51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762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4187-2590-104C-B36C-3D4A12AB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91C4-C584-D44B-A337-FC0E323AF446}" type="datetime1">
              <a:rPr lang="en-US" smtClean="0"/>
              <a:t>2/14/22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20A8-A96E-234B-9C40-FE505D62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79BF-0AC3-0944-9C8F-8B9C9819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865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B2304-55D3-F142-BFC9-C072B270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B617-9809-0747-A52D-69F553943594}" type="datetime1">
              <a:rPr lang="en-US" smtClean="0"/>
              <a:t>2/14/22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D8DE5-231F-BA40-8E36-A1563156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029BB-AE60-EF41-8748-24F8198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7AF509-9A76-B749-9FEC-E1764EF0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49"/>
            <a:ext cx="10515600" cy="663575"/>
          </a:xfrm>
        </p:spPr>
        <p:txBody>
          <a:bodyPr/>
          <a:lstStyle>
            <a:lvl1pPr>
              <a:defRPr b="1" cap="small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47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77EDA-F9D5-3B4F-94E6-72757632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69F5-9333-8C40-8C06-5B4DB1F6B16A}" type="datetime1">
              <a:rPr lang="en-US" smtClean="0"/>
              <a:t>2/14/22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8FE4D-2DC6-DD48-9EDF-EF28D4F6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D7336-F90F-614B-B401-A55FE83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33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rgbClr val="4372C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74841-4293-3A4B-A35E-A71DCE9F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74AA-E626-8B4C-8BF6-27E3BB8F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63D9-5D46-3A44-8EC9-686431CFD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12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94C85"/>
                </a:solidFill>
              </a:defRPr>
            </a:lvl1pPr>
          </a:lstStyle>
          <a:p>
            <a:fld id="{01624026-E3A5-CD42-9C42-5459F49B8CFE}" type="datetime1">
              <a:rPr lang="en-US" smtClean="0"/>
              <a:t>2/14/22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3BCA-4533-F343-BF8F-14EEF0D09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94C85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0B27-33DC-8543-9D3B-F2C18671A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5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94C85"/>
                </a:solidFill>
              </a:defRPr>
            </a:lvl1pPr>
          </a:lstStyle>
          <a:p>
            <a:fld id="{A77B810B-939D-D649-AA33-6A0C14BEBA72}" type="slidenum">
              <a:rPr lang="en-KR" smtClean="0"/>
              <a:pPr/>
              <a:t>‹#›</a:t>
            </a:fld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06BD8-C67B-4347-A6A9-642FB5DFE057}"/>
              </a:ext>
            </a:extLst>
          </p:cNvPr>
          <p:cNvSpPr/>
          <p:nvPr userDrawn="1"/>
        </p:nvSpPr>
        <p:spPr>
          <a:xfrm>
            <a:off x="0" y="-11150"/>
            <a:ext cx="12192000" cy="45719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B171CDE-346E-174B-9D51-8DED2798F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09" y="205866"/>
            <a:ext cx="1918855" cy="39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9DFA63-BD22-B249-A98E-4F15A7B50604}"/>
              </a:ext>
            </a:extLst>
          </p:cNvPr>
          <p:cNvSpPr/>
          <p:nvPr userDrawn="1"/>
        </p:nvSpPr>
        <p:spPr>
          <a:xfrm>
            <a:off x="0" y="6810117"/>
            <a:ext cx="12192000" cy="45719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A2CEB-616E-6C4D-AD07-886046194741}"/>
              </a:ext>
            </a:extLst>
          </p:cNvPr>
          <p:cNvSpPr txBox="1"/>
          <p:nvPr userDrawn="1"/>
        </p:nvSpPr>
        <p:spPr>
          <a:xfrm>
            <a:off x="10530336" y="606238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dirty="0">
                <a:solidFill>
                  <a:srgbClr val="4372C4"/>
                </a:solidFill>
              </a:rPr>
              <a:t>Information and Intelligent</a:t>
            </a:r>
          </a:p>
          <a:p>
            <a:pPr algn="ctr"/>
            <a:r>
              <a:rPr lang="en-KR" sz="1000" dirty="0">
                <a:solidFill>
                  <a:srgbClr val="4372C4"/>
                </a:solidFill>
              </a:rPr>
              <a:t>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2331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NULL"/><Relationship Id="rId7" Type="http://schemas.openxmlformats.org/officeDocument/2006/relationships/image" Target="../media/image1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NUL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NULL"/><Relationship Id="rId7" Type="http://schemas.openxmlformats.org/officeDocument/2006/relationships/image" Target="../media/image2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NUL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BA89-F33F-9B4A-9BBC-C6F2E94E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24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Wireless Communications</a:t>
            </a:r>
            <a:br>
              <a:rPr lang="en-US" sz="4800" dirty="0"/>
            </a:br>
            <a:r>
              <a:rPr lang="en-US" sz="4800" dirty="0"/>
              <a:t>Seminar 07</a:t>
            </a:r>
            <a:endParaRPr lang="en-KR" sz="4800" b="1" cap="sm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CE5F6-E8C9-DC4D-889C-93F04933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144000" cy="2194801"/>
          </a:xfrm>
        </p:spPr>
        <p:txBody>
          <a:bodyPr>
            <a:normAutofit lnSpcReduction="10000"/>
          </a:bodyPr>
          <a:lstStyle/>
          <a:p>
            <a:endParaRPr lang="en-KR" dirty="0"/>
          </a:p>
          <a:p>
            <a:r>
              <a:rPr lang="en-KR" b="1" cap="small" dirty="0">
                <a:solidFill>
                  <a:srgbClr val="002060"/>
                </a:solidFill>
              </a:rPr>
              <a:t>Sungweon Hong</a:t>
            </a:r>
          </a:p>
          <a:p>
            <a:r>
              <a:rPr lang="en-KR" b="1" cap="small" dirty="0">
                <a:solidFill>
                  <a:srgbClr val="570000"/>
                </a:solidFill>
              </a:rPr>
              <a:t>Information and Intelligent systems lab</a:t>
            </a:r>
          </a:p>
          <a:p>
            <a:r>
              <a:rPr lang="en-KR" b="1" cap="small" dirty="0">
                <a:solidFill>
                  <a:srgbClr val="002060"/>
                </a:solidFill>
              </a:rPr>
              <a:t>Hanyang university</a:t>
            </a:r>
          </a:p>
          <a:p>
            <a:r>
              <a:rPr lang="en-KR" b="1" cap="small" dirty="0">
                <a:solidFill>
                  <a:srgbClr val="002060"/>
                </a:solidFill>
              </a:rPr>
              <a:t>Department of Electronic Engineering</a:t>
            </a:r>
          </a:p>
          <a:p>
            <a:endParaRPr lang="en-KR" b="1" cap="small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6745D-C6C7-A442-80D8-EA7C6DD0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303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BDFB-3AD0-7C4D-8A66-A8AF049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2DD47-042D-D247-B420-C28098649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Error probability analysis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KR" dirty="0"/>
                  <a:t>Compute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KR" dirty="0"/>
                  <a:t> Error probability caused by quadrature noise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KR" dirty="0"/>
                  <a:t>)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KR" dirty="0"/>
                  <a:t> Error probability caused by in-phase noise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KR" dirty="0"/>
                  <a:t>)</a:t>
                </a:r>
              </a:p>
              <a:p>
                <a:pPr marL="914400" lvl="2" indent="0">
                  <a:buNone/>
                </a:pPr>
                <a:endParaRPr lang="en-KR" dirty="0"/>
              </a:p>
              <a:p>
                <a:pPr marL="457200" lvl="1" indent="0">
                  <a:buNone/>
                </a:pPr>
                <a:endParaRPr lang="en-KR" dirty="0"/>
              </a:p>
              <a:p>
                <a:pPr marL="457200" lvl="1" indent="0">
                  <a:buNone/>
                </a:pPr>
                <a:r>
                  <a:rPr lang="en-KR" dirty="0"/>
                  <a:t>Symbol error probability: </a:t>
                </a:r>
              </a:p>
              <a:p>
                <a:pPr marL="457200" lvl="1" indent="0">
                  <a:buNone/>
                </a:pPr>
                <a:endParaRPr lang="en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69FF"/>
                          </a:solidFill>
                          <a:latin typeface="Cambria Math" panose="02040503050406030204" pitchFamily="18" charset="0"/>
                        </a:rPr>
                        <m:t>=1 −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KR" dirty="0"/>
              </a:p>
              <a:p>
                <a:pPr marL="914400" lvl="2" indent="0">
                  <a:buNone/>
                </a:pPr>
                <a:endParaRPr lang="en-KR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2DD47-042D-D247-B420-C28098649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79888-7AFC-8B42-A8F9-65C51DD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10</a:t>
            </a:fld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D68CF0-E296-C84B-A861-CF1964A7E200}"/>
                  </a:ext>
                </a:extLst>
              </p:cNvPr>
              <p:cNvSpPr txBox="1"/>
              <p:nvPr/>
            </p:nvSpPr>
            <p:spPr>
              <a:xfrm>
                <a:off x="7776743" y="2448733"/>
                <a:ext cx="2661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KR" dirty="0">
                    <a:solidFill>
                      <a:srgbClr val="FF0000"/>
                    </a:solidFill>
                  </a:rPr>
                  <a:t> statistically independent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D68CF0-E296-C84B-A861-CF1964A7E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43" y="2448733"/>
                <a:ext cx="2661626" cy="369332"/>
              </a:xfrm>
              <a:prstGeom prst="rect">
                <a:avLst/>
              </a:prstGeom>
              <a:blipFill>
                <a:blip r:embed="rId3"/>
                <a:stretch>
                  <a:fillRect t="-6667" r="-1429" b="-2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99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C03E-760B-324A-8AB0-54B8CB96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F5B2D-E85C-FA4C-8AA0-0CFF8870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11</a:t>
            </a:fld>
            <a:endParaRPr lang="en-KR"/>
          </a:p>
        </p:txBody>
      </p:sp>
      <p:grpSp>
        <p:nvGrpSpPr>
          <p:cNvPr id="5" name="그룹 18">
            <a:extLst>
              <a:ext uri="{FF2B5EF4-FFF2-40B4-BE49-F238E27FC236}">
                <a16:creationId xmlns:a16="http://schemas.microsoft.com/office/drawing/2014/main" id="{28D33748-6D6F-364E-99D3-5030F52AB2BD}"/>
              </a:ext>
            </a:extLst>
          </p:cNvPr>
          <p:cNvGrpSpPr/>
          <p:nvPr/>
        </p:nvGrpSpPr>
        <p:grpSpPr>
          <a:xfrm>
            <a:off x="1540553" y="1573619"/>
            <a:ext cx="4980749" cy="4106784"/>
            <a:chOff x="16552" y="1573619"/>
            <a:chExt cx="4980749" cy="4106784"/>
          </a:xfrm>
        </p:grpSpPr>
        <p:grpSp>
          <p:nvGrpSpPr>
            <p:cNvPr id="6" name="그룹 11">
              <a:extLst>
                <a:ext uri="{FF2B5EF4-FFF2-40B4-BE49-F238E27FC236}">
                  <a16:creationId xmlns:a16="http://schemas.microsoft.com/office/drawing/2014/main" id="{3A5521C2-10A9-1B43-ADD5-F57A42B30076}"/>
                </a:ext>
              </a:extLst>
            </p:cNvPr>
            <p:cNvGrpSpPr/>
            <p:nvPr/>
          </p:nvGrpSpPr>
          <p:grpSpPr>
            <a:xfrm>
              <a:off x="16552" y="1573619"/>
              <a:ext cx="4980749" cy="4106784"/>
              <a:chOff x="16552" y="1573619"/>
              <a:chExt cx="4980749" cy="4106784"/>
            </a:xfrm>
          </p:grpSpPr>
          <p:pic>
            <p:nvPicPr>
              <p:cNvPr id="10" name="Picture 4" descr="http://ecee.colorado.edu/~ecen4242/UMB/modulate_files/image008.gif">
                <a:extLst>
                  <a:ext uri="{FF2B5EF4-FFF2-40B4-BE49-F238E27FC236}">
                    <a16:creationId xmlns:a16="http://schemas.microsoft.com/office/drawing/2014/main" id="{5C699A5C-0889-A741-A988-5FD3E78DB1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2" y="1573619"/>
                <a:ext cx="4980749" cy="4106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4">
                <a:extLst>
                  <a:ext uri="{FF2B5EF4-FFF2-40B4-BE49-F238E27FC236}">
                    <a16:creationId xmlns:a16="http://schemas.microsoft.com/office/drawing/2014/main" id="{162DCDBD-CB19-F344-914B-7D06269A998E}"/>
                  </a:ext>
                </a:extLst>
              </p:cNvPr>
              <p:cNvSpPr/>
              <p:nvPr/>
            </p:nvSpPr>
            <p:spPr>
              <a:xfrm>
                <a:off x="2158410" y="2743200"/>
                <a:ext cx="861237" cy="82934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98C1D65-4A69-9A4D-8A58-005A21F893F3}"/>
                      </a:ext>
                    </a:extLst>
                  </p:cNvPr>
                  <p:cNvSpPr txBox="1"/>
                  <p:nvPr/>
                </p:nvSpPr>
                <p:spPr>
                  <a:xfrm>
                    <a:off x="2341496" y="3249918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1496" y="3249918"/>
                    <a:ext cx="165430" cy="24622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630" r="-2592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직선 화살표 연결선 15">
              <a:extLst>
                <a:ext uri="{FF2B5EF4-FFF2-40B4-BE49-F238E27FC236}">
                  <a16:creationId xmlns:a16="http://schemas.microsoft.com/office/drawing/2014/main" id="{A4B83822-6B9C-1043-B3AF-0CA1F2B1AE5A}"/>
                </a:ext>
              </a:extLst>
            </p:cNvPr>
            <p:cNvCxnSpPr/>
            <p:nvPr/>
          </p:nvCxnSpPr>
          <p:spPr>
            <a:xfrm flipH="1">
              <a:off x="3019647" y="2413591"/>
              <a:ext cx="691116" cy="4465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9C6E1C-16F1-1C49-BB8B-52F6B50DD539}"/>
                    </a:ext>
                  </a:extLst>
                </p:cNvPr>
                <p:cNvSpPr txBox="1"/>
                <p:nvPr/>
              </p:nvSpPr>
              <p:spPr>
                <a:xfrm>
                  <a:off x="2661976" y="3003697"/>
                  <a:ext cx="2018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976" y="3003697"/>
                  <a:ext cx="20185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r="-303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17">
              <a:extLst>
                <a:ext uri="{FF2B5EF4-FFF2-40B4-BE49-F238E27FC236}">
                  <a16:creationId xmlns:a16="http://schemas.microsoft.com/office/drawing/2014/main" id="{98829928-2346-BB4A-9927-AAA2BC9C3A24}"/>
                </a:ext>
              </a:extLst>
            </p:cNvPr>
            <p:cNvSpPr/>
            <p:nvPr/>
          </p:nvSpPr>
          <p:spPr>
            <a:xfrm>
              <a:off x="3189767" y="1925933"/>
              <a:ext cx="499730" cy="179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506F87-8B7F-364E-B446-46D23595051E}"/>
              </a:ext>
            </a:extLst>
          </p:cNvPr>
          <p:cNvSpPr txBox="1"/>
          <p:nvPr/>
        </p:nvSpPr>
        <p:spPr>
          <a:xfrm>
            <a:off x="3703717" y="2381006"/>
            <a:ext cx="7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Type-I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E6F986-E481-7045-A597-08D8B6B6BA1A}"/>
              </a:ext>
            </a:extLst>
          </p:cNvPr>
          <p:cNvGrpSpPr/>
          <p:nvPr/>
        </p:nvGrpSpPr>
        <p:grpSpPr>
          <a:xfrm>
            <a:off x="6521302" y="1280494"/>
            <a:ext cx="3667581" cy="1877376"/>
            <a:chOff x="2732568" y="1656907"/>
            <a:chExt cx="3667581" cy="1877376"/>
          </a:xfrm>
        </p:grpSpPr>
        <p:cxnSp>
          <p:nvCxnSpPr>
            <p:cNvPr id="15" name="직선 화살표 연결선 6">
              <a:extLst>
                <a:ext uri="{FF2B5EF4-FFF2-40B4-BE49-F238E27FC236}">
                  <a16:creationId xmlns:a16="http://schemas.microsoft.com/office/drawing/2014/main" id="{2C1B7362-6A72-784D-AD48-444E79E0D383}"/>
                </a:ext>
              </a:extLst>
            </p:cNvPr>
            <p:cNvCxnSpPr/>
            <p:nvPr/>
          </p:nvCxnSpPr>
          <p:spPr>
            <a:xfrm flipV="1">
              <a:off x="2732568" y="2498653"/>
              <a:ext cx="3466214" cy="1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9">
              <a:extLst>
                <a:ext uri="{FF2B5EF4-FFF2-40B4-BE49-F238E27FC236}">
                  <a16:creationId xmlns:a16="http://schemas.microsoft.com/office/drawing/2014/main" id="{AF1CFFAE-F607-234A-B42A-CBAED3395F68}"/>
                </a:ext>
              </a:extLst>
            </p:cNvPr>
            <p:cNvCxnSpPr/>
            <p:nvPr/>
          </p:nvCxnSpPr>
          <p:spPr>
            <a:xfrm flipV="1">
              <a:off x="4371975" y="1656907"/>
              <a:ext cx="0" cy="16834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1">
              <a:extLst>
                <a:ext uri="{FF2B5EF4-FFF2-40B4-BE49-F238E27FC236}">
                  <a16:creationId xmlns:a16="http://schemas.microsoft.com/office/drawing/2014/main" id="{764D7583-6905-2346-986C-D973DA7DAA89}"/>
                </a:ext>
              </a:extLst>
            </p:cNvPr>
            <p:cNvSpPr/>
            <p:nvPr/>
          </p:nvSpPr>
          <p:spPr>
            <a:xfrm>
              <a:off x="3941356" y="2057398"/>
              <a:ext cx="861237" cy="8293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E0BE61-7F94-A94F-B989-2FE18568A043}"/>
                    </a:ext>
                  </a:extLst>
                </p:cNvPr>
                <p:cNvSpPr txBox="1"/>
                <p:nvPr/>
              </p:nvSpPr>
              <p:spPr>
                <a:xfrm>
                  <a:off x="4436096" y="2252433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E0BE61-7F94-A94F-B989-2FE18568A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6096" y="2252433"/>
                  <a:ext cx="231154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0526" r="-10526" b="-14286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타원 13">
              <a:extLst>
                <a:ext uri="{FF2B5EF4-FFF2-40B4-BE49-F238E27FC236}">
                  <a16:creationId xmlns:a16="http://schemas.microsoft.com/office/drawing/2014/main" id="{4C1C6C85-A308-B146-BA9A-9414A88480C3}"/>
                </a:ext>
              </a:extLst>
            </p:cNvPr>
            <p:cNvSpPr/>
            <p:nvPr/>
          </p:nvSpPr>
          <p:spPr>
            <a:xfrm>
              <a:off x="4336138" y="245368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DB5D74-47D4-1B4D-95A5-B1E11FA588C9}"/>
                    </a:ext>
                  </a:extLst>
                </p:cNvPr>
                <p:cNvSpPr txBox="1"/>
                <p:nvPr/>
              </p:nvSpPr>
              <p:spPr>
                <a:xfrm>
                  <a:off x="3614923" y="2319560"/>
                  <a:ext cx="2902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DB5D74-47D4-1B4D-95A5-B1E11FA58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923" y="2319560"/>
                  <a:ext cx="290271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348" r="-13043" b="-588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80FC930-68A7-7344-9632-1FA79B5B62C0}"/>
                    </a:ext>
                  </a:extLst>
                </p:cNvPr>
                <p:cNvSpPr txBox="1"/>
                <p:nvPr/>
              </p:nvSpPr>
              <p:spPr>
                <a:xfrm>
                  <a:off x="4086307" y="2886634"/>
                  <a:ext cx="2902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80FC930-68A7-7344-9632-1FA79B5B6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07" y="2886634"/>
                  <a:ext cx="290271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348" r="-13043" b="-5556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A2D9B4E-8111-EA4A-A004-B0A4CEE6DBDB}"/>
                    </a:ext>
                  </a:extLst>
                </p:cNvPr>
                <p:cNvSpPr txBox="1"/>
                <p:nvPr/>
              </p:nvSpPr>
              <p:spPr>
                <a:xfrm>
                  <a:off x="4206812" y="1826920"/>
                  <a:ext cx="1556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A2D9B4E-8111-EA4A-A004-B0A4CEE6D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812" y="1826920"/>
                  <a:ext cx="15562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3077" r="-2307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1E4C15-8A8E-9B4D-A0F7-D83FAA920E12}"/>
                    </a:ext>
                  </a:extLst>
                </p:cNvPr>
                <p:cNvSpPr txBox="1"/>
                <p:nvPr/>
              </p:nvSpPr>
              <p:spPr>
                <a:xfrm>
                  <a:off x="4848307" y="2308929"/>
                  <a:ext cx="1556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1E4C15-8A8E-9B4D-A0F7-D83FAA920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307" y="2308929"/>
                  <a:ext cx="15562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0769" r="-23077" b="-588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23E5C96-F820-3C47-9F53-CCEA184A193E}"/>
                    </a:ext>
                  </a:extLst>
                </p:cNvPr>
                <p:cNvSpPr txBox="1"/>
                <p:nvPr/>
              </p:nvSpPr>
              <p:spPr>
                <a:xfrm>
                  <a:off x="4855687" y="2883720"/>
                  <a:ext cx="1544462" cy="650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23E5C96-F820-3C47-9F53-CCEA184A1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87" y="2883720"/>
                  <a:ext cx="1544462" cy="6505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F18E43-5FB6-EA4F-9926-B10E0E340B3C}"/>
                  </a:ext>
                </a:extLst>
              </p:cNvPr>
              <p:cNvSpPr txBox="1"/>
              <p:nvPr/>
            </p:nvSpPr>
            <p:spPr>
              <a:xfrm>
                <a:off x="6096000" y="3972088"/>
                <a:ext cx="5628720" cy="748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𝑠𝑒𝑛𝑡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&lt;−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F18E43-5FB6-EA4F-9926-B10E0E340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2088"/>
                <a:ext cx="5628720" cy="748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57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BDFB-3AD0-7C4D-8A66-A8AF049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79888-7AFC-8B42-A8F9-65C51DD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12</a:t>
            </a:fld>
            <a:endParaRPr lang="en-KR"/>
          </a:p>
        </p:txBody>
      </p:sp>
      <p:grpSp>
        <p:nvGrpSpPr>
          <p:cNvPr id="5" name="그룹 18">
            <a:extLst>
              <a:ext uri="{FF2B5EF4-FFF2-40B4-BE49-F238E27FC236}">
                <a16:creationId xmlns:a16="http://schemas.microsoft.com/office/drawing/2014/main" id="{2676D0AB-A38C-4346-ACCC-8C9DFC0C42E7}"/>
              </a:ext>
            </a:extLst>
          </p:cNvPr>
          <p:cNvGrpSpPr/>
          <p:nvPr/>
        </p:nvGrpSpPr>
        <p:grpSpPr>
          <a:xfrm>
            <a:off x="1540553" y="1573619"/>
            <a:ext cx="4980749" cy="4106784"/>
            <a:chOff x="16552" y="1573619"/>
            <a:chExt cx="4980749" cy="4106784"/>
          </a:xfrm>
        </p:grpSpPr>
        <p:grpSp>
          <p:nvGrpSpPr>
            <p:cNvPr id="6" name="그룹 11">
              <a:extLst>
                <a:ext uri="{FF2B5EF4-FFF2-40B4-BE49-F238E27FC236}">
                  <a16:creationId xmlns:a16="http://schemas.microsoft.com/office/drawing/2014/main" id="{16CBE5B1-CFF5-3545-8AD3-D13510B3A0CA}"/>
                </a:ext>
              </a:extLst>
            </p:cNvPr>
            <p:cNvGrpSpPr/>
            <p:nvPr/>
          </p:nvGrpSpPr>
          <p:grpSpPr>
            <a:xfrm>
              <a:off x="16552" y="1573619"/>
              <a:ext cx="4980749" cy="4106784"/>
              <a:chOff x="16552" y="1573619"/>
              <a:chExt cx="4980749" cy="4106784"/>
            </a:xfrm>
          </p:grpSpPr>
          <p:pic>
            <p:nvPicPr>
              <p:cNvPr id="10" name="Picture 4" descr="http://ecee.colorado.edu/~ecen4242/UMB/modulate_files/image008.gif">
                <a:extLst>
                  <a:ext uri="{FF2B5EF4-FFF2-40B4-BE49-F238E27FC236}">
                    <a16:creationId xmlns:a16="http://schemas.microsoft.com/office/drawing/2014/main" id="{7C2A4879-8920-F94B-AEF1-D5442FDB3A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2" y="1573619"/>
                <a:ext cx="4980749" cy="4106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F056509-A29D-654D-B65A-222E188B65C8}"/>
                      </a:ext>
                    </a:extLst>
                  </p:cNvPr>
                  <p:cNvSpPr txBox="1"/>
                  <p:nvPr/>
                </p:nvSpPr>
                <p:spPr>
                  <a:xfrm>
                    <a:off x="2340883" y="4947404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0883" y="4947404"/>
                    <a:ext cx="165430" cy="24622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630" r="-25926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직선 화살표 연결선 15">
              <a:extLst>
                <a:ext uri="{FF2B5EF4-FFF2-40B4-BE49-F238E27FC236}">
                  <a16:creationId xmlns:a16="http://schemas.microsoft.com/office/drawing/2014/main" id="{B2338A25-31A0-F342-8558-FEBA3A8CBA6A}"/>
                </a:ext>
              </a:extLst>
            </p:cNvPr>
            <p:cNvCxnSpPr/>
            <p:nvPr/>
          </p:nvCxnSpPr>
          <p:spPr>
            <a:xfrm flipH="1">
              <a:off x="3078127" y="4040373"/>
              <a:ext cx="691116" cy="4465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084A96-D9C3-2F4B-B3DB-5FF454690481}"/>
                    </a:ext>
                  </a:extLst>
                </p:cNvPr>
                <p:cNvSpPr txBox="1"/>
                <p:nvPr/>
              </p:nvSpPr>
              <p:spPr>
                <a:xfrm>
                  <a:off x="2661976" y="4885660"/>
                  <a:ext cx="19864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976" y="4885660"/>
                  <a:ext cx="198644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625" r="-625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17">
              <a:extLst>
                <a:ext uri="{FF2B5EF4-FFF2-40B4-BE49-F238E27FC236}">
                  <a16:creationId xmlns:a16="http://schemas.microsoft.com/office/drawing/2014/main" id="{ECD9684B-4D40-DD4D-A684-555F3B9FD7B6}"/>
                </a:ext>
              </a:extLst>
            </p:cNvPr>
            <p:cNvSpPr/>
            <p:nvPr/>
          </p:nvSpPr>
          <p:spPr>
            <a:xfrm>
              <a:off x="3189767" y="1925933"/>
              <a:ext cx="499730" cy="179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9">
            <a:extLst>
              <a:ext uri="{FF2B5EF4-FFF2-40B4-BE49-F238E27FC236}">
                <a16:creationId xmlns:a16="http://schemas.microsoft.com/office/drawing/2014/main" id="{52B9FED0-8D5B-4146-BCC2-407874E4D641}"/>
              </a:ext>
            </a:extLst>
          </p:cNvPr>
          <p:cNvGrpSpPr/>
          <p:nvPr/>
        </p:nvGrpSpPr>
        <p:grpSpPr>
          <a:xfrm>
            <a:off x="3682409" y="4486941"/>
            <a:ext cx="861238" cy="797441"/>
            <a:chOff x="2158409" y="4486940"/>
            <a:chExt cx="861238" cy="797441"/>
          </a:xfrm>
          <a:effectLst/>
        </p:grpSpPr>
        <p:cxnSp>
          <p:nvCxnSpPr>
            <p:cNvPr id="14" name="직선 연결선 6">
              <a:extLst>
                <a:ext uri="{FF2B5EF4-FFF2-40B4-BE49-F238E27FC236}">
                  <a16:creationId xmlns:a16="http://schemas.microsoft.com/office/drawing/2014/main" id="{682D5742-A7B7-B043-A697-531CFE6B535D}"/>
                </a:ext>
              </a:extLst>
            </p:cNvPr>
            <p:cNvCxnSpPr/>
            <p:nvPr/>
          </p:nvCxnSpPr>
          <p:spPr>
            <a:xfrm>
              <a:off x="2158409" y="4486940"/>
              <a:ext cx="86123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2">
              <a:extLst>
                <a:ext uri="{FF2B5EF4-FFF2-40B4-BE49-F238E27FC236}">
                  <a16:creationId xmlns:a16="http://schemas.microsoft.com/office/drawing/2014/main" id="{C85FAA6B-46A0-CF44-B827-CB12E497CDEF}"/>
                </a:ext>
              </a:extLst>
            </p:cNvPr>
            <p:cNvCxnSpPr/>
            <p:nvPr/>
          </p:nvCxnSpPr>
          <p:spPr>
            <a:xfrm>
              <a:off x="3019647" y="4486940"/>
              <a:ext cx="0" cy="79744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4">
              <a:extLst>
                <a:ext uri="{FF2B5EF4-FFF2-40B4-BE49-F238E27FC236}">
                  <a16:creationId xmlns:a16="http://schemas.microsoft.com/office/drawing/2014/main" id="{23F2FF75-E060-C34E-AA74-8318E3F84453}"/>
                </a:ext>
              </a:extLst>
            </p:cNvPr>
            <p:cNvCxnSpPr/>
            <p:nvPr/>
          </p:nvCxnSpPr>
          <p:spPr>
            <a:xfrm>
              <a:off x="2158409" y="4486940"/>
              <a:ext cx="0" cy="79744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26005F-5C04-C549-8B3F-5893BEFB60A5}"/>
              </a:ext>
            </a:extLst>
          </p:cNvPr>
          <p:cNvSpPr txBox="1"/>
          <p:nvPr/>
        </p:nvSpPr>
        <p:spPr>
          <a:xfrm>
            <a:off x="3685053" y="4115368"/>
            <a:ext cx="81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Type-II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7E2689-151E-2E4C-A3BD-3C51E907C078}"/>
              </a:ext>
            </a:extLst>
          </p:cNvPr>
          <p:cNvGrpSpPr/>
          <p:nvPr/>
        </p:nvGrpSpPr>
        <p:grpSpPr>
          <a:xfrm>
            <a:off x="6026936" y="1573619"/>
            <a:ext cx="3667581" cy="1877376"/>
            <a:chOff x="2732568" y="1656907"/>
            <a:chExt cx="3667581" cy="1877376"/>
          </a:xfrm>
        </p:grpSpPr>
        <p:cxnSp>
          <p:nvCxnSpPr>
            <p:cNvPr id="18" name="직선 화살표 연결선 6">
              <a:extLst>
                <a:ext uri="{FF2B5EF4-FFF2-40B4-BE49-F238E27FC236}">
                  <a16:creationId xmlns:a16="http://schemas.microsoft.com/office/drawing/2014/main" id="{884B9EC1-98A1-564B-BEE5-C638AB1DFCBC}"/>
                </a:ext>
              </a:extLst>
            </p:cNvPr>
            <p:cNvCxnSpPr/>
            <p:nvPr/>
          </p:nvCxnSpPr>
          <p:spPr>
            <a:xfrm flipV="1">
              <a:off x="2732568" y="2498653"/>
              <a:ext cx="3466214" cy="1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9">
              <a:extLst>
                <a:ext uri="{FF2B5EF4-FFF2-40B4-BE49-F238E27FC236}">
                  <a16:creationId xmlns:a16="http://schemas.microsoft.com/office/drawing/2014/main" id="{AE5B59A5-5510-C345-A699-51E2111684B8}"/>
                </a:ext>
              </a:extLst>
            </p:cNvPr>
            <p:cNvCxnSpPr/>
            <p:nvPr/>
          </p:nvCxnSpPr>
          <p:spPr>
            <a:xfrm flipV="1">
              <a:off x="4371975" y="1656907"/>
              <a:ext cx="0" cy="16834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9B0F84E-3EB5-C941-869E-2DF23C797C2A}"/>
                    </a:ext>
                  </a:extLst>
                </p:cNvPr>
                <p:cNvSpPr txBox="1"/>
                <p:nvPr/>
              </p:nvSpPr>
              <p:spPr>
                <a:xfrm>
                  <a:off x="4436096" y="2252433"/>
                  <a:ext cx="2279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9B0F84E-3EB5-C941-869E-2DF23C797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6096" y="2252433"/>
                  <a:ext cx="227948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0526" r="-10526" b="-14286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타원 13">
              <a:extLst>
                <a:ext uri="{FF2B5EF4-FFF2-40B4-BE49-F238E27FC236}">
                  <a16:creationId xmlns:a16="http://schemas.microsoft.com/office/drawing/2014/main" id="{3A3F2B4D-B320-2843-B338-4EE2DF0A2B69}"/>
                </a:ext>
              </a:extLst>
            </p:cNvPr>
            <p:cNvSpPr/>
            <p:nvPr/>
          </p:nvSpPr>
          <p:spPr>
            <a:xfrm>
              <a:off x="4336138" y="245368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17CDA50-650E-C64B-B29D-884149A7A508}"/>
                    </a:ext>
                  </a:extLst>
                </p:cNvPr>
                <p:cNvSpPr txBox="1"/>
                <p:nvPr/>
              </p:nvSpPr>
              <p:spPr>
                <a:xfrm>
                  <a:off x="3614923" y="2319560"/>
                  <a:ext cx="2902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17CDA50-650E-C64B-B29D-884149A7A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923" y="2319560"/>
                  <a:ext cx="290271" cy="215444"/>
                </a:xfrm>
                <a:prstGeom prst="rect">
                  <a:avLst/>
                </a:prstGeom>
                <a:blipFill>
                  <a:blip r:embed="rId6"/>
                  <a:stretch>
                    <a:fillRect r="-12500" b="-588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510C998-B900-254F-97EE-3A9C4402615B}"/>
                    </a:ext>
                  </a:extLst>
                </p:cNvPr>
                <p:cNvSpPr txBox="1"/>
                <p:nvPr/>
              </p:nvSpPr>
              <p:spPr>
                <a:xfrm>
                  <a:off x="4086307" y="2886634"/>
                  <a:ext cx="2902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510C998-B900-254F-97EE-3A9C44026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07" y="2886634"/>
                  <a:ext cx="290271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348" r="-13043" b="-5556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62CFCF2-1FED-7048-A6DF-A8D06178A338}"/>
                    </a:ext>
                  </a:extLst>
                </p:cNvPr>
                <p:cNvSpPr txBox="1"/>
                <p:nvPr/>
              </p:nvSpPr>
              <p:spPr>
                <a:xfrm>
                  <a:off x="4206812" y="1826920"/>
                  <a:ext cx="1556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62CFCF2-1FED-7048-A6DF-A8D06178A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812" y="1826920"/>
                  <a:ext cx="15562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3077" r="-23077" b="-5556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9ED7776-2BFA-2248-8C3C-C32396D97810}"/>
                    </a:ext>
                  </a:extLst>
                </p:cNvPr>
                <p:cNvSpPr txBox="1"/>
                <p:nvPr/>
              </p:nvSpPr>
              <p:spPr>
                <a:xfrm>
                  <a:off x="4848307" y="2308929"/>
                  <a:ext cx="1556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9ED7776-2BFA-2248-8C3C-C32396D97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307" y="2308929"/>
                  <a:ext cx="15562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0769" r="-23077" b="-5882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그룹 19">
              <a:extLst>
                <a:ext uri="{FF2B5EF4-FFF2-40B4-BE49-F238E27FC236}">
                  <a16:creationId xmlns:a16="http://schemas.microsoft.com/office/drawing/2014/main" id="{F21277C7-9440-7C43-87C8-BCD2957F484A}"/>
                </a:ext>
              </a:extLst>
            </p:cNvPr>
            <p:cNvGrpSpPr/>
            <p:nvPr/>
          </p:nvGrpSpPr>
          <p:grpSpPr>
            <a:xfrm>
              <a:off x="3958357" y="2126967"/>
              <a:ext cx="861238" cy="797441"/>
              <a:chOff x="2158409" y="4486940"/>
              <a:chExt cx="861238" cy="797441"/>
            </a:xfrm>
            <a:effectLst/>
          </p:grpSpPr>
          <p:cxnSp>
            <p:nvCxnSpPr>
              <p:cNvPr id="27" name="직선 연결선 20">
                <a:extLst>
                  <a:ext uri="{FF2B5EF4-FFF2-40B4-BE49-F238E27FC236}">
                    <a16:creationId xmlns:a16="http://schemas.microsoft.com/office/drawing/2014/main" id="{46617515-B960-4A4B-8569-AE299046AD7F}"/>
                  </a:ext>
                </a:extLst>
              </p:cNvPr>
              <p:cNvCxnSpPr/>
              <p:nvPr/>
            </p:nvCxnSpPr>
            <p:spPr>
              <a:xfrm>
                <a:off x="2158409" y="4486940"/>
                <a:ext cx="861238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1">
                <a:extLst>
                  <a:ext uri="{FF2B5EF4-FFF2-40B4-BE49-F238E27FC236}">
                    <a16:creationId xmlns:a16="http://schemas.microsoft.com/office/drawing/2014/main" id="{EFEDF73F-5569-0446-A5DD-9C15A428C1F5}"/>
                  </a:ext>
                </a:extLst>
              </p:cNvPr>
              <p:cNvCxnSpPr/>
              <p:nvPr/>
            </p:nvCxnSpPr>
            <p:spPr>
              <a:xfrm>
                <a:off x="3019647" y="4486940"/>
                <a:ext cx="0" cy="79744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2">
                <a:extLst>
                  <a:ext uri="{FF2B5EF4-FFF2-40B4-BE49-F238E27FC236}">
                    <a16:creationId xmlns:a16="http://schemas.microsoft.com/office/drawing/2014/main" id="{CFDEFCBB-A8BC-B640-913F-CD5C5AC677A8}"/>
                  </a:ext>
                </a:extLst>
              </p:cNvPr>
              <p:cNvCxnSpPr/>
              <p:nvPr/>
            </p:nvCxnSpPr>
            <p:spPr>
              <a:xfrm>
                <a:off x="2158409" y="4486940"/>
                <a:ext cx="0" cy="79744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A7F1A2A-5FFA-4E4F-BD59-66D2CAD28974}"/>
                    </a:ext>
                  </a:extLst>
                </p:cNvPr>
                <p:cNvSpPr txBox="1"/>
                <p:nvPr/>
              </p:nvSpPr>
              <p:spPr>
                <a:xfrm>
                  <a:off x="4855687" y="2883720"/>
                  <a:ext cx="1544462" cy="650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A7F1A2A-5FFA-4E4F-BD59-66D2CAD28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87" y="2883720"/>
                  <a:ext cx="1544462" cy="6505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D833F6-BEFB-9B44-A6C1-233C5CDABB65}"/>
                  </a:ext>
                </a:extLst>
              </p:cNvPr>
              <p:cNvSpPr txBox="1"/>
              <p:nvPr/>
            </p:nvSpPr>
            <p:spPr>
              <a:xfrm>
                <a:off x="7033408" y="4406285"/>
                <a:ext cx="4025076" cy="748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𝑠𝑒𝑛𝑡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D833F6-BEFB-9B44-A6C1-233C5CD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408" y="4406285"/>
                <a:ext cx="4025076" cy="748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86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BDFB-3AD0-7C4D-8A66-A8AF049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79888-7AFC-8B42-A8F9-65C51DD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13</a:t>
            </a:fld>
            <a:endParaRPr lang="en-K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8F211E-4EF0-1D4D-B1E0-DE78C7FB0871}"/>
              </a:ext>
            </a:extLst>
          </p:cNvPr>
          <p:cNvGrpSpPr/>
          <p:nvPr/>
        </p:nvGrpSpPr>
        <p:grpSpPr>
          <a:xfrm>
            <a:off x="3819267" y="1453746"/>
            <a:ext cx="4980749" cy="4106784"/>
            <a:chOff x="2207443" y="603441"/>
            <a:chExt cx="4980749" cy="4106784"/>
          </a:xfrm>
        </p:grpSpPr>
        <p:grpSp>
          <p:nvGrpSpPr>
            <p:cNvPr id="15" name="그룹 3">
              <a:extLst>
                <a:ext uri="{FF2B5EF4-FFF2-40B4-BE49-F238E27FC236}">
                  <a16:creationId xmlns:a16="http://schemas.microsoft.com/office/drawing/2014/main" id="{4848E85A-EE9C-4A4E-B861-A0FE7817260D}"/>
                </a:ext>
              </a:extLst>
            </p:cNvPr>
            <p:cNvGrpSpPr/>
            <p:nvPr/>
          </p:nvGrpSpPr>
          <p:grpSpPr>
            <a:xfrm>
              <a:off x="2207443" y="603441"/>
              <a:ext cx="4980749" cy="4106784"/>
              <a:chOff x="16552" y="1573619"/>
              <a:chExt cx="4980749" cy="4106784"/>
            </a:xfrm>
          </p:grpSpPr>
          <p:grpSp>
            <p:nvGrpSpPr>
              <p:cNvPr id="16" name="그룹 4">
                <a:extLst>
                  <a:ext uri="{FF2B5EF4-FFF2-40B4-BE49-F238E27FC236}">
                    <a16:creationId xmlns:a16="http://schemas.microsoft.com/office/drawing/2014/main" id="{D5B314FB-261C-844B-845F-9F20F259E8EB}"/>
                  </a:ext>
                </a:extLst>
              </p:cNvPr>
              <p:cNvGrpSpPr/>
              <p:nvPr/>
            </p:nvGrpSpPr>
            <p:grpSpPr>
              <a:xfrm>
                <a:off x="16552" y="1573619"/>
                <a:ext cx="4980749" cy="4106784"/>
                <a:chOff x="16552" y="1573619"/>
                <a:chExt cx="4980749" cy="4106784"/>
              </a:xfrm>
            </p:grpSpPr>
            <p:pic>
              <p:nvPicPr>
                <p:cNvPr id="18" name="Picture 4" descr="http://ecee.colorado.edu/~ecen4242/UMB/modulate_files/image008.gif">
                  <a:extLst>
                    <a:ext uri="{FF2B5EF4-FFF2-40B4-BE49-F238E27FC236}">
                      <a16:creationId xmlns:a16="http://schemas.microsoft.com/office/drawing/2014/main" id="{EFFA4E03-707C-184E-ADF4-DF63D0E164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552" y="1573619"/>
                  <a:ext cx="4980749" cy="4106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직사각형 9">
                  <a:extLst>
                    <a:ext uri="{FF2B5EF4-FFF2-40B4-BE49-F238E27FC236}">
                      <a16:creationId xmlns:a16="http://schemas.microsoft.com/office/drawing/2014/main" id="{1E770407-75CC-764D-8598-5884C3F38EE7}"/>
                    </a:ext>
                  </a:extLst>
                </p:cNvPr>
                <p:cNvSpPr/>
                <p:nvPr/>
              </p:nvSpPr>
              <p:spPr>
                <a:xfrm>
                  <a:off x="2158410" y="2743200"/>
                  <a:ext cx="861237" cy="829340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7">
                <a:extLst>
                  <a:ext uri="{FF2B5EF4-FFF2-40B4-BE49-F238E27FC236}">
                    <a16:creationId xmlns:a16="http://schemas.microsoft.com/office/drawing/2014/main" id="{03BF4B6C-7B69-C94F-B6D0-49A872204E90}"/>
                  </a:ext>
                </a:extLst>
              </p:cNvPr>
              <p:cNvSpPr/>
              <p:nvPr/>
            </p:nvSpPr>
            <p:spPr>
              <a:xfrm>
                <a:off x="3189767" y="1925933"/>
                <a:ext cx="499730" cy="179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1">
              <a:extLst>
                <a:ext uri="{FF2B5EF4-FFF2-40B4-BE49-F238E27FC236}">
                  <a16:creationId xmlns:a16="http://schemas.microsoft.com/office/drawing/2014/main" id="{8FCC2A9F-7491-7242-AAB7-50CC0F218E8B}"/>
                </a:ext>
              </a:extLst>
            </p:cNvPr>
            <p:cNvSpPr/>
            <p:nvPr/>
          </p:nvSpPr>
          <p:spPr>
            <a:xfrm>
              <a:off x="3488064" y="1773022"/>
              <a:ext cx="861237" cy="8293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12">
              <a:extLst>
                <a:ext uri="{FF2B5EF4-FFF2-40B4-BE49-F238E27FC236}">
                  <a16:creationId xmlns:a16="http://schemas.microsoft.com/office/drawing/2014/main" id="{AFEDBFA8-8156-A949-B0A7-CC754BD3525E}"/>
                </a:ext>
              </a:extLst>
            </p:cNvPr>
            <p:cNvSpPr/>
            <p:nvPr/>
          </p:nvSpPr>
          <p:spPr>
            <a:xfrm>
              <a:off x="3488064" y="2624557"/>
              <a:ext cx="861237" cy="8293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13">
              <a:extLst>
                <a:ext uri="{FF2B5EF4-FFF2-40B4-BE49-F238E27FC236}">
                  <a16:creationId xmlns:a16="http://schemas.microsoft.com/office/drawing/2014/main" id="{BC202F64-BFC5-E749-9338-78BDC21FEBC9}"/>
                </a:ext>
              </a:extLst>
            </p:cNvPr>
            <p:cNvSpPr/>
            <p:nvPr/>
          </p:nvSpPr>
          <p:spPr>
            <a:xfrm>
              <a:off x="4350709" y="2612995"/>
              <a:ext cx="861237" cy="8293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14">
              <a:extLst>
                <a:ext uri="{FF2B5EF4-FFF2-40B4-BE49-F238E27FC236}">
                  <a16:creationId xmlns:a16="http://schemas.microsoft.com/office/drawing/2014/main" id="{6765AFAE-E082-1442-89ED-1FAD8118D57B}"/>
                </a:ext>
              </a:extLst>
            </p:cNvPr>
            <p:cNvSpPr/>
            <p:nvPr/>
          </p:nvSpPr>
          <p:spPr>
            <a:xfrm>
              <a:off x="2607695" y="958178"/>
              <a:ext cx="861237" cy="82934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5">
              <a:extLst>
                <a:ext uri="{FF2B5EF4-FFF2-40B4-BE49-F238E27FC236}">
                  <a16:creationId xmlns:a16="http://schemas.microsoft.com/office/drawing/2014/main" id="{6A9BFE68-0F15-604D-AD5D-7A9590B1F13F}"/>
                </a:ext>
              </a:extLst>
            </p:cNvPr>
            <p:cNvSpPr/>
            <p:nvPr/>
          </p:nvSpPr>
          <p:spPr>
            <a:xfrm>
              <a:off x="4346763" y="950519"/>
              <a:ext cx="861237" cy="82934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6">
              <a:extLst>
                <a:ext uri="{FF2B5EF4-FFF2-40B4-BE49-F238E27FC236}">
                  <a16:creationId xmlns:a16="http://schemas.microsoft.com/office/drawing/2014/main" id="{B3576065-4A79-F345-AC70-6E9D6807B969}"/>
                </a:ext>
              </a:extLst>
            </p:cNvPr>
            <p:cNvSpPr/>
            <p:nvPr/>
          </p:nvSpPr>
          <p:spPr>
            <a:xfrm>
              <a:off x="5223771" y="955096"/>
              <a:ext cx="861237" cy="82934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2363F977-D96B-0B45-B9E2-448FE9A3CF7F}"/>
                </a:ext>
              </a:extLst>
            </p:cNvPr>
            <p:cNvSpPr/>
            <p:nvPr/>
          </p:nvSpPr>
          <p:spPr>
            <a:xfrm>
              <a:off x="2611251" y="3470585"/>
              <a:ext cx="861237" cy="82934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954C32FD-C99D-514F-A34F-DC8F72D51345}"/>
                </a:ext>
              </a:extLst>
            </p:cNvPr>
            <p:cNvSpPr/>
            <p:nvPr/>
          </p:nvSpPr>
          <p:spPr>
            <a:xfrm>
              <a:off x="3477311" y="3451721"/>
              <a:ext cx="861237" cy="82934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9">
              <a:extLst>
                <a:ext uri="{FF2B5EF4-FFF2-40B4-BE49-F238E27FC236}">
                  <a16:creationId xmlns:a16="http://schemas.microsoft.com/office/drawing/2014/main" id="{89DA4702-76EA-134E-9054-E1790D96C6E1}"/>
                </a:ext>
              </a:extLst>
            </p:cNvPr>
            <p:cNvSpPr/>
            <p:nvPr/>
          </p:nvSpPr>
          <p:spPr>
            <a:xfrm>
              <a:off x="3469755" y="960417"/>
              <a:ext cx="861237" cy="82934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0">
              <a:extLst>
                <a:ext uri="{FF2B5EF4-FFF2-40B4-BE49-F238E27FC236}">
                  <a16:creationId xmlns:a16="http://schemas.microsoft.com/office/drawing/2014/main" id="{D0340A88-AFF3-4E47-9D5F-9269EEBE490C}"/>
                </a:ext>
              </a:extLst>
            </p:cNvPr>
            <p:cNvSpPr/>
            <p:nvPr/>
          </p:nvSpPr>
          <p:spPr>
            <a:xfrm>
              <a:off x="2605441" y="1804921"/>
              <a:ext cx="861237" cy="8293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1">
              <a:extLst>
                <a:ext uri="{FF2B5EF4-FFF2-40B4-BE49-F238E27FC236}">
                  <a16:creationId xmlns:a16="http://schemas.microsoft.com/office/drawing/2014/main" id="{2B3BCBB2-FA82-0247-8214-ADCC51A60278}"/>
                </a:ext>
              </a:extLst>
            </p:cNvPr>
            <p:cNvSpPr/>
            <p:nvPr/>
          </p:nvSpPr>
          <p:spPr>
            <a:xfrm>
              <a:off x="5222699" y="1773022"/>
              <a:ext cx="861237" cy="8293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2">
              <a:extLst>
                <a:ext uri="{FF2B5EF4-FFF2-40B4-BE49-F238E27FC236}">
                  <a16:creationId xmlns:a16="http://schemas.microsoft.com/office/drawing/2014/main" id="{DB6B8807-358F-FE4D-9CDC-5708D29BF1FE}"/>
                </a:ext>
              </a:extLst>
            </p:cNvPr>
            <p:cNvSpPr/>
            <p:nvPr/>
          </p:nvSpPr>
          <p:spPr>
            <a:xfrm>
              <a:off x="5222699" y="2626875"/>
              <a:ext cx="861237" cy="8293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23">
              <a:extLst>
                <a:ext uri="{FF2B5EF4-FFF2-40B4-BE49-F238E27FC236}">
                  <a16:creationId xmlns:a16="http://schemas.microsoft.com/office/drawing/2014/main" id="{BB51819F-9FCF-3D44-BD9A-74B631BB8B58}"/>
                </a:ext>
              </a:extLst>
            </p:cNvPr>
            <p:cNvSpPr/>
            <p:nvPr/>
          </p:nvSpPr>
          <p:spPr>
            <a:xfrm>
              <a:off x="2602719" y="2619324"/>
              <a:ext cx="861237" cy="8293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24">
              <a:extLst>
                <a:ext uri="{FF2B5EF4-FFF2-40B4-BE49-F238E27FC236}">
                  <a16:creationId xmlns:a16="http://schemas.microsoft.com/office/drawing/2014/main" id="{CC22753C-FFD1-B444-A5EA-ED2608E7FC46}"/>
                </a:ext>
              </a:extLst>
            </p:cNvPr>
            <p:cNvSpPr/>
            <p:nvPr/>
          </p:nvSpPr>
          <p:spPr>
            <a:xfrm>
              <a:off x="4362776" y="3455286"/>
              <a:ext cx="861237" cy="82934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25">
              <a:extLst>
                <a:ext uri="{FF2B5EF4-FFF2-40B4-BE49-F238E27FC236}">
                  <a16:creationId xmlns:a16="http://schemas.microsoft.com/office/drawing/2014/main" id="{7946AF52-97FF-204F-91C0-ED1CAD7FF423}"/>
                </a:ext>
              </a:extLst>
            </p:cNvPr>
            <p:cNvSpPr/>
            <p:nvPr/>
          </p:nvSpPr>
          <p:spPr>
            <a:xfrm>
              <a:off x="5234988" y="3448152"/>
              <a:ext cx="861237" cy="82934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8B1F74-9178-2349-A604-40441AB378C0}"/>
                  </a:ext>
                </a:extLst>
              </p:cNvPr>
              <p:cNvSpPr txBox="1"/>
              <p:nvPr/>
            </p:nvSpPr>
            <p:spPr>
              <a:xfrm>
                <a:off x="3051031" y="5712080"/>
                <a:ext cx="6089937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ko-KR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ko-KR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K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8B1F74-9178-2349-A604-40441AB37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31" y="5712080"/>
                <a:ext cx="6089937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16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BDFB-3AD0-7C4D-8A66-A8AF049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2DD47-042D-D247-B420-C28098649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</a:t>
                </a:r>
                <a:r>
                  <a:rPr lang="en-KR" dirty="0"/>
                  <a:t>he error probability via Q-channel:</a:t>
                </a:r>
              </a:p>
              <a:p>
                <a:endParaRPr lang="en-KR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KR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KR" sz="1050" dirty="0">
                  <a:solidFill>
                    <a:srgbClr val="FF0000"/>
                  </a:solidFill>
                </a:endParaRPr>
              </a:p>
              <a:p>
                <a:r>
                  <a:rPr lang="en-KR" dirty="0"/>
                  <a:t>The error probabilty via I-channel:</a:t>
                </a:r>
              </a:p>
              <a:p>
                <a:endParaRPr lang="en-KR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KR" sz="11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KR" dirty="0"/>
                  <a:t>Symbol error probability:</a:t>
                </a:r>
              </a:p>
              <a:p>
                <a:pPr marL="457200" lvl="1" indent="0">
                  <a:buNone/>
                </a:pPr>
                <a:endParaRPr lang="en-KR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69FF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69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69F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KR" dirty="0"/>
              </a:p>
              <a:p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2DD47-042D-D247-B420-C28098649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79888-7AFC-8B42-A8F9-65C51DD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911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BDFB-3AD0-7C4D-8A66-A8AF049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DD47-042D-D247-B420-C2809864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SNR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79888-7AFC-8B42-A8F9-65C51DD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15</a:t>
            </a:fld>
            <a:endParaRPr lang="en-KR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F85265-1BA4-094F-966D-AC1735A55BA1}"/>
              </a:ext>
            </a:extLst>
          </p:cNvPr>
          <p:cNvGrpSpPr/>
          <p:nvPr/>
        </p:nvGrpSpPr>
        <p:grpSpPr>
          <a:xfrm>
            <a:off x="3605625" y="1012824"/>
            <a:ext cx="4980749" cy="4106784"/>
            <a:chOff x="2176875" y="1010457"/>
            <a:chExt cx="4980749" cy="4106784"/>
          </a:xfrm>
        </p:grpSpPr>
        <p:grpSp>
          <p:nvGrpSpPr>
            <p:cNvPr id="6" name="그룹 3">
              <a:extLst>
                <a:ext uri="{FF2B5EF4-FFF2-40B4-BE49-F238E27FC236}">
                  <a16:creationId xmlns:a16="http://schemas.microsoft.com/office/drawing/2014/main" id="{23AEE271-85AD-FD46-8DC7-9BE919742A49}"/>
                </a:ext>
              </a:extLst>
            </p:cNvPr>
            <p:cNvGrpSpPr/>
            <p:nvPr/>
          </p:nvGrpSpPr>
          <p:grpSpPr>
            <a:xfrm>
              <a:off x="2176875" y="1010457"/>
              <a:ext cx="4980749" cy="4106784"/>
              <a:chOff x="16552" y="1573619"/>
              <a:chExt cx="4980749" cy="4106784"/>
            </a:xfrm>
            <a:effectLst/>
          </p:grpSpPr>
          <p:pic>
            <p:nvPicPr>
              <p:cNvPr id="7" name="Picture 4" descr="http://ecee.colorado.edu/~ecen4242/UMB/modulate_files/image008.gif">
                <a:extLst>
                  <a:ext uri="{FF2B5EF4-FFF2-40B4-BE49-F238E27FC236}">
                    <a16:creationId xmlns:a16="http://schemas.microsoft.com/office/drawing/2014/main" id="{1670F369-FF4F-D740-BF4D-BCD3B9B3E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2" y="1573619"/>
                <a:ext cx="4980749" cy="4106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직사각형 6">
                <a:extLst>
                  <a:ext uri="{FF2B5EF4-FFF2-40B4-BE49-F238E27FC236}">
                    <a16:creationId xmlns:a16="http://schemas.microsoft.com/office/drawing/2014/main" id="{8C8800CC-F3A0-5B46-A179-CF03F1FEE878}"/>
                  </a:ext>
                </a:extLst>
              </p:cNvPr>
              <p:cNvSpPr/>
              <p:nvPr/>
            </p:nvSpPr>
            <p:spPr>
              <a:xfrm>
                <a:off x="3189767" y="1925933"/>
                <a:ext cx="499730" cy="179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11">
              <a:extLst>
                <a:ext uri="{FF2B5EF4-FFF2-40B4-BE49-F238E27FC236}">
                  <a16:creationId xmlns:a16="http://schemas.microsoft.com/office/drawing/2014/main" id="{BE19A2BA-BCCD-334D-A771-6A52E2796A03}"/>
                </a:ext>
              </a:extLst>
            </p:cNvPr>
            <p:cNvSpPr/>
            <p:nvPr/>
          </p:nvSpPr>
          <p:spPr>
            <a:xfrm>
              <a:off x="3592098" y="2286000"/>
              <a:ext cx="1554060" cy="13609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12">
              <a:extLst>
                <a:ext uri="{FF2B5EF4-FFF2-40B4-BE49-F238E27FC236}">
                  <a16:creationId xmlns:a16="http://schemas.microsoft.com/office/drawing/2014/main" id="{E00A1081-3EA7-A24A-888A-C7CA79BD9B5C}"/>
                </a:ext>
              </a:extLst>
            </p:cNvPr>
            <p:cNvSpPr/>
            <p:nvPr/>
          </p:nvSpPr>
          <p:spPr>
            <a:xfrm>
              <a:off x="2764464" y="2169042"/>
              <a:ext cx="552893" cy="171184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3">
              <a:extLst>
                <a:ext uri="{FF2B5EF4-FFF2-40B4-BE49-F238E27FC236}">
                  <a16:creationId xmlns:a16="http://schemas.microsoft.com/office/drawing/2014/main" id="{248683D8-DFE2-5240-840D-4DF3393DA5ED}"/>
                </a:ext>
              </a:extLst>
            </p:cNvPr>
            <p:cNvSpPr/>
            <p:nvPr/>
          </p:nvSpPr>
          <p:spPr>
            <a:xfrm>
              <a:off x="5326095" y="2179959"/>
              <a:ext cx="552893" cy="171184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4">
              <a:extLst>
                <a:ext uri="{FF2B5EF4-FFF2-40B4-BE49-F238E27FC236}">
                  <a16:creationId xmlns:a16="http://schemas.microsoft.com/office/drawing/2014/main" id="{EF1EC9F1-9728-7D4B-B9D1-DEF0ADDEC1A3}"/>
                </a:ext>
              </a:extLst>
            </p:cNvPr>
            <p:cNvSpPr/>
            <p:nvPr/>
          </p:nvSpPr>
          <p:spPr>
            <a:xfrm rot="5400000">
              <a:off x="4045689" y="847170"/>
              <a:ext cx="552893" cy="171184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5">
              <a:extLst>
                <a:ext uri="{FF2B5EF4-FFF2-40B4-BE49-F238E27FC236}">
                  <a16:creationId xmlns:a16="http://schemas.microsoft.com/office/drawing/2014/main" id="{5737CC05-8F46-A549-855F-8630E2884B58}"/>
                </a:ext>
              </a:extLst>
            </p:cNvPr>
            <p:cNvSpPr/>
            <p:nvPr/>
          </p:nvSpPr>
          <p:spPr>
            <a:xfrm rot="5400000">
              <a:off x="4043534" y="3395221"/>
              <a:ext cx="552893" cy="171184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A99105-55FE-8D45-8D85-F4FFA0ADBD18}"/>
                  </a:ext>
                </a:extLst>
              </p:cNvPr>
              <p:cNvSpPr txBox="1"/>
              <p:nvPr/>
            </p:nvSpPr>
            <p:spPr>
              <a:xfrm>
                <a:off x="1370590" y="5334607"/>
                <a:ext cx="6112892" cy="932050"/>
              </a:xfrm>
              <a:prstGeom prst="rect">
                <a:avLst/>
              </a:prstGeom>
              <a:noFill/>
              <a:ln w="25400">
                <a:solidFill>
                  <a:srgbClr val="094C8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2661"/>
                    </a:solidFill>
                    <a:cs typeface="Arial" pitchFamily="34" charset="0"/>
                  </a:rPr>
                  <a:t>Average transmit power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num>
                      <m:den>
                        <m: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solidFill>
                          <a:srgbClr val="00266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</m:num>
                      <m:den>
                        <m:r>
                          <a:rPr lang="en-US" altLang="ko-K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16</m:t>
                        </m:r>
                      </m:den>
                    </m:f>
                    <m:r>
                      <a:rPr lang="en-US" altLang="ko-KR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10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ko-KR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solidFill>
                          <a:srgbClr val="00266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num>
                      <m:den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16</m:t>
                        </m:r>
                      </m:den>
                    </m:f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18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solidFill>
                          <a:srgbClr val="00266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=10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266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>
                            <a:solidFill>
                              <a:srgbClr val="00266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ko-KR">
                            <a:solidFill>
                              <a:srgbClr val="00266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rgbClr val="002661"/>
                  </a:solidFill>
                  <a:cs typeface="Arial" pitchFamily="34" charset="0"/>
                </a:endParaRPr>
              </a:p>
              <a:p>
                <a:endParaRPr lang="en-US" altLang="ko-KR" sz="1100" dirty="0">
                  <a:solidFill>
                    <a:srgbClr val="002661"/>
                  </a:solidFill>
                  <a:cs typeface="Arial" pitchFamily="34" charset="0"/>
                </a:endParaRPr>
              </a:p>
              <a:p>
                <a:r>
                  <a:rPr lang="en-US" altLang="ko-KR" dirty="0">
                    <a:solidFill>
                      <a:srgbClr val="002661"/>
                    </a:solidFill>
                    <a:cs typeface="Arial" pitchFamily="34" charset="0"/>
                  </a:rPr>
                  <a:t>Noise Power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266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266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266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>
                  <a:solidFill>
                    <a:srgbClr val="002661"/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A99105-55FE-8D45-8D85-F4FFA0ADB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90" y="5334607"/>
                <a:ext cx="6112892" cy="932050"/>
              </a:xfrm>
              <a:prstGeom prst="rect">
                <a:avLst/>
              </a:prstGeom>
              <a:blipFill>
                <a:blip r:embed="rId3"/>
                <a:stretch>
                  <a:fillRect l="-826" b="-9211"/>
                </a:stretch>
              </a:blipFill>
              <a:ln w="25400">
                <a:solidFill>
                  <a:srgbClr val="094C85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8A2489-7902-D648-85BE-58F3329C4ADE}"/>
                  </a:ext>
                </a:extLst>
              </p:cNvPr>
              <p:cNvSpPr txBox="1"/>
              <p:nvPr/>
            </p:nvSpPr>
            <p:spPr>
              <a:xfrm>
                <a:off x="8730994" y="5466438"/>
                <a:ext cx="1509452" cy="668388"/>
              </a:xfrm>
              <a:prstGeom prst="rect">
                <a:avLst/>
              </a:prstGeom>
              <a:noFill/>
              <a:ln w="25400">
                <a:solidFill>
                  <a:srgbClr val="094C8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002661"/>
                    </a:solidFill>
                    <a:cs typeface="Arial" pitchFamily="34" charset="0"/>
                  </a:rPr>
                  <a:t>SNR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rgbClr val="00266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rgbClr val="00266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10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solidFill>
                                  <a:srgbClr val="00266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solidFill>
                                  <a:srgbClr val="00266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srgbClr val="00266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400" b="0" i="1" smtClean="0">
                                <a:solidFill>
                                  <a:srgbClr val="00266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solidFill>
                                  <a:srgbClr val="00266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srgbClr val="00266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2400" dirty="0">
                  <a:solidFill>
                    <a:srgbClr val="002661"/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8A2489-7902-D648-85BE-58F3329C4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94" y="5466438"/>
                <a:ext cx="1509452" cy="668388"/>
              </a:xfrm>
              <a:prstGeom prst="rect">
                <a:avLst/>
              </a:prstGeom>
              <a:blipFill>
                <a:blip r:embed="rId4"/>
                <a:stretch>
                  <a:fillRect l="-4918" b="-7273"/>
                </a:stretch>
              </a:blipFill>
              <a:ln w="25400">
                <a:solidFill>
                  <a:srgbClr val="094C85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03D4DB-90B8-1245-977C-64B228F5A3DC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483482" y="5800632"/>
            <a:ext cx="12475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0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BDFB-3AD0-7C4D-8A66-A8AF049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DD47-042D-D247-B420-C2809864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KR" dirty="0"/>
              <a:t>he error probability via Q-channel:</a:t>
            </a:r>
          </a:p>
          <a:p>
            <a:endParaRPr lang="en-KR" sz="1100" dirty="0"/>
          </a:p>
          <a:p>
            <a:pPr marL="457200" lvl="1" indent="0">
              <a:buNone/>
            </a:pPr>
            <a:endParaRPr lang="en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KR" sz="1050" dirty="0">
              <a:solidFill>
                <a:srgbClr val="FF0000"/>
              </a:solidFill>
            </a:endParaRPr>
          </a:p>
          <a:p>
            <a:r>
              <a:rPr lang="en-KR" dirty="0"/>
              <a:t>The error probabilty via I-channel:</a:t>
            </a:r>
          </a:p>
          <a:p>
            <a:endParaRPr lang="en-KR" sz="1100" dirty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KR" sz="11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KR" dirty="0"/>
              <a:t>Symbol error probability:</a:t>
            </a:r>
          </a:p>
          <a:p>
            <a:pPr marL="457200" lvl="1" indent="0">
              <a:buNone/>
            </a:pPr>
            <a:endParaRPr lang="en-KR" sz="1100" dirty="0"/>
          </a:p>
          <a:p>
            <a:pPr marL="457200" lvl="1" indent="0">
              <a:buNone/>
            </a:pPr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79888-7AFC-8B42-A8F9-65C51DD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16</a:t>
            </a:fld>
            <a:endParaRPr lang="en-K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57902B-B11A-0540-949B-ABAA35AF2134}"/>
              </a:ext>
            </a:extLst>
          </p:cNvPr>
          <p:cNvGrpSpPr/>
          <p:nvPr/>
        </p:nvGrpSpPr>
        <p:grpSpPr>
          <a:xfrm>
            <a:off x="1825489" y="1900651"/>
            <a:ext cx="8969827" cy="1290674"/>
            <a:chOff x="1825489" y="1900651"/>
            <a:chExt cx="8969827" cy="12906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B7B2F99-038B-0443-A9B5-1A52D55EC067}"/>
                    </a:ext>
                  </a:extLst>
                </p:cNvPr>
                <p:cNvSpPr txBox="1"/>
                <p:nvPr/>
              </p:nvSpPr>
              <p:spPr>
                <a:xfrm>
                  <a:off x="5393036" y="2211794"/>
                  <a:ext cx="1509452" cy="668388"/>
                </a:xfrm>
                <a:prstGeom prst="rect">
                  <a:avLst/>
                </a:prstGeom>
                <a:noFill/>
                <a:ln w="25400">
                  <a:solidFill>
                    <a:srgbClr val="094C8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002661"/>
                      </a:solidFill>
                      <a:cs typeface="Arial" pitchFamily="34" charset="0"/>
                    </a:rPr>
                    <a:t>SNR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rgbClr val="00266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rgbClr val="00266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ko-KR" altLang="en-US" sz="2400" dirty="0">
                    <a:solidFill>
                      <a:srgbClr val="002661"/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B7B2F99-038B-0443-A9B5-1A52D55EC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036" y="2211794"/>
                  <a:ext cx="1509452" cy="668388"/>
                </a:xfrm>
                <a:prstGeom prst="rect">
                  <a:avLst/>
                </a:prstGeom>
                <a:blipFill>
                  <a:blip r:embed="rId2"/>
                  <a:stretch>
                    <a:fillRect l="-4918" b="-7273"/>
                  </a:stretch>
                </a:blipFill>
                <a:ln w="25400">
                  <a:solidFill>
                    <a:srgbClr val="094C85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465A5C-E19F-BF49-80B3-B2C114E430A8}"/>
                    </a:ext>
                  </a:extLst>
                </p:cNvPr>
                <p:cNvSpPr txBox="1"/>
                <p:nvPr/>
              </p:nvSpPr>
              <p:spPr>
                <a:xfrm>
                  <a:off x="7889777" y="1900651"/>
                  <a:ext cx="2905539" cy="1290674"/>
                </a:xfrm>
                <a:prstGeom prst="rect">
                  <a:avLst/>
                </a:prstGeom>
                <a:noFill/>
                <a:ln w="25400">
                  <a:solidFill>
                    <a:srgbClr val="094C8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𝑆𝑁𝑅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oMath>
                    </m:oMathPara>
                  </a14:m>
                  <a:endParaRPr lang="ko-KR" altLang="en-US" sz="2400" dirty="0">
                    <a:solidFill>
                      <a:srgbClr val="002661"/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465A5C-E19F-BF49-80B3-B2C114E43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777" y="1900651"/>
                  <a:ext cx="2905539" cy="12906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094C85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C9CCDB1-4DEA-2148-B40B-0E855AB01CD0}"/>
                    </a:ext>
                  </a:extLst>
                </p:cNvPr>
                <p:cNvSpPr txBox="1"/>
                <p:nvPr/>
              </p:nvSpPr>
              <p:spPr>
                <a:xfrm>
                  <a:off x="1825489" y="2062618"/>
                  <a:ext cx="2580258" cy="966740"/>
                </a:xfrm>
                <a:prstGeom prst="rect">
                  <a:avLst/>
                </a:prstGeom>
                <a:noFill/>
                <a:ln w="25400">
                  <a:solidFill>
                    <a:srgbClr val="094C8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2400" dirty="0">
                    <a:solidFill>
                      <a:srgbClr val="002661"/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C9CCDB1-4DEA-2148-B40B-0E855AB01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489" y="2062618"/>
                  <a:ext cx="2580258" cy="9667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rgbClr val="094C85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D5FB0C-EC0F-2548-B7DD-9D911390CD67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4405747" y="2545988"/>
              <a:ext cx="9872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FFBFB0-0911-0842-8FF2-5818657DC189}"/>
                </a:ext>
              </a:extLst>
            </p:cNvPr>
            <p:cNvCxnSpPr/>
            <p:nvPr/>
          </p:nvCxnSpPr>
          <p:spPr>
            <a:xfrm>
              <a:off x="6902488" y="2545988"/>
              <a:ext cx="9872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22977E-1949-B540-8660-B488F0D49D5E}"/>
              </a:ext>
            </a:extLst>
          </p:cNvPr>
          <p:cNvGrpSpPr/>
          <p:nvPr/>
        </p:nvGrpSpPr>
        <p:grpSpPr>
          <a:xfrm>
            <a:off x="1825489" y="3677513"/>
            <a:ext cx="8969827" cy="1290674"/>
            <a:chOff x="1825489" y="1900651"/>
            <a:chExt cx="8969827" cy="12906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48BAA9-9DA1-7A4D-B3A9-E2E1D243C5B7}"/>
                    </a:ext>
                  </a:extLst>
                </p:cNvPr>
                <p:cNvSpPr txBox="1"/>
                <p:nvPr/>
              </p:nvSpPr>
              <p:spPr>
                <a:xfrm>
                  <a:off x="5393036" y="2211794"/>
                  <a:ext cx="1509452" cy="668388"/>
                </a:xfrm>
                <a:prstGeom prst="rect">
                  <a:avLst/>
                </a:prstGeom>
                <a:noFill/>
                <a:ln w="25400">
                  <a:solidFill>
                    <a:srgbClr val="094C8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002661"/>
                      </a:solidFill>
                      <a:cs typeface="Arial" pitchFamily="34" charset="0"/>
                    </a:rPr>
                    <a:t>SNR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rgbClr val="00266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rgbClr val="00266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rgbClr val="00266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ko-KR" altLang="en-US" sz="2400" dirty="0">
                    <a:solidFill>
                      <a:srgbClr val="002661"/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48BAA9-9DA1-7A4D-B3A9-E2E1D243C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036" y="2211794"/>
                  <a:ext cx="1509452" cy="668388"/>
                </a:xfrm>
                <a:prstGeom prst="rect">
                  <a:avLst/>
                </a:prstGeom>
                <a:blipFill>
                  <a:blip r:embed="rId5"/>
                  <a:stretch>
                    <a:fillRect l="-4918" b="-7143"/>
                  </a:stretch>
                </a:blipFill>
                <a:ln w="25400">
                  <a:solidFill>
                    <a:srgbClr val="094C85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45A716F-3F07-5C41-9CDE-94EF400FF8CC}"/>
                    </a:ext>
                  </a:extLst>
                </p:cNvPr>
                <p:cNvSpPr txBox="1"/>
                <p:nvPr/>
              </p:nvSpPr>
              <p:spPr>
                <a:xfrm>
                  <a:off x="7889777" y="1900651"/>
                  <a:ext cx="2905539" cy="1290674"/>
                </a:xfrm>
                <a:prstGeom prst="rect">
                  <a:avLst/>
                </a:prstGeom>
                <a:noFill/>
                <a:ln w="25400">
                  <a:solidFill>
                    <a:srgbClr val="094C8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𝑆𝑁𝑅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oMath>
                    </m:oMathPara>
                  </a14:m>
                  <a:endParaRPr lang="ko-KR" altLang="en-US" sz="2400" dirty="0">
                    <a:solidFill>
                      <a:srgbClr val="002661"/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45A716F-3F07-5C41-9CDE-94EF400FF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777" y="1900651"/>
                  <a:ext cx="2905539" cy="129067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rgbClr val="094C85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DF6008D-233B-BE41-A48F-4819725BFC24}"/>
                    </a:ext>
                  </a:extLst>
                </p:cNvPr>
                <p:cNvSpPr txBox="1"/>
                <p:nvPr/>
              </p:nvSpPr>
              <p:spPr>
                <a:xfrm>
                  <a:off x="1825489" y="2062618"/>
                  <a:ext cx="2512419" cy="966740"/>
                </a:xfrm>
                <a:prstGeom prst="rect">
                  <a:avLst/>
                </a:prstGeom>
                <a:noFill/>
                <a:ln w="25400">
                  <a:solidFill>
                    <a:srgbClr val="094C85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2400" dirty="0">
                    <a:solidFill>
                      <a:srgbClr val="002661"/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DF6008D-233B-BE41-A48F-4819725BF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489" y="2062618"/>
                  <a:ext cx="2512419" cy="9667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rgbClr val="094C85"/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A40501-119A-B64E-AF09-CA392E68D1AF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4405747" y="2545988"/>
              <a:ext cx="9872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37292A-A849-D24C-B492-79820C45E71B}"/>
                </a:ext>
              </a:extLst>
            </p:cNvPr>
            <p:cNvCxnSpPr/>
            <p:nvPr/>
          </p:nvCxnSpPr>
          <p:spPr>
            <a:xfrm>
              <a:off x="6902488" y="2545988"/>
              <a:ext cx="9872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FFC207-EA72-4746-9D54-FC299E7F3661}"/>
                  </a:ext>
                </a:extLst>
              </p:cNvPr>
              <p:cNvSpPr txBox="1"/>
              <p:nvPr/>
            </p:nvSpPr>
            <p:spPr>
              <a:xfrm>
                <a:off x="3261395" y="5276362"/>
                <a:ext cx="5772734" cy="1544910"/>
              </a:xfrm>
              <a:prstGeom prst="rect">
                <a:avLst/>
              </a:prstGeom>
              <a:noFill/>
              <a:ln w="25400">
                <a:solidFill>
                  <a:srgbClr val="094C85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QAM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SNR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400">
                                              <a:latin typeface="Cambria Math" panose="02040503050406030204" pitchFamily="18" charset="0"/>
                                            </a:rPr>
                                            <m:t>SNR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rgbClr val="002661"/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FFC207-EA72-4746-9D54-FC299E7F3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95" y="5276362"/>
                <a:ext cx="5772734" cy="1544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rgbClr val="094C85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72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7D4D-AA94-5B46-94F1-3C3E28AE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 Probability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B13EC-2D46-9744-8387-4B0647C74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2"/>
                <a:ext cx="10515600" cy="494188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KR" dirty="0"/>
                  <a:t>Symbol Error Probability as a function of SNR:</a:t>
                </a:r>
              </a:p>
              <a:p>
                <a:pPr lvl="1"/>
                <a:endParaRPr lang="en-KR" dirty="0"/>
              </a:p>
              <a:p>
                <a:pPr lvl="1"/>
                <a:r>
                  <a:rPr lang="en-KR" dirty="0"/>
                  <a:t>BPSK</a:t>
                </a:r>
              </a:p>
              <a:p>
                <a:pPr lvl="1"/>
                <a:endParaRPr lang="en-KR" sz="1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𝐵𝑃𝑆𝐾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𝑆𝑁𝑅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KR" dirty="0"/>
              </a:p>
              <a:p>
                <a:pPr marL="457200" lvl="1" indent="0">
                  <a:buNone/>
                </a:pPr>
                <a:endParaRPr lang="en-KR" sz="1200" dirty="0"/>
              </a:p>
              <a:p>
                <a:pPr lvl="1"/>
                <a:r>
                  <a:rPr lang="en-KR" dirty="0"/>
                  <a:t>QPSK</a:t>
                </a:r>
              </a:p>
              <a:p>
                <a:pPr lvl="1"/>
                <a:endParaRPr lang="en-KR" sz="1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𝑄𝑃𝑆𝐾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𝑆𝑁𝑅</m:t>
                                      </m:r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KR" dirty="0"/>
              </a:p>
              <a:p>
                <a:pPr marL="457200" lvl="1" indent="0">
                  <a:buNone/>
                </a:pPr>
                <a:endParaRPr lang="en-KR" sz="1200" dirty="0"/>
              </a:p>
              <a:p>
                <a:pPr lvl="1"/>
                <a:r>
                  <a:rPr lang="en-KR" dirty="0"/>
                  <a:t>16-QAM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𝑄𝐴𝑀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𝑆𝑁𝑅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B13EC-2D46-9744-8387-4B0647C74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2"/>
                <a:ext cx="10515600" cy="4941887"/>
              </a:xfrm>
              <a:blipFill>
                <a:blip r:embed="rId2"/>
                <a:stretch>
                  <a:fillRect l="-965" t="-179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84C9-5CB3-8E4D-B585-35BEA8BF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758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F9D36-4ADA-FC43-A0B6-0A94BF52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18</a:t>
            </a:fld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E2B33-30F7-8B41-B2D6-EBEA2B3D4DFE}"/>
              </a:ext>
            </a:extLst>
          </p:cNvPr>
          <p:cNvSpPr txBox="1"/>
          <p:nvPr/>
        </p:nvSpPr>
        <p:spPr>
          <a:xfrm>
            <a:off x="5065814" y="3075057"/>
            <a:ext cx="2060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4000" b="1" dirty="0">
                <a:solidFill>
                  <a:srgbClr val="4372C4"/>
                </a:solidFill>
              </a:rPr>
              <a:t>Diversity</a:t>
            </a:r>
          </a:p>
        </p:txBody>
      </p:sp>
    </p:spTree>
    <p:extLst>
      <p:ext uri="{BB962C8B-B14F-4D97-AF65-F5344CB8AC3E}">
        <p14:creationId xmlns:p14="http://schemas.microsoft.com/office/powerpoint/2010/main" val="385542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779D-3AAA-B245-96EE-E30025F7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Diversity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DBBA-0337-DA4A-BF6E-F72E447B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ombining techniques to mitigate the effect of fading</a:t>
            </a:r>
          </a:p>
          <a:p>
            <a:endParaRPr lang="en-KR" dirty="0"/>
          </a:p>
          <a:p>
            <a:pPr lvl="1"/>
            <a:r>
              <a:rPr lang="en-KR" dirty="0"/>
              <a:t>Receiver diversity</a:t>
            </a:r>
          </a:p>
          <a:p>
            <a:pPr lvl="1"/>
            <a:r>
              <a:rPr lang="en-KR" dirty="0"/>
              <a:t>Transmit diversity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E68D6-733F-9B49-B96D-90458F6B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491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C60B-B1E0-044A-9ED0-5585EBEC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E197-F22B-3345-802C-BC704B98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QAM</a:t>
            </a:r>
          </a:p>
          <a:p>
            <a:r>
              <a:rPr lang="en-KR" dirty="0"/>
              <a:t>Diversity Combining</a:t>
            </a:r>
          </a:p>
          <a:p>
            <a:pPr lvl="1"/>
            <a:r>
              <a:rPr lang="en-KR" dirty="0"/>
              <a:t>Receiver Diversity</a:t>
            </a:r>
          </a:p>
          <a:p>
            <a:pPr lvl="1"/>
            <a:r>
              <a:rPr lang="en-KR" dirty="0"/>
              <a:t>Transmit Diversity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BDC9E-43E6-CE46-9531-C62CFE7C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8762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9439-33FC-914D-93B6-4E6460C8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B5EA-9C5C-8443-AC73-49675D07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Deep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9F65D-944B-C844-9362-6F53F447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20</a:t>
            </a:fld>
            <a:endParaRPr lang="en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82B2D7-F571-304A-87C6-278C5AA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83" y="2048323"/>
            <a:ext cx="8370234" cy="4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9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578D7C-9AAC-DD46-9423-CC90AF6D57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03076" y="1147404"/>
            <a:ext cx="11385848" cy="46863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F9D36-4ADA-FC43-A0B6-0A94BF52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3</a:t>
            </a:fld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E2B33-30F7-8B41-B2D6-EBEA2B3D4DFE}"/>
              </a:ext>
            </a:extLst>
          </p:cNvPr>
          <p:cNvSpPr txBox="1"/>
          <p:nvPr/>
        </p:nvSpPr>
        <p:spPr>
          <a:xfrm>
            <a:off x="2279539" y="2828835"/>
            <a:ext cx="7632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4000" b="1" dirty="0">
                <a:solidFill>
                  <a:srgbClr val="4372C4"/>
                </a:solidFill>
              </a:rPr>
              <a:t>Quadrature Amplitude Modulation</a:t>
            </a:r>
          </a:p>
          <a:p>
            <a:pPr algn="ctr"/>
            <a:r>
              <a:rPr lang="en-KR" sz="4000" b="1" dirty="0">
                <a:solidFill>
                  <a:srgbClr val="4372C4"/>
                </a:solidFill>
              </a:rPr>
              <a:t>(QAM)</a:t>
            </a:r>
          </a:p>
        </p:txBody>
      </p:sp>
    </p:spTree>
    <p:extLst>
      <p:ext uri="{BB962C8B-B14F-4D97-AF65-F5344CB8AC3E}">
        <p14:creationId xmlns:p14="http://schemas.microsoft.com/office/powerpoint/2010/main" val="278518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90D1-B09E-BC48-9F81-E38B807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B1121-0A16-CE44-8338-2DF44B5A3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3"/>
                <a:ext cx="6570480" cy="4762500"/>
              </a:xfrm>
            </p:spPr>
            <p:txBody>
              <a:bodyPr>
                <a:normAutofit/>
              </a:bodyPr>
              <a:lstStyle/>
              <a:p>
                <a:r>
                  <a:rPr lang="en-KR" dirty="0"/>
                  <a:t>16-QAM</a:t>
                </a:r>
              </a:p>
              <a:p>
                <a:r>
                  <a:rPr lang="en-KR" dirty="0"/>
                  <a:t>Optimal Decision Rule: ML decision Rule:</a:t>
                </a:r>
              </a:p>
              <a:p>
                <a:endParaRPr lang="en-KR" sz="105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=1,2,⋯,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KR" dirty="0"/>
              </a:p>
              <a:p>
                <a:pPr marL="457200" lvl="1" indent="0">
                  <a:buNone/>
                </a:pPr>
                <a:endParaRPr lang="en-KR" sz="900" dirty="0"/>
              </a:p>
              <a:p>
                <a:r>
                  <a:rPr lang="en-KR" dirty="0"/>
                  <a:t>For </a:t>
                </a:r>
                <a:r>
                  <a:rPr lang="en-KR" u="sng" dirty="0"/>
                  <a:t>AWGN channel</a:t>
                </a:r>
                <a:r>
                  <a:rPr lang="en-KR" dirty="0"/>
                  <a:t>, the ML decision rule is choosing the </a:t>
                </a:r>
                <a:r>
                  <a:rPr lang="en-KR" b="1" dirty="0">
                    <a:solidFill>
                      <a:srgbClr val="0070C0"/>
                    </a:solidFill>
                  </a:rPr>
                  <a:t>Minimum Euclidean Distance</a:t>
                </a:r>
              </a:p>
              <a:p>
                <a:endParaRPr lang="en-KR" sz="1000" b="1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KR" b="1" dirty="0">
                  <a:solidFill>
                    <a:srgbClr val="0070C0"/>
                  </a:solidFill>
                </a:endParaRPr>
              </a:p>
              <a:p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B1121-0A16-CE44-8338-2DF44B5A3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3"/>
                <a:ext cx="6570480" cy="4762500"/>
              </a:xfrm>
              <a:blipFill>
                <a:blip r:embed="rId2"/>
                <a:stretch>
                  <a:fillRect l="-1737" t="-2128" r="-289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C3D9-8B69-3847-85B6-2E1EB466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4</a:t>
            </a:fld>
            <a:endParaRPr lang="en-KR"/>
          </a:p>
        </p:txBody>
      </p:sp>
      <p:pic>
        <p:nvPicPr>
          <p:cNvPr id="5" name="Picture 4" descr="http://ecee.colorado.edu/~ecen4242/UMB/modulate_files/image008.gif">
            <a:extLst>
              <a:ext uri="{FF2B5EF4-FFF2-40B4-BE49-F238E27FC236}">
                <a16:creationId xmlns:a16="http://schemas.microsoft.com/office/drawing/2014/main" id="{51913629-92EF-5C40-B70C-7CCC2E8B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80" y="2053936"/>
            <a:ext cx="4224889" cy="348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2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5CA2-3B3E-2846-88D9-F8001D07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BCDEC-3716-CE4F-AF38-CDB686F09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For </a:t>
                </a:r>
                <a:r>
                  <a:rPr lang="en-KR" u="sng" dirty="0"/>
                  <a:t>AWGN channel</a:t>
                </a:r>
                <a:r>
                  <a:rPr lang="en-KR" dirty="0"/>
                  <a:t>, the ML decision rule is choosing the </a:t>
                </a:r>
                <a:r>
                  <a:rPr lang="en-KR" b="1" dirty="0">
                    <a:solidFill>
                      <a:srgbClr val="0070C0"/>
                    </a:solidFill>
                  </a:rPr>
                  <a:t>Minimum Euclidean Distance</a:t>
                </a:r>
              </a:p>
              <a:p>
                <a:endParaRPr lang="en-KR" sz="1000" b="1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KR" b="1" dirty="0">
                  <a:solidFill>
                    <a:srgbClr val="0070C0"/>
                  </a:solidFill>
                </a:endParaRPr>
              </a:p>
              <a:p>
                <a:endParaRPr lang="en-KR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BCDEC-3716-CE4F-AF38-CDB686F09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504D-86F3-0548-8863-98D4EE52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449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5CA2-3B3E-2846-88D9-F8001D07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CDEC-3716-CE4F-AF38-CDB686F0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Error Probability Analysis</a:t>
            </a:r>
          </a:p>
          <a:p>
            <a:pPr lvl="1"/>
            <a:r>
              <a:rPr lang="en-KR" dirty="0"/>
              <a:t>16-QAM modulation</a:t>
            </a:r>
          </a:p>
          <a:p>
            <a:pPr lvl="1"/>
            <a:r>
              <a:rPr lang="en-KR" dirty="0"/>
              <a:t>Minimum Distance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504D-86F3-0548-8863-98D4EE52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6</a:t>
            </a:fld>
            <a:endParaRPr lang="en-KR"/>
          </a:p>
        </p:txBody>
      </p:sp>
      <p:grpSp>
        <p:nvGrpSpPr>
          <p:cNvPr id="5" name="그룹 18">
            <a:extLst>
              <a:ext uri="{FF2B5EF4-FFF2-40B4-BE49-F238E27FC236}">
                <a16:creationId xmlns:a16="http://schemas.microsoft.com/office/drawing/2014/main" id="{5C54E2D1-F7E1-FB4C-9714-C09C49AF1E34}"/>
              </a:ext>
            </a:extLst>
          </p:cNvPr>
          <p:cNvGrpSpPr/>
          <p:nvPr/>
        </p:nvGrpSpPr>
        <p:grpSpPr>
          <a:xfrm>
            <a:off x="5387617" y="1235076"/>
            <a:ext cx="5966183" cy="5121274"/>
            <a:chOff x="16552" y="1573619"/>
            <a:chExt cx="4980749" cy="4106784"/>
          </a:xfrm>
        </p:grpSpPr>
        <p:grpSp>
          <p:nvGrpSpPr>
            <p:cNvPr id="6" name="그룹 11">
              <a:extLst>
                <a:ext uri="{FF2B5EF4-FFF2-40B4-BE49-F238E27FC236}">
                  <a16:creationId xmlns:a16="http://schemas.microsoft.com/office/drawing/2014/main" id="{3A4FA717-3DC8-D541-BE58-898BEFC5C95A}"/>
                </a:ext>
              </a:extLst>
            </p:cNvPr>
            <p:cNvGrpSpPr/>
            <p:nvPr/>
          </p:nvGrpSpPr>
          <p:grpSpPr>
            <a:xfrm>
              <a:off x="16552" y="1573619"/>
              <a:ext cx="4980749" cy="4106784"/>
              <a:chOff x="16552" y="1573619"/>
              <a:chExt cx="4980749" cy="4106784"/>
            </a:xfrm>
          </p:grpSpPr>
          <p:pic>
            <p:nvPicPr>
              <p:cNvPr id="9" name="Picture 4" descr="http://ecee.colorado.edu/~ecen4242/UMB/modulate_files/image008.gif">
                <a:extLst>
                  <a:ext uri="{FF2B5EF4-FFF2-40B4-BE49-F238E27FC236}">
                    <a16:creationId xmlns:a16="http://schemas.microsoft.com/office/drawing/2014/main" id="{9E9DB626-FAB0-A04B-903D-9A0797771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2" y="1573619"/>
                <a:ext cx="4980749" cy="4106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D125F12-57E1-2A4A-BEDE-CF6848031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341496" y="3249918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1496" y="3249918"/>
                    <a:ext cx="165430" cy="24622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630" r="-2592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9014A2-FFC0-EF45-8D00-6996D499E280}"/>
                    </a:ext>
                  </a:extLst>
                </p:cNvPr>
                <p:cNvSpPr txBox="1"/>
                <p:nvPr/>
              </p:nvSpPr>
              <p:spPr>
                <a:xfrm>
                  <a:off x="2661976" y="3003697"/>
                  <a:ext cx="2018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976" y="3003697"/>
                  <a:ext cx="20185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r="-303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17">
              <a:extLst>
                <a:ext uri="{FF2B5EF4-FFF2-40B4-BE49-F238E27FC236}">
                  <a16:creationId xmlns:a16="http://schemas.microsoft.com/office/drawing/2014/main" id="{B5470278-EF0A-8040-9464-84F48C7016E1}"/>
                </a:ext>
              </a:extLst>
            </p:cNvPr>
            <p:cNvSpPr/>
            <p:nvPr/>
          </p:nvSpPr>
          <p:spPr>
            <a:xfrm>
              <a:off x="3189767" y="1925933"/>
              <a:ext cx="499730" cy="179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43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C03E-760B-324A-8AB0-54B8CB96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F5B2D-E85C-FA4C-8AA0-0CFF8870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7</a:t>
            </a:fld>
            <a:endParaRPr lang="en-KR"/>
          </a:p>
        </p:txBody>
      </p:sp>
      <p:grpSp>
        <p:nvGrpSpPr>
          <p:cNvPr id="5" name="그룹 18">
            <a:extLst>
              <a:ext uri="{FF2B5EF4-FFF2-40B4-BE49-F238E27FC236}">
                <a16:creationId xmlns:a16="http://schemas.microsoft.com/office/drawing/2014/main" id="{28D33748-6D6F-364E-99D3-5030F52AB2BD}"/>
              </a:ext>
            </a:extLst>
          </p:cNvPr>
          <p:cNvGrpSpPr/>
          <p:nvPr/>
        </p:nvGrpSpPr>
        <p:grpSpPr>
          <a:xfrm>
            <a:off x="1540553" y="1573619"/>
            <a:ext cx="4980749" cy="4106784"/>
            <a:chOff x="16552" y="1573619"/>
            <a:chExt cx="4980749" cy="4106784"/>
          </a:xfrm>
        </p:grpSpPr>
        <p:grpSp>
          <p:nvGrpSpPr>
            <p:cNvPr id="6" name="그룹 11">
              <a:extLst>
                <a:ext uri="{FF2B5EF4-FFF2-40B4-BE49-F238E27FC236}">
                  <a16:creationId xmlns:a16="http://schemas.microsoft.com/office/drawing/2014/main" id="{3A5521C2-10A9-1B43-ADD5-F57A42B30076}"/>
                </a:ext>
              </a:extLst>
            </p:cNvPr>
            <p:cNvGrpSpPr/>
            <p:nvPr/>
          </p:nvGrpSpPr>
          <p:grpSpPr>
            <a:xfrm>
              <a:off x="16552" y="1573619"/>
              <a:ext cx="4980749" cy="4106784"/>
              <a:chOff x="16552" y="1573619"/>
              <a:chExt cx="4980749" cy="4106784"/>
            </a:xfrm>
          </p:grpSpPr>
          <p:pic>
            <p:nvPicPr>
              <p:cNvPr id="10" name="Picture 4" descr="http://ecee.colorado.edu/~ecen4242/UMB/modulate_files/image008.gif">
                <a:extLst>
                  <a:ext uri="{FF2B5EF4-FFF2-40B4-BE49-F238E27FC236}">
                    <a16:creationId xmlns:a16="http://schemas.microsoft.com/office/drawing/2014/main" id="{5C699A5C-0889-A741-A988-5FD3E78DB1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2" y="1573619"/>
                <a:ext cx="4980749" cy="4106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4">
                <a:extLst>
                  <a:ext uri="{FF2B5EF4-FFF2-40B4-BE49-F238E27FC236}">
                    <a16:creationId xmlns:a16="http://schemas.microsoft.com/office/drawing/2014/main" id="{162DCDBD-CB19-F344-914B-7D06269A998E}"/>
                  </a:ext>
                </a:extLst>
              </p:cNvPr>
              <p:cNvSpPr/>
              <p:nvPr/>
            </p:nvSpPr>
            <p:spPr>
              <a:xfrm>
                <a:off x="2158410" y="2743200"/>
                <a:ext cx="861237" cy="82934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98C1D65-4A69-9A4D-8A58-005A21F893F3}"/>
                      </a:ext>
                    </a:extLst>
                  </p:cNvPr>
                  <p:cNvSpPr txBox="1"/>
                  <p:nvPr/>
                </p:nvSpPr>
                <p:spPr>
                  <a:xfrm>
                    <a:off x="2341496" y="3249918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1496" y="3249918"/>
                    <a:ext cx="165430" cy="24622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630" r="-2592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직선 화살표 연결선 15">
              <a:extLst>
                <a:ext uri="{FF2B5EF4-FFF2-40B4-BE49-F238E27FC236}">
                  <a16:creationId xmlns:a16="http://schemas.microsoft.com/office/drawing/2014/main" id="{A4B83822-6B9C-1043-B3AF-0CA1F2B1AE5A}"/>
                </a:ext>
              </a:extLst>
            </p:cNvPr>
            <p:cNvCxnSpPr/>
            <p:nvPr/>
          </p:nvCxnSpPr>
          <p:spPr>
            <a:xfrm flipH="1">
              <a:off x="3019647" y="2413591"/>
              <a:ext cx="691116" cy="4465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9C6E1C-16F1-1C49-BB8B-52F6B50DD539}"/>
                    </a:ext>
                  </a:extLst>
                </p:cNvPr>
                <p:cNvSpPr txBox="1"/>
                <p:nvPr/>
              </p:nvSpPr>
              <p:spPr>
                <a:xfrm>
                  <a:off x="2661976" y="3003697"/>
                  <a:ext cx="2018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976" y="3003697"/>
                  <a:ext cx="20185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r="-303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17">
              <a:extLst>
                <a:ext uri="{FF2B5EF4-FFF2-40B4-BE49-F238E27FC236}">
                  <a16:creationId xmlns:a16="http://schemas.microsoft.com/office/drawing/2014/main" id="{98829928-2346-BB4A-9927-AAA2BC9C3A24}"/>
                </a:ext>
              </a:extLst>
            </p:cNvPr>
            <p:cNvSpPr/>
            <p:nvPr/>
          </p:nvSpPr>
          <p:spPr>
            <a:xfrm>
              <a:off x="3189767" y="1925933"/>
              <a:ext cx="499730" cy="179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DBA8B4D4-43B5-F642-A31F-D7BB2591E0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4764" y="1925934"/>
                <a:ext cx="5199321" cy="627189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/>
              <a:lstStyle>
                <a:defPPr>
                  <a:defRPr lang="en-KR"/>
                </a:defPPr>
                <a:lvl1pPr marL="0" algn="l" defTabSz="914400" rtl="0" eaLnBrk="1" latinLnBrk="0" hangingPunct="1">
                  <a:defRPr sz="1200" kern="1200">
                    <a:solidFill>
                      <a:srgbClr val="094C85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ko-KR" sz="16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=0,…,15, 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≠5</m:t>
                    </m:r>
                    <m:r>
                      <m:rPr>
                        <m:lit/>
                      </m:rPr>
                      <a:rPr lang="en-US" altLang="ko-KR" sz="16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DBA8B4D4-43B5-F642-A31F-D7BB2591E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764" y="1925934"/>
                <a:ext cx="5199321" cy="627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D506F87-8B7F-364E-B446-46D23595051E}"/>
              </a:ext>
            </a:extLst>
          </p:cNvPr>
          <p:cNvSpPr txBox="1"/>
          <p:nvPr/>
        </p:nvSpPr>
        <p:spPr>
          <a:xfrm>
            <a:off x="3703717" y="2381006"/>
            <a:ext cx="7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Type-I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8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BDFB-3AD0-7C4D-8A66-A8AF049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79888-7AFC-8B42-A8F9-65C51DD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8</a:t>
            </a:fld>
            <a:endParaRPr lang="en-KR"/>
          </a:p>
        </p:txBody>
      </p:sp>
      <p:grpSp>
        <p:nvGrpSpPr>
          <p:cNvPr id="5" name="그룹 18">
            <a:extLst>
              <a:ext uri="{FF2B5EF4-FFF2-40B4-BE49-F238E27FC236}">
                <a16:creationId xmlns:a16="http://schemas.microsoft.com/office/drawing/2014/main" id="{2676D0AB-A38C-4346-ACCC-8C9DFC0C42E7}"/>
              </a:ext>
            </a:extLst>
          </p:cNvPr>
          <p:cNvGrpSpPr/>
          <p:nvPr/>
        </p:nvGrpSpPr>
        <p:grpSpPr>
          <a:xfrm>
            <a:off x="1540553" y="1573619"/>
            <a:ext cx="4980749" cy="4106784"/>
            <a:chOff x="16552" y="1573619"/>
            <a:chExt cx="4980749" cy="4106784"/>
          </a:xfrm>
        </p:grpSpPr>
        <p:grpSp>
          <p:nvGrpSpPr>
            <p:cNvPr id="6" name="그룹 11">
              <a:extLst>
                <a:ext uri="{FF2B5EF4-FFF2-40B4-BE49-F238E27FC236}">
                  <a16:creationId xmlns:a16="http://schemas.microsoft.com/office/drawing/2014/main" id="{16CBE5B1-CFF5-3545-8AD3-D13510B3A0CA}"/>
                </a:ext>
              </a:extLst>
            </p:cNvPr>
            <p:cNvGrpSpPr/>
            <p:nvPr/>
          </p:nvGrpSpPr>
          <p:grpSpPr>
            <a:xfrm>
              <a:off x="16552" y="1573619"/>
              <a:ext cx="4980749" cy="4106784"/>
              <a:chOff x="16552" y="1573619"/>
              <a:chExt cx="4980749" cy="4106784"/>
            </a:xfrm>
          </p:grpSpPr>
          <p:pic>
            <p:nvPicPr>
              <p:cNvPr id="10" name="Picture 4" descr="http://ecee.colorado.edu/~ecen4242/UMB/modulate_files/image008.gif">
                <a:extLst>
                  <a:ext uri="{FF2B5EF4-FFF2-40B4-BE49-F238E27FC236}">
                    <a16:creationId xmlns:a16="http://schemas.microsoft.com/office/drawing/2014/main" id="{7C2A4879-8920-F94B-AEF1-D5442FDB3A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2" y="1573619"/>
                <a:ext cx="4980749" cy="4106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F056509-A29D-654D-B65A-222E188B65C8}"/>
                      </a:ext>
                    </a:extLst>
                  </p:cNvPr>
                  <p:cNvSpPr txBox="1"/>
                  <p:nvPr/>
                </p:nvSpPr>
                <p:spPr>
                  <a:xfrm>
                    <a:off x="2340883" y="4947404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0883" y="4947404"/>
                    <a:ext cx="165430" cy="24622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630" r="-25926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직선 화살표 연결선 15">
              <a:extLst>
                <a:ext uri="{FF2B5EF4-FFF2-40B4-BE49-F238E27FC236}">
                  <a16:creationId xmlns:a16="http://schemas.microsoft.com/office/drawing/2014/main" id="{B2338A25-31A0-F342-8558-FEBA3A8CBA6A}"/>
                </a:ext>
              </a:extLst>
            </p:cNvPr>
            <p:cNvCxnSpPr/>
            <p:nvPr/>
          </p:nvCxnSpPr>
          <p:spPr>
            <a:xfrm flipH="1">
              <a:off x="3078127" y="4040373"/>
              <a:ext cx="691116" cy="4465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084A96-D9C3-2F4B-B3DB-5FF454690481}"/>
                    </a:ext>
                  </a:extLst>
                </p:cNvPr>
                <p:cNvSpPr txBox="1"/>
                <p:nvPr/>
              </p:nvSpPr>
              <p:spPr>
                <a:xfrm>
                  <a:off x="2661976" y="4885660"/>
                  <a:ext cx="19864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976" y="4885660"/>
                  <a:ext cx="198644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625" r="-625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17">
              <a:extLst>
                <a:ext uri="{FF2B5EF4-FFF2-40B4-BE49-F238E27FC236}">
                  <a16:creationId xmlns:a16="http://schemas.microsoft.com/office/drawing/2014/main" id="{ECD9684B-4D40-DD4D-A684-555F3B9FD7B6}"/>
                </a:ext>
              </a:extLst>
            </p:cNvPr>
            <p:cNvSpPr/>
            <p:nvPr/>
          </p:nvSpPr>
          <p:spPr>
            <a:xfrm>
              <a:off x="3189767" y="1925933"/>
              <a:ext cx="499730" cy="179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8C3E85B6-CAF0-F34F-B773-EC0680AAE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1723" y="3726779"/>
                <a:ext cx="5199321" cy="627189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/>
              <a:lstStyle>
                <a:defPPr>
                  <a:defRPr lang="en-KR"/>
                </a:defPPr>
                <a:lvl1pPr marL="0" algn="l" defTabSz="914400" rtl="0" eaLnBrk="1" latinLnBrk="0" hangingPunct="1">
                  <a:defRPr sz="1200" kern="1200">
                    <a:solidFill>
                      <a:srgbClr val="094C85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ko-KR" sz="16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=0,…,15, 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≠9</m:t>
                    </m:r>
                    <m:r>
                      <m:rPr>
                        <m:lit/>
                      </m:rPr>
                      <a:rPr lang="en-US" altLang="ko-KR" sz="16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8C3E85B6-CAF0-F34F-B773-EC0680AAE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23" y="3726779"/>
                <a:ext cx="5199321" cy="627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9">
            <a:extLst>
              <a:ext uri="{FF2B5EF4-FFF2-40B4-BE49-F238E27FC236}">
                <a16:creationId xmlns:a16="http://schemas.microsoft.com/office/drawing/2014/main" id="{52B9FED0-8D5B-4146-BCC2-407874E4D641}"/>
              </a:ext>
            </a:extLst>
          </p:cNvPr>
          <p:cNvGrpSpPr/>
          <p:nvPr/>
        </p:nvGrpSpPr>
        <p:grpSpPr>
          <a:xfrm>
            <a:off x="3682409" y="4486941"/>
            <a:ext cx="861238" cy="797441"/>
            <a:chOff x="2158409" y="4486940"/>
            <a:chExt cx="861238" cy="797441"/>
          </a:xfrm>
          <a:effectLst/>
        </p:grpSpPr>
        <p:cxnSp>
          <p:nvCxnSpPr>
            <p:cNvPr id="14" name="직선 연결선 6">
              <a:extLst>
                <a:ext uri="{FF2B5EF4-FFF2-40B4-BE49-F238E27FC236}">
                  <a16:creationId xmlns:a16="http://schemas.microsoft.com/office/drawing/2014/main" id="{682D5742-A7B7-B043-A697-531CFE6B535D}"/>
                </a:ext>
              </a:extLst>
            </p:cNvPr>
            <p:cNvCxnSpPr/>
            <p:nvPr/>
          </p:nvCxnSpPr>
          <p:spPr>
            <a:xfrm>
              <a:off x="2158409" y="4486940"/>
              <a:ext cx="86123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2">
              <a:extLst>
                <a:ext uri="{FF2B5EF4-FFF2-40B4-BE49-F238E27FC236}">
                  <a16:creationId xmlns:a16="http://schemas.microsoft.com/office/drawing/2014/main" id="{C85FAA6B-46A0-CF44-B827-CB12E497CDEF}"/>
                </a:ext>
              </a:extLst>
            </p:cNvPr>
            <p:cNvCxnSpPr/>
            <p:nvPr/>
          </p:nvCxnSpPr>
          <p:spPr>
            <a:xfrm>
              <a:off x="3019647" y="4486940"/>
              <a:ext cx="0" cy="79744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4">
              <a:extLst>
                <a:ext uri="{FF2B5EF4-FFF2-40B4-BE49-F238E27FC236}">
                  <a16:creationId xmlns:a16="http://schemas.microsoft.com/office/drawing/2014/main" id="{23F2FF75-E060-C34E-AA74-8318E3F84453}"/>
                </a:ext>
              </a:extLst>
            </p:cNvPr>
            <p:cNvCxnSpPr/>
            <p:nvPr/>
          </p:nvCxnSpPr>
          <p:spPr>
            <a:xfrm>
              <a:off x="2158409" y="4486940"/>
              <a:ext cx="0" cy="79744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26005F-5C04-C549-8B3F-5893BEFB60A5}"/>
              </a:ext>
            </a:extLst>
          </p:cNvPr>
          <p:cNvSpPr txBox="1"/>
          <p:nvPr/>
        </p:nvSpPr>
        <p:spPr>
          <a:xfrm>
            <a:off x="3685053" y="4115368"/>
            <a:ext cx="81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Type-II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6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BDFB-3AD0-7C4D-8A66-A8AF049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79888-7AFC-8B42-A8F9-65C51DD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810B-939D-D649-AA33-6A0C14BEBA72}" type="slidenum">
              <a:rPr lang="en-KR" smtClean="0"/>
              <a:t>9</a:t>
            </a:fld>
            <a:endParaRPr lang="en-KR"/>
          </a:p>
        </p:txBody>
      </p:sp>
      <p:grpSp>
        <p:nvGrpSpPr>
          <p:cNvPr id="5" name="그룹 18">
            <a:extLst>
              <a:ext uri="{FF2B5EF4-FFF2-40B4-BE49-F238E27FC236}">
                <a16:creationId xmlns:a16="http://schemas.microsoft.com/office/drawing/2014/main" id="{8519B21D-6C92-894B-AED0-13F3D263D31C}"/>
              </a:ext>
            </a:extLst>
          </p:cNvPr>
          <p:cNvGrpSpPr/>
          <p:nvPr/>
        </p:nvGrpSpPr>
        <p:grpSpPr>
          <a:xfrm>
            <a:off x="1540553" y="1573619"/>
            <a:ext cx="4980749" cy="4106784"/>
            <a:chOff x="16552" y="1573619"/>
            <a:chExt cx="4980749" cy="4106784"/>
          </a:xfrm>
        </p:grpSpPr>
        <p:grpSp>
          <p:nvGrpSpPr>
            <p:cNvPr id="6" name="그룹 11">
              <a:extLst>
                <a:ext uri="{FF2B5EF4-FFF2-40B4-BE49-F238E27FC236}">
                  <a16:creationId xmlns:a16="http://schemas.microsoft.com/office/drawing/2014/main" id="{E1E5885D-E85D-034E-B4ED-2CEDD252B9A7}"/>
                </a:ext>
              </a:extLst>
            </p:cNvPr>
            <p:cNvGrpSpPr/>
            <p:nvPr/>
          </p:nvGrpSpPr>
          <p:grpSpPr>
            <a:xfrm>
              <a:off x="16552" y="1573619"/>
              <a:ext cx="4980749" cy="4106784"/>
              <a:chOff x="16552" y="1573619"/>
              <a:chExt cx="4980749" cy="4106784"/>
            </a:xfrm>
          </p:grpSpPr>
          <p:pic>
            <p:nvPicPr>
              <p:cNvPr id="10" name="Picture 4" descr="http://ecee.colorado.edu/~ecen4242/UMB/modulate_files/image008.gif">
                <a:extLst>
                  <a:ext uri="{FF2B5EF4-FFF2-40B4-BE49-F238E27FC236}">
                    <a16:creationId xmlns:a16="http://schemas.microsoft.com/office/drawing/2014/main" id="{53ADA310-7592-0243-B1FF-F497C889D8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2" y="1573619"/>
                <a:ext cx="4980749" cy="4106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02B741E-9DDD-6F4C-A0BD-8D190603ED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93893" y="496056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3893" y="4960561"/>
                    <a:ext cx="165430" cy="24622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630" r="-25926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직선 화살표 연결선 15">
              <a:extLst>
                <a:ext uri="{FF2B5EF4-FFF2-40B4-BE49-F238E27FC236}">
                  <a16:creationId xmlns:a16="http://schemas.microsoft.com/office/drawing/2014/main" id="{01B4C407-5C69-6947-B2B9-507F097007E7}"/>
                </a:ext>
              </a:extLst>
            </p:cNvPr>
            <p:cNvCxnSpPr/>
            <p:nvPr/>
          </p:nvCxnSpPr>
          <p:spPr>
            <a:xfrm flipH="1">
              <a:off x="3455584" y="4032869"/>
              <a:ext cx="691116" cy="4465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021B1AA-B0BD-A84F-8845-9DB15F1CF526}"/>
                    </a:ext>
                  </a:extLst>
                </p:cNvPr>
                <p:cNvSpPr txBox="1"/>
                <p:nvPr/>
              </p:nvSpPr>
              <p:spPr>
                <a:xfrm>
                  <a:off x="3560001" y="4715404"/>
                  <a:ext cx="2018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001" y="4715404"/>
                  <a:ext cx="20185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r="-3030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17">
              <a:extLst>
                <a:ext uri="{FF2B5EF4-FFF2-40B4-BE49-F238E27FC236}">
                  <a16:creationId xmlns:a16="http://schemas.microsoft.com/office/drawing/2014/main" id="{861588F5-03E8-BD4A-8327-F3D482057969}"/>
                </a:ext>
              </a:extLst>
            </p:cNvPr>
            <p:cNvSpPr/>
            <p:nvPr/>
          </p:nvSpPr>
          <p:spPr>
            <a:xfrm>
              <a:off x="3189767" y="1925933"/>
              <a:ext cx="499730" cy="179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778E71C3-F4C6-0544-981F-6E9BB4BF4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4374" y="3432331"/>
                <a:ext cx="5199321" cy="627189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/>
              <a:lstStyle>
                <a:defPPr>
                  <a:defRPr lang="en-KR"/>
                </a:defPPr>
                <a:lvl1pPr marL="0" algn="l" defTabSz="914400" rtl="0" eaLnBrk="1" latinLnBrk="0" hangingPunct="1">
                  <a:defRPr sz="1200" kern="1200">
                    <a:solidFill>
                      <a:srgbClr val="094C85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ko-KR" sz="16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=0,…,15, 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≠8</m:t>
                    </m:r>
                    <m:r>
                      <m:rPr>
                        <m:lit/>
                      </m:rPr>
                      <a:rPr lang="en-US" altLang="ko-KR" sz="16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778E71C3-F4C6-0544-981F-6E9BB4BF4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374" y="3432331"/>
                <a:ext cx="5199321" cy="627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9">
            <a:extLst>
              <a:ext uri="{FF2B5EF4-FFF2-40B4-BE49-F238E27FC236}">
                <a16:creationId xmlns:a16="http://schemas.microsoft.com/office/drawing/2014/main" id="{5B5D62A3-D07A-9B47-BB46-C47A021FCD8E}"/>
              </a:ext>
            </a:extLst>
          </p:cNvPr>
          <p:cNvGrpSpPr/>
          <p:nvPr/>
        </p:nvGrpSpPr>
        <p:grpSpPr>
          <a:xfrm>
            <a:off x="4543647" y="4486940"/>
            <a:ext cx="861238" cy="797441"/>
            <a:chOff x="2158409" y="4486940"/>
            <a:chExt cx="861238" cy="797441"/>
          </a:xfrm>
        </p:grpSpPr>
        <p:cxnSp>
          <p:nvCxnSpPr>
            <p:cNvPr id="14" name="직선 연결선 6">
              <a:extLst>
                <a:ext uri="{FF2B5EF4-FFF2-40B4-BE49-F238E27FC236}">
                  <a16:creationId xmlns:a16="http://schemas.microsoft.com/office/drawing/2014/main" id="{33A36747-5848-B24B-AF63-7089D3021D53}"/>
                </a:ext>
              </a:extLst>
            </p:cNvPr>
            <p:cNvCxnSpPr/>
            <p:nvPr/>
          </p:nvCxnSpPr>
          <p:spPr>
            <a:xfrm>
              <a:off x="2158409" y="4486940"/>
              <a:ext cx="861238" cy="0"/>
            </a:xfrm>
            <a:prstGeom prst="line">
              <a:avLst/>
            </a:prstGeom>
            <a:ln>
              <a:solidFill>
                <a:srgbClr val="1D600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3E26C1C-9A9F-0F4C-B558-BD406844156A}"/>
                </a:ext>
              </a:extLst>
            </p:cNvPr>
            <p:cNvCxnSpPr/>
            <p:nvPr/>
          </p:nvCxnSpPr>
          <p:spPr>
            <a:xfrm>
              <a:off x="2158409" y="4486940"/>
              <a:ext cx="0" cy="797441"/>
            </a:xfrm>
            <a:prstGeom prst="line">
              <a:avLst/>
            </a:prstGeom>
            <a:ln>
              <a:solidFill>
                <a:srgbClr val="1D600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0A90713-4CE9-B542-BB95-B53C409A0F8B}"/>
              </a:ext>
            </a:extLst>
          </p:cNvPr>
          <p:cNvSpPr txBox="1"/>
          <p:nvPr/>
        </p:nvSpPr>
        <p:spPr>
          <a:xfrm>
            <a:off x="4039308" y="4117607"/>
            <a:ext cx="87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D6002"/>
                </a:solidFill>
              </a:rPr>
              <a:t>Type-III</a:t>
            </a:r>
            <a:endParaRPr lang="ko-KR" altLang="en-US" dirty="0">
              <a:solidFill>
                <a:srgbClr val="1D6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6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444</Words>
  <Application>Microsoft Macintosh PowerPoint</Application>
  <PresentationFormat>Widescreen</PresentationFormat>
  <Paragraphs>162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Wireless Communications Seminar 07</vt:lpstr>
      <vt:lpstr>Contents</vt:lpstr>
      <vt:lpstr>PowerPoint Presentation</vt:lpstr>
      <vt:lpstr>QAM</vt:lpstr>
      <vt:lpstr>QAM</vt:lpstr>
      <vt:lpstr>QAM</vt:lpstr>
      <vt:lpstr>QAM</vt:lpstr>
      <vt:lpstr>QAM</vt:lpstr>
      <vt:lpstr>QAM</vt:lpstr>
      <vt:lpstr>QAM</vt:lpstr>
      <vt:lpstr>QAM</vt:lpstr>
      <vt:lpstr>QAM</vt:lpstr>
      <vt:lpstr>QAM</vt:lpstr>
      <vt:lpstr>QAM</vt:lpstr>
      <vt:lpstr>QAM</vt:lpstr>
      <vt:lpstr>QAM</vt:lpstr>
      <vt:lpstr>Error Probability</vt:lpstr>
      <vt:lpstr>PowerPoint Presentation</vt:lpstr>
      <vt:lpstr>Diversity</vt:lpstr>
      <vt:lpstr>Diversity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W7: Policy Gradients</dc:title>
  <dc:creator>k31231</dc:creator>
  <cp:lastModifiedBy>Sungweon Hong</cp:lastModifiedBy>
  <cp:revision>8</cp:revision>
  <dcterms:created xsi:type="dcterms:W3CDTF">2021-09-28T10:19:57Z</dcterms:created>
  <dcterms:modified xsi:type="dcterms:W3CDTF">2022-02-14T12:58:00Z</dcterms:modified>
</cp:coreProperties>
</file>