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79" r:id="rId21"/>
    <p:sldId id="280" r:id="rId22"/>
    <p:sldId id="259" r:id="rId23"/>
    <p:sldId id="278" r:id="rId24"/>
    <p:sldId id="260" r:id="rId2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69FF"/>
    <a:srgbClr val="4372C4"/>
    <a:srgbClr val="5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208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97FE5-83C6-1141-95FD-692C6B440F2F}" type="datetimeFigureOut">
              <a:rPr lang="en-KR" smtClean="0"/>
              <a:t>2022/01/04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51459-B5EA-4A45-B87D-A75FDDDA2A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124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51459-B5EA-4A45-B87D-A75FDDDA2AEB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873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20BD-2639-1848-976F-C5C89BC74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sm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9AFDC-5457-9748-9953-F42021379A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r>
              <a:rPr lang="en-US" dirty="0"/>
              <a:t>Information Intelligent Systems Lab</a:t>
            </a:r>
          </a:p>
          <a:p>
            <a:r>
              <a:rPr lang="en-US" dirty="0" err="1"/>
              <a:t>Hanyang</a:t>
            </a:r>
            <a:r>
              <a:rPr lang="en-US" dirty="0"/>
              <a:t> university 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57EC-F1E1-194D-8AD5-96CD547A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73A9-9C2F-6F4C-8613-230AFCFA22AD}" type="datetime1">
              <a:rPr lang="en-US" smtClean="0"/>
              <a:t>1/4/22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77AC-722C-DB46-B230-5EC659B9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149E-50B9-D344-AAA5-63DC099D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452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0A9-9787-2C41-87F8-7D9531E5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49"/>
            <a:ext cx="10515600" cy="663575"/>
          </a:xfrm>
        </p:spPr>
        <p:txBody>
          <a:bodyPr/>
          <a:lstStyle>
            <a:lvl1pPr>
              <a:defRPr b="1" cap="small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8845-6814-6040-9C51-12B3EF51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762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4187-2590-104C-B36C-3D4A12AB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3E15-E97C-3C4D-ACA4-4ADC39D95C91}" type="datetime1">
              <a:rPr lang="en-US" smtClean="0"/>
              <a:t>1/4/22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20A8-A96E-234B-9C40-FE505D62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79BF-0AC3-0944-9C8F-8B9C9819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86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B2304-55D3-F142-BFC9-C072B270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C464-C369-6C4A-9FF3-2C06882D542B}" type="datetime1">
              <a:rPr lang="en-US" smtClean="0"/>
              <a:t>1/4/22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D8DE5-231F-BA40-8E36-A1563156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029BB-AE60-EF41-8748-24F8198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7AF509-9A76-B749-9FEC-E1764EF0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49"/>
            <a:ext cx="10515600" cy="663575"/>
          </a:xfrm>
        </p:spPr>
        <p:txBody>
          <a:bodyPr/>
          <a:lstStyle>
            <a:lvl1pPr>
              <a:defRPr b="1" cap="small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7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77EDA-F9D5-3B4F-94E6-72757632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B3B5-3331-0748-AFD7-AE0E94D1BEFC}" type="datetime1">
              <a:rPr lang="en-US" smtClean="0"/>
              <a:t>1/4/22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8FE4D-2DC6-DD48-9EDF-EF28D4F6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D7336-F90F-614B-B401-A55FE83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33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rgbClr val="4372C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74841-4293-3A4B-A35E-A71DCE9F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74AA-E626-8B4C-8BF6-27E3BB8F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63D9-5D46-3A44-8EC9-686431CFD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A27E-CBE2-E14E-B34E-A673C4584CF2}" type="datetime1">
              <a:rPr lang="en-US" smtClean="0"/>
              <a:t>1/4/22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3BCA-4533-F343-BF8F-14EEF0D09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0B27-33DC-8543-9D3B-F2C18671A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810B-939D-D649-AA33-6A0C14BEBA72}" type="slidenum">
              <a:rPr lang="en-KR" smtClean="0"/>
              <a:t>‹#›</a:t>
            </a:fld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06BD8-C67B-4347-A6A9-642FB5DFE057}"/>
              </a:ext>
            </a:extLst>
          </p:cNvPr>
          <p:cNvSpPr/>
          <p:nvPr userDrawn="1"/>
        </p:nvSpPr>
        <p:spPr>
          <a:xfrm>
            <a:off x="0" y="-11150"/>
            <a:ext cx="12192000" cy="45719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B171CDE-346E-174B-9D51-8DED2798F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09" y="205866"/>
            <a:ext cx="1918855" cy="3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9DFA63-BD22-B249-A98E-4F15A7B50604}"/>
              </a:ext>
            </a:extLst>
          </p:cNvPr>
          <p:cNvSpPr/>
          <p:nvPr userDrawn="1"/>
        </p:nvSpPr>
        <p:spPr>
          <a:xfrm>
            <a:off x="0" y="6810117"/>
            <a:ext cx="12192000" cy="45719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A2CEB-616E-6C4D-AD07-886046194741}"/>
              </a:ext>
            </a:extLst>
          </p:cNvPr>
          <p:cNvSpPr txBox="1"/>
          <p:nvPr userDrawn="1"/>
        </p:nvSpPr>
        <p:spPr>
          <a:xfrm>
            <a:off x="10530336" y="60623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dirty="0">
                <a:solidFill>
                  <a:srgbClr val="4372C4"/>
                </a:solidFill>
              </a:rPr>
              <a:t>Information and Intelligent</a:t>
            </a:r>
          </a:p>
          <a:p>
            <a:pPr algn="ctr"/>
            <a:r>
              <a:rPr lang="en-KR" sz="1000" dirty="0">
                <a:solidFill>
                  <a:srgbClr val="4372C4"/>
                </a:solidFill>
              </a:rPr>
              <a:t>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2331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BA89-F33F-9B4A-9BBC-C6F2E94E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24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Wireless Communications</a:t>
            </a:r>
            <a:br>
              <a:rPr lang="en-US" sz="4800" dirty="0"/>
            </a:br>
            <a:r>
              <a:rPr lang="en-US" sz="4800" dirty="0"/>
              <a:t>Seminar</a:t>
            </a:r>
            <a:endParaRPr lang="en-KR" sz="4800" b="1" cap="sm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CE5F6-E8C9-DC4D-889C-93F04933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endParaRPr lang="en-KR" dirty="0"/>
          </a:p>
          <a:p>
            <a:r>
              <a:rPr lang="en-KR" b="1" cap="small" dirty="0">
                <a:solidFill>
                  <a:srgbClr val="002060"/>
                </a:solidFill>
              </a:rPr>
              <a:t>Sungweon Hong</a:t>
            </a:r>
          </a:p>
          <a:p>
            <a:r>
              <a:rPr lang="en-KR" b="1" cap="small" dirty="0">
                <a:solidFill>
                  <a:srgbClr val="570000"/>
                </a:solidFill>
              </a:rPr>
              <a:t>Information and Intelligent systems lab</a:t>
            </a:r>
          </a:p>
          <a:p>
            <a:r>
              <a:rPr lang="en-KR" b="1" cap="small" dirty="0">
                <a:solidFill>
                  <a:srgbClr val="002060"/>
                </a:solidFill>
              </a:rPr>
              <a:t>Hanyang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B137E-EC22-9A44-90A1-4B30E768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303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71F8-6D31-E247-897A-AD06C2DD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Free-Space Path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D036-D621-3B4E-A534-E2507EA3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We can </a:t>
            </a:r>
            <a:r>
              <a:rPr lang="en-KR" dirty="0">
                <a:solidFill>
                  <a:srgbClr val="FF0000"/>
                </a:solidFill>
              </a:rPr>
              <a:t>easily compute the received power </a:t>
            </a:r>
            <a:r>
              <a:rPr lang="en-KR" dirty="0"/>
              <a:t>using the formula given</a:t>
            </a:r>
          </a:p>
          <a:p>
            <a:pPr lvl="1"/>
            <a:r>
              <a:rPr lang="en-KR" dirty="0"/>
              <a:t>Carrier Frequency</a:t>
            </a:r>
          </a:p>
          <a:p>
            <a:pPr lvl="1"/>
            <a:r>
              <a:rPr lang="en-US" dirty="0"/>
              <a:t>D</a:t>
            </a:r>
            <a:r>
              <a:rPr lang="en-KR" dirty="0"/>
              <a:t>istance between receiver and transmitter</a:t>
            </a:r>
          </a:p>
          <a:p>
            <a:pPr lvl="1"/>
            <a:endParaRPr lang="en-KR" dirty="0"/>
          </a:p>
          <a:p>
            <a:r>
              <a:rPr lang="en-KR" dirty="0"/>
              <a:t>Or we can </a:t>
            </a:r>
            <a:r>
              <a:rPr lang="en-KR" dirty="0">
                <a:solidFill>
                  <a:srgbClr val="FF0000"/>
                </a:solidFill>
              </a:rPr>
              <a:t>calculate the Minimum power at access point </a:t>
            </a:r>
            <a:r>
              <a:rPr lang="en-KR" dirty="0"/>
              <a:t>in a certain wireless cell given</a:t>
            </a:r>
          </a:p>
          <a:p>
            <a:pPr lvl="1"/>
            <a:r>
              <a:rPr lang="en-KR" dirty="0"/>
              <a:t>Carrier Frequency</a:t>
            </a:r>
          </a:p>
          <a:p>
            <a:pPr lvl="1"/>
            <a:r>
              <a:rPr lang="en-KR" dirty="0"/>
              <a:t>Cell Radius</a:t>
            </a:r>
          </a:p>
          <a:p>
            <a:pPr lvl="1"/>
            <a:r>
              <a:rPr lang="en-KR" dirty="0"/>
              <a:t>Required minimum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592D8-E053-DA4E-A64A-3901DAE8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10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1F6FB-3A2B-3046-83D0-3C6EDA8A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29" y="3652837"/>
            <a:ext cx="2876078" cy="2703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8A587-FEF8-9F4B-9207-3B57F0A939C6}"/>
                  </a:ext>
                </a:extLst>
              </p:cNvPr>
              <p:cNvSpPr txBox="1"/>
              <p:nvPr/>
            </p:nvSpPr>
            <p:spPr>
              <a:xfrm>
                <a:off x="838200" y="5471926"/>
                <a:ext cx="59426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simply show the impact of the carrier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KR" dirty="0"/>
                  <a:t>) and the channel loss by substituting different frequencies </a:t>
                </a:r>
              </a:p>
              <a:p>
                <a:r>
                  <a:rPr lang="en-KR" dirty="0"/>
                  <a:t>Ex)  20MHz, 500MHz, 2.4GHz, 50GHz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8A587-FEF8-9F4B-9207-3B57F0A9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71926"/>
                <a:ext cx="5942610" cy="923330"/>
              </a:xfrm>
              <a:prstGeom prst="rect">
                <a:avLst/>
              </a:prstGeom>
              <a:blipFill>
                <a:blip r:embed="rId3"/>
                <a:stretch>
                  <a:fillRect l="-1068" t="-4110" b="-958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2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19A4-45AF-DF49-A4C9-442381A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Shadowing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A4AC-7A7A-784A-AFCF-A88ADD687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KR" dirty="0"/>
                  <a:t>og-normal shadowing: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KR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KR" dirty="0"/>
                  <a:t> is assumed to be a </a:t>
                </a:r>
                <a:r>
                  <a:rPr lang="en-KR" dirty="0">
                    <a:solidFill>
                      <a:srgbClr val="FF0000"/>
                    </a:solidFill>
                  </a:rPr>
                  <a:t>random variable </a:t>
                </a:r>
                <a:r>
                  <a:rPr lang="en-KR" dirty="0"/>
                  <a:t>following a log-normal distribution</a:t>
                </a:r>
              </a:p>
              <a:p>
                <a:pPr lvl="1"/>
                <a:endParaRPr lang="en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𝑑𝐵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</m:fun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𝑑𝐵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𝑑𝐵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KR" dirty="0"/>
              </a:p>
              <a:p>
                <a:pPr marL="457200" lvl="1" indent="0">
                  <a:buNone/>
                </a:pPr>
                <a:endParaRPr lang="en-KR" dirty="0"/>
              </a:p>
              <a:p>
                <a:pPr marL="457200" lvl="1" indent="0">
                  <a:buNone/>
                </a:pPr>
                <a:r>
                  <a:rPr lang="en-US" dirty="0"/>
                  <a:t>W</a:t>
                </a:r>
                <a:r>
                  <a:rPr lang="en-KR" dirty="0"/>
                  <a:t>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</m:oMath>
                </a14:m>
                <a:endParaRPr lang="en-KR" dirty="0"/>
              </a:p>
              <a:p>
                <a:pPr marL="457200" lvl="1" indent="0">
                  <a:buNone/>
                </a:pPr>
                <a:r>
                  <a:rPr lang="en-KR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𝑑𝐵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KR" dirty="0"/>
              </a:p>
              <a:p>
                <a:pPr marL="457200" lvl="1" indent="0">
                  <a:buNone/>
                </a:pPr>
                <a:r>
                  <a:rPr lang="en-KR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KR" dirty="0"/>
              </a:p>
              <a:p>
                <a:pPr lvl="1"/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A4AC-7A7A-784A-AFCF-A88ADD687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 r="-72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49EF-F25F-3247-B116-5BB88E31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197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7D7C-E667-CA40-9CD0-CB8246B9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Log-Normal Shadowing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03A99-4027-5C4B-85C0-22CFBB33D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KR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KR" dirty="0"/>
              </a:p>
              <a:p>
                <a:r>
                  <a:rPr lang="en-KR" dirty="0"/>
                  <a:t>We can show that </a:t>
                </a:r>
              </a:p>
              <a:p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𝑑𝐵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𝑑𝐵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𝑑𝐵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𝑑𝐵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</m:oMath>
                </a14:m>
                <a:r>
                  <a:rPr lang="en-KR" dirty="0"/>
                  <a:t> follows a normal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03A99-4027-5C4B-85C0-22CFBB33D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0CBFA-EDD9-014C-883F-A483BF91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226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49BF-1CAE-CC41-B3AE-9F2EB8AD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Path-Loss + Shadowing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AD197-ED89-0F45-8540-78DCDAC7C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From the equation above from pathloss and the shadowing</a:t>
                </a:r>
              </a:p>
              <a:p>
                <a:endParaRPr lang="en-K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  <a:p>
                <a:endParaRPr lang="en-KR" sz="1100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AD197-ED89-0F45-8540-78DCDAC7C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3EA9C-7329-A647-B3D4-33C63FC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13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DDB58-21EA-5F4D-A253-18C3F515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3163485"/>
            <a:ext cx="5168900" cy="230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37B6-E2F0-4E40-B49A-BD9A33E4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Outage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7B534-BDC7-D745-A596-59999A70D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In wireless systems, there exists a </a:t>
                </a:r>
                <a:r>
                  <a:rPr lang="en-KR" dirty="0">
                    <a:solidFill>
                      <a:srgbClr val="FF0000"/>
                    </a:solidFill>
                  </a:rPr>
                  <a:t>minimum received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With shadowing, the </a:t>
                </a:r>
                <a:r>
                  <a:rPr lang="en-KR" dirty="0">
                    <a:solidFill>
                      <a:srgbClr val="FF0000"/>
                    </a:solidFill>
                  </a:rPr>
                  <a:t>received power is a random variable</a:t>
                </a:r>
              </a:p>
              <a:p>
                <a:endParaRPr lang="en-KR" dirty="0"/>
              </a:p>
              <a:p>
                <a:r>
                  <a:rPr lang="en-KR" dirty="0"/>
                  <a:t>To ensure that the received power is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KR" dirty="0"/>
                  <a:t> with probability 1, the transmit power should be extremely large, due to shadowing</a:t>
                </a:r>
              </a:p>
              <a:p>
                <a:endParaRPr lang="en-KR" dirty="0"/>
              </a:p>
              <a:p>
                <a:r>
                  <a:rPr lang="en-KR" dirty="0"/>
                  <a:t>Define an </a:t>
                </a:r>
                <a:r>
                  <a:rPr lang="en-KR" dirty="0">
                    <a:solidFill>
                      <a:srgbClr val="FF0000"/>
                    </a:solidFill>
                  </a:rPr>
                  <a:t>outage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KR" dirty="0"/>
              </a:p>
              <a:p>
                <a:pPr lvl="1"/>
                <a:r>
                  <a:rPr lang="en-US" dirty="0"/>
                  <a:t>I</a:t>
                </a:r>
                <a:r>
                  <a:rPr lang="en-KR" dirty="0"/>
                  <a:t>mplies that the received power is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KR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7B534-BDC7-D745-A596-59999A70D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 r="-144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0CD5C-2420-FC48-872D-EA5C9505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643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673-0395-BD44-846C-03A196A7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Outage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03EA4-1C7B-AA44-86EB-8A56B302F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Formally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KR" dirty="0"/>
              </a:p>
              <a:p>
                <a:r>
                  <a:rPr lang="en-KR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KR" dirty="0"/>
                  <a:t> is a Gaussian random variable, we can compute the above probability with Q-function:</a:t>
                </a:r>
              </a:p>
              <a:p>
                <a:pPr lvl="1"/>
                <a:endParaRPr lang="en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KR" dirty="0"/>
              </a:p>
              <a:p>
                <a:pPr marL="457200" lvl="1" indent="0">
                  <a:buNone/>
                </a:pPr>
                <a:endParaRPr lang="en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𝑑𝐵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03EA4-1C7B-AA44-86EB-8A56B302F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B7BAB-27EB-F641-B021-66773650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079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35BF-0521-9448-917B-654D2B1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Cell Planning – Choosing Cell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F93ED-27E6-C34A-ABB1-215A70DDD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Fixed maximum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KR" dirty="0"/>
              </a:p>
              <a:p>
                <a:r>
                  <a:rPr lang="en-KR" dirty="0"/>
                  <a:t>System Requirements:</a:t>
                </a:r>
              </a:p>
              <a:p>
                <a:pPr lvl="1"/>
                <a:r>
                  <a:rPr lang="en-KR" dirty="0"/>
                  <a:t>Minimum Received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KR" dirty="0"/>
              </a:p>
              <a:p>
                <a:pPr lvl="1"/>
                <a:r>
                  <a:rPr lang="en-KR" dirty="0"/>
                  <a:t>Outage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KR" dirty="0"/>
              </a:p>
              <a:p>
                <a:pPr lvl="1"/>
                <a:endParaRPr lang="en-KR" dirty="0"/>
              </a:p>
              <a:p>
                <a:r>
                  <a:rPr lang="en-KR" dirty="0"/>
                  <a:t>Cell Coverage (We need to solve)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KR" dirty="0"/>
                  <a:t>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KR" dirty="0"/>
                  <a:t> 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KR" dirty="0"/>
                  <a:t>ind the largest distance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KR" dirty="0"/>
                  <a:t>, which is the largest cell coverage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F93ED-27E6-C34A-ABB1-215A70DDD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4942-8A7C-164E-8271-B6301CAF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16</a:t>
            </a:fld>
            <a:endParaRPr lang="en-K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07469F-B4D0-BE49-9FF1-906F083D548D}"/>
              </a:ext>
            </a:extLst>
          </p:cNvPr>
          <p:cNvGrpSpPr/>
          <p:nvPr/>
        </p:nvGrpSpPr>
        <p:grpSpPr>
          <a:xfrm>
            <a:off x="7282408" y="1574655"/>
            <a:ext cx="2876078" cy="2703513"/>
            <a:chOff x="7282408" y="1574655"/>
            <a:chExt cx="2876078" cy="2703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967AEA-1B63-A24F-9016-F22890FB0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2408" y="1574655"/>
              <a:ext cx="2876078" cy="27035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D71F52-373A-CC40-AE9F-19832250AF00}"/>
                </a:ext>
              </a:extLst>
            </p:cNvPr>
            <p:cNvSpPr/>
            <p:nvPr/>
          </p:nvSpPr>
          <p:spPr>
            <a:xfrm>
              <a:off x="8906494" y="2220686"/>
              <a:ext cx="866898" cy="439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4400" dirty="0">
                  <a:solidFill>
                    <a:srgbClr val="FF0000"/>
                  </a:solidFill>
                </a:rPr>
                <a:t>?</a:t>
              </a:r>
              <a:endParaRPr lang="en-K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80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7F80-9A6C-F640-BB52-8E6F9A5B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Cell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848CD-808D-E342-856F-81DAE7AF5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3"/>
                <a:ext cx="10515600" cy="1718204"/>
              </a:xfrm>
            </p:spPr>
            <p:txBody>
              <a:bodyPr/>
              <a:lstStyle/>
              <a:p>
                <a:r>
                  <a:rPr lang="en-KR" dirty="0"/>
                  <a:t>Consider given all the parameters and Transmitted power,</a:t>
                </a:r>
              </a:p>
              <a:p>
                <a:pPr lvl="1"/>
                <a:r>
                  <a:rPr lang="en-KR" dirty="0"/>
                  <a:t>Transmit Power : 100 dBm</a:t>
                </a:r>
              </a:p>
              <a:p>
                <a:pPr lvl="1"/>
                <a:r>
                  <a:rPr lang="en-KR" dirty="0"/>
                  <a:t>Path-loss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−40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(0, 8)</m:t>
                    </m:r>
                  </m:oMath>
                </a14:m>
                <a:endParaRPr lang="en-KR" dirty="0"/>
              </a:p>
              <a:p>
                <a:pPr lvl="1"/>
                <a:r>
                  <a:rPr lang="en-US" dirty="0"/>
                  <a:t>R</a:t>
                </a:r>
                <a:r>
                  <a:rPr lang="en-KR" dirty="0"/>
                  <a:t>equired received power: 10dBm</a:t>
                </a:r>
              </a:p>
              <a:p>
                <a:pPr lvl="1"/>
                <a:endParaRPr lang="en-K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848CD-808D-E342-856F-81DAE7AF5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3"/>
                <a:ext cx="10515600" cy="1718204"/>
              </a:xfrm>
              <a:blipFill>
                <a:blip r:embed="rId2"/>
                <a:stretch>
                  <a:fillRect l="-1086" t="-5882" b="-441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B72C-A978-D545-8091-A406C96A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17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6E451-B1AF-4D47-A09D-D02D4632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3159"/>
            <a:ext cx="5842000" cy="3822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FB83CF-9388-C44E-8089-533116FE731C}"/>
              </a:ext>
            </a:extLst>
          </p:cNvPr>
          <p:cNvSpPr/>
          <p:nvPr/>
        </p:nvSpPr>
        <p:spPr>
          <a:xfrm>
            <a:off x="838200" y="4038401"/>
            <a:ext cx="47836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sz="2000" dirty="0"/>
              <a:t>The Cell Coverage distance with outage </a:t>
            </a:r>
            <a:r>
              <a:rPr lang="en-KR" sz="2000" dirty="0">
                <a:solidFill>
                  <a:srgbClr val="FF0000"/>
                </a:solidFill>
              </a:rPr>
              <a:t>probability of approximately 0.01 </a:t>
            </a:r>
            <a:r>
              <a:rPr lang="en-KR" sz="2000" dirty="0"/>
              <a:t>can be figured out by the following plot (which is a curve by the outage probability formula)</a:t>
            </a:r>
          </a:p>
        </p:txBody>
      </p:sp>
    </p:spTree>
    <p:extLst>
      <p:ext uri="{BB962C8B-B14F-4D97-AF65-F5344CB8AC3E}">
        <p14:creationId xmlns:p14="http://schemas.microsoft.com/office/powerpoint/2010/main" val="154661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EE18-065A-BA43-B048-D4D50C38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Cell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ADD4A-628F-B344-B560-4C89576AD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983" y="1303337"/>
            <a:ext cx="5519084" cy="4762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9F0A-5C6C-554F-A990-8647848B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18</a:t>
            </a:fld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31F14C-066F-9641-A8CF-9EAF9E5C0340}"/>
              </a:ext>
            </a:extLst>
          </p:cNvPr>
          <p:cNvSpPr/>
          <p:nvPr/>
        </p:nvSpPr>
        <p:spPr>
          <a:xfrm>
            <a:off x="8094133" y="1659467"/>
            <a:ext cx="778934" cy="643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164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28B3-3021-2542-903C-194C5E0E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Small Scale 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88E3-0F3A-AD44-800D-2DEE7D0C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338"/>
            <a:ext cx="10515600" cy="4762500"/>
          </a:xfrm>
        </p:spPr>
        <p:txBody>
          <a:bodyPr/>
          <a:lstStyle/>
          <a:p>
            <a:r>
              <a:rPr lang="en-KR" dirty="0"/>
              <a:t>\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US" dirty="0"/>
              <a:t>D</a:t>
            </a:r>
            <a:r>
              <a:rPr lang="en-KR" dirty="0"/>
              <a:t>ue to Constructive and destructive multipath</a:t>
            </a:r>
          </a:p>
          <a:p>
            <a:r>
              <a:rPr lang="en-US" dirty="0"/>
              <a:t>T</a:t>
            </a:r>
            <a:r>
              <a:rPr lang="en-KR" dirty="0"/>
              <a:t>ime domain or frequency domain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CF131-30F2-2443-8FD8-C2110994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19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0771C-A578-4D46-937B-85273948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211"/>
            <a:ext cx="12192000" cy="3557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1B22F-E0F2-3643-B9A7-AAD84CF85F5E}"/>
              </a:ext>
            </a:extLst>
          </p:cNvPr>
          <p:cNvSpPr txBox="1"/>
          <p:nvPr/>
        </p:nvSpPr>
        <p:spPr>
          <a:xfrm>
            <a:off x="1540701" y="600417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0000"/>
                </a:solidFill>
              </a:rPr>
              <a:t>Mobility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2ABBE-0A28-9C45-BAEF-2CEA413BB888}"/>
              </a:ext>
            </a:extLst>
          </p:cNvPr>
          <p:cNvSpPr txBox="1"/>
          <p:nvPr/>
        </p:nvSpPr>
        <p:spPr>
          <a:xfrm>
            <a:off x="4592985" y="6004172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0000"/>
                </a:solidFill>
              </a:rPr>
              <a:t>Multipath</a:t>
            </a:r>
          </a:p>
        </p:txBody>
      </p:sp>
    </p:spTree>
    <p:extLst>
      <p:ext uri="{BB962C8B-B14F-4D97-AF65-F5344CB8AC3E}">
        <p14:creationId xmlns:p14="http://schemas.microsoft.com/office/powerpoint/2010/main" val="200033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61F4-39DF-D244-8E64-93654A3B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54A2-E882-0346-88DB-07C89BF6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Communication System models</a:t>
            </a:r>
          </a:p>
          <a:p>
            <a:endParaRPr lang="en-US" dirty="0"/>
          </a:p>
          <a:p>
            <a:r>
              <a:rPr lang="en-US" dirty="0"/>
              <a:t>Propagation Characteristics</a:t>
            </a:r>
          </a:p>
          <a:p>
            <a:endParaRPr lang="en-US" dirty="0"/>
          </a:p>
          <a:p>
            <a:r>
              <a:rPr lang="en-KR" dirty="0"/>
              <a:t>Channel / Path Loss Models</a:t>
            </a:r>
          </a:p>
          <a:p>
            <a:endParaRPr lang="en-KR" dirty="0"/>
          </a:p>
          <a:p>
            <a:r>
              <a:rPr lang="en-KR" dirty="0"/>
              <a:t>Outage Probability &amp; Cell-Coverage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6772D-E38B-964D-834A-681C5A62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657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B53E-DECF-644A-B43B-EDA5545F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Small Scale 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48DC-AC5C-E449-849B-3EBEA7F1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50942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 Channel can be classified in to </a:t>
            </a:r>
          </a:p>
          <a:p>
            <a:pPr lvl="1"/>
            <a:r>
              <a:rPr lang="en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Frequency Flat or Frequency Selective Channel</a:t>
            </a:r>
          </a:p>
          <a:p>
            <a:pPr lvl="1"/>
            <a:r>
              <a:rPr lang="en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 invariant or Time Fading Channel</a:t>
            </a:r>
          </a:p>
          <a:p>
            <a:pPr lvl="1"/>
            <a:endParaRPr lang="en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5F67-587F-6840-9527-436E02C3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20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F583-3921-A643-AD57-E96013EC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06" y="2838971"/>
            <a:ext cx="6759388" cy="36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90D0-7D16-884E-9AA3-EC589AD5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D6FCD-92A0-AA4D-A47A-2C4FF8958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nd can be formulated as </a:t>
                </a:r>
              </a:p>
              <a:p>
                <a:pPr lvl="1"/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Frequency Flat / Slow Fading Channel (at time domain)</a:t>
                </a:r>
              </a:p>
              <a:p>
                <a:pPr lvl="1"/>
                <a:endParaRPr lang="en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Frequency Flat / Fast Fading Channel (at time domain)</a:t>
                </a:r>
              </a:p>
              <a:p>
                <a:pPr lvl="1"/>
                <a:endParaRPr lang="en-KR" sz="13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Frequency Selective / Slow Fading Channel</a:t>
                </a:r>
              </a:p>
              <a:p>
                <a:pPr lvl="1"/>
                <a:endParaRPr lang="en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KR" sz="13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Frequency Selective / Fast Fading Channel</a:t>
                </a:r>
              </a:p>
              <a:p>
                <a:pPr lvl="1"/>
                <a:endParaRPr lang="en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D6FCD-92A0-AA4D-A47A-2C4FF8958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60" b="-255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FE7D-56C8-0044-AAB8-B56109D8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4528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3068-DBF1-CB4A-990D-6200AF7D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9865-BD9E-9741-886F-894FBBCC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1800" dirty="0"/>
              <a:t>ECE 432 Mobile Communications_Lecture2_Ajou_university lecture notes by S.N. Hong</a:t>
            </a:r>
          </a:p>
          <a:p>
            <a:r>
              <a:rPr lang="en-US" sz="1800" dirty="0"/>
              <a:t>Goldsmith, Andrea. </a:t>
            </a:r>
            <a:r>
              <a:rPr lang="en-US" sz="1800" i="1" dirty="0"/>
              <a:t>Wireless communications</a:t>
            </a:r>
            <a:r>
              <a:rPr lang="en-US" sz="1800" dirty="0"/>
              <a:t>. Cambridge university press, 2005.</a:t>
            </a:r>
            <a:endParaRPr lang="en-K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C6697-0ADB-3046-92C4-B351E68C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126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BA34B2-BCCB-9942-9FFC-E67509C9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23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C000B-67CE-FB42-8A9D-E9031DC2E98F}"/>
              </a:ext>
            </a:extLst>
          </p:cNvPr>
          <p:cNvSpPr txBox="1"/>
          <p:nvPr/>
        </p:nvSpPr>
        <p:spPr>
          <a:xfrm>
            <a:off x="5533987" y="3075057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4254353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A55B3-94B4-4448-ACA2-4A90CA1CB1E4}"/>
              </a:ext>
            </a:extLst>
          </p:cNvPr>
          <p:cNvSpPr txBox="1"/>
          <p:nvPr/>
        </p:nvSpPr>
        <p:spPr>
          <a:xfrm>
            <a:off x="4905449" y="3075057"/>
            <a:ext cx="238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72DD-9850-2241-9EC0-8A745260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91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3EBE-2F1D-B840-8A62-D9870C02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2F48-ED1D-C94F-9B7D-24A70736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Wireless Channel </a:t>
            </a:r>
          </a:p>
          <a:p>
            <a:endParaRPr lang="en-KR" sz="1200" dirty="0"/>
          </a:p>
          <a:p>
            <a:pPr lvl="1"/>
            <a:r>
              <a:rPr lang="en-KR" dirty="0"/>
              <a:t>Probabilistic modeling ( e.g., AWGN, Fading, etc ) 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A4FDB-1BF9-7149-8A3B-008F2278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</a:t>
            </a:fld>
            <a:endParaRPr lang="en-KR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0A65C5-E03A-B94A-AFAC-394572062D57}"/>
              </a:ext>
            </a:extLst>
          </p:cNvPr>
          <p:cNvGrpSpPr/>
          <p:nvPr/>
        </p:nvGrpSpPr>
        <p:grpSpPr>
          <a:xfrm>
            <a:off x="1640022" y="2875451"/>
            <a:ext cx="8756336" cy="1840523"/>
            <a:chOff x="1640022" y="2875451"/>
            <a:chExt cx="8756336" cy="184052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B2F0A8-8B5C-7B43-940C-B063462185F3}"/>
                </a:ext>
              </a:extLst>
            </p:cNvPr>
            <p:cNvGrpSpPr/>
            <p:nvPr/>
          </p:nvGrpSpPr>
          <p:grpSpPr>
            <a:xfrm>
              <a:off x="1893483" y="2875451"/>
              <a:ext cx="8405034" cy="1840523"/>
              <a:chOff x="1893483" y="2875451"/>
              <a:chExt cx="8405034" cy="184052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E9BC2FA-7759-F34E-98C9-2376D6909507}"/>
                  </a:ext>
                </a:extLst>
              </p:cNvPr>
              <p:cNvGrpSpPr/>
              <p:nvPr/>
            </p:nvGrpSpPr>
            <p:grpSpPr>
              <a:xfrm>
                <a:off x="1893483" y="2875451"/>
                <a:ext cx="8405034" cy="1840523"/>
                <a:chOff x="1344778" y="2875450"/>
                <a:chExt cx="8405034" cy="1840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Cloud 5">
                      <a:extLst>
                        <a:ext uri="{FF2B5EF4-FFF2-40B4-BE49-F238E27FC236}">
                          <a16:creationId xmlns:a16="http://schemas.microsoft.com/office/drawing/2014/main" id="{F21E2A3D-7C4F-9F40-BB80-6F9F7C5C8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218" y="2875450"/>
                      <a:ext cx="3634154" cy="1840523"/>
                    </a:xfrm>
                    <a:prstGeom prst="cloud">
                      <a:avLst/>
                    </a:prstGeom>
                    <a:noFill/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Channel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KR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Cloud 5">
                      <a:extLst>
                        <a:ext uri="{FF2B5EF4-FFF2-40B4-BE49-F238E27FC236}">
                          <a16:creationId xmlns:a16="http://schemas.microsoft.com/office/drawing/2014/main" id="{F21E2A3D-7C4F-9F40-BB80-6F9F7C5C819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0218" y="2875450"/>
                      <a:ext cx="3634154" cy="1840523"/>
                    </a:xfrm>
                    <a:prstGeom prst="cloud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8A1360D-7E30-414D-8F17-8D02743CA134}"/>
                    </a:ext>
                  </a:extLst>
                </p:cNvPr>
                <p:cNvSpPr/>
                <p:nvPr/>
              </p:nvSpPr>
              <p:spPr>
                <a:xfrm>
                  <a:off x="1344778" y="3363108"/>
                  <a:ext cx="879676" cy="86520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2800" dirty="0"/>
                    <a:t>Tx</a:t>
                  </a:r>
                  <a:endParaRPr lang="en-KR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5DB0140-A744-D94E-9879-22FC128A149C}"/>
                    </a:ext>
                  </a:extLst>
                </p:cNvPr>
                <p:cNvSpPr/>
                <p:nvPr/>
              </p:nvSpPr>
              <p:spPr>
                <a:xfrm>
                  <a:off x="8870136" y="3363108"/>
                  <a:ext cx="879676" cy="8652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2800" dirty="0"/>
                    <a:t>Rx</a:t>
                  </a:r>
                  <a:endParaRPr lang="en-KR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52BD659-5672-8041-9307-34217C3F579C}"/>
                  </a:ext>
                </a:extLst>
              </p:cNvPr>
              <p:cNvCxnSpPr>
                <a:stCxn id="7" idx="6"/>
                <a:endCxn id="6" idx="2"/>
              </p:cNvCxnSpPr>
              <p:nvPr/>
            </p:nvCxnSpPr>
            <p:spPr>
              <a:xfrm>
                <a:off x="2773159" y="3795713"/>
                <a:ext cx="1517037" cy="0"/>
              </a:xfrm>
              <a:prstGeom prst="straightConnector1">
                <a:avLst/>
              </a:prstGeom>
              <a:solidFill>
                <a:schemeClr val="accent5">
                  <a:lumMod val="5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A1E3B1B-39E2-B647-A222-43AC2ADE98D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7913077" y="3795713"/>
                <a:ext cx="1505764" cy="13494"/>
              </a:xfrm>
              <a:prstGeom prst="straightConnector1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51042-3E7B-3F4A-85F5-BF1B386EE1AD}"/>
                </a:ext>
              </a:extLst>
            </p:cNvPr>
            <p:cNvSpPr txBox="1"/>
            <p:nvPr/>
          </p:nvSpPr>
          <p:spPr>
            <a:xfrm>
              <a:off x="1640022" y="2930506"/>
              <a:ext cx="1386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2000" dirty="0"/>
                <a:t>Transmitter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A312C0-EDFA-9A47-AFD3-AA786DF2214F}"/>
                </a:ext>
              </a:extLst>
            </p:cNvPr>
            <p:cNvSpPr txBox="1"/>
            <p:nvPr/>
          </p:nvSpPr>
          <p:spPr>
            <a:xfrm>
              <a:off x="9320999" y="2930506"/>
              <a:ext cx="1075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2000" dirty="0"/>
                <a:t>Receiver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6584533-BCBD-E548-8905-3BA1E841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5" y="4964358"/>
            <a:ext cx="4177251" cy="7475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683255-F472-3D4A-92B8-AE5E1DAE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26" y="4904286"/>
            <a:ext cx="4472703" cy="167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008F7D-0467-2D40-A017-0E0C58FE58F0}"/>
              </a:ext>
            </a:extLst>
          </p:cNvPr>
          <p:cNvSpPr txBox="1"/>
          <p:nvPr/>
        </p:nvSpPr>
        <p:spPr>
          <a:xfrm>
            <a:off x="4859834" y="5681881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/>
              <a:t>Design issue?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A60297-6719-9147-9DA2-EB73F6ADF18F}"/>
              </a:ext>
            </a:extLst>
          </p:cNvPr>
          <p:cNvSpPr txBox="1"/>
          <p:nvPr/>
        </p:nvSpPr>
        <p:spPr>
          <a:xfrm>
            <a:off x="5380489" y="4346642"/>
            <a:ext cx="1424429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0000"/>
                </a:solidFill>
              </a:rPr>
              <a:t>Nature Given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52F84-903D-9949-96CA-099D6135EDE8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6092704" y="4715974"/>
            <a:ext cx="0" cy="965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DDC5-075C-E24D-9BB1-C8876A38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Propagation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55AC-7EFB-E149-8FB0-1FF6ED53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Path Loss</a:t>
            </a:r>
          </a:p>
          <a:p>
            <a:endParaRPr lang="en-KR" dirty="0"/>
          </a:p>
          <a:p>
            <a:r>
              <a:rPr lang="en-KR" dirty="0"/>
              <a:t>Shadowing</a:t>
            </a:r>
          </a:p>
          <a:p>
            <a:endParaRPr lang="en-KR" dirty="0"/>
          </a:p>
          <a:p>
            <a:r>
              <a:rPr lang="en-KR" dirty="0"/>
              <a:t>Multipath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E5975-097A-414E-9AB2-50F9023A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22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5391-5382-374D-85D0-B5D1081B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Propagation 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30FAA-8A77-3C4F-8B59-44FA9FC81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>
                    <a:solidFill>
                      <a:srgbClr val="0069FF"/>
                    </a:solidFill>
                  </a:rPr>
                  <a:t>Path Loss</a:t>
                </a:r>
                <a:endParaRPr lang="en-US" dirty="0">
                  <a:solidFill>
                    <a:srgbClr val="0069FF"/>
                  </a:solidFill>
                </a:endParaRPr>
              </a:p>
              <a:p>
                <a:r>
                  <a:rPr lang="en-US" dirty="0"/>
                  <a:t>Also Known as ”Large Scale Fading”</a:t>
                </a:r>
              </a:p>
              <a:p>
                <a:r>
                  <a:rPr lang="en-US" dirty="0"/>
                  <a:t>A Function of Distance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K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30FAA-8A77-3C4F-8B59-44FA9FC81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B7885-11E7-7640-BBB1-8B0EA499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5</a:t>
            </a:fld>
            <a:endParaRPr lang="en-K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D6A397-A902-C746-9A0E-A5573428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2288"/>
            <a:ext cx="12192000" cy="29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B144-AB51-334C-BDCA-F608E1F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Propagation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D700-7C2F-004F-B75E-40A7DF08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>
                <a:solidFill>
                  <a:srgbClr val="FF0000"/>
                </a:solidFill>
              </a:rPr>
              <a:t>Shadow Fading</a:t>
            </a:r>
          </a:p>
          <a:p>
            <a:r>
              <a:rPr lang="en-KR" dirty="0"/>
              <a:t>Objects in signal path causes random variation</a:t>
            </a:r>
          </a:p>
          <a:p>
            <a:r>
              <a:rPr lang="en-KR" dirty="0"/>
              <a:t>Affected by a Propagation environment</a:t>
            </a:r>
          </a:p>
          <a:p>
            <a:r>
              <a:rPr lang="en-KR" dirty="0"/>
              <a:t>Function of Distance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4A9A-5FEA-0D49-A941-1D8F2CBE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6</a:t>
            </a:fld>
            <a:endParaRPr lang="en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B5E3F-9596-FD40-ADB6-2CFA140C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6"/>
          <a:stretch/>
        </p:blipFill>
        <p:spPr>
          <a:xfrm>
            <a:off x="114795" y="3496280"/>
            <a:ext cx="12053455" cy="28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5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8FAC-16DE-6443-A5BD-03E8A6CE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Propacation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44B4-F142-DA49-83E0-EB9E60BA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>
                <a:solidFill>
                  <a:srgbClr val="00B050"/>
                </a:solidFill>
              </a:rPr>
              <a:t>Multipath</a:t>
            </a:r>
          </a:p>
          <a:p>
            <a:r>
              <a:rPr lang="en-US" dirty="0"/>
              <a:t>Mathematically model the received power</a:t>
            </a:r>
          </a:p>
          <a:p>
            <a:r>
              <a:rPr lang="en-US" dirty="0"/>
              <a:t>Function of transmit power and distance?</a:t>
            </a:r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5B5E8-AB47-9D45-A74A-BD9BEEFA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7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0B015-9A6C-914F-B8BC-D4B2CC81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9927"/>
            <a:ext cx="12192000" cy="33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8B7A-D4EC-044F-BEFA-801843A8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Path Loss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2FC2-1355-5845-B8DC-F2FECC3D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>
                <a:solidFill>
                  <a:srgbClr val="FF0000"/>
                </a:solidFill>
              </a:rPr>
              <a:t>Free-space Path loss model</a:t>
            </a:r>
          </a:p>
          <a:p>
            <a:pPr lvl="1"/>
            <a:r>
              <a:rPr lang="en-KR" dirty="0"/>
              <a:t>Simplest model / wisely used for system engineers</a:t>
            </a:r>
          </a:p>
          <a:p>
            <a:pPr lvl="1"/>
            <a:endParaRPr lang="en-KR" dirty="0"/>
          </a:p>
          <a:p>
            <a:r>
              <a:rPr lang="en-KR" dirty="0"/>
              <a:t>Ray Tracing Model</a:t>
            </a:r>
          </a:p>
          <a:p>
            <a:pPr lvl="1"/>
            <a:r>
              <a:rPr lang="en-KR" dirty="0"/>
              <a:t>Performance comparison in Standardization</a:t>
            </a:r>
          </a:p>
          <a:p>
            <a:pPr lvl="1"/>
            <a:r>
              <a:rPr lang="en-KR" dirty="0"/>
              <a:t>Channel dependent technology</a:t>
            </a:r>
          </a:p>
          <a:p>
            <a:pPr lvl="1"/>
            <a:endParaRPr lang="en-KR" dirty="0"/>
          </a:p>
          <a:p>
            <a:r>
              <a:rPr lang="en-KR" dirty="0"/>
              <a:t>Empirical Path-Loss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3BAE-2B64-524A-B88B-61215185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439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223F-2464-5A4B-9488-BE922EEF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Free-Space Path Loss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260A1-B6B4-E143-9A46-482A40023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</a:t>
                </a:r>
                <a:r>
                  <a:rPr lang="en-KR" dirty="0"/>
                  <a:t>imple and good for satellite communcations</a:t>
                </a:r>
              </a:p>
              <a:p>
                <a:r>
                  <a:rPr lang="en-US" dirty="0"/>
                  <a:t>R</a:t>
                </a:r>
                <a:r>
                  <a:rPr lang="en-KR" dirty="0"/>
                  <a:t>atio of received and transmitted power is</a:t>
                </a:r>
              </a:p>
              <a:p>
                <a:endParaRPr lang="en-K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KR" dirty="0"/>
              </a:p>
              <a:p>
                <a:r>
                  <a:rPr lang="en-KR" dirty="0"/>
                  <a:t>In dB scale</a:t>
                </a:r>
              </a:p>
              <a:p>
                <a:pPr marL="0" indent="0">
                  <a:buNone/>
                </a:pP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KR" dirty="0"/>
              </a:p>
              <a:p>
                <a:endParaRPr lang="en-KR" sz="900" dirty="0"/>
              </a:p>
              <a:p>
                <a:pPr marL="0" indent="0">
                  <a:buNone/>
                </a:pPr>
                <a:r>
                  <a:rPr lang="en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R" dirty="0"/>
                  <a:t> :  antenna gain</a:t>
                </a:r>
              </a:p>
              <a:p>
                <a:pPr marL="0" indent="0">
                  <a:buNone/>
                </a:pPr>
                <a:r>
                  <a:rPr lang="en-KR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KR" dirty="0"/>
                  <a:t> : signal wave-length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260A1-B6B4-E143-9A46-482A40023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6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32B49-6138-FE4A-BA1F-A0656E6B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9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6386-49E5-7E44-B502-36090C89D1FE}"/>
              </a:ext>
            </a:extLst>
          </p:cNvPr>
          <p:cNvSpPr txBox="1"/>
          <p:nvPr/>
        </p:nvSpPr>
        <p:spPr>
          <a:xfrm>
            <a:off x="8459190" y="2782669"/>
            <a:ext cx="2428944" cy="646331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KR" dirty="0">
                <a:solidFill>
                  <a:srgbClr val="FF0000"/>
                </a:solidFill>
              </a:rPr>
              <a:t>implified ( commonly ) used for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9D63F-B0C6-174D-99A0-4DAD6A49354E}"/>
              </a:ext>
            </a:extLst>
          </p:cNvPr>
          <p:cNvSpPr txBox="1"/>
          <p:nvPr/>
        </p:nvSpPr>
        <p:spPr>
          <a:xfrm>
            <a:off x="7312495" y="2138978"/>
            <a:ext cx="26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E</a:t>
            </a:r>
            <a:r>
              <a:rPr lang="en-KR" b="1" dirty="0">
                <a:solidFill>
                  <a:srgbClr val="0432FF"/>
                </a:solidFill>
              </a:rPr>
              <a:t>mpirical measurements!</a:t>
            </a:r>
          </a:p>
        </p:txBody>
      </p:sp>
    </p:spTree>
    <p:extLst>
      <p:ext uri="{BB962C8B-B14F-4D97-AF65-F5344CB8AC3E}">
        <p14:creationId xmlns:p14="http://schemas.microsoft.com/office/powerpoint/2010/main" val="365618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813</Words>
  <Application>Microsoft Macintosh PowerPoint</Application>
  <PresentationFormat>Widescreen</PresentationFormat>
  <Paragraphs>200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Wireless Communications Seminar</vt:lpstr>
      <vt:lpstr>Contents</vt:lpstr>
      <vt:lpstr>Communications</vt:lpstr>
      <vt:lpstr>Propagation Characteristics</vt:lpstr>
      <vt:lpstr>Propagation Characteristics</vt:lpstr>
      <vt:lpstr>Propagation Characteristics</vt:lpstr>
      <vt:lpstr>Propacation Characteristics</vt:lpstr>
      <vt:lpstr>Path Loss Models</vt:lpstr>
      <vt:lpstr>Free-Space Path Loss Model</vt:lpstr>
      <vt:lpstr>Free-Space Path Loss</vt:lpstr>
      <vt:lpstr>Shadowing</vt:lpstr>
      <vt:lpstr>Log-Normal Shadowing</vt:lpstr>
      <vt:lpstr>Path-Loss + Shadowing model</vt:lpstr>
      <vt:lpstr>Outage Probability</vt:lpstr>
      <vt:lpstr>Outage Probability</vt:lpstr>
      <vt:lpstr>Cell Planning – Choosing Cell Size</vt:lpstr>
      <vt:lpstr>Cell Planning</vt:lpstr>
      <vt:lpstr>Cell planning</vt:lpstr>
      <vt:lpstr>Small Scale Fading</vt:lpstr>
      <vt:lpstr>Small Scale Fading</vt:lpstr>
      <vt:lpstr>PowerPoint Presentation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W7: Policy Gradients</dc:title>
  <dc:creator>k31231</dc:creator>
  <cp:lastModifiedBy>Sungweon Hong</cp:lastModifiedBy>
  <cp:revision>9</cp:revision>
  <dcterms:created xsi:type="dcterms:W3CDTF">2021-09-28T10:19:57Z</dcterms:created>
  <dcterms:modified xsi:type="dcterms:W3CDTF">2022-01-04T04:12:20Z</dcterms:modified>
</cp:coreProperties>
</file>