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7" r:id="rId4"/>
    <p:sldId id="278" r:id="rId5"/>
    <p:sldId id="259" r:id="rId6"/>
    <p:sldId id="280" r:id="rId7"/>
    <p:sldId id="282" r:id="rId8"/>
    <p:sldId id="281" r:id="rId9"/>
    <p:sldId id="283" r:id="rId10"/>
    <p:sldId id="284" r:id="rId11"/>
    <p:sldId id="285" r:id="rId12"/>
    <p:sldId id="287" r:id="rId13"/>
    <p:sldId id="286" r:id="rId14"/>
    <p:sldId id="288" r:id="rId15"/>
    <p:sldId id="290" r:id="rId16"/>
    <p:sldId id="289" r:id="rId17"/>
    <p:sldId id="293" r:id="rId18"/>
    <p:sldId id="291" r:id="rId1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C85"/>
    <a:srgbClr val="4372C4"/>
    <a:srgbClr val="0069FF"/>
    <a:srgbClr val="5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176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97FE5-83C6-1141-95FD-692C6B440F2F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51459-B5EA-4A45-B87D-A75FDDDA2A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124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51459-B5EA-4A45-B87D-A75FDDDA2AEB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873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Breaking down widebands into frequency selective channel into several flat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51459-B5EA-4A45-B87D-A75FDDDA2AEB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48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20BD-2639-1848-976F-C5C89BC74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sm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AFDC-5457-9748-9953-F42021379A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r>
              <a:rPr lang="en-US" dirty="0"/>
              <a:t>Information Intelligent Systems Lab</a:t>
            </a:r>
          </a:p>
          <a:p>
            <a:r>
              <a:rPr lang="en-US" dirty="0" err="1"/>
              <a:t>Hanyang</a:t>
            </a:r>
            <a:r>
              <a:rPr lang="en-US" dirty="0"/>
              <a:t> university 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57EC-F1E1-194D-8AD5-96CD547A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5E08-36F7-7848-B57E-046F75E13FDE}" type="datetime1">
              <a:rPr lang="en-US" smtClean="0"/>
              <a:t>1/16/22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77AC-722C-DB46-B230-5EC659B9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149E-50B9-D344-AAA5-63DC099D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452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0A9-9787-2C41-87F8-7D9531E5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8845-6814-6040-9C51-12B3EF51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62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4187-2590-104C-B36C-3D4A12AB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91C4-C584-D44B-A337-FC0E323AF446}" type="datetime1">
              <a:rPr lang="en-US" smtClean="0"/>
              <a:t>1/16/22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20A8-A96E-234B-9C40-FE505D62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79BF-0AC3-0944-9C8F-8B9C9819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86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2304-55D3-F142-BFC9-C072B270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B617-9809-0747-A52D-69F553943594}" type="datetime1">
              <a:rPr lang="en-US" smtClean="0"/>
              <a:t>1/16/22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8DE5-231F-BA40-8E36-A1563156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029BB-AE60-EF41-8748-24F8198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7AF509-9A76-B749-9FEC-E1764EF0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7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77EDA-F9D5-3B4F-94E6-72757632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69F5-9333-8C40-8C06-5B4DB1F6B16A}" type="datetime1">
              <a:rPr lang="en-US" smtClean="0"/>
              <a:t>1/16/22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8FE4D-2DC6-DD48-9EDF-EF28D4F6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7336-F90F-614B-B401-A55FE83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33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rgbClr val="4372C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74841-4293-3A4B-A35E-A71DCE9F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74AA-E626-8B4C-8BF6-27E3BB8F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63D9-5D46-3A44-8EC9-686431CFD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12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94C85"/>
                </a:solidFill>
              </a:defRPr>
            </a:lvl1pPr>
          </a:lstStyle>
          <a:p>
            <a:fld id="{01624026-E3A5-CD42-9C42-5459F49B8CFE}" type="datetime1">
              <a:rPr lang="en-US" smtClean="0"/>
              <a:t>1/16/22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3BCA-4533-F343-BF8F-14EEF0D09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94C85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0B27-33DC-8543-9D3B-F2C18671A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5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94C85"/>
                </a:solidFill>
              </a:defRPr>
            </a:lvl1pPr>
          </a:lstStyle>
          <a:p>
            <a:fld id="{A77B810B-939D-D649-AA33-6A0C14BEBA72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06BD8-C67B-4347-A6A9-642FB5DFE057}"/>
              </a:ext>
            </a:extLst>
          </p:cNvPr>
          <p:cNvSpPr/>
          <p:nvPr userDrawn="1"/>
        </p:nvSpPr>
        <p:spPr>
          <a:xfrm>
            <a:off x="0" y="-11150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B171CDE-346E-174B-9D51-8DED2798F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09" y="205866"/>
            <a:ext cx="1918855" cy="3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9DFA63-BD22-B249-A98E-4F15A7B50604}"/>
              </a:ext>
            </a:extLst>
          </p:cNvPr>
          <p:cNvSpPr/>
          <p:nvPr userDrawn="1"/>
        </p:nvSpPr>
        <p:spPr>
          <a:xfrm>
            <a:off x="0" y="6810117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A2CEB-616E-6C4D-AD07-886046194741}"/>
              </a:ext>
            </a:extLst>
          </p:cNvPr>
          <p:cNvSpPr txBox="1"/>
          <p:nvPr userDrawn="1"/>
        </p:nvSpPr>
        <p:spPr>
          <a:xfrm>
            <a:off x="10530336" y="60623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dirty="0">
                <a:solidFill>
                  <a:srgbClr val="4372C4"/>
                </a:solidFill>
              </a:rPr>
              <a:t>Information and Intelligent</a:t>
            </a:r>
          </a:p>
          <a:p>
            <a:pPr algn="ctr"/>
            <a:r>
              <a:rPr lang="en-KR" sz="1000" dirty="0">
                <a:solidFill>
                  <a:srgbClr val="4372C4"/>
                </a:solidFill>
              </a:rPr>
              <a:t>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2331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symptoti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A89-F33F-9B4A-9BBC-C6F2E94E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242"/>
            <a:ext cx="9144000" cy="2387600"/>
          </a:xfrm>
        </p:spPr>
        <p:txBody>
          <a:bodyPr>
            <a:normAutofit/>
          </a:bodyPr>
          <a:lstStyle/>
          <a:p>
            <a:r>
              <a:rPr lang="en-KR" sz="4800" b="1" cap="small" dirty="0">
                <a:latin typeface="Calibri" panose="020F0502020204030204" pitchFamily="34" charset="0"/>
                <a:cs typeface="Calibri" panose="020F0502020204030204" pitchFamily="34" charset="0"/>
              </a:rPr>
              <a:t>Wireless Communication</a:t>
            </a:r>
            <a:br>
              <a:rPr lang="en-KR" sz="4800" b="1" cap="sm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KR" sz="4800" b="1" cap="small" dirty="0">
                <a:latin typeface="Calibri" panose="020F0502020204030204" pitchFamily="34" charset="0"/>
                <a:cs typeface="Calibri" panose="020F0502020204030204" pitchFamily="34" charset="0"/>
              </a:rPr>
              <a:t>seminar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E5F6-E8C9-DC4D-889C-93F04933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194801"/>
          </a:xfrm>
        </p:spPr>
        <p:txBody>
          <a:bodyPr>
            <a:normAutofit lnSpcReduction="10000"/>
          </a:bodyPr>
          <a:lstStyle/>
          <a:p>
            <a:endParaRPr lang="en-KR" dirty="0"/>
          </a:p>
          <a:p>
            <a:r>
              <a:rPr lang="en-KR" b="1" cap="small" dirty="0">
                <a:solidFill>
                  <a:srgbClr val="002060"/>
                </a:solidFill>
              </a:rPr>
              <a:t>Sungweon Hong</a:t>
            </a:r>
          </a:p>
          <a:p>
            <a:r>
              <a:rPr lang="en-KR" b="1" cap="small" dirty="0">
                <a:solidFill>
                  <a:srgbClr val="570000"/>
                </a:solidFill>
              </a:rPr>
              <a:t>Information and Intelligent systems lab</a:t>
            </a:r>
          </a:p>
          <a:p>
            <a:r>
              <a:rPr lang="en-KR" b="1" cap="small" dirty="0">
                <a:solidFill>
                  <a:srgbClr val="002060"/>
                </a:solidFill>
              </a:rPr>
              <a:t>Hanyang university</a:t>
            </a:r>
          </a:p>
          <a:p>
            <a:r>
              <a:rPr lang="en-KR" b="1" cap="small" dirty="0">
                <a:solidFill>
                  <a:srgbClr val="002060"/>
                </a:solidFill>
              </a:rPr>
              <a:t>Department of Electronic Engineering</a:t>
            </a:r>
          </a:p>
          <a:p>
            <a:endParaRPr lang="en-KR" b="1" cap="small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6745D-C6C7-A442-80D8-EA7C6DD0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303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A689-37B1-AB43-B5DD-F9BC696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KR" dirty="0"/>
              <a:t>AWGN Channel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E8F98-B782-5241-8678-3B580999C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33297"/>
                <a:ext cx="4619621" cy="3843666"/>
              </a:xfrm>
            </p:spPr>
            <p:txBody>
              <a:bodyPr>
                <a:normAutofit/>
              </a:bodyPr>
              <a:lstStyle/>
              <a:p>
                <a:r>
                  <a:rPr lang="en-KR" sz="2400" dirty="0"/>
                  <a:t>What does it mean?</a:t>
                </a:r>
              </a:p>
              <a:p>
                <a:pPr lvl="1"/>
                <a:r>
                  <a:rPr lang="en-KR" sz="2000" b="1" dirty="0"/>
                  <a:t>Channel Capacity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sz="2000" dirty="0"/>
                  <a:t> </a:t>
                </a:r>
                <a:r>
                  <a:rPr lang="en-US" sz="2000" dirty="0"/>
                  <a:t>is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upper bound</a:t>
                </a:r>
                <a:r>
                  <a:rPr lang="en-US" sz="2000" dirty="0"/>
                  <a:t> of Data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KR" sz="2000" dirty="0"/>
                  <a:t> that can be sent with negligible errors</a:t>
                </a:r>
              </a:p>
              <a:p>
                <a:pPr lvl="1"/>
                <a:endParaRPr lang="en-KR" sz="2000" dirty="0"/>
              </a:p>
              <a:p>
                <a:pPr lvl="1"/>
                <a:r>
                  <a:rPr lang="en-KR" sz="2000" dirty="0"/>
                  <a:t>In other words, if the transmission data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KR" sz="2000" dirty="0"/>
                  <a:t> is higher than the Channel Capacity, the receiver cannot recover the message</a:t>
                </a:r>
              </a:p>
              <a:p>
                <a:pPr lvl="1"/>
                <a:endParaRPr lang="en-KR" sz="2000" dirty="0"/>
              </a:p>
              <a:p>
                <a:pPr lvl="1"/>
                <a:r>
                  <a:rPr lang="en-KR" sz="2000" dirty="0"/>
                  <a:t>We can think Channel as a Cup that can carry water</a:t>
                </a:r>
              </a:p>
              <a:p>
                <a:endParaRPr lang="en-KR" sz="2000" dirty="0"/>
              </a:p>
              <a:p>
                <a:endParaRPr lang="en-KR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E8F98-B782-5241-8678-3B580999C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33297"/>
                <a:ext cx="4619621" cy="3843666"/>
              </a:xfrm>
              <a:blipFill>
                <a:blip r:embed="rId2"/>
                <a:stretch>
                  <a:fillRect l="-1923" t="-1974" r="-549" b="-3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1C16CF-B104-6245-9EFA-92AB823D2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5" b="1636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36A24-D8A5-4248-A3DF-DDC8B101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7B810B-939D-D649-AA33-6A0C14BEBA72}" type="slidenum">
              <a:rPr lang="en-K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2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4C4A-6535-8D4C-9A98-ADEBE47A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AWGN Channel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8626F-762A-FD4B-A418-0A3E8B7F7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Power Constraint signal over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KR" dirty="0"/>
                  <a:t>[Hz]</a:t>
                </a:r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:r>
                  <a:rPr lang="en-KR" b="1" dirty="0">
                    <a:solidFill>
                      <a:srgbClr val="C00000"/>
                    </a:solidFill>
                  </a:rPr>
                  <a:t>SNR</a:t>
                </a:r>
                <a:r>
                  <a:rPr lang="en-KR" dirty="0"/>
                  <a:t> (signal-to-noise </a:t>
                </a:r>
                <a:r>
                  <a:rPr lang="en-KR" b="1" dirty="0"/>
                  <a:t>Ratio</a:t>
                </a:r>
                <a:r>
                  <a:rPr lang="en-KR" dirty="0"/>
                  <a:t>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KR" dirty="0"/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8626F-762A-FD4B-A418-0A3E8B7F7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9AAE3-8703-1842-A9E4-179180BB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11</a:t>
            </a:fld>
            <a:endParaRPr lang="en-K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53C511-DF65-9D4A-AAEA-3B4BD3F7ABB7}"/>
              </a:ext>
            </a:extLst>
          </p:cNvPr>
          <p:cNvGrpSpPr/>
          <p:nvPr/>
        </p:nvGrpSpPr>
        <p:grpSpPr>
          <a:xfrm>
            <a:off x="1157519" y="2229298"/>
            <a:ext cx="9627194" cy="2024111"/>
            <a:chOff x="712511" y="1509502"/>
            <a:chExt cx="7167153" cy="14200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7F7258-3FF8-3849-BB87-F4CE14525131}"/>
                </a:ext>
              </a:extLst>
            </p:cNvPr>
            <p:cNvGrpSpPr/>
            <p:nvPr/>
          </p:nvGrpSpPr>
          <p:grpSpPr>
            <a:xfrm>
              <a:off x="712511" y="1509502"/>
              <a:ext cx="6837576" cy="1420076"/>
              <a:chOff x="712511" y="1509502"/>
              <a:chExt cx="6837576" cy="1420076"/>
            </a:xfrm>
          </p:grpSpPr>
          <p:sp>
            <p:nvSpPr>
              <p:cNvPr id="8" name="타원 3">
                <a:extLst>
                  <a:ext uri="{FF2B5EF4-FFF2-40B4-BE49-F238E27FC236}">
                    <a16:creationId xmlns:a16="http://schemas.microsoft.com/office/drawing/2014/main" id="{DEC88388-B2D8-FD45-98D3-DF020CC7A9A5}"/>
                  </a:ext>
                </a:extLst>
              </p:cNvPr>
              <p:cNvSpPr/>
              <p:nvPr/>
            </p:nvSpPr>
            <p:spPr>
              <a:xfrm>
                <a:off x="2833662" y="1768618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FA23E-2283-3A46-973C-E109DB0EED82}"/>
                  </a:ext>
                </a:extLst>
              </p:cNvPr>
              <p:cNvSpPr txBox="1"/>
              <p:nvPr/>
            </p:nvSpPr>
            <p:spPr>
              <a:xfrm>
                <a:off x="2874596" y="2344142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타원 5">
                <a:extLst>
                  <a:ext uri="{FF2B5EF4-FFF2-40B4-BE49-F238E27FC236}">
                    <a16:creationId xmlns:a16="http://schemas.microsoft.com/office/drawing/2014/main" id="{1615F167-FC36-F94D-89F8-223C529A4174}"/>
                  </a:ext>
                </a:extLst>
              </p:cNvPr>
              <p:cNvSpPr/>
              <p:nvPr/>
            </p:nvSpPr>
            <p:spPr>
              <a:xfrm>
                <a:off x="5914199" y="1742258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185F3D-3EC2-4F46-849F-0E69A0EE8801}"/>
                  </a:ext>
                </a:extLst>
              </p:cNvPr>
              <p:cNvSpPr txBox="1"/>
              <p:nvPr/>
            </p:nvSpPr>
            <p:spPr>
              <a:xfrm>
                <a:off x="5984672" y="234575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직선 화살표 연결선 8">
                <a:extLst>
                  <a:ext uri="{FF2B5EF4-FFF2-40B4-BE49-F238E27FC236}">
                    <a16:creationId xmlns:a16="http://schemas.microsoft.com/office/drawing/2014/main" id="{41006185-2C1C-054E-B12A-7B0B9D263BA4}"/>
                  </a:ext>
                </a:extLst>
              </p:cNvPr>
              <p:cNvCxnSpPr>
                <a:stCxn id="8" idx="6"/>
                <a:endCxn id="16" idx="2"/>
              </p:cNvCxnSpPr>
              <p:nvPr/>
            </p:nvCxnSpPr>
            <p:spPr>
              <a:xfrm>
                <a:off x="3301662" y="2002618"/>
                <a:ext cx="1436036" cy="63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9">
                <a:extLst>
                  <a:ext uri="{FF2B5EF4-FFF2-40B4-BE49-F238E27FC236}">
                    <a16:creationId xmlns:a16="http://schemas.microsoft.com/office/drawing/2014/main" id="{5A35359F-204E-854B-BF2D-272EBFD97209}"/>
                  </a:ext>
                </a:extLst>
              </p:cNvPr>
              <p:cNvCxnSpPr/>
              <p:nvPr/>
            </p:nvCxnSpPr>
            <p:spPr>
              <a:xfrm>
                <a:off x="5115138" y="2016300"/>
                <a:ext cx="700214" cy="14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048B260-BE24-A745-84D6-C3C034AE96FE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742" y="1509502"/>
                    <a:ext cx="2116543" cy="2591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en-US" altLang="ko-KR" sz="2400" dirty="0"/>
                      <a:t> </a:t>
                    </a:r>
                    <a:r>
                      <a:rPr lang="en-US" altLang="ko-KR" sz="2400" dirty="0">
                        <a:solidFill>
                          <a:srgbClr val="1D6002"/>
                        </a:solidFill>
                      </a:rPr>
                      <a:t>(complex value)</a:t>
                    </a:r>
                    <a:endParaRPr lang="ko-KR" altLang="en-US" sz="2400" dirty="0">
                      <a:solidFill>
                        <a:srgbClr val="1D600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048B260-BE24-A745-84D6-C3C034AE96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742" y="1509502"/>
                    <a:ext cx="2116543" cy="2591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" t="-23333" r="-533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537BE9B-86BF-044E-95E6-23D6A0117AF3}"/>
                      </a:ext>
                    </a:extLst>
                  </p:cNvPr>
                  <p:cNvSpPr txBox="1"/>
                  <p:nvPr/>
                </p:nvSpPr>
                <p:spPr>
                  <a:xfrm>
                    <a:off x="6553179" y="1848535"/>
                    <a:ext cx="996908" cy="2591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537BE9B-86BF-044E-95E6-23D6A0117A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179" y="1848535"/>
                    <a:ext cx="996908" cy="2591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73" r="-1869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순서도: 논리합 24">
                <a:extLst>
                  <a:ext uri="{FF2B5EF4-FFF2-40B4-BE49-F238E27FC236}">
                    <a16:creationId xmlns:a16="http://schemas.microsoft.com/office/drawing/2014/main" id="{10C8CC2C-F12D-3045-8365-C1F5EC55CD43}"/>
                  </a:ext>
                </a:extLst>
              </p:cNvPr>
              <p:cNvSpPr/>
              <p:nvPr/>
            </p:nvSpPr>
            <p:spPr>
              <a:xfrm>
                <a:off x="4737698" y="1828998"/>
                <a:ext cx="360000" cy="360000"/>
              </a:xfrm>
              <a:prstGeom prst="flowChartOr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29">
                <a:extLst>
                  <a:ext uri="{FF2B5EF4-FFF2-40B4-BE49-F238E27FC236}">
                    <a16:creationId xmlns:a16="http://schemas.microsoft.com/office/drawing/2014/main" id="{AE471B83-F851-7E4A-A9BB-0BB30037CFCB}"/>
                  </a:ext>
                </a:extLst>
              </p:cNvPr>
              <p:cNvCxnSpPr/>
              <p:nvPr/>
            </p:nvCxnSpPr>
            <p:spPr>
              <a:xfrm flipV="1">
                <a:off x="4927858" y="2180278"/>
                <a:ext cx="0" cy="3902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52399D4-9064-6E43-95E3-70CD1562B3F5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333" y="2670462"/>
                    <a:ext cx="1425667" cy="2591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52399D4-9064-6E43-95E3-70CD1562B3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7333" y="2670462"/>
                    <a:ext cx="1425667" cy="2591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87" r="-5298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2606939-7F3B-174A-8596-9B6D70848884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11" y="1648001"/>
                    <a:ext cx="1777287" cy="8421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solidFill>
                          <a:srgbClr val="FF0000"/>
                        </a:solidFill>
                      </a:rPr>
                      <a:t>power constraint:</a:t>
                    </a:r>
                  </a:p>
                  <a:p>
                    <a:endParaRPr lang="en-US" altLang="ko-KR" sz="2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2606939-7F3B-174A-8596-9B6D708488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11" y="1648001"/>
                    <a:ext cx="1777287" cy="8421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33" t="-4211" r="-2646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56E38B-9677-054B-A52F-B972AE893EAF}"/>
                </a:ext>
              </a:extLst>
            </p:cNvPr>
            <p:cNvSpPr txBox="1"/>
            <p:nvPr/>
          </p:nvSpPr>
          <p:spPr>
            <a:xfrm>
              <a:off x="6262672" y="1509502"/>
              <a:ext cx="1616992" cy="323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Received signal: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07A6C7-9A24-1B48-AF25-30ED4F82349E}"/>
              </a:ext>
            </a:extLst>
          </p:cNvPr>
          <p:cNvSpPr/>
          <p:nvPr/>
        </p:nvSpPr>
        <p:spPr>
          <a:xfrm>
            <a:off x="4661729" y="3244334"/>
            <a:ext cx="286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b="1" dirty="0">
                <a:solidFill>
                  <a:srgbClr val="C00000"/>
                </a:solidFill>
              </a:rPr>
              <a:t>SNR</a:t>
            </a:r>
            <a:r>
              <a:rPr lang="en-KR" dirty="0"/>
              <a:t> (signal-to-noise </a:t>
            </a:r>
            <a:r>
              <a:rPr lang="en-KR" b="1" dirty="0"/>
              <a:t>Ratio</a:t>
            </a:r>
            <a:r>
              <a:rPr lang="en-KR" dirty="0"/>
              <a:t>)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0">
                <a:extLst>
                  <a:ext uri="{FF2B5EF4-FFF2-40B4-BE49-F238E27FC236}">
                    <a16:creationId xmlns:a16="http://schemas.microsoft.com/office/drawing/2014/main" id="{262E67A3-EEBF-264C-9EB7-A86B3462D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21545"/>
                  </p:ext>
                </p:extLst>
              </p:nvPr>
            </p:nvGraphicFramePr>
            <p:xfrm>
              <a:off x="2214013" y="5085979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KR" sz="3200" dirty="0"/>
                            <a:t>     [bits/s/Hz]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0">
                <a:extLst>
                  <a:ext uri="{FF2B5EF4-FFF2-40B4-BE49-F238E27FC236}">
                    <a16:creationId xmlns:a16="http://schemas.microsoft.com/office/drawing/2014/main" id="{262E67A3-EEBF-264C-9EB7-A86B3462D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21545"/>
                  </p:ext>
                </p:extLst>
              </p:nvPr>
            </p:nvGraphicFramePr>
            <p:xfrm>
              <a:off x="2214013" y="5085979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844677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79104" r="-156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485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80A-0888-054F-B1E8-8B3AB0F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AWGN Channel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FC40-000A-A146-9ABD-1FC80577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 The performance of a communication system depends on the basic channel resources (e.g., power and bandwidth) available in the channel</a:t>
            </a:r>
          </a:p>
          <a:p>
            <a:endParaRPr lang="en-KR" dirty="0"/>
          </a:p>
          <a:p>
            <a:pPr lvl="1">
              <a:buFont typeface="Wingdings" pitchFamily="2" charset="2"/>
              <a:buChar char="Ø"/>
            </a:pPr>
            <a:r>
              <a:rPr lang="en-KR" dirty="0"/>
              <a:t> At lower SNR regime, capacity increases linearly with SNR</a:t>
            </a:r>
          </a:p>
          <a:p>
            <a:pPr lvl="1">
              <a:buFont typeface="Wingdings" pitchFamily="2" charset="2"/>
              <a:buChar char="Ø"/>
            </a:pPr>
            <a:r>
              <a:rPr lang="en-KR" dirty="0"/>
              <a:t> At higher SNR regime, capacity increases logarithmically with SNR </a:t>
            </a:r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6E9DD-BC79-0946-975B-62115A99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12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3A75E6B1-4FAC-C74C-9716-FCCEA3A37C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8528" y="1235076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KR" sz="3200" dirty="0"/>
                            <a:t>     [bits/s/Hz]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3A75E6B1-4FAC-C74C-9716-FCCEA3A37C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28528" y="1235076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844677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7612" r="-156" b="-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045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80A-0888-054F-B1E8-8B3AB0F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AWGN Channel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3FC40-000A-A146-9ABD-1FC805778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</p:spPr>
            <p:txBody>
              <a:bodyPr>
                <a:normAutofit/>
              </a:bodyPr>
              <a:lstStyle/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 The performance of a communication system depends on the basic channel resources (e.g., power and bandwidth) available in the channel</a:t>
                </a:r>
              </a:p>
              <a:p>
                <a:endParaRPr lang="en-KR" dirty="0"/>
              </a:p>
              <a:p>
                <a:pPr lvl="1"/>
                <a:r>
                  <a:rPr lang="en-KR" dirty="0"/>
                  <a:t>Fixed power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KR" dirty="0"/>
                  <a:t> (figure in next slide) and Increase Bandwidth: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KR" dirty="0"/>
                  <a:t>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→∞: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r>
                  <a:rPr lang="en-KR" dirty="0"/>
                  <a:t> [bits/s]</a:t>
                </a:r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3FC40-000A-A146-9ABD-1FC805778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10515600" cy="5307012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6E9DD-BC79-0946-975B-62115A99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13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3A75E6B1-4FAC-C74C-9716-FCCEA3A37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333863"/>
                  </p:ext>
                </p:extLst>
              </p:nvPr>
            </p:nvGraphicFramePr>
            <p:xfrm>
              <a:off x="2228528" y="1235076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KR" sz="3200" dirty="0"/>
                            <a:t>     [bits/s/Hz]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3A75E6B1-4FAC-C74C-9716-FCCEA3A37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333863"/>
                  </p:ext>
                </p:extLst>
              </p:nvPr>
            </p:nvGraphicFramePr>
            <p:xfrm>
              <a:off x="2228528" y="1235076"/>
              <a:ext cx="8128000" cy="149449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AWGN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844677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7612" r="-156" b="-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409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578F-B52C-6246-8156-785C2E32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AWGN Channel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8691B-8C12-F644-85F9-D3C17F73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14</a:t>
            </a:fld>
            <a:endParaRPr lang="en-K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AFC8A-2BB0-5C4E-9CE1-0EEDDB7015B0}"/>
              </a:ext>
            </a:extLst>
          </p:cNvPr>
          <p:cNvGrpSpPr/>
          <p:nvPr/>
        </p:nvGrpSpPr>
        <p:grpSpPr>
          <a:xfrm>
            <a:off x="1167558" y="1561146"/>
            <a:ext cx="8318370" cy="4246881"/>
            <a:chOff x="2114168" y="1930082"/>
            <a:chExt cx="8318370" cy="424688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E77EBAE-19ED-464D-B40C-742C6FE86B2B}"/>
                </a:ext>
              </a:extLst>
            </p:cNvPr>
            <p:cNvGrpSpPr/>
            <p:nvPr/>
          </p:nvGrpSpPr>
          <p:grpSpPr>
            <a:xfrm>
              <a:off x="3777260" y="1930082"/>
              <a:ext cx="6188458" cy="4246881"/>
              <a:chOff x="1716231" y="1280159"/>
              <a:chExt cx="6188458" cy="4246881"/>
            </a:xfrm>
          </p:grpSpPr>
          <p:pic>
            <p:nvPicPr>
              <p:cNvPr id="9" name="그림 3">
                <a:extLst>
                  <a:ext uri="{FF2B5EF4-FFF2-40B4-BE49-F238E27FC236}">
                    <a16:creationId xmlns:a16="http://schemas.microsoft.com/office/drawing/2014/main" id="{DE722914-6830-B54B-A133-AFD0AB496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16231" y="1280159"/>
                <a:ext cx="6188458" cy="4246881"/>
              </a:xfrm>
              <a:prstGeom prst="rect">
                <a:avLst/>
              </a:prstGeom>
            </p:spPr>
          </p:pic>
          <p:cxnSp>
            <p:nvCxnSpPr>
              <p:cNvPr id="10" name="직선 연결선 5">
                <a:extLst>
                  <a:ext uri="{FF2B5EF4-FFF2-40B4-BE49-F238E27FC236}">
                    <a16:creationId xmlns:a16="http://schemas.microsoft.com/office/drawing/2014/main" id="{7FE62D3E-8A3E-004A-81FF-8DE1339903B5}"/>
                  </a:ext>
                </a:extLst>
              </p:cNvPr>
              <p:cNvCxnSpPr/>
              <p:nvPr/>
            </p:nvCxnSpPr>
            <p:spPr>
              <a:xfrm>
                <a:off x="2509520" y="1778000"/>
                <a:ext cx="48158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8">
                  <a:extLst>
                    <a:ext uri="{FF2B5EF4-FFF2-40B4-BE49-F238E27FC236}">
                      <a16:creationId xmlns:a16="http://schemas.microsoft.com/office/drawing/2014/main" id="{474CC72E-BC28-5F43-9E11-7435911FF2AC}"/>
                    </a:ext>
                  </a:extLst>
                </p:cNvPr>
                <p:cNvSpPr/>
                <p:nvPr/>
              </p:nvSpPr>
              <p:spPr>
                <a:xfrm>
                  <a:off x="9395652" y="2055385"/>
                  <a:ext cx="1036886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1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ko-KR" sz="1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ko-KR" sz="1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직사각형 8">
                  <a:extLst>
                    <a:ext uri="{FF2B5EF4-FFF2-40B4-BE49-F238E27FC236}">
                      <a16:creationId xmlns:a16="http://schemas.microsoft.com/office/drawing/2014/main" id="{474CC72E-BC28-5F43-9E11-7435911FF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652" y="2055385"/>
                  <a:ext cx="1036886" cy="3725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22AE1C-62DA-0447-8FC1-CC953661991C}"/>
                </a:ext>
              </a:extLst>
            </p:cNvPr>
            <p:cNvSpPr txBox="1"/>
            <p:nvPr/>
          </p:nvSpPr>
          <p:spPr>
            <a:xfrm>
              <a:off x="4855029" y="4944031"/>
              <a:ext cx="22909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1D6002"/>
                  </a:solidFill>
                </a:rPr>
                <a:t>Bandwidth limited region</a:t>
              </a:r>
              <a:endParaRPr lang="ko-KR" altLang="en-US" sz="1600" dirty="0">
                <a:solidFill>
                  <a:srgbClr val="1D600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CC5715-FD63-3840-9776-93B2BA8AED6C}"/>
                </a:ext>
              </a:extLst>
            </p:cNvPr>
            <p:cNvSpPr txBox="1"/>
            <p:nvPr/>
          </p:nvSpPr>
          <p:spPr>
            <a:xfrm>
              <a:off x="7321033" y="2712422"/>
              <a:ext cx="19187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Power limited region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C5FAA3-696E-2546-9874-BFD972FD9C4F}"/>
                </a:ext>
              </a:extLst>
            </p:cNvPr>
            <p:cNvSpPr txBox="1"/>
            <p:nvPr/>
          </p:nvSpPr>
          <p:spPr>
            <a:xfrm>
              <a:off x="2114168" y="2055385"/>
              <a:ext cx="1877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a fixed power: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9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B089A-933D-D945-8A3E-353883F0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15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0EE28-CDA2-5C46-A818-068155E2407F}"/>
              </a:ext>
            </a:extLst>
          </p:cNvPr>
          <p:cNvSpPr txBox="1"/>
          <p:nvPr/>
        </p:nvSpPr>
        <p:spPr>
          <a:xfrm>
            <a:off x="1472522" y="2644170"/>
            <a:ext cx="9246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94C85"/>
                </a:solidFill>
              </a:rPr>
              <a:t>case I: </a:t>
            </a:r>
          </a:p>
          <a:p>
            <a:pPr algn="ctr"/>
            <a:r>
              <a:rPr lang="en-US" sz="4800" b="1" cap="small" dirty="0">
                <a:solidFill>
                  <a:srgbClr val="094C85"/>
                </a:solidFill>
              </a:rPr>
              <a:t>Frequency-Flat/Slow Fading channel</a:t>
            </a:r>
            <a:endParaRPr lang="en-KR" sz="4800" b="1" cap="small" dirty="0">
              <a:solidFill>
                <a:srgbClr val="094C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5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BEC1-1122-0E41-BFA0-D9E60364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Frequency-Flat/Slow Fading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93A7B-0DF6-6341-9580-5EEE24885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The simplest case and it is nearly a Gaussian channel</a:t>
                </a:r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pPr lvl="1"/>
                <a:r>
                  <a:rPr lang="en-KR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KR" sz="2000" dirty="0"/>
                  <a:t> is known only at the receiver</a:t>
                </a:r>
              </a:p>
              <a:p>
                <a:pPr lvl="1"/>
                <a:r>
                  <a:rPr lang="en-KR" sz="2000" dirty="0"/>
                  <a:t> Thus, the SNR of the channel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KR" dirty="0"/>
              </a:p>
              <a:p>
                <a:pPr lvl="1"/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93A7B-0DF6-6341-9580-5EEE24885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9423-2BA8-4D4D-9DB3-D1C3102C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16</a:t>
            </a:fld>
            <a:endParaRPr lang="en-KR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3585D-3BE2-D141-8D1D-3772918C6FC8}"/>
              </a:ext>
            </a:extLst>
          </p:cNvPr>
          <p:cNvGrpSpPr/>
          <p:nvPr/>
        </p:nvGrpSpPr>
        <p:grpSpPr>
          <a:xfrm>
            <a:off x="1669942" y="2086327"/>
            <a:ext cx="9434186" cy="1636620"/>
            <a:chOff x="233912" y="1124033"/>
            <a:chExt cx="9434186" cy="1636620"/>
          </a:xfrm>
        </p:grpSpPr>
        <p:sp>
          <p:nvSpPr>
            <p:cNvPr id="25" name="타원 3">
              <a:extLst>
                <a:ext uri="{FF2B5EF4-FFF2-40B4-BE49-F238E27FC236}">
                  <a16:creationId xmlns:a16="http://schemas.microsoft.com/office/drawing/2014/main" id="{8DE16296-68DD-F845-AB92-8890A65CF647}"/>
                </a:ext>
              </a:extLst>
            </p:cNvPr>
            <p:cNvSpPr/>
            <p:nvPr/>
          </p:nvSpPr>
          <p:spPr>
            <a:xfrm>
              <a:off x="1479875" y="1551657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FCB0B6-DD24-0C4E-87E3-35F5D3DFA94C}"/>
                </a:ext>
              </a:extLst>
            </p:cNvPr>
            <p:cNvSpPr txBox="1"/>
            <p:nvPr/>
          </p:nvSpPr>
          <p:spPr>
            <a:xfrm>
              <a:off x="1520809" y="212718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타원 5">
              <a:extLst>
                <a:ext uri="{FF2B5EF4-FFF2-40B4-BE49-F238E27FC236}">
                  <a16:creationId xmlns:a16="http://schemas.microsoft.com/office/drawing/2014/main" id="{EB519C94-63A7-7B41-8657-AB64D0139E13}"/>
                </a:ext>
              </a:extLst>
            </p:cNvPr>
            <p:cNvSpPr/>
            <p:nvPr/>
          </p:nvSpPr>
          <p:spPr>
            <a:xfrm>
              <a:off x="6294210" y="1525297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B0A43A-A8CE-7E4F-A786-68B1D9A14F36}"/>
                </a:ext>
              </a:extLst>
            </p:cNvPr>
            <p:cNvSpPr txBox="1"/>
            <p:nvPr/>
          </p:nvSpPr>
          <p:spPr>
            <a:xfrm>
              <a:off x="6364683" y="212879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직선 화살표 연결선 7">
              <a:extLst>
                <a:ext uri="{FF2B5EF4-FFF2-40B4-BE49-F238E27FC236}">
                  <a16:creationId xmlns:a16="http://schemas.microsoft.com/office/drawing/2014/main" id="{1B76E72B-543F-D14D-89C7-4E64584B62E8}"/>
                </a:ext>
              </a:extLst>
            </p:cNvPr>
            <p:cNvCxnSpPr>
              <a:stCxn id="25" idx="6"/>
              <a:endCxn id="36" idx="2"/>
            </p:cNvCxnSpPr>
            <p:nvPr/>
          </p:nvCxnSpPr>
          <p:spPr>
            <a:xfrm>
              <a:off x="1947875" y="1785657"/>
              <a:ext cx="1689369" cy="19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8">
              <a:extLst>
                <a:ext uri="{FF2B5EF4-FFF2-40B4-BE49-F238E27FC236}">
                  <a16:creationId xmlns:a16="http://schemas.microsoft.com/office/drawing/2014/main" id="{BDBD0067-1E0D-E14C-A525-C14AE54DF740}"/>
                </a:ext>
              </a:extLst>
            </p:cNvPr>
            <p:cNvCxnSpPr/>
            <p:nvPr/>
          </p:nvCxnSpPr>
          <p:spPr>
            <a:xfrm>
              <a:off x="5495149" y="1799339"/>
              <a:ext cx="700214" cy="14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950025-7441-8D4D-AB60-980329F8A058}"/>
                    </a:ext>
                  </a:extLst>
                </p:cNvPr>
                <p:cNvSpPr txBox="1"/>
                <p:nvPr/>
              </p:nvSpPr>
              <p:spPr>
                <a:xfrm>
                  <a:off x="1901786" y="1260506"/>
                  <a:ext cx="1266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] 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950025-7441-8D4D-AB60-980329F8A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786" y="1260506"/>
                  <a:ext cx="12666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00" t="-6667" r="-4000" b="-3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96EE69-8A8F-DB4E-B1B7-903B3AA54861}"/>
                    </a:ext>
                  </a:extLst>
                </p:cNvPr>
                <p:cNvSpPr txBox="1"/>
                <p:nvPr/>
              </p:nvSpPr>
              <p:spPr>
                <a:xfrm>
                  <a:off x="6968321" y="1624939"/>
                  <a:ext cx="2699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96EE69-8A8F-DB4E-B1B7-903B3AA54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321" y="1624939"/>
                  <a:ext cx="269977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69" r="-3271" b="-3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순서도: 논리합 11">
              <a:extLst>
                <a:ext uri="{FF2B5EF4-FFF2-40B4-BE49-F238E27FC236}">
                  <a16:creationId xmlns:a16="http://schemas.microsoft.com/office/drawing/2014/main" id="{6A464692-86AF-1F40-9CDC-0E19576E6996}"/>
                </a:ext>
              </a:extLst>
            </p:cNvPr>
            <p:cNvSpPr/>
            <p:nvPr/>
          </p:nvSpPr>
          <p:spPr>
            <a:xfrm>
              <a:off x="5117709" y="1612037"/>
              <a:ext cx="360000" cy="360000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12">
              <a:extLst>
                <a:ext uri="{FF2B5EF4-FFF2-40B4-BE49-F238E27FC236}">
                  <a16:creationId xmlns:a16="http://schemas.microsoft.com/office/drawing/2014/main" id="{71456127-4FDE-1A45-A031-1819233B78E3}"/>
                </a:ext>
              </a:extLst>
            </p:cNvPr>
            <p:cNvCxnSpPr/>
            <p:nvPr/>
          </p:nvCxnSpPr>
          <p:spPr>
            <a:xfrm flipV="1">
              <a:off x="5307869" y="1963317"/>
              <a:ext cx="0" cy="390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DBE921-5DC6-F844-9FB1-5008D15439FF}"/>
                    </a:ext>
                  </a:extLst>
                </p:cNvPr>
                <p:cNvSpPr txBox="1"/>
                <p:nvPr/>
              </p:nvSpPr>
              <p:spPr>
                <a:xfrm>
                  <a:off x="4364015" y="2391321"/>
                  <a:ext cx="23114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]∼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DBE921-5DC6-F844-9FB1-5008D1543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015" y="2391321"/>
                  <a:ext cx="231140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93" r="-4372" b="-3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순서도: 가산 접합 14">
              <a:extLst>
                <a:ext uri="{FF2B5EF4-FFF2-40B4-BE49-F238E27FC236}">
                  <a16:creationId xmlns:a16="http://schemas.microsoft.com/office/drawing/2014/main" id="{CCCAE213-EDA2-D243-91F4-725C4066ABE0}"/>
                </a:ext>
              </a:extLst>
            </p:cNvPr>
            <p:cNvSpPr/>
            <p:nvPr/>
          </p:nvSpPr>
          <p:spPr>
            <a:xfrm>
              <a:off x="3637244" y="1607656"/>
              <a:ext cx="360000" cy="360000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18">
              <a:extLst>
                <a:ext uri="{FF2B5EF4-FFF2-40B4-BE49-F238E27FC236}">
                  <a16:creationId xmlns:a16="http://schemas.microsoft.com/office/drawing/2014/main" id="{B03F7E62-CA8A-5144-9A8B-B9CD20944F48}"/>
                </a:ext>
              </a:extLst>
            </p:cNvPr>
            <p:cNvCxnSpPr>
              <a:stCxn id="36" idx="6"/>
              <a:endCxn id="33" idx="2"/>
            </p:cNvCxnSpPr>
            <p:nvPr/>
          </p:nvCxnSpPr>
          <p:spPr>
            <a:xfrm>
              <a:off x="3997244" y="1787656"/>
              <a:ext cx="1120465" cy="43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21">
              <a:extLst>
                <a:ext uri="{FF2B5EF4-FFF2-40B4-BE49-F238E27FC236}">
                  <a16:creationId xmlns:a16="http://schemas.microsoft.com/office/drawing/2014/main" id="{83BEE406-618E-C44F-BC72-DD1F26668F95}"/>
                </a:ext>
              </a:extLst>
            </p:cNvPr>
            <p:cNvCxnSpPr/>
            <p:nvPr/>
          </p:nvCxnSpPr>
          <p:spPr>
            <a:xfrm flipV="1">
              <a:off x="3824056" y="1953486"/>
              <a:ext cx="0" cy="390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26894F-8B05-9447-821E-3057FE0096BA}"/>
                    </a:ext>
                  </a:extLst>
                </p:cNvPr>
                <p:cNvSpPr txBox="1"/>
                <p:nvPr/>
              </p:nvSpPr>
              <p:spPr>
                <a:xfrm>
                  <a:off x="3709222" y="2355340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26894F-8B05-9447-821E-3057FE009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222" y="2355340"/>
                  <a:ext cx="24570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07477A-73E2-C349-BB57-AF7B67A04735}"/>
                    </a:ext>
                  </a:extLst>
                </p:cNvPr>
                <p:cNvSpPr txBox="1"/>
                <p:nvPr/>
              </p:nvSpPr>
              <p:spPr>
                <a:xfrm>
                  <a:off x="776888" y="1620797"/>
                  <a:ext cx="5436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/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07477A-73E2-C349-BB57-AF7B67A04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8" y="1620797"/>
                  <a:ext cx="54367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302" r="-9302" b="-3478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4AFE6E-C3B0-1B45-BFDC-BD4A561E97DA}"/>
                </a:ext>
              </a:extLst>
            </p:cNvPr>
            <p:cNvSpPr txBox="1"/>
            <p:nvPr/>
          </p:nvSpPr>
          <p:spPr>
            <a:xfrm>
              <a:off x="233912" y="1124033"/>
              <a:ext cx="1596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Power constraint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le 20">
                <a:extLst>
                  <a:ext uri="{FF2B5EF4-FFF2-40B4-BE49-F238E27FC236}">
                    <a16:creationId xmlns:a16="http://schemas.microsoft.com/office/drawing/2014/main" id="{762E6B4F-422E-9149-AEE0-B72CC1895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391726"/>
                  </p:ext>
                </p:extLst>
              </p:nvPr>
            </p:nvGraphicFramePr>
            <p:xfrm>
              <a:off x="3084445" y="5443537"/>
              <a:ext cx="6191433" cy="1273271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6191433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565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400" dirty="0"/>
                            <a:t>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6160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KR" sz="2400" dirty="0"/>
                            <a:t>     [bits/s]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le 20">
                <a:extLst>
                  <a:ext uri="{FF2B5EF4-FFF2-40B4-BE49-F238E27FC236}">
                    <a16:creationId xmlns:a16="http://schemas.microsoft.com/office/drawing/2014/main" id="{762E6B4F-422E-9149-AEE0-B72CC1895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391726"/>
                  </p:ext>
                </p:extLst>
              </p:nvPr>
            </p:nvGraphicFramePr>
            <p:xfrm>
              <a:off x="3084445" y="5443537"/>
              <a:ext cx="6191433" cy="1273271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6191433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565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400" dirty="0"/>
                            <a:t>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707327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82143" r="-204" b="-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978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B089A-933D-D945-8A3E-353883F0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17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0EE28-CDA2-5C46-A818-068155E2407F}"/>
              </a:ext>
            </a:extLst>
          </p:cNvPr>
          <p:cNvSpPr txBox="1"/>
          <p:nvPr/>
        </p:nvSpPr>
        <p:spPr>
          <a:xfrm>
            <a:off x="1596435" y="2644170"/>
            <a:ext cx="899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94C85"/>
                </a:solidFill>
              </a:rPr>
              <a:t>case II: </a:t>
            </a:r>
          </a:p>
          <a:p>
            <a:pPr algn="ctr"/>
            <a:r>
              <a:rPr lang="en-US" sz="4800" b="1" cap="small">
                <a:solidFill>
                  <a:srgbClr val="094C85"/>
                </a:solidFill>
              </a:rPr>
              <a:t>Frequency-Flat/Fast </a:t>
            </a:r>
            <a:r>
              <a:rPr lang="en-US" sz="4800" b="1" cap="small" dirty="0">
                <a:solidFill>
                  <a:srgbClr val="094C85"/>
                </a:solidFill>
              </a:rPr>
              <a:t>Fading channel</a:t>
            </a:r>
            <a:endParaRPr lang="en-KR" sz="4800" b="1" cap="small" dirty="0">
              <a:solidFill>
                <a:srgbClr val="094C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0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0260-47E4-3A41-95FC-E2AE3C4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A71B-DC7B-7F41-9A83-5F37C957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96BD-C2E8-6B49-814F-01736FE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53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346F-36E4-6E4D-AB93-9FA96951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2DF4-2935-3C47-9A00-8266806E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Review</a:t>
            </a:r>
          </a:p>
          <a:p>
            <a:pPr lvl="1"/>
            <a:r>
              <a:rPr lang="en-KR" dirty="0"/>
              <a:t>Coherence Bandwidth, Coherence Time</a:t>
            </a:r>
          </a:p>
          <a:p>
            <a:pPr lvl="1"/>
            <a:r>
              <a:rPr lang="en-KR" dirty="0"/>
              <a:t>Discrete time Baseband models</a:t>
            </a:r>
          </a:p>
          <a:p>
            <a:pPr lvl="1"/>
            <a:endParaRPr lang="en-KR" dirty="0"/>
          </a:p>
          <a:p>
            <a:r>
              <a:rPr lang="en-KR" dirty="0"/>
              <a:t>Channel Capacity</a:t>
            </a:r>
          </a:p>
          <a:p>
            <a:pPr lvl="1"/>
            <a:r>
              <a:rPr lang="en-KR" dirty="0"/>
              <a:t>AWGN channel</a:t>
            </a:r>
          </a:p>
          <a:p>
            <a:pPr lvl="1"/>
            <a:r>
              <a:rPr lang="en-KR" dirty="0"/>
              <a:t>Frequency-Flat/Slow-Fading Channel</a:t>
            </a:r>
          </a:p>
          <a:p>
            <a:pPr lvl="1"/>
            <a:r>
              <a:rPr lang="en-KR" dirty="0"/>
              <a:t>Frequency-Flat/Fast-Fading Channel</a:t>
            </a:r>
          </a:p>
          <a:p>
            <a:pPr lvl="1"/>
            <a:r>
              <a:rPr lang="en-KR" dirty="0"/>
              <a:t>Frequency-Selective/Slow-Fading Channel</a:t>
            </a:r>
          </a:p>
          <a:p>
            <a:pPr lvl="1"/>
            <a:r>
              <a:rPr lang="en-KR" dirty="0"/>
              <a:t>Frequency-Selective/Fast-Fading Channel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7480F-3994-284E-8808-8F5F6ADE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721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A2D-68D1-B54A-830C-1063493F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85D1B-1164-584F-BB2B-2A1A99E50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>
                    <a:solidFill>
                      <a:srgbClr val="FF0000"/>
                    </a:solidFill>
                  </a:rPr>
                  <a:t>Coherence Bandwidth </a:t>
                </a:r>
                <a:r>
                  <a:rPr lang="en-KR" dirty="0"/>
                  <a:t>and </a:t>
                </a:r>
                <a:r>
                  <a:rPr lang="en-KR" dirty="0">
                    <a:solidFill>
                      <a:srgbClr val="0070C0"/>
                    </a:solidFill>
                  </a:rPr>
                  <a:t>Power delay profile</a:t>
                </a:r>
              </a:p>
              <a:p>
                <a:endParaRPr lang="en-KR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KR" dirty="0"/>
              </a:p>
              <a:p>
                <a:pPr marL="0" indent="0">
                  <a:buNone/>
                </a:pPr>
                <a:endParaRPr lang="en-KR" sz="1100" dirty="0"/>
              </a:p>
              <a:p>
                <a:r>
                  <a:rPr lang="en-KR" dirty="0">
                    <a:solidFill>
                      <a:srgbClr val="0070C0"/>
                    </a:solidFill>
                  </a:rPr>
                  <a:t>Coherence Time </a:t>
                </a:r>
                <a:r>
                  <a:rPr lang="en-KR" dirty="0"/>
                  <a:t>and </a:t>
                </a:r>
                <a:r>
                  <a:rPr lang="en-KR" dirty="0">
                    <a:solidFill>
                      <a:srgbClr val="FF0000"/>
                    </a:solidFill>
                  </a:rPr>
                  <a:t>Doppler spread</a:t>
                </a:r>
              </a:p>
              <a:p>
                <a:endParaRPr lang="en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KR" dirty="0"/>
              </a:p>
              <a:p>
                <a:pPr marL="0" indent="0">
                  <a:buNone/>
                </a:pPr>
                <a:endParaRPr lang="en-KR" sz="1400" dirty="0"/>
              </a:p>
              <a:p>
                <a:r>
                  <a:rPr lang="en-KR" dirty="0"/>
                  <a:t>And they all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KR" dirty="0"/>
                  <a:t> : the time-varying channel impulse response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85D1B-1164-584F-BB2B-2A1A99E50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 b="-159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78EB-7D34-6346-AE64-C42A29A8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758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9682253-886A-8349-9713-790B992B9695}"/>
                  </a:ext>
                </a:extLst>
              </p:cNvPr>
              <p:cNvSpPr/>
              <p:nvPr/>
            </p:nvSpPr>
            <p:spPr>
              <a:xfrm>
                <a:off x="403857" y="4141228"/>
                <a:ext cx="6121620" cy="22432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KR" b="1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9682253-886A-8349-9713-790B992B9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7" y="4141228"/>
                <a:ext cx="6121620" cy="2243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133DF40-9EC8-564F-9633-26B1A30755CD}"/>
                  </a:ext>
                </a:extLst>
              </p:cNvPr>
              <p:cNvSpPr/>
              <p:nvPr/>
            </p:nvSpPr>
            <p:spPr>
              <a:xfrm>
                <a:off x="412376" y="1890612"/>
                <a:ext cx="6121620" cy="2243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KR" b="1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133DF40-9EC8-564F-9633-26B1A307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6" y="1890612"/>
                <a:ext cx="6121620" cy="2243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CC23AA8-3190-9D4C-93FC-86F8152C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8324-747E-F047-8C60-AE2BAF3A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The Relationships of the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2E50C-DF6A-9B47-A4A9-ACE8864B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4</a:t>
            </a:fld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EE8AEE0-9CDB-F54E-A611-7CF23A303F82}"/>
                  </a:ext>
                </a:extLst>
              </p:cNvPr>
              <p:cNvSpPr/>
              <p:nvPr/>
            </p:nvSpPr>
            <p:spPr>
              <a:xfrm>
                <a:off x="5035463" y="2743200"/>
                <a:ext cx="1252603" cy="6858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EE8AEE0-9CDB-F54E-A611-7CF23A303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63" y="2743200"/>
                <a:ext cx="1252603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B208846-A896-1447-8265-F24BA86767C2}"/>
                  </a:ext>
                </a:extLst>
              </p:cNvPr>
              <p:cNvSpPr/>
              <p:nvPr/>
            </p:nvSpPr>
            <p:spPr>
              <a:xfrm>
                <a:off x="3308959" y="3783187"/>
                <a:ext cx="1252603" cy="6858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B208846-A896-1447-8265-F24BA8676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59" y="3783187"/>
                <a:ext cx="1252603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4A1FD24-090C-AC41-B6A5-0A67B19FB8E9}"/>
                  </a:ext>
                </a:extLst>
              </p:cNvPr>
              <p:cNvSpPr/>
              <p:nvPr/>
            </p:nvSpPr>
            <p:spPr>
              <a:xfrm>
                <a:off x="5010411" y="4857945"/>
                <a:ext cx="1252603" cy="6858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4A1FD24-090C-AC41-B6A5-0A67B19FB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1" y="4857945"/>
                <a:ext cx="1252603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AF2B1BD-24DD-7944-A9C4-3C9EFD364463}"/>
                  </a:ext>
                </a:extLst>
              </p:cNvPr>
              <p:cNvSpPr/>
              <p:nvPr/>
            </p:nvSpPr>
            <p:spPr>
              <a:xfrm>
                <a:off x="6742655" y="3808239"/>
                <a:ext cx="1252603" cy="6858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AF2B1BD-24DD-7944-A9C4-3C9EFD364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55" y="3808239"/>
                <a:ext cx="1252603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402744-E034-0340-A1DD-E80747E766D2}"/>
              </a:ext>
            </a:extLst>
          </p:cNvPr>
          <p:cNvCxnSpPr/>
          <p:nvPr/>
        </p:nvCxnSpPr>
        <p:spPr>
          <a:xfrm flipH="1">
            <a:off x="4384110" y="3228431"/>
            <a:ext cx="651353" cy="56367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16F610-DF9F-C940-8A1B-752AAB28D9B6}"/>
              </a:ext>
            </a:extLst>
          </p:cNvPr>
          <p:cNvCxnSpPr/>
          <p:nvPr/>
        </p:nvCxnSpPr>
        <p:spPr>
          <a:xfrm flipH="1">
            <a:off x="4536510" y="3380831"/>
            <a:ext cx="651353" cy="563671"/>
          </a:xfrm>
          <a:prstGeom prst="straightConnector1">
            <a:avLst/>
          </a:prstGeom>
          <a:ln w="25400" cmpd="sng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2140E5-DB8F-3647-9AB5-8C9ADA7FD0C1}"/>
              </a:ext>
            </a:extLst>
          </p:cNvPr>
          <p:cNvCxnSpPr/>
          <p:nvPr/>
        </p:nvCxnSpPr>
        <p:spPr>
          <a:xfrm flipH="1">
            <a:off x="6096000" y="4316587"/>
            <a:ext cx="651353" cy="56367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ACE18-4574-1942-A66D-29F2E3B48CB0}"/>
              </a:ext>
            </a:extLst>
          </p:cNvPr>
          <p:cNvCxnSpPr/>
          <p:nvPr/>
        </p:nvCxnSpPr>
        <p:spPr>
          <a:xfrm flipH="1">
            <a:off x="6248400" y="4468987"/>
            <a:ext cx="651353" cy="563671"/>
          </a:xfrm>
          <a:prstGeom prst="straightConnector1">
            <a:avLst/>
          </a:prstGeom>
          <a:ln w="25400" cmpd="sng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64ABC9-DF10-8542-974B-FD65FBC205A8}"/>
              </a:ext>
            </a:extLst>
          </p:cNvPr>
          <p:cNvCxnSpPr>
            <a:cxnSpLocks/>
          </p:cNvCxnSpPr>
          <p:nvPr/>
        </p:nvCxnSpPr>
        <p:spPr>
          <a:xfrm flipH="1" flipV="1">
            <a:off x="4526072" y="4342443"/>
            <a:ext cx="703805" cy="5155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D341E-9AD8-0F4C-A2E4-FDD948329879}"/>
              </a:ext>
            </a:extLst>
          </p:cNvPr>
          <p:cNvCxnSpPr>
            <a:cxnSpLocks/>
          </p:cNvCxnSpPr>
          <p:nvPr/>
        </p:nvCxnSpPr>
        <p:spPr>
          <a:xfrm flipH="1" flipV="1">
            <a:off x="4333747" y="4494040"/>
            <a:ext cx="688408" cy="538618"/>
          </a:xfrm>
          <a:prstGeom prst="straightConnector1">
            <a:avLst/>
          </a:prstGeom>
          <a:ln w="25400" cmpd="sng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5AA04A-AC0D-4446-BD5B-2990EA721031}"/>
              </a:ext>
            </a:extLst>
          </p:cNvPr>
          <p:cNvCxnSpPr>
            <a:cxnSpLocks/>
          </p:cNvCxnSpPr>
          <p:nvPr/>
        </p:nvCxnSpPr>
        <p:spPr>
          <a:xfrm flipH="1" flipV="1">
            <a:off x="6294461" y="3303042"/>
            <a:ext cx="703805" cy="51550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4C5E4C-4407-9E40-882C-33DB0962FA7A}"/>
              </a:ext>
            </a:extLst>
          </p:cNvPr>
          <p:cNvCxnSpPr>
            <a:cxnSpLocks/>
          </p:cNvCxnSpPr>
          <p:nvPr/>
        </p:nvCxnSpPr>
        <p:spPr>
          <a:xfrm flipH="1" flipV="1">
            <a:off x="6102136" y="3454639"/>
            <a:ext cx="688408" cy="538618"/>
          </a:xfrm>
          <a:prstGeom prst="straightConnector1">
            <a:avLst/>
          </a:prstGeom>
          <a:ln w="25400" cmpd="sng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D928F6-C44B-2A41-A543-402F965874BD}"/>
              </a:ext>
            </a:extLst>
          </p:cNvPr>
          <p:cNvSpPr txBox="1"/>
          <p:nvPr/>
        </p:nvSpPr>
        <p:spPr>
          <a:xfrm>
            <a:off x="6351024" y="2734500"/>
            <a:ext cx="188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Autocorrelation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760EC7-8B9A-E348-BF47-239BB8A86245}"/>
              </a:ext>
            </a:extLst>
          </p:cNvPr>
          <p:cNvSpPr txBox="1"/>
          <p:nvPr/>
        </p:nvSpPr>
        <p:spPr>
          <a:xfrm>
            <a:off x="7973598" y="3847708"/>
            <a:ext cx="161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Scattering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EE05A9-93AF-A440-9FCB-B88AD1B6E483}"/>
                  </a:ext>
                </a:extLst>
              </p:cNvPr>
              <p:cNvSpPr txBox="1"/>
              <p:nvPr/>
            </p:nvSpPr>
            <p:spPr>
              <a:xfrm>
                <a:off x="4771354" y="3658061"/>
                <a:ext cx="644407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EE05A9-93AF-A440-9FCB-B88AD1B6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54" y="3658061"/>
                <a:ext cx="644407" cy="41370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E683FE-B42C-444B-A579-C312AF796EDB}"/>
                  </a:ext>
                </a:extLst>
              </p:cNvPr>
              <p:cNvSpPr txBox="1"/>
              <p:nvPr/>
            </p:nvSpPr>
            <p:spPr>
              <a:xfrm>
                <a:off x="4243299" y="3122755"/>
                <a:ext cx="509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E683FE-B42C-444B-A579-C312AF79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99" y="3122755"/>
                <a:ext cx="509178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0310A6-A304-3D49-AD3B-06E8B7C948B6}"/>
                  </a:ext>
                </a:extLst>
              </p:cNvPr>
              <p:cNvSpPr txBox="1"/>
              <p:nvPr/>
            </p:nvSpPr>
            <p:spPr>
              <a:xfrm>
                <a:off x="4259064" y="4663326"/>
                <a:ext cx="63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0310A6-A304-3D49-AD3B-06E8B7C9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064" y="4663326"/>
                <a:ext cx="6385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72959A-E47C-8441-80B3-9767E5A90CC9}"/>
                  </a:ext>
                </a:extLst>
              </p:cNvPr>
              <p:cNvSpPr txBox="1"/>
              <p:nvPr/>
            </p:nvSpPr>
            <p:spPr>
              <a:xfrm>
                <a:off x="4785690" y="4262135"/>
                <a:ext cx="644407" cy="398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72959A-E47C-8441-80B3-9767E5A9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90" y="4262135"/>
                <a:ext cx="644407" cy="3989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975CAC-D9BC-434A-B7AE-78DFFC30605A}"/>
                  </a:ext>
                </a:extLst>
              </p:cNvPr>
              <p:cNvSpPr txBox="1"/>
              <p:nvPr/>
            </p:nvSpPr>
            <p:spPr>
              <a:xfrm>
                <a:off x="6489247" y="4714946"/>
                <a:ext cx="644407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975CAC-D9BC-434A-B7AE-78DFFC306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47" y="4714946"/>
                <a:ext cx="644407" cy="413703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BBB24C-A12C-3748-9B78-092785137390}"/>
                  </a:ext>
                </a:extLst>
              </p:cNvPr>
              <p:cNvSpPr txBox="1"/>
              <p:nvPr/>
            </p:nvSpPr>
            <p:spPr>
              <a:xfrm>
                <a:off x="6024818" y="4276946"/>
                <a:ext cx="509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BBB24C-A12C-3748-9B78-092785137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18" y="4276946"/>
                <a:ext cx="509178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170CE-DAEC-6740-90AC-252590AAA89C}"/>
                  </a:ext>
                </a:extLst>
              </p:cNvPr>
              <p:cNvSpPr txBox="1"/>
              <p:nvPr/>
            </p:nvSpPr>
            <p:spPr>
              <a:xfrm>
                <a:off x="6721222" y="3285431"/>
                <a:ext cx="644407" cy="398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170CE-DAEC-6740-90AC-252590AA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22" y="3285431"/>
                <a:ext cx="644407" cy="398955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9D2164-EE63-7745-BE4B-A1B300099627}"/>
                  </a:ext>
                </a:extLst>
              </p:cNvPr>
              <p:cNvSpPr txBox="1"/>
              <p:nvPr/>
            </p:nvSpPr>
            <p:spPr>
              <a:xfrm>
                <a:off x="5966232" y="3625232"/>
                <a:ext cx="63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9D2164-EE63-7745-BE4B-A1B300099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32" y="3625232"/>
                <a:ext cx="638573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24A01B-C6F0-DC4D-BB99-04606688763D}"/>
                  </a:ext>
                </a:extLst>
              </p:cNvPr>
              <p:cNvSpPr/>
              <p:nvPr/>
            </p:nvSpPr>
            <p:spPr>
              <a:xfrm>
                <a:off x="5111486" y="5892561"/>
                <a:ext cx="1060537" cy="4637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24A01B-C6F0-DC4D-BB99-046066887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86" y="5892561"/>
                <a:ext cx="1060537" cy="4637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E14FFA9-012E-C448-A124-774889EC16BA}"/>
                  </a:ext>
                </a:extLst>
              </p:cNvPr>
              <p:cNvSpPr/>
              <p:nvPr/>
            </p:nvSpPr>
            <p:spPr>
              <a:xfrm>
                <a:off x="5129414" y="1977980"/>
                <a:ext cx="1060537" cy="4637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E14FFA9-012E-C448-A124-774889EC1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14" y="1977980"/>
                <a:ext cx="1060537" cy="4637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99E7F42-98F9-FD47-BC71-DAAA8E82FCA9}"/>
                  </a:ext>
                </a:extLst>
              </p:cNvPr>
              <p:cNvSpPr/>
              <p:nvPr/>
            </p:nvSpPr>
            <p:spPr>
              <a:xfrm>
                <a:off x="1347434" y="3301478"/>
                <a:ext cx="1060537" cy="4637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99E7F42-98F9-FD47-BC71-DAAA8E82F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434" y="3301478"/>
                <a:ext cx="1060537" cy="4637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93678B-D1CD-AA4A-8111-F3757C2DFE4F}"/>
                  </a:ext>
                </a:extLst>
              </p:cNvPr>
              <p:cNvSpPr/>
              <p:nvPr/>
            </p:nvSpPr>
            <p:spPr>
              <a:xfrm>
                <a:off x="1345077" y="4366527"/>
                <a:ext cx="1060537" cy="4637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93678B-D1CD-AA4A-8111-F3757C2DF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77" y="4366527"/>
                <a:ext cx="1060537" cy="4637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71DFA6F-E2E0-A34F-A561-FDC16A6855C1}"/>
              </a:ext>
            </a:extLst>
          </p:cNvPr>
          <p:cNvSpPr txBox="1"/>
          <p:nvPr/>
        </p:nvSpPr>
        <p:spPr>
          <a:xfrm>
            <a:off x="6288066" y="1992939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accent4">
                    <a:lumMod val="50000"/>
                  </a:schemeClr>
                </a:solidFill>
              </a:rPr>
              <a:t>Power Delay Profile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5C7FA-F30F-174E-B76D-077E23777194}"/>
              </a:ext>
            </a:extLst>
          </p:cNvPr>
          <p:cNvSpPr txBox="1"/>
          <p:nvPr/>
        </p:nvSpPr>
        <p:spPr>
          <a:xfrm>
            <a:off x="727113" y="2337840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accent4">
                    <a:lumMod val="50000"/>
                  </a:schemeClr>
                </a:solidFill>
              </a:rPr>
              <a:t>Coherence Bandwidth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5F1292-BE23-C64E-A463-75019C1ABB18}"/>
              </a:ext>
            </a:extLst>
          </p:cNvPr>
          <p:cNvSpPr txBox="1"/>
          <p:nvPr/>
        </p:nvSpPr>
        <p:spPr>
          <a:xfrm>
            <a:off x="1030080" y="542462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>
                    <a:lumMod val="25000"/>
                  </a:schemeClr>
                </a:solidFill>
              </a:rPr>
              <a:t>Coherence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5C7E43-67DC-E147-9297-F7E235A99112}"/>
              </a:ext>
            </a:extLst>
          </p:cNvPr>
          <p:cNvSpPr txBox="1"/>
          <p:nvPr/>
        </p:nvSpPr>
        <p:spPr>
          <a:xfrm>
            <a:off x="6351024" y="5979476"/>
            <a:ext cx="25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>
                    <a:lumMod val="25000"/>
                  </a:schemeClr>
                </a:solidFill>
              </a:rPr>
              <a:t>Doppler Power Spectrum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AA73B5-8A9D-5F43-93EF-03AC58C1C876}"/>
              </a:ext>
            </a:extLst>
          </p:cNvPr>
          <p:cNvCxnSpPr>
            <a:stCxn id="6" idx="1"/>
            <a:endCxn id="38" idx="3"/>
          </p:cNvCxnSpPr>
          <p:nvPr/>
        </p:nvCxnSpPr>
        <p:spPr>
          <a:xfrm flipH="1" flipV="1">
            <a:off x="2407971" y="3533373"/>
            <a:ext cx="900988" cy="5927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9F746F-2F63-CE4F-BB64-0265FE6C3E36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2405614" y="4126087"/>
            <a:ext cx="903345" cy="4723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EF62A8-FCF8-184D-B499-D09F817E9AD5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5636713" y="5543745"/>
            <a:ext cx="5042" cy="3488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5DBADC-85D7-C848-8031-D9A2DD13B07B}"/>
              </a:ext>
            </a:extLst>
          </p:cNvPr>
          <p:cNvCxnSpPr>
            <a:cxnSpLocks/>
            <a:stCxn id="5" idx="0"/>
            <a:endCxn id="37" idx="2"/>
          </p:cNvCxnSpPr>
          <p:nvPr/>
        </p:nvCxnSpPr>
        <p:spPr>
          <a:xfrm flipH="1" flipV="1">
            <a:off x="5659683" y="2441769"/>
            <a:ext cx="2082" cy="30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>
            <a:extLst>
              <a:ext uri="{FF2B5EF4-FFF2-40B4-BE49-F238E27FC236}">
                <a16:creationId xmlns:a16="http://schemas.microsoft.com/office/drawing/2014/main" id="{347C6E89-CBBD-3E48-8AB5-E830D93E9C5C}"/>
              </a:ext>
            </a:extLst>
          </p:cNvPr>
          <p:cNvSpPr/>
          <p:nvPr/>
        </p:nvSpPr>
        <p:spPr>
          <a:xfrm>
            <a:off x="1721224" y="4921797"/>
            <a:ext cx="307030" cy="47884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C2A8133B-AEC5-2343-BD67-B9D30367455D}"/>
              </a:ext>
            </a:extLst>
          </p:cNvPr>
          <p:cNvSpPr/>
          <p:nvPr/>
        </p:nvSpPr>
        <p:spPr>
          <a:xfrm rot="10800000">
            <a:off x="1721224" y="2707172"/>
            <a:ext cx="307030" cy="47884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A4CC45C-4CEC-AD4F-86B6-311EBF93C3EF}"/>
              </a:ext>
            </a:extLst>
          </p:cNvPr>
          <p:cNvSpPr/>
          <p:nvPr/>
        </p:nvSpPr>
        <p:spPr>
          <a:xfrm rot="16200000">
            <a:off x="8544501" y="1925362"/>
            <a:ext cx="307030" cy="47884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163E3629-6377-3C4C-9FB9-AD77F2CE9EBB}"/>
              </a:ext>
            </a:extLst>
          </p:cNvPr>
          <p:cNvSpPr/>
          <p:nvPr/>
        </p:nvSpPr>
        <p:spPr>
          <a:xfrm rot="16200000">
            <a:off x="9023345" y="5929543"/>
            <a:ext cx="307030" cy="47884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87B0F7-80B1-544A-90DD-1A364CB520DD}"/>
              </a:ext>
            </a:extLst>
          </p:cNvPr>
          <p:cNvSpPr txBox="1"/>
          <p:nvPr/>
        </p:nvSpPr>
        <p:spPr>
          <a:xfrm>
            <a:off x="9760209" y="1968197"/>
            <a:ext cx="14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Delay Spread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AF0EC9-6FF8-F349-898D-659853EE8E0C}"/>
              </a:ext>
            </a:extLst>
          </p:cNvPr>
          <p:cNvSpPr txBox="1"/>
          <p:nvPr/>
        </p:nvSpPr>
        <p:spPr>
          <a:xfrm>
            <a:off x="9769836" y="6015450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Doppler Spread</a:t>
            </a:r>
          </a:p>
        </p:txBody>
      </p:sp>
    </p:spTree>
    <p:extLst>
      <p:ext uri="{BB962C8B-B14F-4D97-AF65-F5344CB8AC3E}">
        <p14:creationId xmlns:p14="http://schemas.microsoft.com/office/powerpoint/2010/main" val="352848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D311-DCB0-2D42-8C4A-636854EB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042F2-1B2E-B541-8E6A-BDC4EF90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5</a:t>
            </a:fld>
            <a:endParaRPr lang="en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5276F7-6A83-A147-B341-617EF2DDB419}"/>
              </a:ext>
            </a:extLst>
          </p:cNvPr>
          <p:cNvGraphicFramePr>
            <a:graphicFrameLocks noGrp="1"/>
          </p:cNvGraphicFramePr>
          <p:nvPr/>
        </p:nvGraphicFramePr>
        <p:xfrm>
          <a:off x="2834214" y="1854185"/>
          <a:ext cx="6976536" cy="371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438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00FF"/>
                          </a:solidFill>
                        </a:rPr>
                        <a:t>Slow</a:t>
                      </a:r>
                      <a:r>
                        <a:rPr lang="en-US" altLang="ko-KR" sz="20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fading</a:t>
                      </a:r>
                    </a:p>
                    <a:p>
                      <a:pPr algn="ctr" latinLnBrk="1"/>
                      <a:r>
                        <a:rPr lang="en-US" altLang="ko-KR" sz="20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Frequency-flat</a:t>
                      </a:r>
                      <a:r>
                        <a:rPr lang="en-US" altLang="ko-KR" sz="200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endParaRPr lang="en-US" altLang="ko-KR" sz="2400" kern="1200" dirty="0"/>
                    </a:p>
                    <a:p>
                      <a:pPr marL="0" algn="ctr" defTabSz="457200" rtl="0" eaLnBrk="1" latinLnBrk="1" hangingPunct="1"/>
                      <a:endParaRPr lang="en-US" altLang="ko-KR" sz="2400" kern="1200" dirty="0"/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rgbClr val="0000FF"/>
                          </a:solidFill>
                        </a:rPr>
                        <a:t>Slow </a:t>
                      </a:r>
                      <a:r>
                        <a:rPr lang="en-US" altLang="ko-KR" sz="200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fading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Frequency-selective </a:t>
                      </a:r>
                      <a:r>
                        <a:rPr lang="en-US" altLang="ko-KR" sz="200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438"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endParaRPr lang="en-US" altLang="ko-KR" sz="2400" kern="1200" dirty="0"/>
                    </a:p>
                    <a:p>
                      <a:pPr marL="0" algn="ctr" defTabSz="457200" rtl="0" eaLnBrk="1" latinLnBrk="1" hangingPunct="1"/>
                      <a:endParaRPr lang="en-US" altLang="ko-KR" sz="2400" kern="1200" dirty="0"/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rgbClr val="0000FF"/>
                          </a:solidFill>
                        </a:rPr>
                        <a:t>Fast </a:t>
                      </a:r>
                      <a:r>
                        <a:rPr lang="en-US" altLang="ko-KR" sz="200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fading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Frequency-flat</a:t>
                      </a:r>
                      <a:r>
                        <a:rPr lang="en-US" altLang="ko-KR" sz="200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endParaRPr lang="en-US" altLang="ko-KR" sz="2400" kern="1200" dirty="0"/>
                    </a:p>
                    <a:p>
                      <a:pPr marL="0" algn="ctr" defTabSz="457200" rtl="0" eaLnBrk="1" latinLnBrk="1" hangingPunct="1"/>
                      <a:endParaRPr lang="en-US" altLang="ko-KR" sz="2400" kern="1200" dirty="0"/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rgbClr val="0000FF"/>
                          </a:solidFill>
                        </a:rPr>
                        <a:t>Fast </a:t>
                      </a:r>
                      <a:r>
                        <a:rPr lang="en-US" altLang="ko-KR" sz="200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fading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Frequency-selective</a:t>
                      </a:r>
                      <a:r>
                        <a:rPr lang="en-US" altLang="ko-KR" sz="200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직선 화살표 연결선 10">
            <a:extLst>
              <a:ext uri="{FF2B5EF4-FFF2-40B4-BE49-F238E27FC236}">
                <a16:creationId xmlns:a16="http://schemas.microsoft.com/office/drawing/2014/main" id="{854BB27C-E9CC-7445-9888-14D642A7DACE}"/>
              </a:ext>
            </a:extLst>
          </p:cNvPr>
          <p:cNvCxnSpPr>
            <a:cxnSpLocks/>
          </p:cNvCxnSpPr>
          <p:nvPr/>
        </p:nvCxnSpPr>
        <p:spPr>
          <a:xfrm>
            <a:off x="2834215" y="1591730"/>
            <a:ext cx="6976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B2F4F8-F9B5-F645-81D3-CB6C32B8DADF}"/>
              </a:ext>
            </a:extLst>
          </p:cNvPr>
          <p:cNvSpPr txBox="1"/>
          <p:nvPr/>
        </p:nvSpPr>
        <p:spPr>
          <a:xfrm>
            <a:off x="3364441" y="1144597"/>
            <a:ext cx="430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Coherence BW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becomes a smaller than </a:t>
            </a:r>
            <a:r>
              <a:rPr lang="en-US" altLang="ko-KR" sz="1600" dirty="0">
                <a:solidFill>
                  <a:srgbClr val="FF0000"/>
                </a:solidFill>
              </a:rPr>
              <a:t>signal BW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12">
            <a:extLst>
              <a:ext uri="{FF2B5EF4-FFF2-40B4-BE49-F238E27FC236}">
                <a16:creationId xmlns:a16="http://schemas.microsoft.com/office/drawing/2014/main" id="{F4F5D342-7805-C140-85AD-B6B15C9246A8}"/>
              </a:ext>
            </a:extLst>
          </p:cNvPr>
          <p:cNvCxnSpPr>
            <a:cxnSpLocks/>
          </p:cNvCxnSpPr>
          <p:nvPr/>
        </p:nvCxnSpPr>
        <p:spPr>
          <a:xfrm>
            <a:off x="2456387" y="1871118"/>
            <a:ext cx="0" cy="369994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C1916B-6FB0-5C4D-8561-06E4B0674993}"/>
              </a:ext>
            </a:extLst>
          </p:cNvPr>
          <p:cNvSpPr txBox="1"/>
          <p:nvPr/>
        </p:nvSpPr>
        <p:spPr>
          <a:xfrm>
            <a:off x="828261" y="2412377"/>
            <a:ext cx="15529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Coherence </a:t>
            </a:r>
          </a:p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Time </a:t>
            </a:r>
          </a:p>
          <a:p>
            <a:pPr algn="ctr"/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becomes </a:t>
            </a:r>
          </a:p>
          <a:p>
            <a:pPr algn="ctr"/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a smaller </a:t>
            </a:r>
          </a:p>
          <a:p>
            <a:pPr algn="ctr"/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than </a:t>
            </a:r>
          </a:p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symbol duration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8479B-4EC1-AE44-AF2B-46EACED07038}"/>
              </a:ext>
            </a:extLst>
          </p:cNvPr>
          <p:cNvSpPr txBox="1"/>
          <p:nvPr/>
        </p:nvSpPr>
        <p:spPr>
          <a:xfrm>
            <a:off x="7847492" y="113207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D6002"/>
                </a:solidFill>
              </a:rPr>
              <a:t>“multipath”</a:t>
            </a:r>
            <a:endParaRPr lang="ko-KR" altLang="en-US" dirty="0">
              <a:solidFill>
                <a:srgbClr val="1D600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0F33D-6B83-3E46-95A4-7BC54E39A2BC}"/>
              </a:ext>
            </a:extLst>
          </p:cNvPr>
          <p:cNvSpPr txBox="1"/>
          <p:nvPr/>
        </p:nvSpPr>
        <p:spPr>
          <a:xfrm>
            <a:off x="1033925" y="449433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D6002"/>
                </a:solidFill>
              </a:rPr>
              <a:t>“mobility”</a:t>
            </a:r>
            <a:endParaRPr lang="ko-KR" altLang="en-US" dirty="0">
              <a:solidFill>
                <a:srgbClr val="1D6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29C8-F431-C643-925A-3D40FDE9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EAB34-6E93-274B-92B0-131B0BD81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Flat / Slow Fading Channel (at time domain)</a:t>
                </a:r>
              </a:p>
              <a:p>
                <a:pPr lvl="1"/>
                <a:endParaRPr lang="en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Flat / Fast Fading Channel (at time domain)</a:t>
                </a:r>
              </a:p>
              <a:p>
                <a:pPr lvl="1"/>
                <a:endParaRPr lang="en-KR" sz="13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Selective / Slow Fading Channel</a:t>
                </a:r>
              </a:p>
              <a:p>
                <a:pPr lvl="1"/>
                <a:endParaRPr lang="en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KR" sz="13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 Selective / Fast Fading Channel</a:t>
                </a:r>
              </a:p>
              <a:p>
                <a:pPr lvl="1"/>
                <a:endParaRPr lang="en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EAB34-6E93-274B-92B0-131B0BD81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8" b="-297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4FE6D-5022-1B4C-85B6-7CCAD9BC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6</a:t>
            </a:fld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7F470-E776-4546-A3C5-3B5542EE827E}"/>
              </a:ext>
            </a:extLst>
          </p:cNvPr>
          <p:cNvSpPr txBox="1"/>
          <p:nvPr/>
        </p:nvSpPr>
        <p:spPr>
          <a:xfrm>
            <a:off x="6096000" y="3059668"/>
            <a:ext cx="418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en-KR" dirty="0">
                <a:solidFill>
                  <a:srgbClr val="FF0000"/>
                </a:solidFill>
                <a:highlight>
                  <a:srgbClr val="FFFF00"/>
                </a:highlight>
              </a:rPr>
              <a:t>hannel tracking via Wiener/Kalman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B6E35-FFBB-7142-977C-A98C644DDA47}"/>
              </a:ext>
            </a:extLst>
          </p:cNvPr>
          <p:cNvSpPr txBox="1"/>
          <p:nvPr/>
        </p:nvSpPr>
        <p:spPr>
          <a:xfrm>
            <a:off x="6096000" y="4433649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OFDM modulation</a:t>
            </a:r>
            <a:endParaRPr lang="en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67074-B7E1-DF4A-ABF4-6899A09F3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907" y="3701018"/>
            <a:ext cx="3967012" cy="1742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C097F-51B1-0344-95B0-F8C59E6CA3CE}"/>
              </a:ext>
            </a:extLst>
          </p:cNvPr>
          <p:cNvSpPr txBox="1"/>
          <p:nvPr/>
        </p:nvSpPr>
        <p:spPr>
          <a:xfrm>
            <a:off x="6096000" y="5987018"/>
            <a:ext cx="21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V2V Communications</a:t>
            </a:r>
            <a:endParaRPr lang="en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51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94D67-6B44-A544-A63C-90925BC6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7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2BF9B-1AC2-D84A-BCFA-10BC22349197}"/>
              </a:ext>
            </a:extLst>
          </p:cNvPr>
          <p:cNvSpPr txBox="1"/>
          <p:nvPr/>
        </p:nvSpPr>
        <p:spPr>
          <a:xfrm>
            <a:off x="3111561" y="2875002"/>
            <a:ext cx="5968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b="1" cap="small" dirty="0">
                <a:solidFill>
                  <a:srgbClr val="094C85"/>
                </a:solidFill>
              </a:rPr>
              <a:t>Channel Capacity</a:t>
            </a:r>
          </a:p>
        </p:txBody>
      </p:sp>
    </p:spTree>
    <p:extLst>
      <p:ext uri="{BB962C8B-B14F-4D97-AF65-F5344CB8AC3E}">
        <p14:creationId xmlns:p14="http://schemas.microsoft.com/office/powerpoint/2010/main" val="151322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D2D7-FB69-7B4C-AB56-B53BA6F4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Channel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8F62-2AC9-A947-B171-DA2719B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5094288"/>
          </a:xfrm>
        </p:spPr>
        <p:txBody>
          <a:bodyPr>
            <a:normAutofit/>
          </a:bodyPr>
          <a:lstStyle/>
          <a:p>
            <a:r>
              <a:rPr lang="en-KR" dirty="0"/>
              <a:t>What is </a:t>
            </a:r>
            <a:r>
              <a:rPr lang="en-KR" b="1" dirty="0">
                <a:solidFill>
                  <a:srgbClr val="C00000"/>
                </a:solidFill>
              </a:rPr>
              <a:t>Channel Capacity</a:t>
            </a:r>
            <a:r>
              <a:rPr lang="en-KR" dirty="0"/>
              <a:t>?</a:t>
            </a:r>
          </a:p>
          <a:p>
            <a:pPr lvl="1">
              <a:buFontTx/>
              <a:buChar char="-"/>
            </a:pPr>
            <a:r>
              <a:rPr lang="en-KR" dirty="0"/>
              <a:t>The </a:t>
            </a:r>
            <a:r>
              <a:rPr lang="en-KR" b="1" dirty="0">
                <a:solidFill>
                  <a:srgbClr val="0070C0"/>
                </a:solidFill>
              </a:rPr>
              <a:t>maximum data rates </a:t>
            </a:r>
            <a:r>
              <a:rPr lang="en-KR" dirty="0"/>
              <a:t>that can be transmitted over the wireless channel with </a:t>
            </a:r>
            <a:r>
              <a:rPr lang="en-KR" u="sng" dirty="0"/>
              <a:t>asymptotically small error probability </a:t>
            </a:r>
          </a:p>
          <a:p>
            <a:pPr lvl="1">
              <a:buFontTx/>
              <a:buChar char="-"/>
            </a:pPr>
            <a:endParaRPr lang="en-KR" sz="1200" dirty="0"/>
          </a:p>
          <a:p>
            <a:pPr lvl="1">
              <a:buFontTx/>
              <a:buChar char="-"/>
            </a:pPr>
            <a:endParaRPr lang="en-KR" sz="1200" dirty="0"/>
          </a:p>
          <a:p>
            <a:pPr marL="457200" lvl="1" indent="0">
              <a:buNone/>
            </a:pPr>
            <a:r>
              <a:rPr lang="en-KR" sz="1400" dirty="0"/>
              <a:t>	</a:t>
            </a:r>
            <a:r>
              <a:rPr lang="en-US" sz="1400" dirty="0">
                <a:hlinkClick r:id="rId2"/>
              </a:rPr>
              <a:t>https://www.dictionary.com/browse/asymptotic</a:t>
            </a:r>
            <a:endParaRPr lang="en-US" sz="1400" dirty="0"/>
          </a:p>
          <a:p>
            <a:pPr marL="457200" lvl="1" indent="0">
              <a:buNone/>
            </a:pPr>
            <a:endParaRPr lang="en-KR" sz="900" dirty="0"/>
          </a:p>
          <a:p>
            <a:pPr marL="457200" lvl="1" indent="0">
              <a:buNone/>
            </a:pPr>
            <a:endParaRPr lang="en-KR" sz="900" dirty="0"/>
          </a:p>
          <a:p>
            <a:r>
              <a:rPr lang="en-KR" dirty="0"/>
              <a:t>Scope of this weeks Seminar:</a:t>
            </a:r>
          </a:p>
          <a:p>
            <a:pPr lvl="1">
              <a:buFontTx/>
              <a:buChar char="-"/>
            </a:pPr>
            <a:r>
              <a:rPr lang="en-KR" dirty="0"/>
              <a:t>Capacity of a </a:t>
            </a:r>
            <a:r>
              <a:rPr lang="en-KR" dirty="0">
                <a:solidFill>
                  <a:srgbClr val="FF0000"/>
                </a:solidFill>
              </a:rPr>
              <a:t>single-user wireless</a:t>
            </a:r>
            <a:r>
              <a:rPr lang="en-KR" dirty="0"/>
              <a:t> channel where the transmitter and receiver has </a:t>
            </a:r>
            <a:r>
              <a:rPr lang="en-KR" dirty="0">
                <a:solidFill>
                  <a:srgbClr val="FF0000"/>
                </a:solidFill>
              </a:rPr>
              <a:t>a single antenna </a:t>
            </a:r>
          </a:p>
          <a:p>
            <a:pPr marL="457200" lvl="1" indent="0">
              <a:buNone/>
            </a:pPr>
            <a:endParaRPr lang="en-KR" dirty="0"/>
          </a:p>
          <a:p>
            <a:pPr marL="1371600" lvl="2" indent="-457200">
              <a:buFont typeface="+mj-lt"/>
              <a:buAutoNum type="arabicPeriod"/>
            </a:pPr>
            <a:r>
              <a:rPr lang="en-KR" dirty="0"/>
              <a:t>Time-Invariant </a:t>
            </a:r>
            <a:r>
              <a:rPr lang="en-KR" b="1" dirty="0"/>
              <a:t>AWGN channel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KR" dirty="0"/>
              <a:t>A </a:t>
            </a:r>
            <a:r>
              <a:rPr lang="en-KR" b="1" dirty="0"/>
              <a:t>Flat-Fading</a:t>
            </a:r>
            <a:r>
              <a:rPr lang="en-KR" dirty="0"/>
              <a:t> Channel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KR" dirty="0"/>
              <a:t>A </a:t>
            </a:r>
            <a:r>
              <a:rPr lang="en-KR" b="1" dirty="0"/>
              <a:t>Frequency Selective F</a:t>
            </a:r>
            <a:r>
              <a:rPr lang="en-US" b="1" dirty="0"/>
              <a:t>a</a:t>
            </a:r>
            <a:r>
              <a:rPr lang="en-KR" b="1" dirty="0"/>
              <a:t>ding </a:t>
            </a:r>
            <a:r>
              <a:rPr lang="en-KR" dirty="0"/>
              <a:t>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C151-01A2-9E48-92AA-686E61AB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52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E92-B383-E040-A14B-EBE046D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AWGN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0EE6-1D20-0044-B1FD-C19E3B6B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Additive White Gaussian Noise Channel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pPr lvl="1"/>
            <a:r>
              <a:rPr lang="en-KR" b="1" dirty="0">
                <a:solidFill>
                  <a:srgbClr val="C00000"/>
                </a:solidFill>
              </a:rPr>
              <a:t>SNR</a:t>
            </a:r>
            <a:r>
              <a:rPr lang="en-KR" dirty="0"/>
              <a:t> (signal-to-noise </a:t>
            </a:r>
            <a:r>
              <a:rPr lang="en-KR" b="1" dirty="0"/>
              <a:t>Ratio</a:t>
            </a:r>
            <a:r>
              <a:rPr lang="en-KR" dirty="0"/>
              <a:t>) : The ratio of </a:t>
            </a:r>
            <a:r>
              <a:rPr lang="en-KR" dirty="0">
                <a:solidFill>
                  <a:srgbClr val="FF0000"/>
                </a:solidFill>
              </a:rPr>
              <a:t>Signal Power</a:t>
            </a:r>
            <a:r>
              <a:rPr lang="en-KR" dirty="0"/>
              <a:t> to </a:t>
            </a:r>
            <a:r>
              <a:rPr lang="en-KR" dirty="0">
                <a:solidFill>
                  <a:srgbClr val="FF0000"/>
                </a:solidFill>
              </a:rPr>
              <a:t>Noise Power</a:t>
            </a:r>
            <a:endParaRPr lang="en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3532-7975-1047-AD89-B94FA1B4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9</a:t>
            </a:fld>
            <a:endParaRPr lang="en-K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61F4F2-D454-074E-8821-2D7A7543A9D6}"/>
              </a:ext>
            </a:extLst>
          </p:cNvPr>
          <p:cNvGrpSpPr/>
          <p:nvPr/>
        </p:nvGrpSpPr>
        <p:grpSpPr>
          <a:xfrm>
            <a:off x="1157519" y="2229298"/>
            <a:ext cx="9627194" cy="2024111"/>
            <a:chOff x="712511" y="1509502"/>
            <a:chExt cx="7167153" cy="14200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874534-32FC-9342-B48D-D1802A1E61F8}"/>
                </a:ext>
              </a:extLst>
            </p:cNvPr>
            <p:cNvGrpSpPr/>
            <p:nvPr/>
          </p:nvGrpSpPr>
          <p:grpSpPr>
            <a:xfrm>
              <a:off x="712511" y="1509502"/>
              <a:ext cx="6837576" cy="1420076"/>
              <a:chOff x="712511" y="1509502"/>
              <a:chExt cx="6837576" cy="1420076"/>
            </a:xfrm>
          </p:grpSpPr>
          <p:sp>
            <p:nvSpPr>
              <p:cNvPr id="8" name="타원 3">
                <a:extLst>
                  <a:ext uri="{FF2B5EF4-FFF2-40B4-BE49-F238E27FC236}">
                    <a16:creationId xmlns:a16="http://schemas.microsoft.com/office/drawing/2014/main" id="{B1E2CA58-9BD7-2241-9F7A-559893433C5D}"/>
                  </a:ext>
                </a:extLst>
              </p:cNvPr>
              <p:cNvSpPr/>
              <p:nvPr/>
            </p:nvSpPr>
            <p:spPr>
              <a:xfrm>
                <a:off x="2833662" y="1768618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12E24F-6766-9E41-AEEC-A0B91E1781CA}"/>
                  </a:ext>
                </a:extLst>
              </p:cNvPr>
              <p:cNvSpPr txBox="1"/>
              <p:nvPr/>
            </p:nvSpPr>
            <p:spPr>
              <a:xfrm>
                <a:off x="2874596" y="2344142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타원 5">
                <a:extLst>
                  <a:ext uri="{FF2B5EF4-FFF2-40B4-BE49-F238E27FC236}">
                    <a16:creationId xmlns:a16="http://schemas.microsoft.com/office/drawing/2014/main" id="{2AAE4DED-C307-AE43-92CE-DC98DE4624A3}"/>
                  </a:ext>
                </a:extLst>
              </p:cNvPr>
              <p:cNvSpPr/>
              <p:nvPr/>
            </p:nvSpPr>
            <p:spPr>
              <a:xfrm>
                <a:off x="5914199" y="1742258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B01B50-ED5B-BC49-AD4E-814C95BCDDC6}"/>
                  </a:ext>
                </a:extLst>
              </p:cNvPr>
              <p:cNvSpPr txBox="1"/>
              <p:nvPr/>
            </p:nvSpPr>
            <p:spPr>
              <a:xfrm>
                <a:off x="5984672" y="234575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직선 화살표 연결선 8">
                <a:extLst>
                  <a:ext uri="{FF2B5EF4-FFF2-40B4-BE49-F238E27FC236}">
                    <a16:creationId xmlns:a16="http://schemas.microsoft.com/office/drawing/2014/main" id="{C00CA274-8810-AB42-A162-7D76ED7A0BBA}"/>
                  </a:ext>
                </a:extLst>
              </p:cNvPr>
              <p:cNvCxnSpPr>
                <a:stCxn id="8" idx="6"/>
                <a:endCxn id="16" idx="2"/>
              </p:cNvCxnSpPr>
              <p:nvPr/>
            </p:nvCxnSpPr>
            <p:spPr>
              <a:xfrm>
                <a:off x="3301662" y="2002618"/>
                <a:ext cx="1436036" cy="63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9">
                <a:extLst>
                  <a:ext uri="{FF2B5EF4-FFF2-40B4-BE49-F238E27FC236}">
                    <a16:creationId xmlns:a16="http://schemas.microsoft.com/office/drawing/2014/main" id="{9610EF1F-2E4E-1540-A427-2D11E2126297}"/>
                  </a:ext>
                </a:extLst>
              </p:cNvPr>
              <p:cNvCxnSpPr/>
              <p:nvPr/>
            </p:nvCxnSpPr>
            <p:spPr>
              <a:xfrm>
                <a:off x="5115138" y="2016300"/>
                <a:ext cx="700214" cy="14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A5EC1E-892F-B34B-8C67-A16D8834B781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742" y="1509502"/>
                    <a:ext cx="2116543" cy="2591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en-US" altLang="ko-KR" sz="2400" dirty="0"/>
                      <a:t> </a:t>
                    </a:r>
                    <a:r>
                      <a:rPr lang="en-US" altLang="ko-KR" sz="2400" dirty="0">
                        <a:solidFill>
                          <a:srgbClr val="1D6002"/>
                        </a:solidFill>
                      </a:rPr>
                      <a:t>(complex value)</a:t>
                    </a:r>
                    <a:endParaRPr lang="ko-KR" altLang="en-US" sz="2400" dirty="0">
                      <a:solidFill>
                        <a:srgbClr val="1D600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A5EC1E-892F-B34B-8C67-A16D8834B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742" y="1509502"/>
                    <a:ext cx="2116543" cy="2591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22" t="-23333" r="-533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CDF1775-26A7-924D-A4C7-5F418AF82123}"/>
                      </a:ext>
                    </a:extLst>
                  </p:cNvPr>
                  <p:cNvSpPr txBox="1"/>
                  <p:nvPr/>
                </p:nvSpPr>
                <p:spPr>
                  <a:xfrm>
                    <a:off x="6553179" y="1848535"/>
                    <a:ext cx="996908" cy="2591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CDF1775-26A7-924D-A4C7-5F418AF82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179" y="1848535"/>
                    <a:ext cx="996908" cy="2591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73" r="-1869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순서도: 논리합 24">
                <a:extLst>
                  <a:ext uri="{FF2B5EF4-FFF2-40B4-BE49-F238E27FC236}">
                    <a16:creationId xmlns:a16="http://schemas.microsoft.com/office/drawing/2014/main" id="{C6E71D12-A6FC-2B4B-AEC1-71FBB98BFF8B}"/>
                  </a:ext>
                </a:extLst>
              </p:cNvPr>
              <p:cNvSpPr/>
              <p:nvPr/>
            </p:nvSpPr>
            <p:spPr>
              <a:xfrm>
                <a:off x="4737698" y="1828998"/>
                <a:ext cx="360000" cy="360000"/>
              </a:xfrm>
              <a:prstGeom prst="flowChartOr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29">
                <a:extLst>
                  <a:ext uri="{FF2B5EF4-FFF2-40B4-BE49-F238E27FC236}">
                    <a16:creationId xmlns:a16="http://schemas.microsoft.com/office/drawing/2014/main" id="{F902CB18-49C8-BF45-91BB-7155959A3FD0}"/>
                  </a:ext>
                </a:extLst>
              </p:cNvPr>
              <p:cNvCxnSpPr/>
              <p:nvPr/>
            </p:nvCxnSpPr>
            <p:spPr>
              <a:xfrm flipV="1">
                <a:off x="4927858" y="2180278"/>
                <a:ext cx="0" cy="3902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021177B-3F1A-7145-BD03-FA52ADF6714A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333" y="2670462"/>
                    <a:ext cx="1423472" cy="2591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021177B-3F1A-7145-BD03-FA52ADF67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7333" y="2670462"/>
                    <a:ext cx="1423472" cy="2591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87" r="-5298" b="-32258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A4BBEFD-B55D-CD4B-B735-9E784E0F167F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11" y="1648001"/>
                    <a:ext cx="1777287" cy="8421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solidFill>
                          <a:srgbClr val="FF0000"/>
                        </a:solidFill>
                      </a:rPr>
                      <a:t>power constraint:</a:t>
                    </a:r>
                  </a:p>
                  <a:p>
                    <a:endParaRPr lang="en-US" altLang="ko-KR" sz="2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A4BBEFD-B55D-CD4B-B735-9E784E0F16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11" y="1648001"/>
                    <a:ext cx="1777287" cy="84212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33" t="-4211" r="-2646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52FA4B-53D2-CA44-8244-1628917632A2}"/>
                </a:ext>
              </a:extLst>
            </p:cNvPr>
            <p:cNvSpPr txBox="1"/>
            <p:nvPr/>
          </p:nvSpPr>
          <p:spPr>
            <a:xfrm>
              <a:off x="6262672" y="1509502"/>
              <a:ext cx="1616992" cy="323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Received signal: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DBB2113B-E650-E04B-9861-A3F81D897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903993"/>
                  </p:ext>
                </p:extLst>
              </p:nvPr>
            </p:nvGraphicFramePr>
            <p:xfrm>
              <a:off x="2214013" y="5216608"/>
              <a:ext cx="8128000" cy="122893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Shannon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465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𝑆𝑁𝑅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KR" sz="3200" dirty="0"/>
                            <a:t>     [bits/s/Hz]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DBB2113B-E650-E04B-9861-A3F81D897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903993"/>
                  </p:ext>
                </p:extLst>
              </p:nvPr>
            </p:nvGraphicFramePr>
            <p:xfrm>
              <a:off x="2214013" y="5216608"/>
              <a:ext cx="8128000" cy="122893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489706985"/>
                        </a:ext>
                      </a:extLst>
                    </a:gridCol>
                  </a:tblGrid>
                  <a:tr h="649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sz="2800" dirty="0"/>
                            <a:t>Shannon Channel Capacity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92238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15217" r="-156" b="-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924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033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826</Words>
  <Application>Microsoft Macintosh PowerPoint</Application>
  <PresentationFormat>Widescreen</PresentationFormat>
  <Paragraphs>231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Wireless Communication seminar 3</vt:lpstr>
      <vt:lpstr>Contents</vt:lpstr>
      <vt:lpstr>Review</vt:lpstr>
      <vt:lpstr>Review</vt:lpstr>
      <vt:lpstr>Review</vt:lpstr>
      <vt:lpstr>Review</vt:lpstr>
      <vt:lpstr>PowerPoint Presentation</vt:lpstr>
      <vt:lpstr>Channel Capacity</vt:lpstr>
      <vt:lpstr>AWGN Channel</vt:lpstr>
      <vt:lpstr>AWGN Channel Capacity</vt:lpstr>
      <vt:lpstr>AWGN Channel Capacity</vt:lpstr>
      <vt:lpstr>AWGN Channel Capacity</vt:lpstr>
      <vt:lpstr>AWGN Channel Capacity</vt:lpstr>
      <vt:lpstr>AWGN Channel Capacity</vt:lpstr>
      <vt:lpstr>PowerPoint Presentation</vt:lpstr>
      <vt:lpstr>Frequency-Flat/Slow Fading Channel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W7: Policy Gradients</dc:title>
  <dc:creator>k31231</dc:creator>
  <cp:lastModifiedBy>Sungweon Hong</cp:lastModifiedBy>
  <cp:revision>8</cp:revision>
  <dcterms:created xsi:type="dcterms:W3CDTF">2021-09-28T10:19:57Z</dcterms:created>
  <dcterms:modified xsi:type="dcterms:W3CDTF">2022-01-16T09:32:34Z</dcterms:modified>
</cp:coreProperties>
</file>