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9"/>
  </p:notesMasterIdLst>
  <p:handoutMasterIdLst>
    <p:handoutMasterId r:id="rId30"/>
  </p:handoutMasterIdLst>
  <p:sldIdLst>
    <p:sldId id="401" r:id="rId2"/>
    <p:sldId id="402" r:id="rId3"/>
    <p:sldId id="415" r:id="rId4"/>
    <p:sldId id="416" r:id="rId5"/>
    <p:sldId id="419" r:id="rId6"/>
    <p:sldId id="361" r:id="rId7"/>
    <p:sldId id="422" r:id="rId8"/>
    <p:sldId id="417" r:id="rId9"/>
    <p:sldId id="437" r:id="rId10"/>
    <p:sldId id="429" r:id="rId11"/>
    <p:sldId id="430" r:id="rId12"/>
    <p:sldId id="413" r:id="rId13"/>
    <p:sldId id="435" r:id="rId14"/>
    <p:sldId id="426" r:id="rId15"/>
    <p:sldId id="434" r:id="rId16"/>
    <p:sldId id="427" r:id="rId17"/>
    <p:sldId id="433" r:id="rId18"/>
    <p:sldId id="428" r:id="rId19"/>
    <p:sldId id="431" r:id="rId20"/>
    <p:sldId id="423" r:id="rId21"/>
    <p:sldId id="432" r:id="rId22"/>
    <p:sldId id="424" r:id="rId23"/>
    <p:sldId id="436" r:id="rId24"/>
    <p:sldId id="425" r:id="rId25"/>
    <p:sldId id="400" r:id="rId26"/>
    <p:sldId id="404" r:id="rId27"/>
    <p:sldId id="371" r:id="rId28"/>
  </p:sldIdLst>
  <p:sldSz cx="9144000" cy="5143500" type="screen16x9"/>
  <p:notesSz cx="6858000" cy="9144000"/>
  <p:embeddedFontLs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Montserrat Medium" panose="020B0604020202020204" charset="0"/>
      <p:regular r:id="rId35"/>
      <p:bold r:id="rId36"/>
      <p:italic r:id="rId37"/>
      <p:bold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336699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2578" autoAdjust="0"/>
  </p:normalViewPr>
  <p:slideViewPr>
    <p:cSldViewPr snapToGrid="0">
      <p:cViewPr varScale="1">
        <p:scale>
          <a:sx n="90" d="100"/>
          <a:sy n="90" d="100"/>
        </p:scale>
        <p:origin x="67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1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3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73" r:id="rId4"/>
    <p:sldLayoutId id="2147483674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TtBDf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19 de Marzo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1"/>
            <a:ext cx="5320146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3EAE9-3A3A-4699-9106-F701E4EA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ECH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15C7377-1210-4D42-8668-ED0EB117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600"/>
            <a:ext cx="9144000" cy="36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5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3EAE9-3A3A-4699-9106-F701E4EA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ECH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B3395E-CAF8-4E71-B99B-94A61F18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82" y="1445002"/>
            <a:ext cx="4236963" cy="248740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AE4C30A-ADC3-4345-BA6A-1753A41E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18" y="1445002"/>
            <a:ext cx="4236964" cy="248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3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4" y="93462"/>
            <a:ext cx="7979364" cy="521100"/>
          </a:xfrm>
        </p:spPr>
        <p:txBody>
          <a:bodyPr/>
          <a:lstStyle/>
          <a:p>
            <a:r>
              <a:rPr lang="es-MX" dirty="0"/>
              <a:t>Entrega de las bases de datos</a:t>
            </a:r>
            <a:endParaRPr lang="es-CO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D0E78F0-1912-4152-8C0A-110035FD2B89}"/>
              </a:ext>
            </a:extLst>
          </p:cNvPr>
          <p:cNvGraphicFramePr>
            <a:graphicFrameLocks noGrp="1"/>
          </p:cNvGraphicFramePr>
          <p:nvPr/>
        </p:nvGraphicFramePr>
        <p:xfrm>
          <a:off x="135622" y="1192273"/>
          <a:ext cx="8905288" cy="2020240"/>
        </p:xfrm>
        <a:graphic>
          <a:graphicData uri="http://schemas.openxmlformats.org/drawingml/2006/table">
            <a:tbl>
              <a:tblPr>
                <a:tableStyleId>{26726A9D-E0CB-4EF1-A61A-D68CCAF3E86F}</a:tableStyleId>
              </a:tblPr>
              <a:tblGrid>
                <a:gridCol w="658572">
                  <a:extLst>
                    <a:ext uri="{9D8B030D-6E8A-4147-A177-3AD203B41FA5}">
                      <a16:colId xmlns:a16="http://schemas.microsoft.com/office/drawing/2014/main" val="38959433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4084863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77804318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41185944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1795664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0060991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75260679"/>
                    </a:ext>
                  </a:extLst>
                </a:gridCol>
                <a:gridCol w="757358">
                  <a:extLst>
                    <a:ext uri="{9D8B030D-6E8A-4147-A177-3AD203B41FA5}">
                      <a16:colId xmlns:a16="http://schemas.microsoft.com/office/drawing/2014/main" val="1127088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04387531"/>
                    </a:ext>
                  </a:extLst>
                </a:gridCol>
                <a:gridCol w="757358">
                  <a:extLst>
                    <a:ext uri="{9D8B030D-6E8A-4147-A177-3AD203B41FA5}">
                      <a16:colId xmlns:a16="http://schemas.microsoft.com/office/drawing/2014/main" val="12464029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4494131"/>
                    </a:ext>
                  </a:extLst>
                </a:gridCol>
              </a:tblGrid>
              <a:tr h="659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ETF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Proveedor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Apalancamiento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Temporalidad </a:t>
                      </a:r>
                      <a:b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</a:br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de retorno objetivo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Dirección retorno objetivo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Índice de referencia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Fecha inicial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Fecha final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Franja horaria permitida para negociar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1819951238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TQQQ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ProShares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Bull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Nasdaq 100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04/01/2016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4:00:00 a.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26/02/2021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5682736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TNA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Direxion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Bull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Russell 2000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02/01/2014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6:00:00 a.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26/02/2021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1093270522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FAZ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Direxion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Bear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Russell 1000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15/01/2015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7:00:00 a.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12/02/2021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1452748577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SPXL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Direxion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Bull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S&amp;P 500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05/01/2015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6:00:00 a.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05/02/2021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3915168345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7CE4F2E-75D3-4C97-A989-E0D4628C9B9C}"/>
              </a:ext>
            </a:extLst>
          </p:cNvPr>
          <p:cNvGraphicFramePr>
            <a:graphicFrameLocks noGrp="1"/>
          </p:cNvGraphicFramePr>
          <p:nvPr/>
        </p:nvGraphicFramePr>
        <p:xfrm>
          <a:off x="135622" y="3680138"/>
          <a:ext cx="5524500" cy="1075500"/>
        </p:xfrm>
        <a:graphic>
          <a:graphicData uri="http://schemas.openxmlformats.org/drawingml/2006/table">
            <a:tbl>
              <a:tblPr>
                <a:tableStyleId>{26726A9D-E0CB-4EF1-A61A-D68CCAF3E86F}</a:tableStyleId>
              </a:tblPr>
              <a:tblGrid>
                <a:gridCol w="1116317">
                  <a:extLst>
                    <a:ext uri="{9D8B030D-6E8A-4147-A177-3AD203B41FA5}">
                      <a16:colId xmlns:a16="http://schemas.microsoft.com/office/drawing/2014/main" val="672008146"/>
                    </a:ext>
                  </a:extLst>
                </a:gridCol>
                <a:gridCol w="751611">
                  <a:extLst>
                    <a:ext uri="{9D8B030D-6E8A-4147-A177-3AD203B41FA5}">
                      <a16:colId xmlns:a16="http://schemas.microsoft.com/office/drawing/2014/main" val="2496544048"/>
                    </a:ext>
                  </a:extLst>
                </a:gridCol>
                <a:gridCol w="951406">
                  <a:extLst>
                    <a:ext uri="{9D8B030D-6E8A-4147-A177-3AD203B41FA5}">
                      <a16:colId xmlns:a16="http://schemas.microsoft.com/office/drawing/2014/main" val="2629658399"/>
                    </a:ext>
                  </a:extLst>
                </a:gridCol>
                <a:gridCol w="751611">
                  <a:extLst>
                    <a:ext uri="{9D8B030D-6E8A-4147-A177-3AD203B41FA5}">
                      <a16:colId xmlns:a16="http://schemas.microsoft.com/office/drawing/2014/main" val="2215754613"/>
                    </a:ext>
                  </a:extLst>
                </a:gridCol>
                <a:gridCol w="875294">
                  <a:extLst>
                    <a:ext uri="{9D8B030D-6E8A-4147-A177-3AD203B41FA5}">
                      <a16:colId xmlns:a16="http://schemas.microsoft.com/office/drawing/2014/main" val="168973729"/>
                    </a:ext>
                  </a:extLst>
                </a:gridCol>
                <a:gridCol w="1078261">
                  <a:extLst>
                    <a:ext uri="{9D8B030D-6E8A-4147-A177-3AD203B41FA5}">
                      <a16:colId xmlns:a16="http://schemas.microsoft.com/office/drawing/2014/main" val="278727527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Monedas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Fecha inicial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Fecha final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Franja horaria permitida para negociar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72099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Bitcoin (USD)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01/01/2017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12:00:00 a.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13/02/2021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6:30:00 p.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Todas FH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12378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Ethereum (USD)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01/01/2019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12:00:00 a.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13/02/2021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6:30:00 p.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Todas FH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3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14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0D9936-D54F-4CA3-99B2-9537FD32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212"/>
            <a:ext cx="9144000" cy="305307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5D8B1F1-99FC-483C-8E12-7FB65988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39500"/>
            <a:ext cx="7590803" cy="521100"/>
          </a:xfrm>
        </p:spPr>
        <p:txBody>
          <a:bodyPr/>
          <a:lstStyle/>
          <a:p>
            <a:r>
              <a:rPr lang="es-CO" dirty="0"/>
              <a:t>SPXL: la estrategia óptima es I8R7</a:t>
            </a:r>
          </a:p>
        </p:txBody>
      </p:sp>
    </p:spTree>
    <p:extLst>
      <p:ext uri="{BB962C8B-B14F-4D97-AF65-F5344CB8AC3E}">
        <p14:creationId xmlns:p14="http://schemas.microsoft.com/office/powerpoint/2010/main" val="119785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457FB-5108-4CFD-B496-64BDB64D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SPXL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CBA20D-386A-410F-B221-386849C4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7" y="1489325"/>
            <a:ext cx="4537761" cy="2664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2831DD-964E-4039-AE29-23D86944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23" y="1489325"/>
            <a:ext cx="453776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0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BD0D30-8E28-4B13-B539-83EF4472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212"/>
            <a:ext cx="9144000" cy="305307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27A3609-E4A0-4344-B5CA-075417D6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39500"/>
            <a:ext cx="7590803" cy="521100"/>
          </a:xfrm>
        </p:spPr>
        <p:txBody>
          <a:bodyPr/>
          <a:lstStyle/>
          <a:p>
            <a:r>
              <a:rPr lang="es-CO" dirty="0"/>
              <a:t>TNA: la estrategia óptima es I5R9</a:t>
            </a:r>
          </a:p>
        </p:txBody>
      </p:sp>
    </p:spTree>
    <p:extLst>
      <p:ext uri="{BB962C8B-B14F-4D97-AF65-F5344CB8AC3E}">
        <p14:creationId xmlns:p14="http://schemas.microsoft.com/office/powerpoint/2010/main" val="234638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14950-03C7-4ED0-B0BB-6865B6D9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TNA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B43428-5BEC-4FCA-AF92-54BE4C23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5" y="1060600"/>
            <a:ext cx="4537761" cy="2664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9AFDAFE-DDD3-4117-B7A6-E6A978860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95" y="1067577"/>
            <a:ext cx="453776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2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4290D-915F-4195-8E13-96F3AC29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39500"/>
            <a:ext cx="7590803" cy="521100"/>
          </a:xfrm>
        </p:spPr>
        <p:txBody>
          <a:bodyPr/>
          <a:lstStyle/>
          <a:p>
            <a:r>
              <a:rPr lang="es-CO" dirty="0"/>
              <a:t>TQQQ: la estrategia óptima es I1R5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B2F3DF-1D07-482B-881D-EE38DA95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212"/>
            <a:ext cx="9144000" cy="30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6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C93C0-C27B-4AF0-B0F3-E0A3A1B2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TQQQ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A6EAF7-8967-4DC3-9892-5628F585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3" y="1014413"/>
            <a:ext cx="4534687" cy="26621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2C670DD-F6D3-418B-878F-C14042323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52" y="1060601"/>
            <a:ext cx="4537762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1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1ABDA-41A2-4AC3-B101-D216E97E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7909780" cy="521100"/>
          </a:xfrm>
        </p:spPr>
        <p:txBody>
          <a:bodyPr/>
          <a:lstStyle/>
          <a:p>
            <a:r>
              <a:rPr lang="es-CO" dirty="0"/>
              <a:t>BITCOIN: la estrategia óptima es I5R5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C27D4B-D409-4F50-B5C4-CD155DBC0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863"/>
            <a:ext cx="9144000" cy="30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1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CO" dirty="0"/>
              <a:t>Réplica ETF ECH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CO" dirty="0"/>
              <a:t>Fase 1 - </a:t>
            </a:r>
            <a:r>
              <a:rPr lang="es-CO" dirty="0" err="1"/>
              <a:t>Backtest</a:t>
            </a:r>
            <a:r>
              <a:rPr lang="es-CO" dirty="0"/>
              <a:t> de estrategias actuales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D99F2-3BA9-46F2-B20E-DF70B536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BITCOIN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0A236D-337E-49D1-AEC1-E22FF569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98" y="1344021"/>
            <a:ext cx="5305425" cy="3114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DC5F3C-64C3-4569-9B8F-959821AFE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1344020"/>
            <a:ext cx="53054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4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19392-B75C-4B76-B0AB-32A4EB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7239928" cy="521100"/>
          </a:xfrm>
        </p:spPr>
        <p:txBody>
          <a:bodyPr/>
          <a:lstStyle/>
          <a:p>
            <a:r>
              <a:rPr lang="es-CO" dirty="0"/>
              <a:t>ETHEREUM: la estrategia óptima es I5R6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8AB16-8075-4AB1-9BB5-AE87BCED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212"/>
            <a:ext cx="9144000" cy="30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85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F83CC-C06F-4DFE-A4AE-12DDE58F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ETHEREUM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188F21-7D9E-4DC7-937E-196600C1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3" y="1269593"/>
            <a:ext cx="4483626" cy="263221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B551829-AC89-45E9-82F9-42408C0D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54" y="1269592"/>
            <a:ext cx="4483627" cy="26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6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A74BA-31E4-47A1-A87F-CA17957A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212"/>
            <a:ext cx="9144000" cy="305307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7BB0720-C6FC-4933-9BCF-B4CCCDE4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7239928" cy="521100"/>
          </a:xfrm>
        </p:spPr>
        <p:txBody>
          <a:bodyPr/>
          <a:lstStyle/>
          <a:p>
            <a:r>
              <a:rPr lang="es-CO" dirty="0"/>
              <a:t>FAZ: la estrategia óptima es I9R9</a:t>
            </a:r>
          </a:p>
        </p:txBody>
      </p:sp>
    </p:spTree>
    <p:extLst>
      <p:ext uri="{BB962C8B-B14F-4D97-AF65-F5344CB8AC3E}">
        <p14:creationId xmlns:p14="http://schemas.microsoft.com/office/powerpoint/2010/main" val="1793145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720AA-EB8F-4CA3-8FFE-F6F31A71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ECC001-FC84-4672-BE89-9F018B4C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" y="1312123"/>
            <a:ext cx="4537761" cy="2664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8166F04-61B4-4FAC-AFFB-97DB783A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581" y="1312123"/>
            <a:ext cx="453776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43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AF454D-EB09-456A-8C8A-9F902270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46459"/>
            <a:ext cx="8248650" cy="370522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4884113" y="1426322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041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Actividades programadas siguiente semana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47984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medidas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riesgo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propuestas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</a:t>
            </a:r>
            <a:r>
              <a:rPr lang="en-US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bases de </a:t>
            </a:r>
            <a:r>
              <a:rPr lang="en-US" b="1" u="sng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</a:t>
            </a:r>
            <a:r>
              <a:rPr lang="en-US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Rf y T.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Inicio Fase 2:  “optimización de estrategias actuales “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parámetros SL, TP y apalancamiento en estrategias actuales.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Comentarios: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 datos de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pre-market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post-market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no tienen la periodicidad de 30 minutos en todas las bases de datos.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2400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:a16="http://schemas.microsoft.com/office/drawing/2014/main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:a16="http://schemas.microsoft.com/office/drawing/2014/main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:a16="http://schemas.microsoft.com/office/drawing/2014/main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:a16="http://schemas.microsoft.com/office/drawing/2014/main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:a16="http://schemas.microsoft.com/office/drawing/2014/main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:a16="http://schemas.microsoft.com/office/drawing/2014/main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:a16="http://schemas.microsoft.com/office/drawing/2014/main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:a16="http://schemas.microsoft.com/office/drawing/2014/main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:a16="http://schemas.microsoft.com/office/drawing/2014/main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:a16="http://schemas.microsoft.com/office/drawing/2014/main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:a16="http://schemas.microsoft.com/office/drawing/2014/main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:a16="http://schemas.microsoft.com/office/drawing/2014/main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:a16="http://schemas.microsoft.com/office/drawing/2014/main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:a16="http://schemas.microsoft.com/office/drawing/2014/main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:a16="http://schemas.microsoft.com/office/drawing/2014/main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:a16="http://schemas.microsoft.com/office/drawing/2014/main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:a16="http://schemas.microsoft.com/office/drawing/2014/main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:a16="http://schemas.microsoft.com/office/drawing/2014/main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:a16="http://schemas.microsoft.com/office/drawing/2014/main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:a16="http://schemas.microsoft.com/office/drawing/2014/main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AF454D-EB09-456A-8C8A-9F902270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46459"/>
            <a:ext cx="8248650" cy="370522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4618299" y="1426322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15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Actividades programadas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47984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estadísticas de riesgo retorno calculado igual que en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y comparación de estadísticas para identificar la mejor estrategia igual que en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estrategias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actuales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6106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8224793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</a:t>
            </a:r>
            <a:endParaRPr lang="es-CO" sz="2000" dirty="0"/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de las 81 estrategias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medidas de riesgo/retorno.</a:t>
              </a:r>
            </a:p>
            <a:p>
              <a:pPr marL="169863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  <a:endParaRPr lang="es-CO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Identificación de mejor estrategia.</a:t>
              </a: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Algoritmo para cálculo de señal y serie histórica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intradiaria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de activos seleccionados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y volumen de negociación.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478949" y="2057126"/>
              <a:ext cx="2236200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los 81 portafolios que siguen el algoritmo de órdenes de acuerdo a la estrategia definida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8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399;p38">
            <a:extLst>
              <a:ext uri="{FF2B5EF4-FFF2-40B4-BE49-F238E27FC236}">
                <a16:creationId xmlns:a16="http://schemas.microsoft.com/office/drawing/2014/main" id="{AD5B967F-660C-413C-911C-1DA9D580ED03}"/>
              </a:ext>
            </a:extLst>
          </p:cNvPr>
          <p:cNvSpPr/>
          <p:nvPr/>
        </p:nvSpPr>
        <p:spPr>
          <a:xfrm>
            <a:off x="8646752" y="3272430"/>
            <a:ext cx="450849" cy="393600"/>
          </a:xfrm>
          <a:prstGeom prst="homePlate">
            <a:avLst>
              <a:gd name="adj" fmla="val 32030"/>
            </a:avLst>
          </a:prstGeom>
          <a:solidFill>
            <a:srgbClr val="FF5D5D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89;p38">
            <a:extLst>
              <a:ext uri="{FF2B5EF4-FFF2-40B4-BE49-F238E27FC236}">
                <a16:creationId xmlns:a16="http://schemas.microsoft.com/office/drawing/2014/main" id="{4EF6C1B2-FB98-4CCD-906D-EDF141661E4A}"/>
              </a:ext>
            </a:extLst>
          </p:cNvPr>
          <p:cNvSpPr/>
          <p:nvPr/>
        </p:nvSpPr>
        <p:spPr>
          <a:xfrm>
            <a:off x="7725680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>
              <a:defRPr/>
            </a:pPr>
            <a:r>
              <a:rPr lang="en-US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</a:t>
            </a: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Selección de estrategia</a:t>
            </a:r>
            <a:endParaRPr kumimoji="0" lang="es-CO" sz="9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1" name="Google Shape;390;p38">
            <a:extLst>
              <a:ext uri="{FF2B5EF4-FFF2-40B4-BE49-F238E27FC236}">
                <a16:creationId xmlns:a16="http://schemas.microsoft.com/office/drawing/2014/main" id="{749A2479-CA45-470D-A938-C9C46262BFF1}"/>
              </a:ext>
            </a:extLst>
          </p:cNvPr>
          <p:cNvSpPr/>
          <p:nvPr/>
        </p:nvSpPr>
        <p:spPr>
          <a:xfrm>
            <a:off x="7065596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</a:t>
            </a:r>
            <a:r>
              <a:rPr kumimoji="0" lang="es-CO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etorno</a:t>
            </a:r>
            <a:r>
              <a:rPr lang="es-CO" sz="900" b="1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&amp; </a:t>
            </a:r>
            <a:r>
              <a:rPr kumimoji="0" lang="es-CO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2" name="Google Shape;391;p38">
            <a:extLst>
              <a:ext uri="{FF2B5EF4-FFF2-40B4-BE49-F238E27FC236}">
                <a16:creationId xmlns:a16="http://schemas.microsoft.com/office/drawing/2014/main" id="{760F118C-8A3C-4032-82E1-9F68A1D92308}"/>
              </a:ext>
            </a:extLst>
          </p:cNvPr>
          <p:cNvSpPr/>
          <p:nvPr/>
        </p:nvSpPr>
        <p:spPr>
          <a:xfrm>
            <a:off x="6024512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Registro</a:t>
            </a:r>
          </a:p>
          <a:p>
            <a:pPr lvl="0" algn="ctr">
              <a:defRPr/>
            </a:pP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decisión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3" name="Google Shape;392;p38">
            <a:extLst>
              <a:ext uri="{FF2B5EF4-FFF2-40B4-BE49-F238E27FC236}">
                <a16:creationId xmlns:a16="http://schemas.microsoft.com/office/drawing/2014/main" id="{18504E9F-9B6C-4546-8BFC-8DEEE6F833CF}"/>
              </a:ext>
            </a:extLst>
          </p:cNvPr>
          <p:cNvSpPr/>
          <p:nvPr/>
        </p:nvSpPr>
        <p:spPr>
          <a:xfrm>
            <a:off x="5364428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Posición &amp; Valoración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4" name="Google Shape;393;p38">
            <a:extLst>
              <a:ext uri="{FF2B5EF4-FFF2-40B4-BE49-F238E27FC236}">
                <a16:creationId xmlns:a16="http://schemas.microsoft.com/office/drawing/2014/main" id="{E232FBDA-B279-41D8-857B-72A90880A803}"/>
              </a:ext>
            </a:extLst>
          </p:cNvPr>
          <p:cNvSpPr/>
          <p:nvPr/>
        </p:nvSpPr>
        <p:spPr>
          <a:xfrm>
            <a:off x="4323344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</a:t>
            </a:r>
            <a:r>
              <a:rPr lang="es-CO" sz="9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Ejecución   de órdenes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5" name="Google Shape;394;p38">
            <a:extLst>
              <a:ext uri="{FF2B5EF4-FFF2-40B4-BE49-F238E27FC236}">
                <a16:creationId xmlns:a16="http://schemas.microsoft.com/office/drawing/2014/main" id="{EB04A8ED-2FE7-4C0F-8053-3CB2D7882E7A}"/>
              </a:ext>
            </a:extLst>
          </p:cNvPr>
          <p:cNvSpPr/>
          <p:nvPr/>
        </p:nvSpPr>
        <p:spPr>
          <a:xfrm>
            <a:off x="3663259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Cálculo SIF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6" name="Google Shape;395;p38">
            <a:extLst>
              <a:ext uri="{FF2B5EF4-FFF2-40B4-BE49-F238E27FC236}">
                <a16:creationId xmlns:a16="http://schemas.microsoft.com/office/drawing/2014/main" id="{6A4FB04D-BF37-4733-B5C3-173F0F797D76}"/>
              </a:ext>
            </a:extLst>
          </p:cNvPr>
          <p:cNvSpPr/>
          <p:nvPr/>
        </p:nvSpPr>
        <p:spPr>
          <a:xfrm>
            <a:off x="2879156" y="3272430"/>
            <a:ext cx="946919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F. diarios de referencia</a:t>
            </a:r>
          </a:p>
        </p:txBody>
      </p:sp>
      <p:sp>
        <p:nvSpPr>
          <p:cNvPr id="27" name="Google Shape;396;p38">
            <a:extLst>
              <a:ext uri="{FF2B5EF4-FFF2-40B4-BE49-F238E27FC236}">
                <a16:creationId xmlns:a16="http://schemas.microsoft.com/office/drawing/2014/main" id="{D77DBADA-995D-47A1-B4FE-CB27BFB0087E}"/>
              </a:ext>
            </a:extLst>
          </p:cNvPr>
          <p:cNvSpPr/>
          <p:nvPr/>
        </p:nvSpPr>
        <p:spPr>
          <a:xfrm>
            <a:off x="2218005" y="3272430"/>
            <a:ext cx="825844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Vela diaria y F. diarios</a:t>
            </a:r>
          </a:p>
        </p:txBody>
      </p:sp>
      <p:sp>
        <p:nvSpPr>
          <p:cNvPr id="28" name="Google Shape;397;p38">
            <a:extLst>
              <a:ext uri="{FF2B5EF4-FFF2-40B4-BE49-F238E27FC236}">
                <a16:creationId xmlns:a16="http://schemas.microsoft.com/office/drawing/2014/main" id="{679BB8F8-A331-4D58-97E0-363E695EC39F}"/>
              </a:ext>
            </a:extLst>
          </p:cNvPr>
          <p:cNvSpPr/>
          <p:nvPr/>
        </p:nvSpPr>
        <p:spPr>
          <a:xfrm>
            <a:off x="1347083" y="3272430"/>
            <a:ext cx="984518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F. </a:t>
            </a:r>
            <a:r>
              <a:rPr kumimoji="0" lang="es-CO" sz="9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9" name="Google Shape;398;p38">
            <a:extLst>
              <a:ext uri="{FF2B5EF4-FFF2-40B4-BE49-F238E27FC236}">
                <a16:creationId xmlns:a16="http://schemas.microsoft.com/office/drawing/2014/main" id="{10FABA4E-8F64-4725-9D72-955FDCBFEA3D}"/>
              </a:ext>
            </a:extLst>
          </p:cNvPr>
          <p:cNvSpPr/>
          <p:nvPr/>
        </p:nvSpPr>
        <p:spPr>
          <a:xfrm>
            <a:off x="641923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Cargue</a:t>
            </a:r>
          </a:p>
        </p:txBody>
      </p:sp>
      <p:sp>
        <p:nvSpPr>
          <p:cNvPr id="30" name="Google Shape;399;p38">
            <a:extLst>
              <a:ext uri="{FF2B5EF4-FFF2-40B4-BE49-F238E27FC236}">
                <a16:creationId xmlns:a16="http://schemas.microsoft.com/office/drawing/2014/main" id="{1A7748EE-3725-48AF-AF40-632B4FD401E2}"/>
              </a:ext>
            </a:extLst>
          </p:cNvPr>
          <p:cNvSpPr/>
          <p:nvPr/>
        </p:nvSpPr>
        <p:spPr>
          <a:xfrm>
            <a:off x="31043" y="3272430"/>
            <a:ext cx="4500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cxnSp>
        <p:nvCxnSpPr>
          <p:cNvPr id="31" name="Google Shape;400;p38">
            <a:extLst>
              <a:ext uri="{FF2B5EF4-FFF2-40B4-BE49-F238E27FC236}">
                <a16:creationId xmlns:a16="http://schemas.microsoft.com/office/drawing/2014/main" id="{D5C55587-007F-4405-8601-D3F79406EC13}"/>
              </a:ext>
            </a:extLst>
          </p:cNvPr>
          <p:cNvCxnSpPr>
            <a:cxnSpLocks/>
          </p:cNvCxnSpPr>
          <p:nvPr/>
        </p:nvCxnSpPr>
        <p:spPr>
          <a:xfrm rot="10800000">
            <a:off x="88715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2" name="Google Shape;401;p38">
            <a:extLst>
              <a:ext uri="{FF2B5EF4-FFF2-40B4-BE49-F238E27FC236}">
                <a16:creationId xmlns:a16="http://schemas.microsoft.com/office/drawing/2014/main" id="{AE8CC691-69BB-4591-8BD0-D7D853328077}"/>
              </a:ext>
            </a:extLst>
          </p:cNvPr>
          <p:cNvSpPr txBox="1"/>
          <p:nvPr/>
        </p:nvSpPr>
        <p:spPr>
          <a:xfrm>
            <a:off x="533720" y="1871070"/>
            <a:ext cx="711775" cy="90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20B0604020202020204" charset="0"/>
                <a:ea typeface="Lato"/>
                <a:cs typeface="Lato"/>
                <a:sym typeface="Lato"/>
              </a:rPr>
              <a:t>Cargue de 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principales estadísticas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intradiarias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 de precio y de tabla de fractales a evaluar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3" name="Google Shape;402;p38">
            <a:extLst>
              <a:ext uri="{FF2B5EF4-FFF2-40B4-BE49-F238E27FC236}">
                <a16:creationId xmlns:a16="http://schemas.microsoft.com/office/drawing/2014/main" id="{F66A8AF5-4262-4F07-A012-3FE6DF79CDD1}"/>
              </a:ext>
            </a:extLst>
          </p:cNvPr>
          <p:cNvCxnSpPr>
            <a:cxnSpLocks/>
          </p:cNvCxnSpPr>
          <p:nvPr/>
        </p:nvCxnSpPr>
        <p:spPr>
          <a:xfrm rot="10800000">
            <a:off x="2208393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" name="Google Shape;403;p38">
            <a:extLst>
              <a:ext uri="{FF2B5EF4-FFF2-40B4-BE49-F238E27FC236}">
                <a16:creationId xmlns:a16="http://schemas.microsoft.com/office/drawing/2014/main" id="{6E9E46F6-B014-4B7E-8050-78EEEA11F1FA}"/>
              </a:ext>
            </a:extLst>
          </p:cNvPr>
          <p:cNvSpPr txBox="1"/>
          <p:nvPr/>
        </p:nvSpPr>
        <p:spPr>
          <a:xfrm>
            <a:off x="1382579" y="1871070"/>
            <a:ext cx="1656831" cy="90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 vela diaria y codificación de fractales diarios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5" name="Google Shape;404;p38">
            <a:extLst>
              <a:ext uri="{FF2B5EF4-FFF2-40B4-BE49-F238E27FC236}">
                <a16:creationId xmlns:a16="http://schemas.microsoft.com/office/drawing/2014/main" id="{4CC402A1-02EC-49CB-9B23-59F75609D0F6}"/>
              </a:ext>
            </a:extLst>
          </p:cNvPr>
          <p:cNvCxnSpPr>
            <a:cxnSpLocks/>
          </p:cNvCxnSpPr>
          <p:nvPr/>
        </p:nvCxnSpPr>
        <p:spPr>
          <a:xfrm rot="10800000">
            <a:off x="391062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" name="Google Shape;405;p38">
            <a:extLst>
              <a:ext uri="{FF2B5EF4-FFF2-40B4-BE49-F238E27FC236}">
                <a16:creationId xmlns:a16="http://schemas.microsoft.com/office/drawing/2014/main" id="{916F9486-09C3-452D-9553-44D8F8B6C85F}"/>
              </a:ext>
            </a:extLst>
          </p:cNvPr>
          <p:cNvSpPr txBox="1"/>
          <p:nvPr/>
        </p:nvSpPr>
        <p:spPr>
          <a:xfrm>
            <a:off x="3272916" y="224368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 señal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intradiaria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 final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7" name="Google Shape;406;p38">
            <a:extLst>
              <a:ext uri="{FF2B5EF4-FFF2-40B4-BE49-F238E27FC236}">
                <a16:creationId xmlns:a16="http://schemas.microsoft.com/office/drawing/2014/main" id="{18BC78FE-A953-49DF-AF8F-189A3F98C7C8}"/>
              </a:ext>
            </a:extLst>
          </p:cNvPr>
          <p:cNvCxnSpPr>
            <a:cxnSpLocks/>
          </p:cNvCxnSpPr>
          <p:nvPr/>
        </p:nvCxnSpPr>
        <p:spPr>
          <a:xfrm rot="10800000">
            <a:off x="5612863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" name="Google Shape;407;p38">
            <a:extLst>
              <a:ext uri="{FF2B5EF4-FFF2-40B4-BE49-F238E27FC236}">
                <a16:creationId xmlns:a16="http://schemas.microsoft.com/office/drawing/2014/main" id="{85E651F0-2B19-496A-A543-EB514A7C3638}"/>
              </a:ext>
            </a:extLst>
          </p:cNvPr>
          <p:cNvSpPr txBox="1"/>
          <p:nvPr/>
        </p:nvSpPr>
        <p:spPr>
          <a:xfrm>
            <a:off x="5300611" y="2243680"/>
            <a:ext cx="61974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 posiciones finales y valoración del portafolio.</a:t>
            </a:r>
            <a:endParaRPr kumimoji="0" lang="es-CO" sz="900" b="0" i="0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9" name="Google Shape;408;p38">
            <a:extLst>
              <a:ext uri="{FF2B5EF4-FFF2-40B4-BE49-F238E27FC236}">
                <a16:creationId xmlns:a16="http://schemas.microsoft.com/office/drawing/2014/main" id="{38F4F476-77B4-4308-8C33-9FA4004F5D29}"/>
              </a:ext>
            </a:extLst>
          </p:cNvPr>
          <p:cNvCxnSpPr>
            <a:cxnSpLocks/>
          </p:cNvCxnSpPr>
          <p:nvPr/>
        </p:nvCxnSpPr>
        <p:spPr>
          <a:xfrm rot="10800000">
            <a:off x="731509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" name="Google Shape;409;p38">
            <a:extLst>
              <a:ext uri="{FF2B5EF4-FFF2-40B4-BE49-F238E27FC236}">
                <a16:creationId xmlns:a16="http://schemas.microsoft.com/office/drawing/2014/main" id="{C8542D8B-B1DC-4F71-94C2-9D8C69378824}"/>
              </a:ext>
            </a:extLst>
          </p:cNvPr>
          <p:cNvSpPr txBox="1"/>
          <p:nvPr/>
        </p:nvSpPr>
        <p:spPr>
          <a:xfrm>
            <a:off x="6878854" y="2243680"/>
            <a:ext cx="878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de: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Retorno diario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Retorno  acumulado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Máxima pérdida observada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3" name="Google Shape;412;p38">
            <a:extLst>
              <a:ext uri="{FF2B5EF4-FFF2-40B4-BE49-F238E27FC236}">
                <a16:creationId xmlns:a16="http://schemas.microsoft.com/office/drawing/2014/main" id="{9131EE6F-ED74-4809-8F59-A181EE972AE6}"/>
              </a:ext>
            </a:extLst>
          </p:cNvPr>
          <p:cNvCxnSpPr/>
          <p:nvPr/>
        </p:nvCxnSpPr>
        <p:spPr>
          <a:xfrm rot="10800000">
            <a:off x="1557922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" name="Google Shape;413;p38">
            <a:extLst>
              <a:ext uri="{FF2B5EF4-FFF2-40B4-BE49-F238E27FC236}">
                <a16:creationId xmlns:a16="http://schemas.microsoft.com/office/drawing/2014/main" id="{DA753787-CDAA-491E-B717-2D2B3E235B54}"/>
              </a:ext>
            </a:extLst>
          </p:cNvPr>
          <p:cNvSpPr txBox="1"/>
          <p:nvPr/>
        </p:nvSpPr>
        <p:spPr>
          <a:xfrm>
            <a:off x="767624" y="4164630"/>
            <a:ext cx="1579333" cy="88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Codificación de fractales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intradiarios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5" name="Google Shape;414;p38">
            <a:extLst>
              <a:ext uri="{FF2B5EF4-FFF2-40B4-BE49-F238E27FC236}">
                <a16:creationId xmlns:a16="http://schemas.microsoft.com/office/drawing/2014/main" id="{5ADCD642-C584-49E9-AC82-F5121A4A635B}"/>
              </a:ext>
            </a:extLst>
          </p:cNvPr>
          <p:cNvCxnSpPr/>
          <p:nvPr/>
        </p:nvCxnSpPr>
        <p:spPr>
          <a:xfrm rot="10800000">
            <a:off x="3244917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" name="Google Shape;415;p38">
            <a:extLst>
              <a:ext uri="{FF2B5EF4-FFF2-40B4-BE49-F238E27FC236}">
                <a16:creationId xmlns:a16="http://schemas.microsoft.com/office/drawing/2014/main" id="{AB54F45A-78F4-4C70-B6DD-8378E828C703}"/>
              </a:ext>
            </a:extLst>
          </p:cNvPr>
          <p:cNvSpPr txBox="1"/>
          <p:nvPr/>
        </p:nvSpPr>
        <p:spPr>
          <a:xfrm>
            <a:off x="2837936" y="4169233"/>
            <a:ext cx="82289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Codificación de fractales diarios de referencia 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7" name="Google Shape;416;p38">
            <a:extLst>
              <a:ext uri="{FF2B5EF4-FFF2-40B4-BE49-F238E27FC236}">
                <a16:creationId xmlns:a16="http://schemas.microsoft.com/office/drawing/2014/main" id="{6FA3CCDF-9446-479B-B05D-C9E155488977}"/>
              </a:ext>
            </a:extLst>
          </p:cNvPr>
          <p:cNvCxnSpPr/>
          <p:nvPr/>
        </p:nvCxnSpPr>
        <p:spPr>
          <a:xfrm rot="10800000">
            <a:off x="4581392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" name="Google Shape;417;p38">
            <a:extLst>
              <a:ext uri="{FF2B5EF4-FFF2-40B4-BE49-F238E27FC236}">
                <a16:creationId xmlns:a16="http://schemas.microsoft.com/office/drawing/2014/main" id="{67BEF0D8-4594-4EE9-891E-439D1E5EE916}"/>
              </a:ext>
            </a:extLst>
          </p:cNvPr>
          <p:cNvSpPr txBox="1"/>
          <p:nvPr/>
        </p:nvSpPr>
        <p:spPr>
          <a:xfrm>
            <a:off x="3836804" y="4164629"/>
            <a:ext cx="1489521" cy="80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Ejecución de órdenes de acuerdo a decisión de inversión.</a:t>
            </a:r>
          </a:p>
        </p:txBody>
      </p:sp>
      <p:cxnSp>
        <p:nvCxnSpPr>
          <p:cNvPr id="49" name="Google Shape;418;p38">
            <a:extLst>
              <a:ext uri="{FF2B5EF4-FFF2-40B4-BE49-F238E27FC236}">
                <a16:creationId xmlns:a16="http://schemas.microsoft.com/office/drawing/2014/main" id="{6855A957-2EF8-4E1E-8797-CB7BB859F695}"/>
              </a:ext>
            </a:extLst>
          </p:cNvPr>
          <p:cNvCxnSpPr/>
          <p:nvPr/>
        </p:nvCxnSpPr>
        <p:spPr>
          <a:xfrm rot="10800000">
            <a:off x="6283627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" name="Google Shape;419;p38">
            <a:extLst>
              <a:ext uri="{FF2B5EF4-FFF2-40B4-BE49-F238E27FC236}">
                <a16:creationId xmlns:a16="http://schemas.microsoft.com/office/drawing/2014/main" id="{1D9B214D-AA18-4FE4-9938-8EF038DA451D}"/>
              </a:ext>
            </a:extLst>
          </p:cNvPr>
          <p:cNvSpPr txBox="1"/>
          <p:nvPr/>
        </p:nvSpPr>
        <p:spPr>
          <a:xfrm>
            <a:off x="5643522" y="416463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20B0604020202020204" charset="0"/>
                <a:ea typeface="Lato"/>
                <a:cs typeface="Lato"/>
                <a:sym typeface="Lato"/>
              </a:rPr>
              <a:t>Registro de apertura y cierre de posiciones, identificando precio de apertura y cierre</a:t>
            </a:r>
          </a:p>
        </p:txBody>
      </p:sp>
      <p:cxnSp>
        <p:nvCxnSpPr>
          <p:cNvPr id="51" name="Google Shape;420;p38">
            <a:extLst>
              <a:ext uri="{FF2B5EF4-FFF2-40B4-BE49-F238E27FC236}">
                <a16:creationId xmlns:a16="http://schemas.microsoft.com/office/drawing/2014/main" id="{C60BCB5A-3EE7-4353-AF76-8E4D1B74BE73}"/>
              </a:ext>
            </a:extLst>
          </p:cNvPr>
          <p:cNvCxnSpPr>
            <a:cxnSpLocks/>
          </p:cNvCxnSpPr>
          <p:nvPr/>
        </p:nvCxnSpPr>
        <p:spPr>
          <a:xfrm rot="10800000">
            <a:off x="7985862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" name="Google Shape;421;p38">
            <a:extLst>
              <a:ext uri="{FF2B5EF4-FFF2-40B4-BE49-F238E27FC236}">
                <a16:creationId xmlns:a16="http://schemas.microsoft.com/office/drawing/2014/main" id="{C30AE72B-3DF4-4C41-B642-06F16FFD9CA8}"/>
              </a:ext>
            </a:extLst>
          </p:cNvPr>
          <p:cNvSpPr txBox="1"/>
          <p:nvPr/>
        </p:nvSpPr>
        <p:spPr>
          <a:xfrm>
            <a:off x="7353501" y="416463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Selección de estrategia con mayor Retorno acumulado / máxima pérdida observada.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sp>
        <p:nvSpPr>
          <p:cNvPr id="79" name="Google Shape;244;p28">
            <a:extLst>
              <a:ext uri="{FF2B5EF4-FFF2-40B4-BE49-F238E27FC236}">
                <a16:creationId xmlns:a16="http://schemas.microsoft.com/office/drawing/2014/main" id="{615C8BB2-ABB6-4E69-B575-75202A03B88E}"/>
              </a:ext>
            </a:extLst>
          </p:cNvPr>
          <p:cNvSpPr/>
          <p:nvPr/>
        </p:nvSpPr>
        <p:spPr>
          <a:xfrm>
            <a:off x="5632317" y="1204552"/>
            <a:ext cx="1187583" cy="501750"/>
          </a:xfrm>
          <a:prstGeom prst="chevron">
            <a:avLst>
              <a:gd name="adj" fmla="val 50000"/>
            </a:avLst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82" name="Google Shape;247;p28">
            <a:extLst>
              <a:ext uri="{FF2B5EF4-FFF2-40B4-BE49-F238E27FC236}">
                <a16:creationId xmlns:a16="http://schemas.microsoft.com/office/drawing/2014/main" id="{3E68DF5A-3DA1-4B0A-82A7-F9B00666D728}"/>
              </a:ext>
            </a:extLst>
          </p:cNvPr>
          <p:cNvSpPr/>
          <p:nvPr/>
        </p:nvSpPr>
        <p:spPr>
          <a:xfrm>
            <a:off x="2342966" y="1204552"/>
            <a:ext cx="1187583" cy="501750"/>
          </a:xfrm>
          <a:prstGeom prst="homePlat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Raleway"/>
            </a:endParaRPr>
          </a:p>
        </p:txBody>
      </p:sp>
      <p:sp>
        <p:nvSpPr>
          <p:cNvPr id="85" name="Google Shape;250;p28">
            <a:extLst>
              <a:ext uri="{FF2B5EF4-FFF2-40B4-BE49-F238E27FC236}">
                <a16:creationId xmlns:a16="http://schemas.microsoft.com/office/drawing/2014/main" id="{88BE6612-236B-472A-9590-6E9106C2875D}"/>
              </a:ext>
            </a:extLst>
          </p:cNvPr>
          <p:cNvSpPr/>
          <p:nvPr/>
        </p:nvSpPr>
        <p:spPr>
          <a:xfrm>
            <a:off x="2944204" y="1204552"/>
            <a:ext cx="3305700" cy="50175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O" sz="2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rPr>
              <a:t>Proceso</a:t>
            </a:r>
            <a:endParaRPr kumimoji="0" lang="es-CO" sz="14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pic>
        <p:nvPicPr>
          <p:cNvPr id="53" name="Picture 2" descr="R Project Concepción - Posts | Facebook">
            <a:extLst>
              <a:ext uri="{FF2B5EF4-FFF2-40B4-BE49-F238E27FC236}">
                <a16:creationId xmlns:a16="http://schemas.microsoft.com/office/drawing/2014/main" id="{0AE59B72-CBEF-4120-8309-28D5827A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60" y="1204553"/>
            <a:ext cx="501750" cy="5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 Project Concepción - Posts | Facebook">
            <a:extLst>
              <a:ext uri="{FF2B5EF4-FFF2-40B4-BE49-F238E27FC236}">
                <a16:creationId xmlns:a16="http://schemas.microsoft.com/office/drawing/2014/main" id="{5BFE3EEC-9D45-444C-AD27-082B34474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16" y="1217118"/>
            <a:ext cx="489184" cy="4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225;p37">
            <a:extLst>
              <a:ext uri="{FF2B5EF4-FFF2-40B4-BE49-F238E27FC236}">
                <a16:creationId xmlns:a16="http://schemas.microsoft.com/office/drawing/2014/main" id="{09F238D9-FDB7-48C8-88CF-4BDCC3A99CA3}"/>
              </a:ext>
            </a:extLst>
          </p:cNvPr>
          <p:cNvSpPr txBox="1">
            <a:spLocks/>
          </p:cNvSpPr>
          <p:nvPr/>
        </p:nvSpPr>
        <p:spPr>
          <a:xfrm>
            <a:off x="713224" y="539500"/>
            <a:ext cx="8224793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0175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</a:t>
            </a:r>
            <a:r>
              <a:rPr lang="es-CO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e</a:t>
            </a:r>
            <a:r>
              <a:rPr lang="es-CO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</a:rPr>
              <a:t>structura del código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6A725D-5A57-4C62-8789-D7E5B0E6C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0" t="20239" r="47659" b="46665"/>
          <a:stretch/>
        </p:blipFill>
        <p:spPr>
          <a:xfrm>
            <a:off x="214527" y="903288"/>
            <a:ext cx="8714946" cy="3495555"/>
          </a:xfrm>
          <a:prstGeom prst="rect">
            <a:avLst/>
          </a:prstGeom>
          <a:ln>
            <a:solidFill>
              <a:srgbClr val="336699"/>
            </a:solidFill>
          </a:ln>
        </p:spPr>
      </p:pic>
    </p:spTree>
    <p:extLst>
      <p:ext uri="{BB962C8B-B14F-4D97-AF65-F5344CB8AC3E}">
        <p14:creationId xmlns:p14="http://schemas.microsoft.com/office/powerpoint/2010/main" val="327630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2536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</a:t>
            </a:r>
            <a:r>
              <a:rPr lang="es-CO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</a:t>
            </a: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Tabla de cargue de resumen de estrategias evaluadas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Resumen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fractal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(FI),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(FD) 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referencia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(FIR)</a:t>
            </a: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no hay FI o FD (FI o FD no es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FI o FD. </a:t>
            </a: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FIRX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corresponde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 un fractal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calculado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frecuencia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pero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base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una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ventana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móvil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no hay FIR, (FIR no es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FD.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D5BA6A-0DB7-45C8-91D0-86E4FC76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02450"/>
              </p:ext>
            </p:extLst>
          </p:nvPr>
        </p:nvGraphicFramePr>
        <p:xfrm>
          <a:off x="54000" y="1057843"/>
          <a:ext cx="9036000" cy="2651760"/>
        </p:xfrm>
        <a:graphic>
          <a:graphicData uri="http://schemas.openxmlformats.org/drawingml/2006/table">
            <a:tbl>
              <a:tblPr firstRow="1" bandRow="1">
                <a:tableStyleId>{26726A9D-E0CB-4EF1-A61A-D68CCAF3E86F}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7073986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938397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1430668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5488239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245665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396050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894838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467743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16510351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70484081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593078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466536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5608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Estrategia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</a:t>
                      </a:r>
                    </a:p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inicio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fin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noProof="0" dirty="0">
                          <a:latin typeface="Montserrat Medium" panose="020B0604020202020204" charset="0"/>
                        </a:rPr>
                        <a:t>F</a:t>
                      </a:r>
                      <a:r>
                        <a:rPr lang="es-CO" sz="900" noProof="0" dirty="0">
                          <a:latin typeface="Montserrat Medium" panose="020B0604020202020204" charset="0"/>
                        </a:rPr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noProof="0" dirty="0">
                          <a:latin typeface="Montserrat Medium" panose="020B0604020202020204" charset="0"/>
                        </a:rPr>
                        <a:t>F</a:t>
                      </a:r>
                      <a:r>
                        <a:rPr lang="es-CO" sz="900" noProof="0" dirty="0">
                          <a:latin typeface="Montserrat Medium" panose="020B0604020202020204" charset="0"/>
                        </a:rPr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noProof="0" dirty="0">
                          <a:latin typeface="Montserrat Medium" panose="020B0604020202020204" charset="0"/>
                        </a:rPr>
                        <a:t>F</a:t>
                      </a:r>
                      <a:r>
                        <a:rPr lang="es-CO" sz="900" noProof="0" dirty="0">
                          <a:latin typeface="Montserrat Medium" panose="020B0604020202020204" charset="0"/>
                        </a:rPr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noProof="0" dirty="0">
                          <a:latin typeface="Montserrat Medium" panose="020B0604020202020204" charset="0"/>
                        </a:rPr>
                        <a:t>F</a:t>
                      </a:r>
                      <a:r>
                        <a:rPr lang="es-CO" sz="900" noProof="0" dirty="0">
                          <a:latin typeface="Montserrat Medium" panose="020B0604020202020204" charset="0"/>
                        </a:rPr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FI1 – FD1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9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FI2 – FD2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1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FI3 – FD3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FI4 – FD4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  <a:endParaRPr kumimoji="0" lang="es-CO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Medium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FD5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3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FD6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0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FI7 – FD7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9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FI8 – FD8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0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FI9 – FD9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5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3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8224793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</a:t>
            </a:r>
            <a:endParaRPr lang="es-CO" sz="2000" dirty="0"/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de las 81 estrategias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medidas de riesgo/retorno.</a:t>
              </a:r>
            </a:p>
            <a:p>
              <a:pPr marL="169863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  <a:endParaRPr lang="es-CO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Identificación de mejor estrategia.</a:t>
              </a: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-CO" sz="1600" dirty="0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Algoritmo para cálculo de señal y serie histórica </a:t>
              </a:r>
              <a:r>
                <a:rPr lang="es-CO" sz="1600" dirty="0" err="1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intradiaria</a:t>
              </a:r>
              <a:r>
                <a:rPr lang="es-CO" sz="1600" dirty="0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de activos seleccionados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 p</a:t>
              </a:r>
              <a:r>
                <a:rPr lang="es-CO" sz="1600" dirty="0" err="1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y volumen de negociación.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478949" y="2057126"/>
              <a:ext cx="2236200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los 81 portafolios que siguen el algoritmo de órdenes de acuerdo a la estrategia definida por </a:t>
              </a:r>
              <a:r>
                <a:rPr lang="es-CO" sz="1600" dirty="0" err="1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150016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4694</TotalTime>
  <Words>1026</Words>
  <Application>Microsoft Office PowerPoint</Application>
  <PresentationFormat>Presentación en pantalla (16:9)</PresentationFormat>
  <Paragraphs>343</Paragraphs>
  <Slides>27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Open Sans</vt:lpstr>
      <vt:lpstr>Montserrat Medium</vt:lpstr>
      <vt:lpstr>Montserrat</vt:lpstr>
      <vt:lpstr>Sales Meeting by Slidesgo</vt:lpstr>
      <vt:lpstr>Proyecto de análisis de datos: reunión de seguimiento.</vt:lpstr>
      <vt:lpstr>Agenda</vt:lpstr>
      <vt:lpstr>Cronograma</vt:lpstr>
      <vt:lpstr>Actividades programadas</vt:lpstr>
      <vt:lpstr>Réplica ETF EHT</vt:lpstr>
      <vt:lpstr>Presentación de PowerPoint</vt:lpstr>
      <vt:lpstr>Réplica ETF EHT: estructura del código</vt:lpstr>
      <vt:lpstr>Presentación de PowerPoint</vt:lpstr>
      <vt:lpstr>Réplica ETF EHT</vt:lpstr>
      <vt:lpstr>ECH</vt:lpstr>
      <vt:lpstr>ECH</vt:lpstr>
      <vt:lpstr>Entrega de las bases de datos</vt:lpstr>
      <vt:lpstr>SPXL: la estrategia óptima es I8R7</vt:lpstr>
      <vt:lpstr>SPXL</vt:lpstr>
      <vt:lpstr>TNA: la estrategia óptima es I5R9</vt:lpstr>
      <vt:lpstr>TNA</vt:lpstr>
      <vt:lpstr>TQQQ: la estrategia óptima es I1R5</vt:lpstr>
      <vt:lpstr>TQQQ</vt:lpstr>
      <vt:lpstr>BITCOIN: la estrategia óptima es I5R5</vt:lpstr>
      <vt:lpstr>BITCOIN</vt:lpstr>
      <vt:lpstr>ETHEREUM: la estrategia óptima es I5R6</vt:lpstr>
      <vt:lpstr>ETHEREUM</vt:lpstr>
      <vt:lpstr>FAZ: la estrategia óptima es I9R9</vt:lpstr>
      <vt:lpstr>FAZ</vt:lpstr>
      <vt:lpstr>Cronograma</vt:lpstr>
      <vt:lpstr>Actividades programadas siguiente semana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173</cp:revision>
  <dcterms:modified xsi:type="dcterms:W3CDTF">2021-03-19T16:53:01Z</dcterms:modified>
</cp:coreProperties>
</file>