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handoutMasterIdLst>
    <p:handoutMasterId r:id="rId12"/>
  </p:handoutMasterIdLst>
  <p:sldIdLst>
    <p:sldId id="401" r:id="rId2"/>
    <p:sldId id="402" r:id="rId3"/>
    <p:sldId id="416" r:id="rId4"/>
    <p:sldId id="419" r:id="rId5"/>
    <p:sldId id="361" r:id="rId6"/>
    <p:sldId id="422" r:id="rId7"/>
    <p:sldId id="400" r:id="rId8"/>
    <p:sldId id="404" r:id="rId9"/>
    <p:sldId id="371" r:id="rId10"/>
  </p:sldIdLst>
  <p:sldSz cx="9144000" cy="5143500" type="screen16x9"/>
  <p:notesSz cx="6858000" cy="9144000"/>
  <p:embeddedFontLs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Montserrat Medium" panose="020B0604020202020204" charset="0"/>
      <p:regular r:id="rId17"/>
      <p:bold r:id="rId18"/>
      <p:italic r:id="rId19"/>
      <p:boldItalic r:id="rId20"/>
    </p:embeddedFont>
    <p:embeddedFont>
      <p:font typeface="Open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336699"/>
    <a:srgbClr val="FF9933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2578" autoAdjust="0"/>
  </p:normalViewPr>
  <p:slideViewPr>
    <p:cSldViewPr snapToGrid="0">
      <p:cViewPr varScale="1">
        <p:scale>
          <a:sx n="90" d="100"/>
          <a:sy n="90" d="100"/>
        </p:scale>
        <p:origin x="67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17dff702_0_15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17dff702_0_15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" name="Google Shape;73;p10">
            <a:extLst>
              <a:ext uri="{FF2B5EF4-FFF2-40B4-BE49-F238E27FC236}">
                <a16:creationId xmlns:a16="http://schemas.microsoft.com/office/drawing/2014/main" id="{E125DFDF-1004-496B-9010-D96CD3847D62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;p10">
            <a:extLst>
              <a:ext uri="{FF2B5EF4-FFF2-40B4-BE49-F238E27FC236}">
                <a16:creationId xmlns:a16="http://schemas.microsoft.com/office/drawing/2014/main" id="{6A88AA71-AD70-4938-8602-F31F6FD503CF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C65B6263-7BDE-4220-A8AA-424833FF164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;p10">
            <a:extLst>
              <a:ext uri="{FF2B5EF4-FFF2-40B4-BE49-F238E27FC236}">
                <a16:creationId xmlns:a16="http://schemas.microsoft.com/office/drawing/2014/main" id="{D9DCA355-87BB-4D1A-8A27-B9DCD3E21B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3121475" y="1682363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961775" y="143710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61775" y="168235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5"/>
          </p:nvPr>
        </p:nvSpPr>
        <p:spPr>
          <a:xfrm>
            <a:off x="3121475" y="358551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3121475" y="383077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5961775" y="383077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73;p10">
            <a:extLst>
              <a:ext uri="{FF2B5EF4-FFF2-40B4-BE49-F238E27FC236}">
                <a16:creationId xmlns:a16="http://schemas.microsoft.com/office/drawing/2014/main" id="{C314E293-4659-4F95-839E-02617F516747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;p10">
            <a:extLst>
              <a:ext uri="{FF2B5EF4-FFF2-40B4-BE49-F238E27FC236}">
                <a16:creationId xmlns:a16="http://schemas.microsoft.com/office/drawing/2014/main" id="{BB207C7E-CBCB-4E82-9DBE-2ADD97E5AED3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5;p10">
            <a:extLst>
              <a:ext uri="{FF2B5EF4-FFF2-40B4-BE49-F238E27FC236}">
                <a16:creationId xmlns:a16="http://schemas.microsoft.com/office/drawing/2014/main" id="{D56A39A8-85FA-4070-BBC4-9B758166744B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6;p10">
            <a:extLst>
              <a:ext uri="{FF2B5EF4-FFF2-40B4-BE49-F238E27FC236}">
                <a16:creationId xmlns:a16="http://schemas.microsoft.com/office/drawing/2014/main" id="{DC630C3F-4C96-4AF8-9BEE-194CA0650BB6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TtBD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119743"/>
            <a:ext cx="7035928" cy="287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dirty="0"/>
              <a:t>P</a:t>
            </a:r>
            <a:r>
              <a:rPr lang="es-MX" sz="4400" dirty="0">
                <a:solidFill>
                  <a:schemeClr val="dk2"/>
                </a:solidFill>
              </a:rPr>
              <a:t>royecto de análisis de datos: reunión de seguimiento.</a:t>
            </a:r>
            <a:endParaRPr lang="es-CO" sz="4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/>
              <a:t>19 de Marzo 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56F16A07-CEA3-43F5-9F52-B85C84AB659C}"/>
              </a:ext>
            </a:extLst>
          </p:cNvPr>
          <p:cNvSpPr/>
          <p:nvPr/>
        </p:nvSpPr>
        <p:spPr>
          <a:xfrm>
            <a:off x="721425" y="4053621"/>
            <a:ext cx="5320146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3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3121474" y="1036899"/>
            <a:ext cx="4010846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CO" dirty="0"/>
              <a:t>Ejecución del código de </a:t>
            </a:r>
            <a:r>
              <a:rPr lang="es-CO" dirty="0" err="1"/>
              <a:t>Backtest</a:t>
            </a:r>
            <a:r>
              <a:rPr lang="es-CO" dirty="0"/>
              <a:t> de estrategias actuales</a:t>
            </a:r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2"/>
          </p:nvPr>
        </p:nvSpPr>
        <p:spPr>
          <a:xfrm>
            <a:off x="3121474" y="1282162"/>
            <a:ext cx="3487669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5"/>
          </p:nvPr>
        </p:nvSpPr>
        <p:spPr>
          <a:xfrm>
            <a:off x="3121474" y="3313520"/>
            <a:ext cx="3045409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CO" dirty="0"/>
              <a:t>Fase 2 - Optimización de estrategias actuales</a:t>
            </a:r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6"/>
          </p:nvPr>
        </p:nvSpPr>
        <p:spPr>
          <a:xfrm>
            <a:off x="3121474" y="3632601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9"/>
          </p:nvPr>
        </p:nvSpPr>
        <p:spPr>
          <a:xfrm>
            <a:off x="3121475" y="133737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13"/>
          </p:nvPr>
        </p:nvSpPr>
        <p:spPr>
          <a:xfrm>
            <a:off x="3121475" y="23200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CO" dirty="0"/>
              <a:t>Objetivo de la Fase 1: </a:t>
            </a:r>
            <a:r>
              <a:rPr lang="es-CO" dirty="0" err="1"/>
              <a:t>Backtest</a:t>
            </a:r>
            <a:r>
              <a:rPr lang="es-CO" dirty="0"/>
              <a:t> de estrategias actuales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1430384"/>
            <a:ext cx="8479842" cy="3359104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Réplica ETF EHT: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estadísticas de riesgo retorno replicando el archivo 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ETF  ECH SWELL PERFECTO.xlsx</a:t>
            </a: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y comparación de estadísticas para identificar la mejor estrategia replicando el archivo 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ETF  ECH SWELL PERFECTO.xlsx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b="1" u="sng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b="1" u="sng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6106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13224" y="539500"/>
            <a:ext cx="8224793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Réplica ETF EHT</a:t>
            </a:r>
            <a:endParaRPr lang="es-CO" sz="2000" dirty="0"/>
          </a:p>
        </p:txBody>
      </p:sp>
      <p:grpSp>
        <p:nvGrpSpPr>
          <p:cNvPr id="9" name="Google Shape;243;p28">
            <a:extLst>
              <a:ext uri="{FF2B5EF4-FFF2-40B4-BE49-F238E27FC236}">
                <a16:creationId xmlns:a16="http://schemas.microsoft.com/office/drawing/2014/main" id="{7591CD66-1198-4CB3-9926-1C23A3C38EFF}"/>
              </a:ext>
            </a:extLst>
          </p:cNvPr>
          <p:cNvGrpSpPr/>
          <p:nvPr/>
        </p:nvGrpSpPr>
        <p:grpSpPr>
          <a:xfrm>
            <a:off x="5632317" y="1204552"/>
            <a:ext cx="3441940" cy="3871945"/>
            <a:chOff x="5632317" y="1189775"/>
            <a:chExt cx="3441940" cy="5162593"/>
          </a:xfrm>
        </p:grpSpPr>
        <p:sp>
          <p:nvSpPr>
            <p:cNvPr id="10" name="Google Shape;244;p28">
              <a:extLst>
                <a:ext uri="{FF2B5EF4-FFF2-40B4-BE49-F238E27FC236}">
                  <a16:creationId xmlns:a16="http://schemas.microsoft.com/office/drawing/2014/main" id="{3CD6D843-9784-4B2F-B2B7-0391635741D2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Producto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1" name="Google Shape;245;p28">
              <a:extLst>
                <a:ext uri="{FF2B5EF4-FFF2-40B4-BE49-F238E27FC236}">
                  <a16:creationId xmlns:a16="http://schemas.microsoft.com/office/drawing/2014/main" id="{173AE459-3DED-4BF5-94AC-4D0049BD6D31}"/>
                </a:ext>
              </a:extLst>
            </p:cNvPr>
            <p:cNvSpPr txBox="1"/>
            <p:nvPr/>
          </p:nvSpPr>
          <p:spPr>
            <a:xfrm>
              <a:off x="6167062" y="2057126"/>
              <a:ext cx="2907195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Base de datos de las 81 estrategias con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:</a:t>
              </a:r>
            </a:p>
            <a:p>
              <a:pPr marL="169863" lvl="0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Registro diario de los criterios aplicados a las decisiones de inversión</a:t>
              </a:r>
            </a:p>
            <a:p>
              <a:pPr marL="169863" lvl="0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Cálculo de medidas de riesgo/retorno.</a:t>
              </a:r>
            </a:p>
            <a:p>
              <a:pPr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endParaRPr lang="es-CO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Identificación de la mejor estrategia.</a:t>
              </a:r>
            </a:p>
          </p:txBody>
        </p:sp>
      </p:grpSp>
      <p:grpSp>
        <p:nvGrpSpPr>
          <p:cNvPr id="12" name="Google Shape;246;p28">
            <a:extLst>
              <a:ext uri="{FF2B5EF4-FFF2-40B4-BE49-F238E27FC236}">
                <a16:creationId xmlns:a16="http://schemas.microsoft.com/office/drawing/2014/main" id="{AFC11CB5-769E-4490-99F0-005555118558}"/>
              </a:ext>
            </a:extLst>
          </p:cNvPr>
          <p:cNvGrpSpPr/>
          <p:nvPr/>
        </p:nvGrpSpPr>
        <p:grpSpPr>
          <a:xfrm>
            <a:off x="0" y="1204713"/>
            <a:ext cx="3546900" cy="3871784"/>
            <a:chOff x="0" y="1189989"/>
            <a:chExt cx="3546900" cy="5162379"/>
          </a:xfrm>
        </p:grpSpPr>
        <p:sp>
          <p:nvSpPr>
            <p:cNvPr id="13" name="Google Shape;247;p28">
              <a:extLst>
                <a:ext uri="{FF2B5EF4-FFF2-40B4-BE49-F238E27FC236}">
                  <a16:creationId xmlns:a16="http://schemas.microsoft.com/office/drawing/2014/main" id="{46EC70F6-6F8B-43A3-9C36-88401B4F9805}"/>
                </a:ext>
              </a:extLst>
            </p:cNvPr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Insumos</a:t>
              </a:r>
              <a:endParaRPr kumimoji="0" lang="es-C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endParaRPr>
            </a:p>
          </p:txBody>
        </p:sp>
        <p:sp>
          <p:nvSpPr>
            <p:cNvPr id="14" name="Google Shape;248;p28">
              <a:extLst>
                <a:ext uri="{FF2B5EF4-FFF2-40B4-BE49-F238E27FC236}">
                  <a16:creationId xmlns:a16="http://schemas.microsoft.com/office/drawing/2014/main" id="{55F7C32F-0E65-4EB3-9631-BFBB3BD36630}"/>
                </a:ext>
              </a:extLst>
            </p:cNvPr>
            <p:cNvSpPr txBox="1"/>
            <p:nvPr/>
          </p:nvSpPr>
          <p:spPr>
            <a:xfrm>
              <a:off x="126125" y="2057125"/>
              <a:ext cx="2765436" cy="4295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42900" indent="-342900">
                <a:lnSpc>
                  <a:spcPct val="115000"/>
                </a:lnSpc>
                <a:buFont typeface="+mj-lt"/>
                <a:buAutoNum type="arabicPeriod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Algoritmo para cálculo de señal.</a:t>
              </a:r>
            </a:p>
            <a:p>
              <a:pPr marL="342900" indent="-342900">
                <a:lnSpc>
                  <a:spcPct val="115000"/>
                </a:lnSpc>
                <a:buFont typeface="+mj-lt"/>
                <a:buAutoNum type="arabicPeriod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Serie histórica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intradiaria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de activos seleccionados </a:t>
              </a:r>
              <a:r>
                <a:rPr kumimoji="0" lang="es-CO" sz="160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 p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rincipales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estadísticas del precio y volumen de negociación.</a:t>
              </a:r>
            </a:p>
          </p:txBody>
        </p:sp>
      </p:grpSp>
      <p:grpSp>
        <p:nvGrpSpPr>
          <p:cNvPr id="15" name="Google Shape;249;p28">
            <a:extLst>
              <a:ext uri="{FF2B5EF4-FFF2-40B4-BE49-F238E27FC236}">
                <a16:creationId xmlns:a16="http://schemas.microsoft.com/office/drawing/2014/main" id="{55B23A87-263C-4B3C-B52E-E26E7BC6A018}"/>
              </a:ext>
            </a:extLst>
          </p:cNvPr>
          <p:cNvGrpSpPr/>
          <p:nvPr/>
        </p:nvGrpSpPr>
        <p:grpSpPr>
          <a:xfrm>
            <a:off x="2944204" y="1204552"/>
            <a:ext cx="3305700" cy="3871945"/>
            <a:chOff x="2944204" y="1189775"/>
            <a:chExt cx="3305700" cy="5162593"/>
          </a:xfrm>
        </p:grpSpPr>
        <p:sp>
          <p:nvSpPr>
            <p:cNvPr id="16" name="Google Shape;250;p28">
              <a:extLst>
                <a:ext uri="{FF2B5EF4-FFF2-40B4-BE49-F238E27FC236}">
                  <a16:creationId xmlns:a16="http://schemas.microsoft.com/office/drawing/2014/main" id="{60FDDF48-0D8B-4D2F-868A-44B690142E35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Proceso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7" name="Google Shape;251;p28">
              <a:extLst>
                <a:ext uri="{FF2B5EF4-FFF2-40B4-BE49-F238E27FC236}">
                  <a16:creationId xmlns:a16="http://schemas.microsoft.com/office/drawing/2014/main" id="{428657A2-1274-4722-8130-17D8F87D478E}"/>
                </a:ext>
              </a:extLst>
            </p:cNvPr>
            <p:cNvSpPr txBox="1"/>
            <p:nvPr/>
          </p:nvSpPr>
          <p:spPr>
            <a:xfrm>
              <a:off x="3253564" y="2057126"/>
              <a:ext cx="2647506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Construcción de los 81 portafolios (9 fractales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intradiarios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combinados con 9 diarios) que siguen el algoritmo de órdenes de acuerdo a la estrategia definida por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Swell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.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sp>
        <p:nvSpPr>
          <p:cNvPr id="18" name="Google Shape;226;p37">
            <a:extLst>
              <a:ext uri="{FF2B5EF4-FFF2-40B4-BE49-F238E27FC236}">
                <a16:creationId xmlns:a16="http://schemas.microsoft.com/office/drawing/2014/main" id="{1FB0A60B-A39D-4ACB-8477-4A380815F0DB}"/>
              </a:ext>
            </a:extLst>
          </p:cNvPr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58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399;p38">
            <a:extLst>
              <a:ext uri="{FF2B5EF4-FFF2-40B4-BE49-F238E27FC236}">
                <a16:creationId xmlns:a16="http://schemas.microsoft.com/office/drawing/2014/main" id="{AD5B967F-660C-413C-911C-1DA9D580ED03}"/>
              </a:ext>
            </a:extLst>
          </p:cNvPr>
          <p:cNvSpPr/>
          <p:nvPr/>
        </p:nvSpPr>
        <p:spPr>
          <a:xfrm>
            <a:off x="8646752" y="3272430"/>
            <a:ext cx="450849" cy="393600"/>
          </a:xfrm>
          <a:prstGeom prst="homePlate">
            <a:avLst>
              <a:gd name="adj" fmla="val 32030"/>
            </a:avLst>
          </a:prstGeom>
          <a:solidFill>
            <a:srgbClr val="FF5D5D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677480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</p:txBody>
      </p:sp>
      <p:sp>
        <p:nvSpPr>
          <p:cNvPr id="226" name="Google Shape;226;p37"/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89;p38">
            <a:extLst>
              <a:ext uri="{FF2B5EF4-FFF2-40B4-BE49-F238E27FC236}">
                <a16:creationId xmlns:a16="http://schemas.microsoft.com/office/drawing/2014/main" id="{4EF6C1B2-FB98-4CCD-906D-EDF141661E4A}"/>
              </a:ext>
            </a:extLst>
          </p:cNvPr>
          <p:cNvSpPr/>
          <p:nvPr/>
        </p:nvSpPr>
        <p:spPr>
          <a:xfrm>
            <a:off x="7725679" y="3272430"/>
            <a:ext cx="914219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>
              <a:defRPr/>
            </a:pPr>
            <a:r>
              <a:rPr lang="en-US" sz="900" b="1" dirty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</a:t>
            </a:r>
            <a:r>
              <a:rPr lang="es-CO" sz="900" b="1" dirty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Selección de estrategia</a:t>
            </a:r>
            <a:endParaRPr kumimoji="0" lang="es-CO" sz="900" b="1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1" name="Google Shape;390;p38">
            <a:extLst>
              <a:ext uri="{FF2B5EF4-FFF2-40B4-BE49-F238E27FC236}">
                <a16:creationId xmlns:a16="http://schemas.microsoft.com/office/drawing/2014/main" id="{749A2479-CA45-470D-A938-C9C46262BFF1}"/>
              </a:ext>
            </a:extLst>
          </p:cNvPr>
          <p:cNvSpPr/>
          <p:nvPr/>
        </p:nvSpPr>
        <p:spPr>
          <a:xfrm>
            <a:off x="7065596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lang="es-CO" sz="900" b="1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</a:t>
            </a:r>
            <a:r>
              <a:rPr kumimoji="0" lang="es-CO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etorno</a:t>
            </a:r>
            <a:r>
              <a:rPr lang="es-CO" sz="900" b="1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&amp; </a:t>
            </a:r>
            <a:r>
              <a:rPr kumimoji="0" lang="es-CO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2" name="Google Shape;391;p38">
            <a:extLst>
              <a:ext uri="{FF2B5EF4-FFF2-40B4-BE49-F238E27FC236}">
                <a16:creationId xmlns:a16="http://schemas.microsoft.com/office/drawing/2014/main" id="{760F118C-8A3C-4032-82E1-9F68A1D92308}"/>
              </a:ext>
            </a:extLst>
          </p:cNvPr>
          <p:cNvSpPr/>
          <p:nvPr/>
        </p:nvSpPr>
        <p:spPr>
          <a:xfrm>
            <a:off x="6024512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  Registro</a:t>
            </a:r>
          </a:p>
          <a:p>
            <a:pPr lvl="0" algn="ctr">
              <a:defRPr/>
            </a:pPr>
            <a:r>
              <a:rPr lang="es-CO" sz="900" b="1" dirty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  decisión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3" name="Google Shape;392;p38">
            <a:extLst>
              <a:ext uri="{FF2B5EF4-FFF2-40B4-BE49-F238E27FC236}">
                <a16:creationId xmlns:a16="http://schemas.microsoft.com/office/drawing/2014/main" id="{18504E9F-9B6C-4546-8BFC-8DEEE6F833CF}"/>
              </a:ext>
            </a:extLst>
          </p:cNvPr>
          <p:cNvSpPr/>
          <p:nvPr/>
        </p:nvSpPr>
        <p:spPr>
          <a:xfrm>
            <a:off x="5364428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lang="es-CO" sz="900" b="1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Posición &amp; Valoración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4" name="Google Shape;393;p38">
            <a:extLst>
              <a:ext uri="{FF2B5EF4-FFF2-40B4-BE49-F238E27FC236}">
                <a16:creationId xmlns:a16="http://schemas.microsoft.com/office/drawing/2014/main" id="{E232FBDA-B279-41D8-857B-72A90880A803}"/>
              </a:ext>
            </a:extLst>
          </p:cNvPr>
          <p:cNvSpPr/>
          <p:nvPr/>
        </p:nvSpPr>
        <p:spPr>
          <a:xfrm>
            <a:off x="4323344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</a:t>
            </a:r>
            <a:r>
              <a:rPr lang="es-CO" sz="9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Ejecución   de órdenes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5" name="Google Shape;394;p38">
            <a:extLst>
              <a:ext uri="{FF2B5EF4-FFF2-40B4-BE49-F238E27FC236}">
                <a16:creationId xmlns:a16="http://schemas.microsoft.com/office/drawing/2014/main" id="{EB04A8ED-2FE7-4C0F-8053-3CB2D7882E7A}"/>
              </a:ext>
            </a:extLst>
          </p:cNvPr>
          <p:cNvSpPr/>
          <p:nvPr/>
        </p:nvSpPr>
        <p:spPr>
          <a:xfrm>
            <a:off x="3663259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lang="es-CO" sz="9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  Cálculo SIF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6" name="Google Shape;395;p38">
            <a:extLst>
              <a:ext uri="{FF2B5EF4-FFF2-40B4-BE49-F238E27FC236}">
                <a16:creationId xmlns:a16="http://schemas.microsoft.com/office/drawing/2014/main" id="{6A4FB04D-BF37-4733-B5C3-173F0F797D76}"/>
              </a:ext>
            </a:extLst>
          </p:cNvPr>
          <p:cNvSpPr/>
          <p:nvPr/>
        </p:nvSpPr>
        <p:spPr>
          <a:xfrm>
            <a:off x="2879156" y="3272430"/>
            <a:ext cx="946919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F. diarios de referencia</a:t>
            </a:r>
          </a:p>
        </p:txBody>
      </p:sp>
      <p:sp>
        <p:nvSpPr>
          <p:cNvPr id="27" name="Google Shape;396;p38">
            <a:extLst>
              <a:ext uri="{FF2B5EF4-FFF2-40B4-BE49-F238E27FC236}">
                <a16:creationId xmlns:a16="http://schemas.microsoft.com/office/drawing/2014/main" id="{D77DBADA-995D-47A1-B4FE-CB27BFB0087E}"/>
              </a:ext>
            </a:extLst>
          </p:cNvPr>
          <p:cNvSpPr/>
          <p:nvPr/>
        </p:nvSpPr>
        <p:spPr>
          <a:xfrm>
            <a:off x="2218005" y="3272430"/>
            <a:ext cx="825844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Vela diaria y F. diarios</a:t>
            </a:r>
          </a:p>
        </p:txBody>
      </p:sp>
      <p:sp>
        <p:nvSpPr>
          <p:cNvPr id="28" name="Google Shape;397;p38">
            <a:extLst>
              <a:ext uri="{FF2B5EF4-FFF2-40B4-BE49-F238E27FC236}">
                <a16:creationId xmlns:a16="http://schemas.microsoft.com/office/drawing/2014/main" id="{679BB8F8-A331-4D58-97E0-363E695EC39F}"/>
              </a:ext>
            </a:extLst>
          </p:cNvPr>
          <p:cNvSpPr/>
          <p:nvPr/>
        </p:nvSpPr>
        <p:spPr>
          <a:xfrm>
            <a:off x="1347083" y="3272430"/>
            <a:ext cx="984518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  F. </a:t>
            </a:r>
            <a:r>
              <a:rPr kumimoji="0" lang="es-CO" sz="9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intradiarios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9" name="Google Shape;398;p38">
            <a:extLst>
              <a:ext uri="{FF2B5EF4-FFF2-40B4-BE49-F238E27FC236}">
                <a16:creationId xmlns:a16="http://schemas.microsoft.com/office/drawing/2014/main" id="{10FABA4E-8F64-4725-9D72-955FDCBFEA3D}"/>
              </a:ext>
            </a:extLst>
          </p:cNvPr>
          <p:cNvSpPr/>
          <p:nvPr/>
        </p:nvSpPr>
        <p:spPr>
          <a:xfrm>
            <a:off x="641923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Cargue</a:t>
            </a:r>
          </a:p>
        </p:txBody>
      </p:sp>
      <p:sp>
        <p:nvSpPr>
          <p:cNvPr id="30" name="Google Shape;399;p38">
            <a:extLst>
              <a:ext uri="{FF2B5EF4-FFF2-40B4-BE49-F238E27FC236}">
                <a16:creationId xmlns:a16="http://schemas.microsoft.com/office/drawing/2014/main" id="{1A7748EE-3725-48AF-AF40-632B4FD401E2}"/>
              </a:ext>
            </a:extLst>
          </p:cNvPr>
          <p:cNvSpPr/>
          <p:nvPr/>
        </p:nvSpPr>
        <p:spPr>
          <a:xfrm>
            <a:off x="31043" y="3272430"/>
            <a:ext cx="4500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677480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</p:txBody>
      </p:sp>
      <p:cxnSp>
        <p:nvCxnSpPr>
          <p:cNvPr id="31" name="Google Shape;400;p38">
            <a:extLst>
              <a:ext uri="{FF2B5EF4-FFF2-40B4-BE49-F238E27FC236}">
                <a16:creationId xmlns:a16="http://schemas.microsoft.com/office/drawing/2014/main" id="{D5C55587-007F-4405-8601-D3F79406EC13}"/>
              </a:ext>
            </a:extLst>
          </p:cNvPr>
          <p:cNvCxnSpPr>
            <a:cxnSpLocks/>
          </p:cNvCxnSpPr>
          <p:nvPr/>
        </p:nvCxnSpPr>
        <p:spPr>
          <a:xfrm rot="10800000">
            <a:off x="887158" y="279841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2" name="Google Shape;401;p38">
            <a:extLst>
              <a:ext uri="{FF2B5EF4-FFF2-40B4-BE49-F238E27FC236}">
                <a16:creationId xmlns:a16="http://schemas.microsoft.com/office/drawing/2014/main" id="{AE8CC691-69BB-4591-8BD0-D7D853328077}"/>
              </a:ext>
            </a:extLst>
          </p:cNvPr>
          <p:cNvSpPr txBox="1"/>
          <p:nvPr/>
        </p:nvSpPr>
        <p:spPr>
          <a:xfrm>
            <a:off x="533720" y="1871070"/>
            <a:ext cx="711775" cy="90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Medium" panose="020B0604020202020204" charset="0"/>
                <a:ea typeface="Lato"/>
                <a:cs typeface="Lato"/>
                <a:sym typeface="Lato"/>
              </a:rPr>
              <a:t>Cargue de </a:t>
            </a: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principales estadísticas </a:t>
            </a:r>
            <a:r>
              <a:rPr lang="es-CO" sz="900" dirty="0" err="1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intradiarias</a:t>
            </a: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 de precio y de la tabla de fractales a evaluar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33" name="Google Shape;402;p38">
            <a:extLst>
              <a:ext uri="{FF2B5EF4-FFF2-40B4-BE49-F238E27FC236}">
                <a16:creationId xmlns:a16="http://schemas.microsoft.com/office/drawing/2014/main" id="{F66A8AF5-4262-4F07-A012-3FE6DF79CDD1}"/>
              </a:ext>
            </a:extLst>
          </p:cNvPr>
          <p:cNvCxnSpPr>
            <a:cxnSpLocks/>
          </p:cNvCxnSpPr>
          <p:nvPr/>
        </p:nvCxnSpPr>
        <p:spPr>
          <a:xfrm rot="10800000">
            <a:off x="2346618" y="279841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" name="Google Shape;403;p38">
            <a:extLst>
              <a:ext uri="{FF2B5EF4-FFF2-40B4-BE49-F238E27FC236}">
                <a16:creationId xmlns:a16="http://schemas.microsoft.com/office/drawing/2014/main" id="{6E9E46F6-B014-4B7E-8050-78EEEA11F1FA}"/>
              </a:ext>
            </a:extLst>
          </p:cNvPr>
          <p:cNvSpPr txBox="1"/>
          <p:nvPr/>
        </p:nvSpPr>
        <p:spPr>
          <a:xfrm>
            <a:off x="1382579" y="1871070"/>
            <a:ext cx="1656831" cy="90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Cálculo de vela diaria y codificación de fractales diarios</a:t>
            </a:r>
            <a:endParaRPr kumimoji="0" lang="es-CO" sz="9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35" name="Google Shape;404;p38">
            <a:extLst>
              <a:ext uri="{FF2B5EF4-FFF2-40B4-BE49-F238E27FC236}">
                <a16:creationId xmlns:a16="http://schemas.microsoft.com/office/drawing/2014/main" id="{4CC402A1-02EC-49CB-9B23-59F75609D0F6}"/>
              </a:ext>
            </a:extLst>
          </p:cNvPr>
          <p:cNvCxnSpPr>
            <a:cxnSpLocks/>
          </p:cNvCxnSpPr>
          <p:nvPr/>
        </p:nvCxnSpPr>
        <p:spPr>
          <a:xfrm rot="10800000">
            <a:off x="3910628" y="279841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" name="Google Shape;405;p38">
            <a:extLst>
              <a:ext uri="{FF2B5EF4-FFF2-40B4-BE49-F238E27FC236}">
                <a16:creationId xmlns:a16="http://schemas.microsoft.com/office/drawing/2014/main" id="{916F9486-09C3-452D-9553-44D8F8B6C85F}"/>
              </a:ext>
            </a:extLst>
          </p:cNvPr>
          <p:cNvSpPr txBox="1"/>
          <p:nvPr/>
        </p:nvSpPr>
        <p:spPr>
          <a:xfrm>
            <a:off x="3272916" y="224368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Cálculo de señal </a:t>
            </a:r>
            <a:r>
              <a:rPr lang="es-CO" sz="900" dirty="0" err="1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intradiaria</a:t>
            </a: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 final</a:t>
            </a:r>
            <a:endParaRPr kumimoji="0" lang="es-CO" sz="9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37" name="Google Shape;406;p38">
            <a:extLst>
              <a:ext uri="{FF2B5EF4-FFF2-40B4-BE49-F238E27FC236}">
                <a16:creationId xmlns:a16="http://schemas.microsoft.com/office/drawing/2014/main" id="{18BC78FE-A953-49DF-AF8F-189A3F98C7C8}"/>
              </a:ext>
            </a:extLst>
          </p:cNvPr>
          <p:cNvCxnSpPr>
            <a:cxnSpLocks/>
          </p:cNvCxnSpPr>
          <p:nvPr/>
        </p:nvCxnSpPr>
        <p:spPr>
          <a:xfrm rot="10800000">
            <a:off x="5612863" y="279841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" name="Google Shape;407;p38">
            <a:extLst>
              <a:ext uri="{FF2B5EF4-FFF2-40B4-BE49-F238E27FC236}">
                <a16:creationId xmlns:a16="http://schemas.microsoft.com/office/drawing/2014/main" id="{85E651F0-2B19-496A-A543-EB514A7C3638}"/>
              </a:ext>
            </a:extLst>
          </p:cNvPr>
          <p:cNvSpPr txBox="1"/>
          <p:nvPr/>
        </p:nvSpPr>
        <p:spPr>
          <a:xfrm>
            <a:off x="4792822" y="2180321"/>
            <a:ext cx="1656830" cy="596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Registro de apertura y cierre de posiciones, identificando precio de apertura PA y cierre PC.</a:t>
            </a:r>
          </a:p>
        </p:txBody>
      </p:sp>
      <p:cxnSp>
        <p:nvCxnSpPr>
          <p:cNvPr id="39" name="Google Shape;408;p38">
            <a:extLst>
              <a:ext uri="{FF2B5EF4-FFF2-40B4-BE49-F238E27FC236}">
                <a16:creationId xmlns:a16="http://schemas.microsoft.com/office/drawing/2014/main" id="{38F4F476-77B4-4308-8C33-9FA4004F5D29}"/>
              </a:ext>
            </a:extLst>
          </p:cNvPr>
          <p:cNvCxnSpPr>
            <a:cxnSpLocks/>
          </p:cNvCxnSpPr>
          <p:nvPr/>
        </p:nvCxnSpPr>
        <p:spPr>
          <a:xfrm rot="10800000">
            <a:off x="7315098" y="279841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" name="Google Shape;409;p38">
            <a:extLst>
              <a:ext uri="{FF2B5EF4-FFF2-40B4-BE49-F238E27FC236}">
                <a16:creationId xmlns:a16="http://schemas.microsoft.com/office/drawing/2014/main" id="{C8542D8B-B1DC-4F71-94C2-9D8C69378824}"/>
              </a:ext>
            </a:extLst>
          </p:cNvPr>
          <p:cNvSpPr txBox="1"/>
          <p:nvPr/>
        </p:nvSpPr>
        <p:spPr>
          <a:xfrm>
            <a:off x="6878854" y="2243680"/>
            <a:ext cx="87804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Cálculo de:</a:t>
            </a:r>
          </a:p>
          <a:p>
            <a:pPr marL="57150" lvl="0" indent="-57150">
              <a:buFont typeface="Arial" panose="020B0604020202020204" pitchFamily="34" charset="0"/>
              <a:buChar char="•"/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Retorno diario</a:t>
            </a:r>
          </a:p>
          <a:p>
            <a:pPr marL="57150" lvl="0" indent="-57150">
              <a:buFont typeface="Arial" panose="020B0604020202020204" pitchFamily="34" charset="0"/>
              <a:buChar char="•"/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Retorno  acumulado</a:t>
            </a:r>
          </a:p>
          <a:p>
            <a:pPr marL="57150" lvl="0" indent="-57150">
              <a:buFont typeface="Arial" panose="020B0604020202020204" pitchFamily="34" charset="0"/>
              <a:buChar char="•"/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Máxima pérdida observada</a:t>
            </a:r>
            <a:endParaRPr kumimoji="0" lang="es-CO" sz="9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43" name="Google Shape;412;p38">
            <a:extLst>
              <a:ext uri="{FF2B5EF4-FFF2-40B4-BE49-F238E27FC236}">
                <a16:creationId xmlns:a16="http://schemas.microsoft.com/office/drawing/2014/main" id="{9131EE6F-ED74-4809-8F59-A181EE972AE6}"/>
              </a:ext>
            </a:extLst>
          </p:cNvPr>
          <p:cNvCxnSpPr/>
          <p:nvPr/>
        </p:nvCxnSpPr>
        <p:spPr>
          <a:xfrm rot="10800000">
            <a:off x="1557922" y="364144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" name="Google Shape;413;p38">
            <a:extLst>
              <a:ext uri="{FF2B5EF4-FFF2-40B4-BE49-F238E27FC236}">
                <a16:creationId xmlns:a16="http://schemas.microsoft.com/office/drawing/2014/main" id="{DA753787-CDAA-491E-B717-2D2B3E235B54}"/>
              </a:ext>
            </a:extLst>
          </p:cNvPr>
          <p:cNvSpPr txBox="1"/>
          <p:nvPr/>
        </p:nvSpPr>
        <p:spPr>
          <a:xfrm>
            <a:off x="767624" y="4164630"/>
            <a:ext cx="1579333" cy="887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Codificación de fractales </a:t>
            </a:r>
            <a:r>
              <a:rPr lang="es-CO" sz="900" dirty="0" err="1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intradiarios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45" name="Google Shape;414;p38">
            <a:extLst>
              <a:ext uri="{FF2B5EF4-FFF2-40B4-BE49-F238E27FC236}">
                <a16:creationId xmlns:a16="http://schemas.microsoft.com/office/drawing/2014/main" id="{5ADCD642-C584-49E9-AC82-F5121A4A635B}"/>
              </a:ext>
            </a:extLst>
          </p:cNvPr>
          <p:cNvCxnSpPr/>
          <p:nvPr/>
        </p:nvCxnSpPr>
        <p:spPr>
          <a:xfrm rot="10800000">
            <a:off x="3244917" y="364144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" name="Google Shape;415;p38">
            <a:extLst>
              <a:ext uri="{FF2B5EF4-FFF2-40B4-BE49-F238E27FC236}">
                <a16:creationId xmlns:a16="http://schemas.microsoft.com/office/drawing/2014/main" id="{AB54F45A-78F4-4C70-B6DD-8378E828C703}"/>
              </a:ext>
            </a:extLst>
          </p:cNvPr>
          <p:cNvSpPr txBox="1"/>
          <p:nvPr/>
        </p:nvSpPr>
        <p:spPr>
          <a:xfrm>
            <a:off x="2837936" y="4169233"/>
            <a:ext cx="82289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Codificación de fractales diarios de referencia </a:t>
            </a:r>
            <a:endParaRPr kumimoji="0" lang="es-CO" sz="9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47" name="Google Shape;416;p38">
            <a:extLst>
              <a:ext uri="{FF2B5EF4-FFF2-40B4-BE49-F238E27FC236}">
                <a16:creationId xmlns:a16="http://schemas.microsoft.com/office/drawing/2014/main" id="{6FA3CCDF-9446-479B-B05D-C9E155488977}"/>
              </a:ext>
            </a:extLst>
          </p:cNvPr>
          <p:cNvCxnSpPr/>
          <p:nvPr/>
        </p:nvCxnSpPr>
        <p:spPr>
          <a:xfrm rot="10800000">
            <a:off x="4581392" y="364144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" name="Google Shape;417;p38">
            <a:extLst>
              <a:ext uri="{FF2B5EF4-FFF2-40B4-BE49-F238E27FC236}">
                <a16:creationId xmlns:a16="http://schemas.microsoft.com/office/drawing/2014/main" id="{67BEF0D8-4594-4EE9-891E-439D1E5EE916}"/>
              </a:ext>
            </a:extLst>
          </p:cNvPr>
          <p:cNvSpPr txBox="1"/>
          <p:nvPr/>
        </p:nvSpPr>
        <p:spPr>
          <a:xfrm>
            <a:off x="3836804" y="4164629"/>
            <a:ext cx="1489521" cy="80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Ejecución de órdenes de acuerdo a decisión de inversión.</a:t>
            </a:r>
          </a:p>
        </p:txBody>
      </p:sp>
      <p:cxnSp>
        <p:nvCxnSpPr>
          <p:cNvPr id="49" name="Google Shape;418;p38">
            <a:extLst>
              <a:ext uri="{FF2B5EF4-FFF2-40B4-BE49-F238E27FC236}">
                <a16:creationId xmlns:a16="http://schemas.microsoft.com/office/drawing/2014/main" id="{6855A957-2EF8-4E1E-8797-CB7BB859F695}"/>
              </a:ext>
            </a:extLst>
          </p:cNvPr>
          <p:cNvCxnSpPr/>
          <p:nvPr/>
        </p:nvCxnSpPr>
        <p:spPr>
          <a:xfrm rot="10800000">
            <a:off x="6283627" y="364144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" name="Google Shape;419;p38">
            <a:extLst>
              <a:ext uri="{FF2B5EF4-FFF2-40B4-BE49-F238E27FC236}">
                <a16:creationId xmlns:a16="http://schemas.microsoft.com/office/drawing/2014/main" id="{1D9B214D-AA18-4FE4-9938-8EF038DA451D}"/>
              </a:ext>
            </a:extLst>
          </p:cNvPr>
          <p:cNvSpPr txBox="1"/>
          <p:nvPr/>
        </p:nvSpPr>
        <p:spPr>
          <a:xfrm>
            <a:off x="5643522" y="416463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Medium" panose="020B0604020202020204" charset="0"/>
                <a:ea typeface="Lato"/>
                <a:cs typeface="Lato"/>
                <a:sym typeface="Lato"/>
              </a:rPr>
              <a:t>Cálculo de utilidad por </a:t>
            </a:r>
            <a:r>
              <a:rPr kumimoji="0" lang="es-CO" sz="9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Medium" panose="020B0604020202020204" charset="0"/>
                <a:ea typeface="Lato"/>
                <a:cs typeface="Lato"/>
                <a:sym typeface="Lato"/>
              </a:rPr>
              <a:t>trade</a:t>
            </a: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: PC - PA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51" name="Google Shape;420;p38">
            <a:extLst>
              <a:ext uri="{FF2B5EF4-FFF2-40B4-BE49-F238E27FC236}">
                <a16:creationId xmlns:a16="http://schemas.microsoft.com/office/drawing/2014/main" id="{C60BCB5A-3EE7-4353-AF76-8E4D1B74BE73}"/>
              </a:ext>
            </a:extLst>
          </p:cNvPr>
          <p:cNvCxnSpPr>
            <a:cxnSpLocks/>
          </p:cNvCxnSpPr>
          <p:nvPr/>
        </p:nvCxnSpPr>
        <p:spPr>
          <a:xfrm rot="10800000">
            <a:off x="7985862" y="364144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" name="Google Shape;421;p38">
            <a:extLst>
              <a:ext uri="{FF2B5EF4-FFF2-40B4-BE49-F238E27FC236}">
                <a16:creationId xmlns:a16="http://schemas.microsoft.com/office/drawing/2014/main" id="{C30AE72B-3DF4-4C41-B642-06F16FFD9CA8}"/>
              </a:ext>
            </a:extLst>
          </p:cNvPr>
          <p:cNvSpPr txBox="1"/>
          <p:nvPr/>
        </p:nvSpPr>
        <p:spPr>
          <a:xfrm>
            <a:off x="7353501" y="416463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Selección de estrategia con mayor Retorno acumulado / máxima pérdida observada.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sp>
        <p:nvSpPr>
          <p:cNvPr id="79" name="Google Shape;244;p28">
            <a:extLst>
              <a:ext uri="{FF2B5EF4-FFF2-40B4-BE49-F238E27FC236}">
                <a16:creationId xmlns:a16="http://schemas.microsoft.com/office/drawing/2014/main" id="{615C8BB2-ABB6-4E69-B575-75202A03B88E}"/>
              </a:ext>
            </a:extLst>
          </p:cNvPr>
          <p:cNvSpPr/>
          <p:nvPr/>
        </p:nvSpPr>
        <p:spPr>
          <a:xfrm>
            <a:off x="5632317" y="1204552"/>
            <a:ext cx="1187583" cy="501750"/>
          </a:xfrm>
          <a:prstGeom prst="chevron">
            <a:avLst>
              <a:gd name="adj" fmla="val 50000"/>
            </a:avLst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82" name="Google Shape;247;p28">
            <a:extLst>
              <a:ext uri="{FF2B5EF4-FFF2-40B4-BE49-F238E27FC236}">
                <a16:creationId xmlns:a16="http://schemas.microsoft.com/office/drawing/2014/main" id="{3E68DF5A-3DA1-4B0A-82A7-F9B00666D728}"/>
              </a:ext>
            </a:extLst>
          </p:cNvPr>
          <p:cNvSpPr/>
          <p:nvPr/>
        </p:nvSpPr>
        <p:spPr>
          <a:xfrm>
            <a:off x="2342966" y="1204552"/>
            <a:ext cx="1187583" cy="501750"/>
          </a:xfrm>
          <a:prstGeom prst="homePlat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Raleway"/>
            </a:endParaRPr>
          </a:p>
        </p:txBody>
      </p:sp>
      <p:sp>
        <p:nvSpPr>
          <p:cNvPr id="85" name="Google Shape;250;p28">
            <a:extLst>
              <a:ext uri="{FF2B5EF4-FFF2-40B4-BE49-F238E27FC236}">
                <a16:creationId xmlns:a16="http://schemas.microsoft.com/office/drawing/2014/main" id="{88BE6612-236B-472A-9590-6E9106C2875D}"/>
              </a:ext>
            </a:extLst>
          </p:cNvPr>
          <p:cNvSpPr/>
          <p:nvPr/>
        </p:nvSpPr>
        <p:spPr>
          <a:xfrm>
            <a:off x="2944204" y="1204552"/>
            <a:ext cx="3305700" cy="50175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s-CO" sz="24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rPr>
              <a:t>Proceso</a:t>
            </a:r>
            <a:endParaRPr kumimoji="0" lang="es-CO" sz="1400" b="1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pic>
        <p:nvPicPr>
          <p:cNvPr id="53" name="Picture 2" descr="R Project Concepción - Posts | Facebook">
            <a:extLst>
              <a:ext uri="{FF2B5EF4-FFF2-40B4-BE49-F238E27FC236}">
                <a16:creationId xmlns:a16="http://schemas.microsoft.com/office/drawing/2014/main" id="{0AE59B72-CBEF-4120-8309-28D5827AC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260" y="1204553"/>
            <a:ext cx="501750" cy="5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R Project Concepción - Posts | Facebook">
            <a:extLst>
              <a:ext uri="{FF2B5EF4-FFF2-40B4-BE49-F238E27FC236}">
                <a16:creationId xmlns:a16="http://schemas.microsoft.com/office/drawing/2014/main" id="{5BFE3EEC-9D45-444C-AD27-082B34474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16" y="1217118"/>
            <a:ext cx="489184" cy="48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225;p37">
            <a:extLst>
              <a:ext uri="{FF2B5EF4-FFF2-40B4-BE49-F238E27FC236}">
                <a16:creationId xmlns:a16="http://schemas.microsoft.com/office/drawing/2014/main" id="{09F238D9-FDB7-48C8-88CF-4BDCC3A99CA3}"/>
              </a:ext>
            </a:extLst>
          </p:cNvPr>
          <p:cNvSpPr txBox="1">
            <a:spLocks/>
          </p:cNvSpPr>
          <p:nvPr/>
        </p:nvSpPr>
        <p:spPr>
          <a:xfrm>
            <a:off x="713224" y="539500"/>
            <a:ext cx="8224793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Réplica ETF EHT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01756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Réplica ETF EHT</a:t>
            </a:r>
            <a:r>
              <a:rPr lang="es-CO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e</a:t>
            </a:r>
            <a:r>
              <a:rPr lang="es-CO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</a:rPr>
              <a:t>structura del código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D998F8-9A87-4D9F-AC08-D34534326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3" t="15488" r="47675" b="37771"/>
          <a:stretch/>
        </p:blipFill>
        <p:spPr>
          <a:xfrm>
            <a:off x="705133" y="712380"/>
            <a:ext cx="7524466" cy="41679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630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AF454D-EB09-456A-8C8A-9F902270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846459"/>
            <a:ext cx="8248650" cy="3705225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Cronograma</a:t>
            </a:r>
          </a:p>
        </p:txBody>
      </p:sp>
      <p:grpSp>
        <p:nvGrpSpPr>
          <p:cNvPr id="4" name="Google Shape;5496;p73">
            <a:extLst>
              <a:ext uri="{FF2B5EF4-FFF2-40B4-BE49-F238E27FC236}">
                <a16:creationId xmlns:a16="http://schemas.microsoft.com/office/drawing/2014/main" id="{F76F9885-B262-418F-A2A0-44390A89C944}"/>
              </a:ext>
            </a:extLst>
          </p:cNvPr>
          <p:cNvGrpSpPr>
            <a:grpSpLocks noChangeAspect="1"/>
          </p:cNvGrpSpPr>
          <p:nvPr/>
        </p:nvGrpSpPr>
        <p:grpSpPr>
          <a:xfrm>
            <a:off x="4979810" y="1426322"/>
            <a:ext cx="198040" cy="195642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7" name="Google Shape;5497;p73">
              <a:extLst>
                <a:ext uri="{FF2B5EF4-FFF2-40B4-BE49-F238E27FC236}">
                  <a16:creationId xmlns:a16="http://schemas.microsoft.com/office/drawing/2014/main" id="{FBB2E84B-FFDB-4AAA-9B8D-1126C89051D9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98;p73">
              <a:extLst>
                <a:ext uri="{FF2B5EF4-FFF2-40B4-BE49-F238E27FC236}">
                  <a16:creationId xmlns:a16="http://schemas.microsoft.com/office/drawing/2014/main" id="{1BA31B9A-3E09-4314-8739-811D86D586DD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499;p73">
              <a:extLst>
                <a:ext uri="{FF2B5EF4-FFF2-40B4-BE49-F238E27FC236}">
                  <a16:creationId xmlns:a16="http://schemas.microsoft.com/office/drawing/2014/main" id="{9329B5BB-A091-414E-8BAB-4C22FF5ECA76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500;p73">
              <a:extLst>
                <a:ext uri="{FF2B5EF4-FFF2-40B4-BE49-F238E27FC236}">
                  <a16:creationId xmlns:a16="http://schemas.microsoft.com/office/drawing/2014/main" id="{F627E3A5-CF89-45E3-9897-1AA472792CB5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501;p73">
              <a:extLst>
                <a:ext uri="{FF2B5EF4-FFF2-40B4-BE49-F238E27FC236}">
                  <a16:creationId xmlns:a16="http://schemas.microsoft.com/office/drawing/2014/main" id="{A558FA3E-F502-491B-89C5-B5328D9E1B26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04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CO" dirty="0"/>
              <a:t>Actividades programadas siguiente semana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903288"/>
            <a:ext cx="8479842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medidas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riesgo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propuestas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bases de </a:t>
            </a:r>
            <a:r>
              <a:rPr lang="en-US" b="1" u="sng" dirty="0" err="1">
                <a:solidFill>
                  <a:schemeClr val="bg1">
                    <a:lumMod val="50000"/>
                  </a:schemeClr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datos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Rf y T.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Inicio Fase 2:  “optimización de estrategias actuales “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 parámetros SL, TP y apalancamiento en estrategias actuales.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Comentarios: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Definición de parámetros de flujo de caja.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Línea que exporte base de datos.</a:t>
            </a: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b="1" u="sng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2400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6607;p75">
            <a:extLst>
              <a:ext uri="{FF2B5EF4-FFF2-40B4-BE49-F238E27FC236}">
                <a16:creationId xmlns:a16="http://schemas.microsoft.com/office/drawing/2014/main" id="{FFEC01EC-8CF7-4128-AA17-AD26B4A03091}"/>
              </a:ext>
            </a:extLst>
          </p:cNvPr>
          <p:cNvGrpSpPr>
            <a:grpSpLocks noChangeAspect="1"/>
          </p:cNvGrpSpPr>
          <p:nvPr/>
        </p:nvGrpSpPr>
        <p:grpSpPr>
          <a:xfrm>
            <a:off x="3085864" y="733839"/>
            <a:ext cx="992732" cy="992732"/>
            <a:chOff x="2037825" y="3254050"/>
            <a:chExt cx="296175" cy="296175"/>
          </a:xfrm>
          <a:solidFill>
            <a:srgbClr val="336699">
              <a:alpha val="60000"/>
            </a:srgbClr>
          </a:solidFill>
        </p:grpSpPr>
        <p:sp>
          <p:nvSpPr>
            <p:cNvPr id="4" name="Google Shape;6608;p75">
              <a:extLst>
                <a:ext uri="{FF2B5EF4-FFF2-40B4-BE49-F238E27FC236}">
                  <a16:creationId xmlns:a16="http://schemas.microsoft.com/office/drawing/2014/main" id="{575F9F67-9C79-4314-ABE9-9F9FE1A9AF2A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09;p75">
              <a:extLst>
                <a:ext uri="{FF2B5EF4-FFF2-40B4-BE49-F238E27FC236}">
                  <a16:creationId xmlns:a16="http://schemas.microsoft.com/office/drawing/2014/main" id="{3E9FB79C-AF05-4129-8B53-CC6295F6EA2E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10;p75">
              <a:extLst>
                <a:ext uri="{FF2B5EF4-FFF2-40B4-BE49-F238E27FC236}">
                  <a16:creationId xmlns:a16="http://schemas.microsoft.com/office/drawing/2014/main" id="{830156C9-1C2B-4577-9129-1679B2204FB9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11;p75">
              <a:extLst>
                <a:ext uri="{FF2B5EF4-FFF2-40B4-BE49-F238E27FC236}">
                  <a16:creationId xmlns:a16="http://schemas.microsoft.com/office/drawing/2014/main" id="{23CEFD9C-C28C-4576-98DC-AE18AA4BB959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12;p75">
              <a:extLst>
                <a:ext uri="{FF2B5EF4-FFF2-40B4-BE49-F238E27FC236}">
                  <a16:creationId xmlns:a16="http://schemas.microsoft.com/office/drawing/2014/main" id="{AC623D55-A2E8-4FCA-BA8C-EA8675C0B969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13;p75">
              <a:extLst>
                <a:ext uri="{FF2B5EF4-FFF2-40B4-BE49-F238E27FC236}">
                  <a16:creationId xmlns:a16="http://schemas.microsoft.com/office/drawing/2014/main" id="{6F5449CF-AFB6-40A3-96E5-4BDEFB91B034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6728;p76">
            <a:extLst>
              <a:ext uri="{FF2B5EF4-FFF2-40B4-BE49-F238E27FC236}">
                <a16:creationId xmlns:a16="http://schemas.microsoft.com/office/drawing/2014/main" id="{50A19DA8-B070-42CC-A38F-988D2786954B}"/>
              </a:ext>
            </a:extLst>
          </p:cNvPr>
          <p:cNvGrpSpPr>
            <a:grpSpLocks noChangeAspect="1"/>
          </p:cNvGrpSpPr>
          <p:nvPr/>
        </p:nvGrpSpPr>
        <p:grpSpPr>
          <a:xfrm>
            <a:off x="7381137" y="748969"/>
            <a:ext cx="982906" cy="977602"/>
            <a:chOff x="-35482200" y="3561225"/>
            <a:chExt cx="292225" cy="290650"/>
          </a:xfrm>
          <a:solidFill>
            <a:srgbClr val="336699">
              <a:alpha val="60000"/>
            </a:srgbClr>
          </a:solidFill>
        </p:grpSpPr>
        <p:sp>
          <p:nvSpPr>
            <p:cNvPr id="11" name="Google Shape;6729;p76">
              <a:extLst>
                <a:ext uri="{FF2B5EF4-FFF2-40B4-BE49-F238E27FC236}">
                  <a16:creationId xmlns:a16="http://schemas.microsoft.com/office/drawing/2014/main" id="{BE3BB896-88FB-4E77-AF36-5D7FAFFFEFEC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30;p76">
              <a:extLst>
                <a:ext uri="{FF2B5EF4-FFF2-40B4-BE49-F238E27FC236}">
                  <a16:creationId xmlns:a16="http://schemas.microsoft.com/office/drawing/2014/main" id="{8E437C74-DCBF-4480-854A-79A9ED377D22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31;p76">
              <a:extLst>
                <a:ext uri="{FF2B5EF4-FFF2-40B4-BE49-F238E27FC236}">
                  <a16:creationId xmlns:a16="http://schemas.microsoft.com/office/drawing/2014/main" id="{72FBC069-7078-4E33-94B0-630377E4AA46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496;p73">
            <a:extLst>
              <a:ext uri="{FF2B5EF4-FFF2-40B4-BE49-F238E27FC236}">
                <a16:creationId xmlns:a16="http://schemas.microsoft.com/office/drawing/2014/main" id="{598672DB-48C8-4C3C-9940-0BB9458E2B94}"/>
              </a:ext>
            </a:extLst>
          </p:cNvPr>
          <p:cNvGrpSpPr>
            <a:grpSpLocks noChangeAspect="1"/>
          </p:cNvGrpSpPr>
          <p:nvPr/>
        </p:nvGrpSpPr>
        <p:grpSpPr>
          <a:xfrm>
            <a:off x="5099053" y="3728176"/>
            <a:ext cx="982906" cy="971006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15" name="Google Shape;5497;p73">
              <a:extLst>
                <a:ext uri="{FF2B5EF4-FFF2-40B4-BE49-F238E27FC236}">
                  <a16:creationId xmlns:a16="http://schemas.microsoft.com/office/drawing/2014/main" id="{6104C40D-B030-4886-824C-4FA4B5AF2FF3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498;p73">
              <a:extLst>
                <a:ext uri="{FF2B5EF4-FFF2-40B4-BE49-F238E27FC236}">
                  <a16:creationId xmlns:a16="http://schemas.microsoft.com/office/drawing/2014/main" id="{CB9EA23C-983C-4203-82DE-28F079B4D6C8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499;p73">
              <a:extLst>
                <a:ext uri="{FF2B5EF4-FFF2-40B4-BE49-F238E27FC236}">
                  <a16:creationId xmlns:a16="http://schemas.microsoft.com/office/drawing/2014/main" id="{7A3CCC44-276F-4FC6-8BB9-E3D06C098D84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500;p73">
              <a:extLst>
                <a:ext uri="{FF2B5EF4-FFF2-40B4-BE49-F238E27FC236}">
                  <a16:creationId xmlns:a16="http://schemas.microsoft.com/office/drawing/2014/main" id="{808B92FB-C1F7-4364-9149-B2FE39D3BD11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501;p73">
              <a:extLst>
                <a:ext uri="{FF2B5EF4-FFF2-40B4-BE49-F238E27FC236}">
                  <a16:creationId xmlns:a16="http://schemas.microsoft.com/office/drawing/2014/main" id="{350A17B0-D301-4DF0-87DF-61B5B48ED5B1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" name="Google Shape;172;p33">
            <a:extLst>
              <a:ext uri="{FF2B5EF4-FFF2-40B4-BE49-F238E27FC236}">
                <a16:creationId xmlns:a16="http://schemas.microsoft.com/office/drawing/2014/main" id="{0D11A571-75FA-4520-9489-3316BCD7B175}"/>
              </a:ext>
            </a:extLst>
          </p:cNvPr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ítulo 26">
            <a:extLst>
              <a:ext uri="{FF2B5EF4-FFF2-40B4-BE49-F238E27FC236}">
                <a16:creationId xmlns:a16="http://schemas.microsoft.com/office/drawing/2014/main" id="{68C47D13-8B05-4870-B5E8-3FFFD51D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1" y="539500"/>
            <a:ext cx="1984200" cy="521100"/>
          </a:xfrm>
        </p:spPr>
        <p:txBody>
          <a:bodyPr/>
          <a:lstStyle/>
          <a:p>
            <a:pPr algn="ctr"/>
            <a:r>
              <a:rPr lang="es-CO" dirty="0"/>
              <a:t>¡Gracias!</a:t>
            </a:r>
          </a:p>
        </p:txBody>
      </p:sp>
      <p:sp>
        <p:nvSpPr>
          <p:cNvPr id="25" name="Google Shape;138;p24">
            <a:extLst>
              <a:ext uri="{FF2B5EF4-FFF2-40B4-BE49-F238E27FC236}">
                <a16:creationId xmlns:a16="http://schemas.microsoft.com/office/drawing/2014/main" id="{32F82714-966C-4D12-8AC4-17151FD8449A}"/>
              </a:ext>
            </a:extLst>
          </p:cNvPr>
          <p:cNvSpPr txBox="1"/>
          <p:nvPr/>
        </p:nvSpPr>
        <p:spPr>
          <a:xfrm>
            <a:off x="466550" y="4756212"/>
            <a:ext cx="8669716" cy="37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300"/>
              </a:spcBef>
            </a:pP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presentation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based on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template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000" dirty="0">
              <a:solidFill>
                <a:schemeClr val="bg1">
                  <a:lumMod val="75000"/>
                </a:schemeClr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3" name="Google Shape;6929;p76">
            <a:extLst>
              <a:ext uri="{FF2B5EF4-FFF2-40B4-BE49-F238E27FC236}">
                <a16:creationId xmlns:a16="http://schemas.microsoft.com/office/drawing/2014/main" id="{F24FD540-D937-4D35-9806-BBE28FF7C4FA}"/>
              </a:ext>
            </a:extLst>
          </p:cNvPr>
          <p:cNvGrpSpPr/>
          <p:nvPr/>
        </p:nvGrpSpPr>
        <p:grpSpPr>
          <a:xfrm>
            <a:off x="4986826" y="1300071"/>
            <a:ext cx="1519390" cy="1512628"/>
            <a:chOff x="-30735200" y="3552550"/>
            <a:chExt cx="292225" cy="290925"/>
          </a:xfrm>
          <a:solidFill>
            <a:srgbClr val="336699">
              <a:alpha val="60000"/>
            </a:srgbClr>
          </a:solidFill>
        </p:grpSpPr>
        <p:sp>
          <p:nvSpPr>
            <p:cNvPr id="34" name="Google Shape;6930;p76">
              <a:extLst>
                <a:ext uri="{FF2B5EF4-FFF2-40B4-BE49-F238E27FC236}">
                  <a16:creationId xmlns:a16="http://schemas.microsoft.com/office/drawing/2014/main" id="{BBB23BA1-78B0-4D71-8FC4-C00EF11FBF1E}"/>
                </a:ext>
              </a:extLst>
            </p:cNvPr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31;p76">
              <a:extLst>
                <a:ext uri="{FF2B5EF4-FFF2-40B4-BE49-F238E27FC236}">
                  <a16:creationId xmlns:a16="http://schemas.microsoft.com/office/drawing/2014/main" id="{E6977EEA-DA18-43A3-883F-0BB2D2A931EF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Elipse 25">
            <a:extLst>
              <a:ext uri="{FF2B5EF4-FFF2-40B4-BE49-F238E27FC236}">
                <a16:creationId xmlns:a16="http://schemas.microsoft.com/office/drawing/2014/main" id="{3FB0CDF4-F151-4C0F-A4A0-B06326ECE7D1}"/>
              </a:ext>
            </a:extLst>
          </p:cNvPr>
          <p:cNvSpPr/>
          <p:nvPr/>
        </p:nvSpPr>
        <p:spPr>
          <a:xfrm>
            <a:off x="4141826" y="429226"/>
            <a:ext cx="3198107" cy="3198107"/>
          </a:xfrm>
          <a:prstGeom prst="ellipse">
            <a:avLst/>
          </a:prstGeom>
          <a:noFill/>
          <a:ln w="76200">
            <a:solidFill>
              <a:srgbClr val="3366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606677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12023</TotalTime>
  <Words>437</Words>
  <Application>Microsoft Office PowerPoint</Application>
  <PresentationFormat>Presentación en pantalla (16:9)</PresentationFormat>
  <Paragraphs>90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Open Sans</vt:lpstr>
      <vt:lpstr>Montserrat</vt:lpstr>
      <vt:lpstr>Courier New</vt:lpstr>
      <vt:lpstr>Montserrat Medium</vt:lpstr>
      <vt:lpstr>Sales Meeting by Slidesgo</vt:lpstr>
      <vt:lpstr>Proyecto de análisis de datos: reunión de seguimiento.</vt:lpstr>
      <vt:lpstr>Agenda</vt:lpstr>
      <vt:lpstr>Objetivo de la Fase 1: Backtest de estrategias actuales</vt:lpstr>
      <vt:lpstr>Réplica ETF EHT</vt:lpstr>
      <vt:lpstr>Presentación de PowerPoint</vt:lpstr>
      <vt:lpstr>Réplica ETF EHT: estructura del código</vt:lpstr>
      <vt:lpstr>Cronograma</vt:lpstr>
      <vt:lpstr>Actividades programadas siguiente semana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Olga Esperanza Serna Ramirez</cp:lastModifiedBy>
  <cp:revision>187</cp:revision>
  <dcterms:modified xsi:type="dcterms:W3CDTF">2021-03-24T19:06:58Z</dcterms:modified>
</cp:coreProperties>
</file>