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handoutMasterIdLst>
    <p:handoutMasterId r:id="rId11"/>
  </p:handoutMasterIdLst>
  <p:sldIdLst>
    <p:sldId id="401" r:id="rId2"/>
    <p:sldId id="402" r:id="rId3"/>
    <p:sldId id="441" r:id="rId4"/>
    <p:sldId id="416" r:id="rId5"/>
    <p:sldId id="443" r:id="rId6"/>
    <p:sldId id="445" r:id="rId7"/>
    <p:sldId id="446" r:id="rId8"/>
    <p:sldId id="371" r:id="rId9"/>
  </p:sldIdLst>
  <p:sldSz cx="9144000" cy="5143500" type="screen16x9"/>
  <p:notesSz cx="6858000" cy="9144000"/>
  <p:embeddedFontLs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Montserrat Medium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FFD1D1"/>
    <a:srgbClr val="D6EDBD"/>
    <a:srgbClr val="FF9933"/>
    <a:srgbClr val="0099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2578" autoAdjust="0"/>
  </p:normalViewPr>
  <p:slideViewPr>
    <p:cSldViewPr snapToGrid="0">
      <p:cViewPr varScale="1">
        <p:scale>
          <a:sx n="104" d="100"/>
          <a:sy n="104" d="100"/>
        </p:scale>
        <p:origin x="76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21037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17dff702_0_15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17dff702_0_15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084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xmlns="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xmlns="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xmlns="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xmlns="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" name="Google Shape;73;p10">
            <a:extLst>
              <a:ext uri="{FF2B5EF4-FFF2-40B4-BE49-F238E27FC236}">
                <a16:creationId xmlns:a16="http://schemas.microsoft.com/office/drawing/2014/main" xmlns="" id="{E125DFDF-1004-496B-9010-D96CD3847D62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;p10">
            <a:extLst>
              <a:ext uri="{FF2B5EF4-FFF2-40B4-BE49-F238E27FC236}">
                <a16:creationId xmlns:a16="http://schemas.microsoft.com/office/drawing/2014/main" xmlns="" id="{6A88AA71-AD70-4938-8602-F31F6FD503CF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xmlns="" id="{C65B6263-7BDE-4220-A8AA-424833FF164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;p10">
            <a:extLst>
              <a:ext uri="{FF2B5EF4-FFF2-40B4-BE49-F238E27FC236}">
                <a16:creationId xmlns:a16="http://schemas.microsoft.com/office/drawing/2014/main" xmlns="" id="{D9DCA355-87BB-4D1A-8A27-B9DCD3E21B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3121475" y="1682363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961775" y="143710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61775" y="168235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5"/>
          </p:nvPr>
        </p:nvSpPr>
        <p:spPr>
          <a:xfrm>
            <a:off x="3121475" y="358551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3121475" y="383077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5961775" y="383077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73;p10">
            <a:extLst>
              <a:ext uri="{FF2B5EF4-FFF2-40B4-BE49-F238E27FC236}">
                <a16:creationId xmlns:a16="http://schemas.microsoft.com/office/drawing/2014/main" xmlns="" id="{C314E293-4659-4F95-839E-02617F516747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;p10">
            <a:extLst>
              <a:ext uri="{FF2B5EF4-FFF2-40B4-BE49-F238E27FC236}">
                <a16:creationId xmlns:a16="http://schemas.microsoft.com/office/drawing/2014/main" xmlns="" id="{BB207C7E-CBCB-4E82-9DBE-2ADD97E5AED3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5;p10">
            <a:extLst>
              <a:ext uri="{FF2B5EF4-FFF2-40B4-BE49-F238E27FC236}">
                <a16:creationId xmlns:a16="http://schemas.microsoft.com/office/drawing/2014/main" xmlns="" id="{D56A39A8-85FA-4070-BBC4-9B758166744B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6;p10">
            <a:extLst>
              <a:ext uri="{FF2B5EF4-FFF2-40B4-BE49-F238E27FC236}">
                <a16:creationId xmlns:a16="http://schemas.microsoft.com/office/drawing/2014/main" xmlns="" id="{DC630C3F-4C96-4AF8-9BEE-194CA0650BB6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xmlns="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xmlns="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xmlns="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xmlns="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xmlns="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xmlns="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xmlns="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xmlns="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TtBD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119743"/>
            <a:ext cx="7035928" cy="287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dirty="0"/>
              <a:t>P</a:t>
            </a:r>
            <a:r>
              <a:rPr lang="es-MX" sz="4400" dirty="0">
                <a:solidFill>
                  <a:schemeClr val="dk2"/>
                </a:solidFill>
              </a:rPr>
              <a:t>royecto de análisis de datos: reunión de seguimiento.</a:t>
            </a:r>
            <a:endParaRPr lang="es-CO" sz="4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 smtClean="0"/>
              <a:t>06 </a:t>
            </a:r>
            <a:r>
              <a:rPr lang="es-ES" sz="1400" dirty="0"/>
              <a:t>de </a:t>
            </a:r>
            <a:r>
              <a:rPr lang="es-ES" sz="1400" dirty="0" smtClean="0"/>
              <a:t>mayo </a:t>
            </a:r>
            <a:r>
              <a:rPr lang="es-ES" sz="1400" dirty="0"/>
              <a:t>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xmlns="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xmlns="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xmlns="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xmlns="" id="{56F16A07-CEA3-43F5-9F52-B85C84AB659C}"/>
              </a:ext>
            </a:extLst>
          </p:cNvPr>
          <p:cNvSpPr/>
          <p:nvPr/>
        </p:nvSpPr>
        <p:spPr>
          <a:xfrm>
            <a:off x="721425" y="4053621"/>
            <a:ext cx="5320146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3121473" y="1036899"/>
            <a:ext cx="5309301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ES" dirty="0"/>
              <a:t>Fase 2: “Optimización de estrategias </a:t>
            </a:r>
            <a:r>
              <a:rPr lang="es-ES" dirty="0" smtClean="0"/>
              <a:t>actuales”</a:t>
            </a:r>
            <a:endParaRPr lang="es-CO" dirty="0"/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2"/>
          </p:nvPr>
        </p:nvSpPr>
        <p:spPr>
          <a:xfrm>
            <a:off x="3121473" y="1410502"/>
            <a:ext cx="3487669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Análisis de los parámetros para su optimización</a:t>
            </a:r>
          </a:p>
          <a:p>
            <a:pPr marL="0" lvl="0" indent="0"/>
            <a:endParaRPr lang="es-CO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5"/>
          </p:nvPr>
        </p:nvSpPr>
        <p:spPr>
          <a:xfrm>
            <a:off x="3121473" y="3313520"/>
            <a:ext cx="3880743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ES" dirty="0"/>
              <a:t>Construcción de herramienta de optimización</a:t>
            </a:r>
            <a:endParaRPr lang="es-ES" dirty="0"/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6"/>
          </p:nvPr>
        </p:nvSpPr>
        <p:spPr>
          <a:xfrm>
            <a:off x="3121474" y="3687834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 smtClean="0"/>
              <a:t>Primeros pasos</a:t>
            </a:r>
            <a:endParaRPr lang="es-CO"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9"/>
          </p:nvPr>
        </p:nvSpPr>
        <p:spPr>
          <a:xfrm>
            <a:off x="3121475" y="133737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13"/>
          </p:nvPr>
        </p:nvSpPr>
        <p:spPr>
          <a:xfrm>
            <a:off x="3121475" y="23200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/>
          <a:srcRect r="6871" b="3210"/>
          <a:stretch/>
        </p:blipFill>
        <p:spPr>
          <a:xfrm>
            <a:off x="349804" y="823980"/>
            <a:ext cx="8363066" cy="3385942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Cronograma</a:t>
            </a:r>
          </a:p>
        </p:txBody>
      </p:sp>
      <p:grpSp>
        <p:nvGrpSpPr>
          <p:cNvPr id="4" name="Google Shape;5496;p73">
            <a:extLst>
              <a:ext uri="{FF2B5EF4-FFF2-40B4-BE49-F238E27FC236}">
                <a16:creationId xmlns:a16="http://schemas.microsoft.com/office/drawing/2014/main" xmlns="" id="{F76F9885-B262-418F-A2A0-44390A89C944}"/>
              </a:ext>
            </a:extLst>
          </p:cNvPr>
          <p:cNvGrpSpPr>
            <a:grpSpLocks noChangeAspect="1"/>
          </p:cNvGrpSpPr>
          <p:nvPr/>
        </p:nvGrpSpPr>
        <p:grpSpPr>
          <a:xfrm>
            <a:off x="5853235" y="2322017"/>
            <a:ext cx="198040" cy="195642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7" name="Google Shape;5497;p73">
              <a:extLst>
                <a:ext uri="{FF2B5EF4-FFF2-40B4-BE49-F238E27FC236}">
                  <a16:creationId xmlns:a16="http://schemas.microsoft.com/office/drawing/2014/main" xmlns="" id="{FBB2E84B-FFDB-4AAA-9B8D-1126C89051D9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98;p73">
              <a:extLst>
                <a:ext uri="{FF2B5EF4-FFF2-40B4-BE49-F238E27FC236}">
                  <a16:creationId xmlns:a16="http://schemas.microsoft.com/office/drawing/2014/main" xmlns="" id="{1BA31B9A-3E09-4314-8739-811D86D586DD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499;p73">
              <a:extLst>
                <a:ext uri="{FF2B5EF4-FFF2-40B4-BE49-F238E27FC236}">
                  <a16:creationId xmlns:a16="http://schemas.microsoft.com/office/drawing/2014/main" xmlns="" id="{9329B5BB-A091-414E-8BAB-4C22FF5ECA76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500;p73">
              <a:extLst>
                <a:ext uri="{FF2B5EF4-FFF2-40B4-BE49-F238E27FC236}">
                  <a16:creationId xmlns:a16="http://schemas.microsoft.com/office/drawing/2014/main" xmlns="" id="{F627E3A5-CF89-45E3-9897-1AA472792CB5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501;p73">
              <a:extLst>
                <a:ext uri="{FF2B5EF4-FFF2-40B4-BE49-F238E27FC236}">
                  <a16:creationId xmlns:a16="http://schemas.microsoft.com/office/drawing/2014/main" xmlns="" id="{A558FA3E-F502-491B-89C5-B5328D9E1B26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42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CO" dirty="0"/>
              <a:t>Objetivo de la Fase </a:t>
            </a:r>
            <a:r>
              <a:rPr lang="es-ES" dirty="0" smtClean="0"/>
              <a:t>2</a:t>
            </a:r>
            <a:r>
              <a:rPr lang="es-ES" dirty="0"/>
              <a:t>: “Optimización de estrategias actuales”.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89461" y="1094603"/>
            <a:ext cx="8479842" cy="3557177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 los parámetros (SL, TP, apalancamiento) utilizado en las estrategias </a:t>
            </a:r>
            <a:r>
              <a:rPr lang="es-ES" b="1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actuales: </a:t>
            </a:r>
            <a:r>
              <a:rPr lang="es-E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</a:t>
            </a: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nálisis de los parámetros para su optimización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Conclusiones del análisis: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Existen 5 opciones de decisión posibles en cada franja horaria</a:t>
            </a:r>
            <a:r>
              <a:rPr lang="es-E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 “OPEN”, “CLOSE”, "CLOSE-OPEN“, "NO 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POSITION</a:t>
            </a:r>
            <a:r>
              <a:rPr lang="es-E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 y "HOLD 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POSITION“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El proceso de optimización de parámetros se realizará sobre las decisiones marcadas como </a:t>
            </a:r>
            <a:r>
              <a:rPr lang="es-E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"HOLD POSITION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“, que es donde hay espacio para ST o TP.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Las decisiones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</a:t>
            </a:r>
            <a:r>
              <a:rPr lang="es-E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“OPEN”, “CLOSE”, "CLOSE-OPEN“, "NO POSITION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 están marcadas por la orden recibida de los fractales y no se modifican.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Para ejecutar el proceso sistemático de optimización se requiere estructurar un análisis diferente al realizado en el ejercicio anterior de </a:t>
            </a:r>
            <a:r>
              <a:rPr lang="es-ES" sz="1200" dirty="0" err="1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backtesting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MXN-USD, puesto que ese tipo de análisis haría muy pesado el código y retrasarían los procesos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Sin embargo, se deben analizar las diferentes combinaciones posibles para encontrar los mejores parámetros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ES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610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CO" dirty="0"/>
              <a:t>Objetivo de la Fase </a:t>
            </a:r>
            <a:r>
              <a:rPr lang="es-ES" dirty="0" smtClean="0"/>
              <a:t>2</a:t>
            </a:r>
            <a:r>
              <a:rPr lang="es-ES" dirty="0"/>
              <a:t>: “Optimización de estrategias actuales”.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89461" y="1345000"/>
            <a:ext cx="8479842" cy="992474"/>
          </a:xfrm>
        </p:spPr>
        <p:txBody>
          <a:bodyPr/>
          <a:lstStyle/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Para </a:t>
            </a:r>
            <a:r>
              <a:rPr lang="es-E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ejecutar el proceso sistemático de </a:t>
            </a: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optimización se c</a:t>
            </a: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rearán “4 zonas de retorno” y “4 zonas de volatilidad”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14234" y="2727997"/>
            <a:ext cx="2844378" cy="4832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514234" y="3211217"/>
            <a:ext cx="2844378" cy="483220"/>
          </a:xfrm>
          <a:prstGeom prst="rect">
            <a:avLst/>
          </a:prstGeom>
          <a:solidFill>
            <a:srgbClr val="D6E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14234" y="3694437"/>
            <a:ext cx="2844378" cy="483220"/>
          </a:xfrm>
          <a:prstGeom prst="rect">
            <a:avLst/>
          </a:prstGeom>
          <a:solidFill>
            <a:srgbClr val="FFD1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514233" y="4177657"/>
            <a:ext cx="2844378" cy="483220"/>
          </a:xfrm>
          <a:prstGeom prst="rect">
            <a:avLst/>
          </a:prstGeom>
          <a:solidFill>
            <a:srgbClr val="FF5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1582734" y="4265378"/>
            <a:ext cx="125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Stop </a:t>
            </a:r>
            <a:r>
              <a:rPr lang="en-US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Loss</a:t>
            </a:r>
            <a:endParaRPr lang="en-US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715790" y="3805599"/>
            <a:ext cx="125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Low Loss</a:t>
            </a:r>
            <a:endParaRPr lang="en-US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868190" y="3291573"/>
            <a:ext cx="125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Low  Profit</a:t>
            </a:r>
            <a:endParaRPr lang="en-US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020590" y="2831794"/>
            <a:ext cx="125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Take Profit</a:t>
            </a:r>
            <a:endParaRPr lang="en-US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cxnSp>
        <p:nvCxnSpPr>
          <p:cNvPr id="16" name="Conector recto 15"/>
          <p:cNvCxnSpPr/>
          <p:nvPr/>
        </p:nvCxnSpPr>
        <p:spPr>
          <a:xfrm flipH="1">
            <a:off x="514233" y="2667394"/>
            <a:ext cx="1" cy="2052000"/>
          </a:xfrm>
          <a:prstGeom prst="line">
            <a:avLst/>
          </a:prstGeom>
          <a:ln w="508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514233" y="3694437"/>
            <a:ext cx="2960615" cy="0"/>
          </a:xfrm>
          <a:prstGeom prst="straightConnector1">
            <a:avLst/>
          </a:prstGeom>
          <a:ln w="3492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153264" y="2918708"/>
            <a:ext cx="1871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optimización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busca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encontrar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los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valores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parámetros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(SL y TP) y de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cierre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requerido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cada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zona para que la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razón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etorno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 MDD se </a:t>
            </a:r>
            <a:r>
              <a:rPr lang="en-US" sz="1200" dirty="0" err="1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maximice</a:t>
            </a:r>
            <a:r>
              <a:rPr lang="en-US" sz="1200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endParaRPr lang="en-US" sz="1200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861272" y="2740913"/>
            <a:ext cx="2844378" cy="4832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3861272" y="3224133"/>
            <a:ext cx="2844378" cy="483220"/>
          </a:xfrm>
          <a:prstGeom prst="rect">
            <a:avLst/>
          </a:prstGeom>
          <a:solidFill>
            <a:srgbClr val="D6E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3861272" y="3707353"/>
            <a:ext cx="2844378" cy="483220"/>
          </a:xfrm>
          <a:prstGeom prst="rect">
            <a:avLst/>
          </a:prstGeom>
          <a:solidFill>
            <a:srgbClr val="FFD1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3861271" y="4190573"/>
            <a:ext cx="2844378" cy="483220"/>
          </a:xfrm>
          <a:prstGeom prst="rect">
            <a:avLst/>
          </a:prstGeom>
          <a:solidFill>
            <a:srgbClr val="FF5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/>
          <p:cNvSpPr txBox="1"/>
          <p:nvPr/>
        </p:nvSpPr>
        <p:spPr>
          <a:xfrm>
            <a:off x="4985005" y="4278294"/>
            <a:ext cx="125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Stop </a:t>
            </a:r>
            <a:r>
              <a:rPr lang="en-US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Loss</a:t>
            </a:r>
            <a:endParaRPr lang="en-US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062828" y="3818515"/>
            <a:ext cx="125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Low Loss</a:t>
            </a:r>
            <a:endParaRPr lang="en-US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5215228" y="3304489"/>
            <a:ext cx="125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Low  Profit</a:t>
            </a:r>
            <a:endParaRPr lang="en-US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5367628" y="2844710"/>
            <a:ext cx="125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Take Profit</a:t>
            </a:r>
            <a:endParaRPr lang="en-US" dirty="0">
              <a:solidFill>
                <a:schemeClr val="tx1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cxnSp>
        <p:nvCxnSpPr>
          <p:cNvPr id="28" name="Conector recto 27"/>
          <p:cNvCxnSpPr/>
          <p:nvPr/>
        </p:nvCxnSpPr>
        <p:spPr>
          <a:xfrm flipH="1">
            <a:off x="3861271" y="2680310"/>
            <a:ext cx="1" cy="2052000"/>
          </a:xfrm>
          <a:prstGeom prst="line">
            <a:avLst/>
          </a:prstGeom>
          <a:ln w="508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3861271" y="3707353"/>
            <a:ext cx="2960615" cy="0"/>
          </a:xfrm>
          <a:prstGeom prst="straightConnector1">
            <a:avLst/>
          </a:prstGeom>
          <a:ln w="34925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613893" y="2267445"/>
            <a:ext cx="264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Zonas de Retorno </a:t>
            </a:r>
          </a:p>
          <a:p>
            <a:pPr algn="ctr"/>
            <a:r>
              <a:rPr lang="es-ES" sz="1200" dirty="0" smtClean="0"/>
              <a:t>Open / </a:t>
            </a:r>
            <a:r>
              <a:rPr lang="es-ES" sz="1200" dirty="0"/>
              <a:t>P. Entrada </a:t>
            </a:r>
            <a:endParaRPr lang="es-CO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66559" y="3541516"/>
            <a:ext cx="30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CO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244621" y="2248361"/>
            <a:ext cx="207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Zonas de Volatilidad</a:t>
            </a:r>
          </a:p>
          <a:p>
            <a:pPr algn="ctr"/>
            <a:r>
              <a:rPr lang="es-ES" sz="1200" dirty="0" smtClean="0"/>
              <a:t>(</a:t>
            </a:r>
            <a:r>
              <a:rPr lang="es-ES" sz="1200" dirty="0" err="1" smtClean="0"/>
              <a:t>Pmín</a:t>
            </a:r>
            <a:r>
              <a:rPr lang="es-ES" sz="1200" dirty="0" smtClean="0"/>
              <a:t> </a:t>
            </a:r>
            <a:r>
              <a:rPr lang="es-ES" sz="1200" dirty="0" err="1" smtClean="0"/>
              <a:t>ó</a:t>
            </a:r>
            <a:r>
              <a:rPr lang="es-ES" sz="1200" dirty="0" smtClean="0"/>
              <a:t> </a:t>
            </a:r>
            <a:r>
              <a:rPr lang="es-ES" sz="1200" dirty="0" err="1" smtClean="0"/>
              <a:t>Pmax</a:t>
            </a:r>
            <a:r>
              <a:rPr lang="es-ES" sz="1200" dirty="0" smtClean="0"/>
              <a:t>)</a:t>
            </a:r>
            <a:r>
              <a:rPr lang="es-CO" sz="1200" dirty="0"/>
              <a:t> </a:t>
            </a:r>
            <a:r>
              <a:rPr lang="es-ES" sz="1200" dirty="0" smtClean="0"/>
              <a:t>/ P. Entrada</a:t>
            </a:r>
            <a:endParaRPr lang="es-CO" sz="12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3174876" y="3652929"/>
            <a:ext cx="30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t</a:t>
            </a:r>
            <a:endParaRPr lang="es-CO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3640832" y="3565039"/>
            <a:ext cx="30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CO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549149" y="3676452"/>
            <a:ext cx="30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t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9554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CO" dirty="0"/>
              <a:t>Objetivo de la Fase </a:t>
            </a:r>
            <a:r>
              <a:rPr lang="es-ES" dirty="0" smtClean="0"/>
              <a:t>2</a:t>
            </a:r>
            <a:r>
              <a:rPr lang="es-ES" dirty="0"/>
              <a:t>: “Optimización de estrategias actuales”.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89461" y="1094603"/>
            <a:ext cx="8479842" cy="339148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un modelo de optimización de los parámetros para mejorar el desempeño de la </a:t>
            </a:r>
            <a:r>
              <a:rPr lang="es-ES" b="1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estrategia.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ES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herramienta de optimización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ES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Crear una función que calcule las variables requeridas para </a:t>
            </a:r>
            <a:r>
              <a:rPr lang="es-E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identificar “4 zonas de retorno” y “4 zonas de volatilidad</a:t>
            </a: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”</a:t>
            </a:r>
            <a:endParaRPr lang="es-E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E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</a:t>
            </a: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rear una función que para </a:t>
            </a:r>
            <a:r>
              <a:rPr lang="es-E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</a:t>
            </a: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decisión "HOLD POSITION“, identifique en cada franja horaria la zona de retorno y la zona de volatilidad en la que se encuentra el </a:t>
            </a:r>
            <a:r>
              <a:rPr lang="es-ES" dirty="0" err="1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endParaRPr lang="es-ES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Dependiendo del parámetro del cierre definido, crear una función que ejecute el cierre correspondiente para la zona de retorno y la zona de volatilidad y calcule la posición final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Crear una función que calcule los indicadores de riesgo retorno para las nuevas posiciones</a:t>
            </a: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7573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CO" dirty="0"/>
              <a:t>Actividades programadas siguiente semana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903288"/>
            <a:ext cx="8479842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Continuar con la construcción </a:t>
            </a:r>
            <a:r>
              <a:rPr lang="es-E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 </a:t>
            </a:r>
            <a:r>
              <a:rPr lang="es-ES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herramienta </a:t>
            </a:r>
            <a:r>
              <a:rPr lang="es-E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 optimización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Comentarios:</a:t>
            </a: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el plan de trabajo se incluye correr el ejercicio de optimización para todas las estrategias de cada activo y no limitarlo a las preseleccionadas.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Es posible que el proceso de optimización haga atractivas algunas estrategias que sin este proceso no resultaran viables, por lo tanto aconsejamos que se siga el proceso y se revisen los resultados completos del proceso de optimización 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Una vez ejecutado este proceso se analizará de forma particular el comportamiento de las estrategias preseleccionadas para corroborar su desempeño y compararlas con las demás</a:t>
            </a: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b="1" u="sng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5348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6607;p75">
            <a:extLst>
              <a:ext uri="{FF2B5EF4-FFF2-40B4-BE49-F238E27FC236}">
                <a16:creationId xmlns:a16="http://schemas.microsoft.com/office/drawing/2014/main" xmlns="" id="{FFEC01EC-8CF7-4128-AA17-AD26B4A03091}"/>
              </a:ext>
            </a:extLst>
          </p:cNvPr>
          <p:cNvGrpSpPr>
            <a:grpSpLocks noChangeAspect="1"/>
          </p:cNvGrpSpPr>
          <p:nvPr/>
        </p:nvGrpSpPr>
        <p:grpSpPr>
          <a:xfrm>
            <a:off x="3085864" y="733839"/>
            <a:ext cx="992732" cy="992732"/>
            <a:chOff x="2037825" y="3254050"/>
            <a:chExt cx="296175" cy="296175"/>
          </a:xfrm>
          <a:solidFill>
            <a:srgbClr val="336699">
              <a:alpha val="60000"/>
            </a:srgbClr>
          </a:solidFill>
        </p:grpSpPr>
        <p:sp>
          <p:nvSpPr>
            <p:cNvPr id="4" name="Google Shape;6608;p75">
              <a:extLst>
                <a:ext uri="{FF2B5EF4-FFF2-40B4-BE49-F238E27FC236}">
                  <a16:creationId xmlns:a16="http://schemas.microsoft.com/office/drawing/2014/main" xmlns="" id="{575F9F67-9C79-4314-ABE9-9F9FE1A9AF2A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09;p75">
              <a:extLst>
                <a:ext uri="{FF2B5EF4-FFF2-40B4-BE49-F238E27FC236}">
                  <a16:creationId xmlns:a16="http://schemas.microsoft.com/office/drawing/2014/main" xmlns="" id="{3E9FB79C-AF05-4129-8B53-CC6295F6EA2E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10;p75">
              <a:extLst>
                <a:ext uri="{FF2B5EF4-FFF2-40B4-BE49-F238E27FC236}">
                  <a16:creationId xmlns:a16="http://schemas.microsoft.com/office/drawing/2014/main" xmlns="" id="{830156C9-1C2B-4577-9129-1679B2204FB9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11;p75">
              <a:extLst>
                <a:ext uri="{FF2B5EF4-FFF2-40B4-BE49-F238E27FC236}">
                  <a16:creationId xmlns:a16="http://schemas.microsoft.com/office/drawing/2014/main" xmlns="" id="{23CEFD9C-C28C-4576-98DC-AE18AA4BB959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12;p75">
              <a:extLst>
                <a:ext uri="{FF2B5EF4-FFF2-40B4-BE49-F238E27FC236}">
                  <a16:creationId xmlns:a16="http://schemas.microsoft.com/office/drawing/2014/main" xmlns="" id="{AC623D55-A2E8-4FCA-BA8C-EA8675C0B969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13;p75">
              <a:extLst>
                <a:ext uri="{FF2B5EF4-FFF2-40B4-BE49-F238E27FC236}">
                  <a16:creationId xmlns:a16="http://schemas.microsoft.com/office/drawing/2014/main" xmlns="" id="{6F5449CF-AFB6-40A3-96E5-4BDEFB91B034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6728;p76">
            <a:extLst>
              <a:ext uri="{FF2B5EF4-FFF2-40B4-BE49-F238E27FC236}">
                <a16:creationId xmlns:a16="http://schemas.microsoft.com/office/drawing/2014/main" xmlns="" id="{50A19DA8-B070-42CC-A38F-988D2786954B}"/>
              </a:ext>
            </a:extLst>
          </p:cNvPr>
          <p:cNvGrpSpPr>
            <a:grpSpLocks noChangeAspect="1"/>
          </p:cNvGrpSpPr>
          <p:nvPr/>
        </p:nvGrpSpPr>
        <p:grpSpPr>
          <a:xfrm>
            <a:off x="7381137" y="748969"/>
            <a:ext cx="982906" cy="977602"/>
            <a:chOff x="-35482200" y="3561225"/>
            <a:chExt cx="292225" cy="290650"/>
          </a:xfrm>
          <a:solidFill>
            <a:srgbClr val="336699">
              <a:alpha val="60000"/>
            </a:srgbClr>
          </a:solidFill>
        </p:grpSpPr>
        <p:sp>
          <p:nvSpPr>
            <p:cNvPr id="11" name="Google Shape;6729;p76">
              <a:extLst>
                <a:ext uri="{FF2B5EF4-FFF2-40B4-BE49-F238E27FC236}">
                  <a16:creationId xmlns:a16="http://schemas.microsoft.com/office/drawing/2014/main" xmlns="" id="{BE3BB896-88FB-4E77-AF36-5D7FAFFFEFEC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30;p76">
              <a:extLst>
                <a:ext uri="{FF2B5EF4-FFF2-40B4-BE49-F238E27FC236}">
                  <a16:creationId xmlns:a16="http://schemas.microsoft.com/office/drawing/2014/main" xmlns="" id="{8E437C74-DCBF-4480-854A-79A9ED377D22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31;p76">
              <a:extLst>
                <a:ext uri="{FF2B5EF4-FFF2-40B4-BE49-F238E27FC236}">
                  <a16:creationId xmlns:a16="http://schemas.microsoft.com/office/drawing/2014/main" xmlns="" id="{72FBC069-7078-4E33-94B0-630377E4AA46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496;p73">
            <a:extLst>
              <a:ext uri="{FF2B5EF4-FFF2-40B4-BE49-F238E27FC236}">
                <a16:creationId xmlns:a16="http://schemas.microsoft.com/office/drawing/2014/main" xmlns="" id="{598672DB-48C8-4C3C-9940-0BB9458E2B94}"/>
              </a:ext>
            </a:extLst>
          </p:cNvPr>
          <p:cNvGrpSpPr>
            <a:grpSpLocks noChangeAspect="1"/>
          </p:cNvGrpSpPr>
          <p:nvPr/>
        </p:nvGrpSpPr>
        <p:grpSpPr>
          <a:xfrm>
            <a:off x="5099053" y="3728176"/>
            <a:ext cx="982906" cy="971006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15" name="Google Shape;5497;p73">
              <a:extLst>
                <a:ext uri="{FF2B5EF4-FFF2-40B4-BE49-F238E27FC236}">
                  <a16:creationId xmlns:a16="http://schemas.microsoft.com/office/drawing/2014/main" xmlns="" id="{6104C40D-B030-4886-824C-4FA4B5AF2FF3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498;p73">
              <a:extLst>
                <a:ext uri="{FF2B5EF4-FFF2-40B4-BE49-F238E27FC236}">
                  <a16:creationId xmlns:a16="http://schemas.microsoft.com/office/drawing/2014/main" xmlns="" id="{CB9EA23C-983C-4203-82DE-28F079B4D6C8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499;p73">
              <a:extLst>
                <a:ext uri="{FF2B5EF4-FFF2-40B4-BE49-F238E27FC236}">
                  <a16:creationId xmlns:a16="http://schemas.microsoft.com/office/drawing/2014/main" xmlns="" id="{7A3CCC44-276F-4FC6-8BB9-E3D06C098D84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500;p73">
              <a:extLst>
                <a:ext uri="{FF2B5EF4-FFF2-40B4-BE49-F238E27FC236}">
                  <a16:creationId xmlns:a16="http://schemas.microsoft.com/office/drawing/2014/main" xmlns="" id="{808B92FB-C1F7-4364-9149-B2FE39D3BD11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501;p73">
              <a:extLst>
                <a:ext uri="{FF2B5EF4-FFF2-40B4-BE49-F238E27FC236}">
                  <a16:creationId xmlns:a16="http://schemas.microsoft.com/office/drawing/2014/main" xmlns="" id="{350A17B0-D301-4DF0-87DF-61B5B48ED5B1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" name="Google Shape;172;p33">
            <a:extLst>
              <a:ext uri="{FF2B5EF4-FFF2-40B4-BE49-F238E27FC236}">
                <a16:creationId xmlns:a16="http://schemas.microsoft.com/office/drawing/2014/main" xmlns="" id="{0D11A571-75FA-4520-9489-3316BCD7B175}"/>
              </a:ext>
            </a:extLst>
          </p:cNvPr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ítulo 26">
            <a:extLst>
              <a:ext uri="{FF2B5EF4-FFF2-40B4-BE49-F238E27FC236}">
                <a16:creationId xmlns:a16="http://schemas.microsoft.com/office/drawing/2014/main" xmlns="" id="{68C47D13-8B05-4870-B5E8-3FFFD51D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1" y="539500"/>
            <a:ext cx="1984200" cy="521100"/>
          </a:xfrm>
        </p:spPr>
        <p:txBody>
          <a:bodyPr/>
          <a:lstStyle/>
          <a:p>
            <a:pPr algn="ctr"/>
            <a:r>
              <a:rPr lang="es-CO" dirty="0"/>
              <a:t>¡Gracias!</a:t>
            </a:r>
          </a:p>
        </p:txBody>
      </p:sp>
      <p:sp>
        <p:nvSpPr>
          <p:cNvPr id="25" name="Google Shape;138;p24">
            <a:extLst>
              <a:ext uri="{FF2B5EF4-FFF2-40B4-BE49-F238E27FC236}">
                <a16:creationId xmlns:a16="http://schemas.microsoft.com/office/drawing/2014/main" xmlns="" id="{32F82714-966C-4D12-8AC4-17151FD8449A}"/>
              </a:ext>
            </a:extLst>
          </p:cNvPr>
          <p:cNvSpPr txBox="1"/>
          <p:nvPr/>
        </p:nvSpPr>
        <p:spPr>
          <a:xfrm>
            <a:off x="466550" y="4756212"/>
            <a:ext cx="8669716" cy="37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300"/>
              </a:spcBef>
            </a:pP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presentation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based on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template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000" dirty="0">
              <a:solidFill>
                <a:schemeClr val="bg1">
                  <a:lumMod val="75000"/>
                </a:schemeClr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3" name="Google Shape;6929;p76">
            <a:extLst>
              <a:ext uri="{FF2B5EF4-FFF2-40B4-BE49-F238E27FC236}">
                <a16:creationId xmlns:a16="http://schemas.microsoft.com/office/drawing/2014/main" xmlns="" id="{F24FD540-D937-4D35-9806-BBE28FF7C4FA}"/>
              </a:ext>
            </a:extLst>
          </p:cNvPr>
          <p:cNvGrpSpPr/>
          <p:nvPr/>
        </p:nvGrpSpPr>
        <p:grpSpPr>
          <a:xfrm>
            <a:off x="4986826" y="1300071"/>
            <a:ext cx="1519390" cy="1512628"/>
            <a:chOff x="-30735200" y="3552550"/>
            <a:chExt cx="292225" cy="290925"/>
          </a:xfrm>
          <a:solidFill>
            <a:srgbClr val="336699">
              <a:alpha val="60000"/>
            </a:srgbClr>
          </a:solidFill>
        </p:grpSpPr>
        <p:sp>
          <p:nvSpPr>
            <p:cNvPr id="34" name="Google Shape;6930;p76">
              <a:extLst>
                <a:ext uri="{FF2B5EF4-FFF2-40B4-BE49-F238E27FC236}">
                  <a16:creationId xmlns:a16="http://schemas.microsoft.com/office/drawing/2014/main" xmlns="" id="{BBB23BA1-78B0-4D71-8FC4-C00EF11FBF1E}"/>
                </a:ext>
              </a:extLst>
            </p:cNvPr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31;p76">
              <a:extLst>
                <a:ext uri="{FF2B5EF4-FFF2-40B4-BE49-F238E27FC236}">
                  <a16:creationId xmlns:a16="http://schemas.microsoft.com/office/drawing/2014/main" xmlns="" id="{E6977EEA-DA18-43A3-883F-0BB2D2A931EF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Elipse 25">
            <a:extLst>
              <a:ext uri="{FF2B5EF4-FFF2-40B4-BE49-F238E27FC236}">
                <a16:creationId xmlns:a16="http://schemas.microsoft.com/office/drawing/2014/main" xmlns="" id="{3FB0CDF4-F151-4C0F-A4A0-B06326ECE7D1}"/>
              </a:ext>
            </a:extLst>
          </p:cNvPr>
          <p:cNvSpPr/>
          <p:nvPr/>
        </p:nvSpPr>
        <p:spPr>
          <a:xfrm>
            <a:off x="4141826" y="429226"/>
            <a:ext cx="3198107" cy="3198107"/>
          </a:xfrm>
          <a:prstGeom prst="ellipse">
            <a:avLst/>
          </a:prstGeom>
          <a:noFill/>
          <a:ln w="76200">
            <a:solidFill>
              <a:srgbClr val="3366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6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15200</TotalTime>
  <Words>590</Words>
  <Application>Microsoft Office PowerPoint</Application>
  <PresentationFormat>Presentación en pantalla (16:9)</PresentationFormat>
  <Paragraphs>78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Open Sans</vt:lpstr>
      <vt:lpstr>Courier New</vt:lpstr>
      <vt:lpstr>Arial</vt:lpstr>
      <vt:lpstr>Montserrat</vt:lpstr>
      <vt:lpstr>Montserrat Medium</vt:lpstr>
      <vt:lpstr>Lato</vt:lpstr>
      <vt:lpstr>Sales Meeting by Slidesgo</vt:lpstr>
      <vt:lpstr>Proyecto de análisis de datos: reunión de seguimiento.</vt:lpstr>
      <vt:lpstr>Agenda</vt:lpstr>
      <vt:lpstr>Cronograma</vt:lpstr>
      <vt:lpstr>Objetivo de la Fase 2: “Optimización de estrategias actuales”.</vt:lpstr>
      <vt:lpstr>Objetivo de la Fase 2: “Optimización de estrategias actuales”.</vt:lpstr>
      <vt:lpstr>Objetivo de la Fase 2: “Optimización de estrategias actuales”.</vt:lpstr>
      <vt:lpstr>Actividades programadas siguiente semana</vt:lpstr>
      <vt:lpstr>¡Gracias!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OLGA ESPERANZA SERNA RAMIREZ</cp:lastModifiedBy>
  <cp:revision>217</cp:revision>
  <dcterms:modified xsi:type="dcterms:W3CDTF">2021-05-06T17:10:45Z</dcterms:modified>
</cp:coreProperties>
</file>