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handoutMasterIdLst>
    <p:handoutMasterId r:id="rId18"/>
  </p:handoutMasterIdLst>
  <p:sldIdLst>
    <p:sldId id="306" r:id="rId2"/>
    <p:sldId id="258" r:id="rId3"/>
    <p:sldId id="307" r:id="rId4"/>
    <p:sldId id="359" r:id="rId5"/>
    <p:sldId id="357" r:id="rId6"/>
    <p:sldId id="360" r:id="rId7"/>
    <p:sldId id="370" r:id="rId8"/>
    <p:sldId id="362" r:id="rId9"/>
    <p:sldId id="366" r:id="rId10"/>
    <p:sldId id="367" r:id="rId11"/>
    <p:sldId id="368" r:id="rId12"/>
    <p:sldId id="358" r:id="rId13"/>
    <p:sldId id="382" r:id="rId14"/>
    <p:sldId id="400" r:id="rId15"/>
    <p:sldId id="371" r:id="rId16"/>
  </p:sldIdLst>
  <p:sldSz cx="9144000" cy="5143500" type="screen16x9"/>
  <p:notesSz cx="6858000" cy="9144000"/>
  <p:embeddedFontLs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Montserrat Medium" panose="020B0604020202020204" charset="0"/>
      <p:regular r:id="rId23"/>
      <p:bold r:id="rId24"/>
      <p:italic r:id="rId25"/>
      <p:boldItalic r:id="rId26"/>
    </p:embeddedFont>
    <p:embeddedFont>
      <p:font typeface="Open Sa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Dario Serrano Guerra" initials="IDSG" lastIdx="1" clrIdx="0">
    <p:extLst>
      <p:ext uri="{19B8F6BF-5375-455C-9EA6-DF929625EA0E}">
        <p15:presenceInfo xmlns:p15="http://schemas.microsoft.com/office/powerpoint/2012/main" userId="S::Iserrano@fogafin.gov.co::322e5773-4a5b-40d8-a412-4659f13908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FF5D5D"/>
    <a:srgbClr val="FF9933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726A9D-E0CB-4EF1-A61A-D68CCAF3E86F}">
  <a:tblStyle styleId="{26726A9D-E0CB-4EF1-A61A-D68CCAF3E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78" autoAdjust="0"/>
  </p:normalViewPr>
  <p:slideViewPr>
    <p:cSldViewPr snapToGrid="0">
      <p:cViewPr varScale="1">
        <p:scale>
          <a:sx n="83" d="100"/>
          <a:sy n="83" d="100"/>
        </p:scale>
        <p:origin x="94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29D96E-5537-4D51-9A8C-ECC02EA1F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80C74-6D6E-4042-A80A-9A947C74BC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96DD2-7C55-401B-B490-511405823B8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7169F-DC22-46F3-A8E4-7D82884D23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F6BE1-CAF5-4EF5-B52C-E3EB68125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3A351-F6D7-4491-BB2C-32B50DC05C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7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28dceff46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28dceff46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307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28dceff46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28dceff46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778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117dff702_0_15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117dff702_0_15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32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117dff702_0_15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117dff702_0_15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117dff702_0_15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117dff702_0_15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321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99aea3a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99aea3a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689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117dff702_0_15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117dff702_0_15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152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28dcef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28dcef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4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28dcef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28dcef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estándar BPMN (Business </a:t>
            </a:r>
            <a:r>
              <a:rPr lang="es-MX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s-MX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s-MX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s-MX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Notation</a:t>
            </a:r>
            <a:r>
              <a:rPr lang="es-MX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permite a las empresas visualizar sus procedimientos internos de negocio de forma gráfica y proporciona la notación estándar para la comunicación de procesos.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6326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28dcef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28dcef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893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28dceff46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28dceff46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6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8575"/>
            <a:ext cx="385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41925"/>
            <a:ext cx="38589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8" name="Google Shape;11;p2">
            <a:extLst>
              <a:ext uri="{FF2B5EF4-FFF2-40B4-BE49-F238E27FC236}">
                <a16:creationId xmlns:a16="http://schemas.microsoft.com/office/drawing/2014/main" id="{0E1FBAAD-FA0F-4292-8CA0-0D28FC01223E}"/>
              </a:ext>
            </a:extLst>
          </p:cNvPr>
          <p:cNvSpPr/>
          <p:nvPr userDrawn="1"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01499C51-A87E-4A48-BB30-D8F1966753EB}"/>
              </a:ext>
            </a:extLst>
          </p:cNvPr>
          <p:cNvSpPr/>
          <p:nvPr userDrawn="1"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029AC340-AA63-4E50-9710-6F61F078A541}"/>
              </a:ext>
            </a:extLst>
          </p:cNvPr>
          <p:cNvSpPr/>
          <p:nvPr userDrawn="1"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6080D48B-B370-4AF7-BE56-C20DF3620016}"/>
              </a:ext>
            </a:extLst>
          </p:cNvPr>
          <p:cNvSpPr/>
          <p:nvPr userDrawn="1"/>
        </p:nvSpPr>
        <p:spPr>
          <a:xfrm>
            <a:off x="721425" y="4053622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pos="5760">
          <p15:clr>
            <a:srgbClr val="FA7B17"/>
          </p15:clr>
        </p15:guide>
        <p15:guide id="3" pos="449">
          <p15:clr>
            <a:srgbClr val="FA7B17"/>
          </p15:clr>
        </p15:guide>
        <p15:guide id="4" pos="5311">
          <p15:clr>
            <a:srgbClr val="FA7B17"/>
          </p15:clr>
        </p15:guide>
        <p15:guide id="5" orient="horz" pos="1620">
          <p15:clr>
            <a:srgbClr val="FA7B17"/>
          </p15:clr>
        </p15:guide>
        <p15:guide id="6" orient="horz" pos="340">
          <p15:clr>
            <a:srgbClr val="FA7B17"/>
          </p15:clr>
        </p15:guide>
        <p15:guide id="7" orient="horz">
          <p15:clr>
            <a:srgbClr val="FA7B17"/>
          </p15:clr>
        </p15:guide>
        <p15:guide id="8" orient="horz" pos="2903">
          <p15:clr>
            <a:srgbClr val="FA7B17"/>
          </p15:clr>
        </p15:guide>
        <p15:guide id="9" orient="horz" pos="323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4572000" y="-1145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209663" y="2244875"/>
            <a:ext cx="322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3600" b="1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3600" b="1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3600" b="1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3600" b="1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3600" b="1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3600" b="1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3600" b="1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36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209675" y="1290625"/>
            <a:ext cx="3221100" cy="10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" name="Google Shape;73;p10">
            <a:extLst>
              <a:ext uri="{FF2B5EF4-FFF2-40B4-BE49-F238E27FC236}">
                <a16:creationId xmlns:a16="http://schemas.microsoft.com/office/drawing/2014/main" id="{360A0199-8AB0-4E92-83BA-0BC8853C6B64}"/>
              </a:ext>
            </a:extLst>
          </p:cNvPr>
          <p:cNvSpPr/>
          <p:nvPr userDrawn="1"/>
        </p:nvSpPr>
        <p:spPr>
          <a:xfrm>
            <a:off x="7356366" y="50807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4;p10">
            <a:extLst>
              <a:ext uri="{FF2B5EF4-FFF2-40B4-BE49-F238E27FC236}">
                <a16:creationId xmlns:a16="http://schemas.microsoft.com/office/drawing/2014/main" id="{6235BA07-B801-4EF5-863C-1D413CB11791}"/>
              </a:ext>
            </a:extLst>
          </p:cNvPr>
          <p:cNvSpPr/>
          <p:nvPr userDrawn="1"/>
        </p:nvSpPr>
        <p:spPr>
          <a:xfrm>
            <a:off x="8250312" y="50807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5;p10">
            <a:extLst>
              <a:ext uri="{FF2B5EF4-FFF2-40B4-BE49-F238E27FC236}">
                <a16:creationId xmlns:a16="http://schemas.microsoft.com/office/drawing/2014/main" id="{9F64EA5C-4F6A-47D1-8401-785CFA5B6047}"/>
              </a:ext>
            </a:extLst>
          </p:cNvPr>
          <p:cNvSpPr/>
          <p:nvPr userDrawn="1"/>
        </p:nvSpPr>
        <p:spPr>
          <a:xfrm>
            <a:off x="1" y="50807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6;p10">
            <a:extLst>
              <a:ext uri="{FF2B5EF4-FFF2-40B4-BE49-F238E27FC236}">
                <a16:creationId xmlns:a16="http://schemas.microsoft.com/office/drawing/2014/main" id="{F053E194-CB7E-463C-92D0-AE2E34814CD7}"/>
              </a:ext>
            </a:extLst>
          </p:cNvPr>
          <p:cNvSpPr/>
          <p:nvPr userDrawn="1"/>
        </p:nvSpPr>
        <p:spPr>
          <a:xfrm>
            <a:off x="893710" y="50807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 userDrawn="1"/>
        </p:nvSpPr>
        <p:spPr>
          <a:xfrm>
            <a:off x="4572000" y="-11450"/>
            <a:ext cx="4572000" cy="515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100" y="1551200"/>
            <a:ext cx="36231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 b="1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 b="1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 b="1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 b="1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 b="1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 b="1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 b="1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713100" y="2152075"/>
            <a:ext cx="3623100" cy="1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07777" y="2152075"/>
            <a:ext cx="3623100" cy="1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4807675" y="1585300"/>
            <a:ext cx="3623100" cy="6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Open Sans"/>
              <a:buNone/>
              <a:defRPr sz="21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Open Sans"/>
              <a:buNone/>
              <a:defRPr sz="2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5" name="Google Shape;73;p10">
            <a:extLst>
              <a:ext uri="{FF2B5EF4-FFF2-40B4-BE49-F238E27FC236}">
                <a16:creationId xmlns:a16="http://schemas.microsoft.com/office/drawing/2014/main" id="{C916C57E-1B05-4D0B-9D82-9339CFDBC4EA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4;p10">
            <a:extLst>
              <a:ext uri="{FF2B5EF4-FFF2-40B4-BE49-F238E27FC236}">
                <a16:creationId xmlns:a16="http://schemas.microsoft.com/office/drawing/2014/main" id="{6DC85808-2A2A-44D5-9191-180AA94163E4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5;p10">
            <a:extLst>
              <a:ext uri="{FF2B5EF4-FFF2-40B4-BE49-F238E27FC236}">
                <a16:creationId xmlns:a16="http://schemas.microsoft.com/office/drawing/2014/main" id="{D8CD9049-516F-4116-BA6A-36C45B24FB0C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6;p10">
            <a:extLst>
              <a:ext uri="{FF2B5EF4-FFF2-40B4-BE49-F238E27FC236}">
                <a16:creationId xmlns:a16="http://schemas.microsoft.com/office/drawing/2014/main" id="{24546568-FA93-4F30-88B9-41BC71CD5C06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" name="Google Shape;73;p10">
            <a:extLst>
              <a:ext uri="{FF2B5EF4-FFF2-40B4-BE49-F238E27FC236}">
                <a16:creationId xmlns:a16="http://schemas.microsoft.com/office/drawing/2014/main" id="{E125DFDF-1004-496B-9010-D96CD3847D62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4;p10">
            <a:extLst>
              <a:ext uri="{FF2B5EF4-FFF2-40B4-BE49-F238E27FC236}">
                <a16:creationId xmlns:a16="http://schemas.microsoft.com/office/drawing/2014/main" id="{6A88AA71-AD70-4938-8602-F31F6FD503CF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C65B6263-7BDE-4220-A8AA-424833FF164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6;p10">
            <a:extLst>
              <a:ext uri="{FF2B5EF4-FFF2-40B4-BE49-F238E27FC236}">
                <a16:creationId xmlns:a16="http://schemas.microsoft.com/office/drawing/2014/main" id="{D9DCA355-87BB-4D1A-8A27-B9DCD3E21B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3;p10">
            <a:extLst>
              <a:ext uri="{FF2B5EF4-FFF2-40B4-BE49-F238E27FC236}">
                <a16:creationId xmlns:a16="http://schemas.microsoft.com/office/drawing/2014/main" id="{861D5F46-85B9-4B01-A6A6-0A1B25EE05A8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4;p10">
            <a:extLst>
              <a:ext uri="{FF2B5EF4-FFF2-40B4-BE49-F238E27FC236}">
                <a16:creationId xmlns:a16="http://schemas.microsoft.com/office/drawing/2014/main" id="{1AE36284-1F92-4EAD-9EAA-59FDECB7B091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5;p10">
            <a:extLst>
              <a:ext uri="{FF2B5EF4-FFF2-40B4-BE49-F238E27FC236}">
                <a16:creationId xmlns:a16="http://schemas.microsoft.com/office/drawing/2014/main" id="{859D9167-6B78-418F-8833-A0FE4EC72EC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6;p10">
            <a:extLst>
              <a:ext uri="{FF2B5EF4-FFF2-40B4-BE49-F238E27FC236}">
                <a16:creationId xmlns:a16="http://schemas.microsoft.com/office/drawing/2014/main" id="{2164E374-DC33-4286-B78C-10F0ED4D4D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21475" y="143710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3121475" y="1682363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3"/>
          </p:nvPr>
        </p:nvSpPr>
        <p:spPr>
          <a:xfrm>
            <a:off x="5961775" y="143710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5961775" y="168235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5"/>
          </p:nvPr>
        </p:nvSpPr>
        <p:spPr>
          <a:xfrm>
            <a:off x="3121475" y="3585512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6"/>
          </p:nvPr>
        </p:nvSpPr>
        <p:spPr>
          <a:xfrm>
            <a:off x="3121475" y="3830776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7"/>
          </p:nvPr>
        </p:nvSpPr>
        <p:spPr>
          <a:xfrm>
            <a:off x="5961775" y="358552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8"/>
          </p:nvPr>
        </p:nvSpPr>
        <p:spPr>
          <a:xfrm>
            <a:off x="5961775" y="383077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 hasCustomPrompt="1"/>
          </p:nvPr>
        </p:nvSpPr>
        <p:spPr>
          <a:xfrm>
            <a:off x="31214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13" hasCustomPrompt="1"/>
          </p:nvPr>
        </p:nvSpPr>
        <p:spPr>
          <a:xfrm>
            <a:off x="31214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4" hasCustomPrompt="1"/>
          </p:nvPr>
        </p:nvSpPr>
        <p:spPr>
          <a:xfrm>
            <a:off x="59617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5" hasCustomPrompt="1"/>
          </p:nvPr>
        </p:nvSpPr>
        <p:spPr>
          <a:xfrm>
            <a:off x="59617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73;p10">
            <a:extLst>
              <a:ext uri="{FF2B5EF4-FFF2-40B4-BE49-F238E27FC236}">
                <a16:creationId xmlns:a16="http://schemas.microsoft.com/office/drawing/2014/main" id="{C314E293-4659-4F95-839E-02617F516747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4;p10">
            <a:extLst>
              <a:ext uri="{FF2B5EF4-FFF2-40B4-BE49-F238E27FC236}">
                <a16:creationId xmlns:a16="http://schemas.microsoft.com/office/drawing/2014/main" id="{BB207C7E-CBCB-4E82-9DBE-2ADD97E5AED3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5;p10">
            <a:extLst>
              <a:ext uri="{FF2B5EF4-FFF2-40B4-BE49-F238E27FC236}">
                <a16:creationId xmlns:a16="http://schemas.microsoft.com/office/drawing/2014/main" id="{D56A39A8-85FA-4070-BBC4-9B758166744B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6;p10">
            <a:extLst>
              <a:ext uri="{FF2B5EF4-FFF2-40B4-BE49-F238E27FC236}">
                <a16:creationId xmlns:a16="http://schemas.microsoft.com/office/drawing/2014/main" id="{DC630C3F-4C96-4AF8-9BEE-194CA0650BB6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3BA118C3-D124-42D8-85EC-8F79B521B6BD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48B1E0C4-7349-4090-AE14-11503CE8D194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D7C2DE97-F57C-4A6A-997B-7F93153BD499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6AAEC9D7-270D-4712-91F6-5B63D5CBEDDB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EDBC57D7-4DDA-4714-BDB6-C5CEC99CF5C0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ED65C25C-2F50-45D7-8AD2-E84FB805039E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C15CE0C1-ACBD-4AFB-AEB9-55AA1228A7C1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72D1D976-44AD-4B9E-AC7D-447FC51402FD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1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60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bit.ly/2TtBDf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ctrTitle"/>
          </p:nvPr>
        </p:nvSpPr>
        <p:spPr>
          <a:xfrm>
            <a:off x="713225" y="812801"/>
            <a:ext cx="7035928" cy="21823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5400" dirty="0"/>
              <a:t>Presentación de proyecto </a:t>
            </a:r>
            <a:endParaRPr lang="es-CO" sz="5400" dirty="0">
              <a:solidFill>
                <a:schemeClr val="dk2"/>
              </a:solidFill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1"/>
          </p:nvPr>
        </p:nvSpPr>
        <p:spPr>
          <a:xfrm>
            <a:off x="713225" y="3343398"/>
            <a:ext cx="6668436" cy="180010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Swell Capital</a:t>
            </a:r>
          </a:p>
          <a:p>
            <a:pPr marL="0" indent="0"/>
            <a:r>
              <a:rPr lang="es-ES" sz="1400" dirty="0"/>
              <a:t>02 de marzo de 2021</a:t>
            </a:r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 algn="r"/>
            <a:endParaRPr lang="en-US" sz="1800" dirty="0"/>
          </a:p>
          <a:p>
            <a:pPr marL="0" lvl="0" indent="0" algn="r"/>
            <a:r>
              <a:rPr lang="en-US" sz="1800" dirty="0"/>
              <a:t>Iván Serrano</a:t>
            </a:r>
          </a:p>
          <a:p>
            <a:pPr marL="0" lvl="0" indent="0" algn="r"/>
            <a:r>
              <a:rPr lang="en-US" sz="1800" dirty="0"/>
              <a:t>Olga Serna</a:t>
            </a:r>
          </a:p>
        </p:txBody>
      </p:sp>
      <p:sp>
        <p:nvSpPr>
          <p:cNvPr id="161" name="Google Shape;161;p31"/>
          <p:cNvSpPr/>
          <p:nvPr/>
        </p:nvSpPr>
        <p:spPr>
          <a:xfrm>
            <a:off x="-13500" y="1424250"/>
            <a:ext cx="546600" cy="1498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;p2">
            <a:extLst>
              <a:ext uri="{FF2B5EF4-FFF2-40B4-BE49-F238E27FC236}">
                <a16:creationId xmlns:a16="http://schemas.microsoft.com/office/drawing/2014/main" id="{222195CB-994B-4674-9C92-DFC6EBC0F7FF}"/>
              </a:ext>
            </a:extLst>
          </p:cNvPr>
          <p:cNvSpPr/>
          <p:nvPr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;p2">
            <a:extLst>
              <a:ext uri="{FF2B5EF4-FFF2-40B4-BE49-F238E27FC236}">
                <a16:creationId xmlns:a16="http://schemas.microsoft.com/office/drawing/2014/main" id="{F3EAF617-DC82-4208-8F6B-99C3257F6C8D}"/>
              </a:ext>
            </a:extLst>
          </p:cNvPr>
          <p:cNvSpPr/>
          <p:nvPr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;p2">
            <a:extLst>
              <a:ext uri="{FF2B5EF4-FFF2-40B4-BE49-F238E27FC236}">
                <a16:creationId xmlns:a16="http://schemas.microsoft.com/office/drawing/2014/main" id="{FE056DC3-261E-4C76-87EC-5141C6DD6401}"/>
              </a:ext>
            </a:extLst>
          </p:cNvPr>
          <p:cNvSpPr/>
          <p:nvPr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56F16A07-CEA3-43F5-9F52-B85C84AB659C}"/>
              </a:ext>
            </a:extLst>
          </p:cNvPr>
          <p:cNvSpPr/>
          <p:nvPr/>
        </p:nvSpPr>
        <p:spPr>
          <a:xfrm>
            <a:off x="721425" y="4053622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383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/>
          <p:nvPr/>
        </p:nvSpPr>
        <p:spPr>
          <a:xfrm>
            <a:off x="585550" y="0"/>
            <a:ext cx="31023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339486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 dirty="0"/>
              <a:t>Oportunidades</a:t>
            </a:r>
            <a:br>
              <a:rPr lang="es-CO" dirty="0"/>
            </a:br>
            <a:br>
              <a:rPr lang="es-CO" dirty="0"/>
            </a:br>
            <a:r>
              <a:rPr lang="es-CO" sz="2000" dirty="0">
                <a:solidFill>
                  <a:schemeClr val="bg1"/>
                </a:solidFill>
              </a:rPr>
              <a:t>2. Extensión de la herramienta</a:t>
            </a:r>
            <a:br>
              <a:rPr lang="es-CO" sz="2000" dirty="0">
                <a:solidFill>
                  <a:schemeClr val="bg1"/>
                </a:solidFill>
              </a:rPr>
            </a:br>
            <a:br>
              <a:rPr lang="es-MX" dirty="0"/>
            </a:br>
            <a:endParaRPr dirty="0">
              <a:solidFill>
                <a:srgbClr val="FFFFFF"/>
              </a:solidFill>
            </a:endParaRPr>
          </a:p>
        </p:txBody>
      </p:sp>
      <p:sp>
        <p:nvSpPr>
          <p:cNvPr id="317" name="Google Shape;317;p43"/>
          <p:cNvSpPr txBox="1">
            <a:spLocks noGrp="1"/>
          </p:cNvSpPr>
          <p:nvPr>
            <p:ph type="subTitle" idx="4294967295"/>
          </p:nvPr>
        </p:nvSpPr>
        <p:spPr>
          <a:xfrm>
            <a:off x="4572000" y="765745"/>
            <a:ext cx="4357511" cy="1331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s-MX" sz="14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Análisis de costos de transacción asociados a la estrategia para cuantificar su eficiencia real en la generación de valor.</a:t>
            </a:r>
          </a:p>
        </p:txBody>
      </p:sp>
      <p:sp>
        <p:nvSpPr>
          <p:cNvPr id="318" name="Google Shape;318;p43"/>
          <p:cNvSpPr txBox="1">
            <a:spLocks noGrp="1"/>
          </p:cNvSpPr>
          <p:nvPr>
            <p:ph type="subTitle" idx="4294967295"/>
          </p:nvPr>
        </p:nvSpPr>
        <p:spPr>
          <a:xfrm>
            <a:off x="4572000" y="2281416"/>
            <a:ext cx="4357512" cy="1331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s-MX" sz="14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Aplicación del análisis para incluir varios activos en un mismo portafolio.</a:t>
            </a:r>
          </a:p>
        </p:txBody>
      </p:sp>
      <p:grpSp>
        <p:nvGrpSpPr>
          <p:cNvPr id="16" name="Google Shape;6234;p75">
            <a:extLst>
              <a:ext uri="{FF2B5EF4-FFF2-40B4-BE49-F238E27FC236}">
                <a16:creationId xmlns:a16="http://schemas.microsoft.com/office/drawing/2014/main" id="{A1F9608D-6A4E-4436-B06D-52FAFD7C6210}"/>
              </a:ext>
            </a:extLst>
          </p:cNvPr>
          <p:cNvGrpSpPr/>
          <p:nvPr/>
        </p:nvGrpSpPr>
        <p:grpSpPr>
          <a:xfrm>
            <a:off x="4070016" y="2281416"/>
            <a:ext cx="365438" cy="360001"/>
            <a:chOff x="-60991775" y="3376900"/>
            <a:chExt cx="315850" cy="311150"/>
          </a:xfrm>
          <a:solidFill>
            <a:srgbClr val="336699">
              <a:alpha val="60000"/>
            </a:srgbClr>
          </a:solidFill>
        </p:grpSpPr>
        <p:sp>
          <p:nvSpPr>
            <p:cNvPr id="17" name="Google Shape;6235;p75">
              <a:extLst>
                <a:ext uri="{FF2B5EF4-FFF2-40B4-BE49-F238E27FC236}">
                  <a16:creationId xmlns:a16="http://schemas.microsoft.com/office/drawing/2014/main" id="{CBA2DA23-708B-47A2-ADAB-FF912903B05E}"/>
                </a:ext>
              </a:extLst>
            </p:cNvPr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236;p75">
              <a:extLst>
                <a:ext uri="{FF2B5EF4-FFF2-40B4-BE49-F238E27FC236}">
                  <a16:creationId xmlns:a16="http://schemas.microsoft.com/office/drawing/2014/main" id="{13028540-AB64-4F85-B2C3-DACAAF4919D9}"/>
                </a:ext>
              </a:extLst>
            </p:cNvPr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237;p75">
              <a:extLst>
                <a:ext uri="{FF2B5EF4-FFF2-40B4-BE49-F238E27FC236}">
                  <a16:creationId xmlns:a16="http://schemas.microsoft.com/office/drawing/2014/main" id="{772E2100-116C-4722-A657-A89B3E3DAD0B}"/>
                </a:ext>
              </a:extLst>
            </p:cNvPr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7548;p77">
            <a:extLst>
              <a:ext uri="{FF2B5EF4-FFF2-40B4-BE49-F238E27FC236}">
                <a16:creationId xmlns:a16="http://schemas.microsoft.com/office/drawing/2014/main" id="{A44BFD49-FDE4-4447-B963-CBAAB73A1297}"/>
              </a:ext>
            </a:extLst>
          </p:cNvPr>
          <p:cNvGrpSpPr/>
          <p:nvPr/>
        </p:nvGrpSpPr>
        <p:grpSpPr>
          <a:xfrm>
            <a:off x="4081113" y="765745"/>
            <a:ext cx="354341" cy="356205"/>
            <a:chOff x="-45673275" y="3937700"/>
            <a:chExt cx="299325" cy="300900"/>
          </a:xfrm>
          <a:solidFill>
            <a:srgbClr val="336699">
              <a:alpha val="60000"/>
            </a:srgbClr>
          </a:solidFill>
        </p:grpSpPr>
        <p:sp>
          <p:nvSpPr>
            <p:cNvPr id="21" name="Google Shape;7549;p77">
              <a:extLst>
                <a:ext uri="{FF2B5EF4-FFF2-40B4-BE49-F238E27FC236}">
                  <a16:creationId xmlns:a16="http://schemas.microsoft.com/office/drawing/2014/main" id="{51E6D6D1-9C8B-4900-ADC9-A822DCBC9614}"/>
                </a:ext>
              </a:extLst>
            </p:cNvPr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550;p77">
              <a:extLst>
                <a:ext uri="{FF2B5EF4-FFF2-40B4-BE49-F238E27FC236}">
                  <a16:creationId xmlns:a16="http://schemas.microsoft.com/office/drawing/2014/main" id="{2CA918DE-03F2-4A26-9F2A-1D60D753F8C4}"/>
                </a:ext>
              </a:extLst>
            </p:cNvPr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551;p77">
              <a:extLst>
                <a:ext uri="{FF2B5EF4-FFF2-40B4-BE49-F238E27FC236}">
                  <a16:creationId xmlns:a16="http://schemas.microsoft.com/office/drawing/2014/main" id="{BA5C7023-D950-4308-8867-333587BF5F10}"/>
                </a:ext>
              </a:extLst>
            </p:cNvPr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552;p77">
              <a:extLst>
                <a:ext uri="{FF2B5EF4-FFF2-40B4-BE49-F238E27FC236}">
                  <a16:creationId xmlns:a16="http://schemas.microsoft.com/office/drawing/2014/main" id="{625EBA8F-700B-4C42-99AD-8BA140FCCABD}"/>
                </a:ext>
              </a:extLst>
            </p:cNvPr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553;p77">
              <a:extLst>
                <a:ext uri="{FF2B5EF4-FFF2-40B4-BE49-F238E27FC236}">
                  <a16:creationId xmlns:a16="http://schemas.microsoft.com/office/drawing/2014/main" id="{20C3DBB9-1EE8-491E-8083-8EA7C902CC93}"/>
                </a:ext>
              </a:extLst>
            </p:cNvPr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554;p77">
              <a:extLst>
                <a:ext uri="{FF2B5EF4-FFF2-40B4-BE49-F238E27FC236}">
                  <a16:creationId xmlns:a16="http://schemas.microsoft.com/office/drawing/2014/main" id="{BD66A3C2-C239-438B-A293-826FECA3B754}"/>
                </a:ext>
              </a:extLst>
            </p:cNvPr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319;p43">
            <a:extLst>
              <a:ext uri="{FF2B5EF4-FFF2-40B4-BE49-F238E27FC236}">
                <a16:creationId xmlns:a16="http://schemas.microsoft.com/office/drawing/2014/main" id="{149CB7F9-16F5-44AF-8E91-004329933375}"/>
              </a:ext>
            </a:extLst>
          </p:cNvPr>
          <p:cNvSpPr txBox="1">
            <a:spLocks/>
          </p:cNvSpPr>
          <p:nvPr/>
        </p:nvSpPr>
        <p:spPr>
          <a:xfrm>
            <a:off x="4572001" y="3797088"/>
            <a:ext cx="4357510" cy="133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s-MX" sz="14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Estandarización y automatización de otros procesos/análisis de </a:t>
            </a:r>
            <a:r>
              <a:rPr lang="es-MX" sz="14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Swell</a:t>
            </a:r>
            <a:r>
              <a:rPr lang="es-MX" sz="14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</a:p>
        </p:txBody>
      </p:sp>
      <p:grpSp>
        <p:nvGrpSpPr>
          <p:cNvPr id="28" name="Google Shape;5704;p73">
            <a:extLst>
              <a:ext uri="{FF2B5EF4-FFF2-40B4-BE49-F238E27FC236}">
                <a16:creationId xmlns:a16="http://schemas.microsoft.com/office/drawing/2014/main" id="{300CFE50-CAC3-4598-B0A2-DB0D2E81EC58}"/>
              </a:ext>
            </a:extLst>
          </p:cNvPr>
          <p:cNvGrpSpPr/>
          <p:nvPr/>
        </p:nvGrpSpPr>
        <p:grpSpPr>
          <a:xfrm>
            <a:off x="4143588" y="3797088"/>
            <a:ext cx="340573" cy="339271"/>
            <a:chOff x="898875" y="4399275"/>
            <a:chExt cx="483700" cy="481850"/>
          </a:xfrm>
          <a:solidFill>
            <a:srgbClr val="336699">
              <a:alpha val="60000"/>
            </a:srgbClr>
          </a:solidFill>
        </p:grpSpPr>
        <p:sp>
          <p:nvSpPr>
            <p:cNvPr id="29" name="Google Shape;5705;p73">
              <a:extLst>
                <a:ext uri="{FF2B5EF4-FFF2-40B4-BE49-F238E27FC236}">
                  <a16:creationId xmlns:a16="http://schemas.microsoft.com/office/drawing/2014/main" id="{5EFC03BE-DBCA-4E89-8D5C-A860DCD80BDC}"/>
                </a:ext>
              </a:extLst>
            </p:cNvPr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" name="Google Shape;5706;p73">
              <a:extLst>
                <a:ext uri="{FF2B5EF4-FFF2-40B4-BE49-F238E27FC236}">
                  <a16:creationId xmlns:a16="http://schemas.microsoft.com/office/drawing/2014/main" id="{41AD8737-08E4-43F3-AA54-471FD2650E13}"/>
                </a:ext>
              </a:extLst>
            </p:cNvPr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5707;p73">
              <a:extLst>
                <a:ext uri="{FF2B5EF4-FFF2-40B4-BE49-F238E27FC236}">
                  <a16:creationId xmlns:a16="http://schemas.microsoft.com/office/drawing/2014/main" id="{74E216CB-2973-4954-8E82-9FBDFECCC09D}"/>
                </a:ext>
              </a:extLst>
            </p:cNvPr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5708;p73">
              <a:extLst>
                <a:ext uri="{FF2B5EF4-FFF2-40B4-BE49-F238E27FC236}">
                  <a16:creationId xmlns:a16="http://schemas.microsoft.com/office/drawing/2014/main" id="{5E045DAE-C897-4FC1-9EC5-70BD04A9E909}"/>
                </a:ext>
              </a:extLst>
            </p:cNvPr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5709;p73">
              <a:extLst>
                <a:ext uri="{FF2B5EF4-FFF2-40B4-BE49-F238E27FC236}">
                  <a16:creationId xmlns:a16="http://schemas.microsoft.com/office/drawing/2014/main" id="{A996C338-152A-4F0E-AB44-8A46E385CE26}"/>
                </a:ext>
              </a:extLst>
            </p:cNvPr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5710;p73">
              <a:extLst>
                <a:ext uri="{FF2B5EF4-FFF2-40B4-BE49-F238E27FC236}">
                  <a16:creationId xmlns:a16="http://schemas.microsoft.com/office/drawing/2014/main" id="{C4732918-96B1-42A2-86F7-8C263DD46401}"/>
                </a:ext>
              </a:extLst>
            </p:cNvPr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5711;p73">
              <a:extLst>
                <a:ext uri="{FF2B5EF4-FFF2-40B4-BE49-F238E27FC236}">
                  <a16:creationId xmlns:a16="http://schemas.microsoft.com/office/drawing/2014/main" id="{70F72CB8-3E0D-4ED5-955C-966EC5D8AB86}"/>
                </a:ext>
              </a:extLst>
            </p:cNvPr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" name="Google Shape;5712;p73">
              <a:extLst>
                <a:ext uri="{FF2B5EF4-FFF2-40B4-BE49-F238E27FC236}">
                  <a16:creationId xmlns:a16="http://schemas.microsoft.com/office/drawing/2014/main" id="{C934B2A8-8787-4D67-A4FD-28A0FDEBD369}"/>
                </a:ext>
              </a:extLst>
            </p:cNvPr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910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/>
          <p:nvPr/>
        </p:nvSpPr>
        <p:spPr>
          <a:xfrm>
            <a:off x="585550" y="0"/>
            <a:ext cx="31023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2974625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 dirty="0"/>
              <a:t>Oportunidades</a:t>
            </a:r>
            <a:br>
              <a:rPr lang="es-CO" dirty="0"/>
            </a:br>
            <a:br>
              <a:rPr lang="es-CO" dirty="0"/>
            </a:br>
            <a:r>
              <a:rPr lang="es-CO" sz="2000" dirty="0">
                <a:solidFill>
                  <a:schemeClr val="bg1"/>
                </a:solidFill>
              </a:rPr>
              <a:t>3. Análisis cuantitativo</a:t>
            </a:r>
            <a:br>
              <a:rPr lang="es-CO" sz="2000" dirty="0">
                <a:solidFill>
                  <a:schemeClr val="bg1"/>
                </a:solidFill>
              </a:rPr>
            </a:br>
            <a:br>
              <a:rPr lang="es-CO" sz="2000" dirty="0">
                <a:solidFill>
                  <a:schemeClr val="bg1"/>
                </a:solidFill>
              </a:rPr>
            </a:br>
            <a:br>
              <a:rPr lang="es-MX" dirty="0"/>
            </a:br>
            <a:endParaRPr dirty="0">
              <a:solidFill>
                <a:srgbClr val="FFFFFF"/>
              </a:solidFill>
            </a:endParaRPr>
          </a:p>
        </p:txBody>
      </p:sp>
      <p:sp>
        <p:nvSpPr>
          <p:cNvPr id="317" name="Google Shape;317;p43"/>
          <p:cNvSpPr txBox="1">
            <a:spLocks noGrp="1"/>
          </p:cNvSpPr>
          <p:nvPr>
            <p:ph type="subTitle" idx="4294967295"/>
          </p:nvPr>
        </p:nvSpPr>
        <p:spPr>
          <a:xfrm>
            <a:off x="4574822" y="317410"/>
            <a:ext cx="4357511" cy="938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s-MX" sz="14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Identificación de patrones de retorno de las estrategias actuales mediante análisis de matrices de transición.</a:t>
            </a:r>
          </a:p>
        </p:txBody>
      </p:sp>
      <p:sp>
        <p:nvSpPr>
          <p:cNvPr id="318" name="Google Shape;318;p43"/>
          <p:cNvSpPr txBox="1">
            <a:spLocks noGrp="1"/>
          </p:cNvSpPr>
          <p:nvPr>
            <p:ph type="subTitle" idx="4294967295"/>
          </p:nvPr>
        </p:nvSpPr>
        <p:spPr>
          <a:xfrm>
            <a:off x="4574821" y="1364185"/>
            <a:ext cx="4357512" cy="1839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s-MX" sz="14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Calibración de estrategias ganadoras mediante la aplicación de técnicas de </a:t>
            </a:r>
            <a:r>
              <a:rPr lang="es-MX" sz="1400" i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machine </a:t>
            </a:r>
            <a:r>
              <a:rPr lang="es-MX" sz="1400" i="1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learning</a:t>
            </a:r>
            <a:r>
              <a:rPr lang="es-MX" sz="14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 simulación de Monte Carlo sobre el algoritmo. Esto permitiría, por ejemplo, determinar límites para los criterios y porcentajes de cierres parciales en donde se obtengan resultados óptimos.</a:t>
            </a:r>
          </a:p>
        </p:txBody>
      </p:sp>
      <p:sp>
        <p:nvSpPr>
          <p:cNvPr id="6" name="Google Shape;318;p43">
            <a:extLst>
              <a:ext uri="{FF2B5EF4-FFF2-40B4-BE49-F238E27FC236}">
                <a16:creationId xmlns:a16="http://schemas.microsoft.com/office/drawing/2014/main" id="{D450C3ED-E58D-4DB4-90C9-49B15B4C7725}"/>
              </a:ext>
            </a:extLst>
          </p:cNvPr>
          <p:cNvSpPr txBox="1">
            <a:spLocks/>
          </p:cNvSpPr>
          <p:nvPr/>
        </p:nvSpPr>
        <p:spPr>
          <a:xfrm>
            <a:off x="4574821" y="3382075"/>
            <a:ext cx="4357512" cy="1618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s-MX" sz="14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Estimación de modelos para diferentes activos y mercados que sirvan como insumo para la modificación/creación de estrategias de inversión, con base en técnicas de análisis cuantitativo como componentes principales y econometría.</a:t>
            </a:r>
          </a:p>
        </p:txBody>
      </p:sp>
      <p:grpSp>
        <p:nvGrpSpPr>
          <p:cNvPr id="7" name="Google Shape;5704;p73">
            <a:extLst>
              <a:ext uri="{FF2B5EF4-FFF2-40B4-BE49-F238E27FC236}">
                <a16:creationId xmlns:a16="http://schemas.microsoft.com/office/drawing/2014/main" id="{1F40074D-6862-4C5F-ADB9-D7EF8996A2E6}"/>
              </a:ext>
            </a:extLst>
          </p:cNvPr>
          <p:cNvGrpSpPr/>
          <p:nvPr/>
        </p:nvGrpSpPr>
        <p:grpSpPr>
          <a:xfrm>
            <a:off x="4143588" y="3382075"/>
            <a:ext cx="340573" cy="339271"/>
            <a:chOff x="898875" y="4399275"/>
            <a:chExt cx="483700" cy="481850"/>
          </a:xfrm>
          <a:solidFill>
            <a:srgbClr val="336699">
              <a:alpha val="60000"/>
            </a:srgbClr>
          </a:solidFill>
        </p:grpSpPr>
        <p:sp>
          <p:nvSpPr>
            <p:cNvPr id="8" name="Google Shape;5705;p73">
              <a:extLst>
                <a:ext uri="{FF2B5EF4-FFF2-40B4-BE49-F238E27FC236}">
                  <a16:creationId xmlns:a16="http://schemas.microsoft.com/office/drawing/2014/main" id="{B7DBBD0A-07E5-498D-BB77-623FD0A7157F}"/>
                </a:ext>
              </a:extLst>
            </p:cNvPr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5706;p73">
              <a:extLst>
                <a:ext uri="{FF2B5EF4-FFF2-40B4-BE49-F238E27FC236}">
                  <a16:creationId xmlns:a16="http://schemas.microsoft.com/office/drawing/2014/main" id="{60D17EEF-8ED5-4080-B2C1-006D4E0A212A}"/>
                </a:ext>
              </a:extLst>
            </p:cNvPr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5707;p73">
              <a:extLst>
                <a:ext uri="{FF2B5EF4-FFF2-40B4-BE49-F238E27FC236}">
                  <a16:creationId xmlns:a16="http://schemas.microsoft.com/office/drawing/2014/main" id="{F6F72437-ED8C-4E49-8D79-7E1817D0A8F0}"/>
                </a:ext>
              </a:extLst>
            </p:cNvPr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708;p73">
              <a:extLst>
                <a:ext uri="{FF2B5EF4-FFF2-40B4-BE49-F238E27FC236}">
                  <a16:creationId xmlns:a16="http://schemas.microsoft.com/office/drawing/2014/main" id="{064BF01A-8691-4B9D-B350-836B76BB1E8A}"/>
                </a:ext>
              </a:extLst>
            </p:cNvPr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5709;p73">
              <a:extLst>
                <a:ext uri="{FF2B5EF4-FFF2-40B4-BE49-F238E27FC236}">
                  <a16:creationId xmlns:a16="http://schemas.microsoft.com/office/drawing/2014/main" id="{918C5422-4BEE-4A7D-A973-42C59930355F}"/>
                </a:ext>
              </a:extLst>
            </p:cNvPr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5710;p73">
              <a:extLst>
                <a:ext uri="{FF2B5EF4-FFF2-40B4-BE49-F238E27FC236}">
                  <a16:creationId xmlns:a16="http://schemas.microsoft.com/office/drawing/2014/main" id="{71EF96CD-DFEC-402B-BA66-E8AE120BA590}"/>
                </a:ext>
              </a:extLst>
            </p:cNvPr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5711;p73">
              <a:extLst>
                <a:ext uri="{FF2B5EF4-FFF2-40B4-BE49-F238E27FC236}">
                  <a16:creationId xmlns:a16="http://schemas.microsoft.com/office/drawing/2014/main" id="{4C2C40A7-1DAB-4803-B0CB-E3241F81A663}"/>
                </a:ext>
              </a:extLst>
            </p:cNvPr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5712;p73">
              <a:extLst>
                <a:ext uri="{FF2B5EF4-FFF2-40B4-BE49-F238E27FC236}">
                  <a16:creationId xmlns:a16="http://schemas.microsoft.com/office/drawing/2014/main" id="{AC71098A-44A0-487A-9485-605CB407E6D7}"/>
                </a:ext>
              </a:extLst>
            </p:cNvPr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" name="Google Shape;6234;p75">
            <a:extLst>
              <a:ext uri="{FF2B5EF4-FFF2-40B4-BE49-F238E27FC236}">
                <a16:creationId xmlns:a16="http://schemas.microsoft.com/office/drawing/2014/main" id="{9331C821-A927-4051-A997-871A827A958D}"/>
              </a:ext>
            </a:extLst>
          </p:cNvPr>
          <p:cNvGrpSpPr/>
          <p:nvPr/>
        </p:nvGrpSpPr>
        <p:grpSpPr>
          <a:xfrm>
            <a:off x="4070016" y="1364185"/>
            <a:ext cx="365438" cy="360001"/>
            <a:chOff x="-60991775" y="3376900"/>
            <a:chExt cx="315850" cy="311150"/>
          </a:xfrm>
          <a:solidFill>
            <a:srgbClr val="336699">
              <a:alpha val="60000"/>
            </a:srgbClr>
          </a:solidFill>
        </p:grpSpPr>
        <p:sp>
          <p:nvSpPr>
            <p:cNvPr id="17" name="Google Shape;6235;p75">
              <a:extLst>
                <a:ext uri="{FF2B5EF4-FFF2-40B4-BE49-F238E27FC236}">
                  <a16:creationId xmlns:a16="http://schemas.microsoft.com/office/drawing/2014/main" id="{5BB7020D-60C5-4118-A600-80069F9F794D}"/>
                </a:ext>
              </a:extLst>
            </p:cNvPr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236;p75">
              <a:extLst>
                <a:ext uri="{FF2B5EF4-FFF2-40B4-BE49-F238E27FC236}">
                  <a16:creationId xmlns:a16="http://schemas.microsoft.com/office/drawing/2014/main" id="{3104D029-C9F9-4945-B685-59B5382CD5BD}"/>
                </a:ext>
              </a:extLst>
            </p:cNvPr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237;p75">
              <a:extLst>
                <a:ext uri="{FF2B5EF4-FFF2-40B4-BE49-F238E27FC236}">
                  <a16:creationId xmlns:a16="http://schemas.microsoft.com/office/drawing/2014/main" id="{EE34C1CF-9C39-42EF-B0C5-F0AD6C130C3E}"/>
                </a:ext>
              </a:extLst>
            </p:cNvPr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7548;p77">
            <a:extLst>
              <a:ext uri="{FF2B5EF4-FFF2-40B4-BE49-F238E27FC236}">
                <a16:creationId xmlns:a16="http://schemas.microsoft.com/office/drawing/2014/main" id="{DF905F1D-7F8E-4DE3-97A6-3C1229B67B6F}"/>
              </a:ext>
            </a:extLst>
          </p:cNvPr>
          <p:cNvGrpSpPr/>
          <p:nvPr/>
        </p:nvGrpSpPr>
        <p:grpSpPr>
          <a:xfrm>
            <a:off x="4081113" y="317410"/>
            <a:ext cx="354341" cy="356205"/>
            <a:chOff x="-45673275" y="3937700"/>
            <a:chExt cx="299325" cy="300900"/>
          </a:xfrm>
          <a:solidFill>
            <a:srgbClr val="336699">
              <a:alpha val="60000"/>
            </a:srgbClr>
          </a:solidFill>
        </p:grpSpPr>
        <p:sp>
          <p:nvSpPr>
            <p:cNvPr id="21" name="Google Shape;7549;p77">
              <a:extLst>
                <a:ext uri="{FF2B5EF4-FFF2-40B4-BE49-F238E27FC236}">
                  <a16:creationId xmlns:a16="http://schemas.microsoft.com/office/drawing/2014/main" id="{274BBCA2-FD8D-444B-83B2-1AEB7E77DF02}"/>
                </a:ext>
              </a:extLst>
            </p:cNvPr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550;p77">
              <a:extLst>
                <a:ext uri="{FF2B5EF4-FFF2-40B4-BE49-F238E27FC236}">
                  <a16:creationId xmlns:a16="http://schemas.microsoft.com/office/drawing/2014/main" id="{863153A3-55D3-42CD-B89F-C10FC62BFE0C}"/>
                </a:ext>
              </a:extLst>
            </p:cNvPr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551;p77">
              <a:extLst>
                <a:ext uri="{FF2B5EF4-FFF2-40B4-BE49-F238E27FC236}">
                  <a16:creationId xmlns:a16="http://schemas.microsoft.com/office/drawing/2014/main" id="{856BFDC2-C850-458F-B357-E82BF1E4C560}"/>
                </a:ext>
              </a:extLst>
            </p:cNvPr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552;p77">
              <a:extLst>
                <a:ext uri="{FF2B5EF4-FFF2-40B4-BE49-F238E27FC236}">
                  <a16:creationId xmlns:a16="http://schemas.microsoft.com/office/drawing/2014/main" id="{D960AE44-AB85-452F-AA71-128DB22C924C}"/>
                </a:ext>
              </a:extLst>
            </p:cNvPr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553;p77">
              <a:extLst>
                <a:ext uri="{FF2B5EF4-FFF2-40B4-BE49-F238E27FC236}">
                  <a16:creationId xmlns:a16="http://schemas.microsoft.com/office/drawing/2014/main" id="{F82F6B80-53AA-4E94-870C-20CC9B5BA63F}"/>
                </a:ext>
              </a:extLst>
            </p:cNvPr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554;p77">
              <a:extLst>
                <a:ext uri="{FF2B5EF4-FFF2-40B4-BE49-F238E27FC236}">
                  <a16:creationId xmlns:a16="http://schemas.microsoft.com/office/drawing/2014/main" id="{01629A4B-016D-4A7F-BF9A-3F98DE460265}"/>
                </a:ext>
              </a:extLst>
            </p:cNvPr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50210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10;p35">
            <a:extLst>
              <a:ext uri="{FF2B5EF4-FFF2-40B4-BE49-F238E27FC236}">
                <a16:creationId xmlns:a16="http://schemas.microsoft.com/office/drawing/2014/main" id="{06AA5719-D1A8-4612-9E94-24C541D4EA09}"/>
              </a:ext>
            </a:extLst>
          </p:cNvPr>
          <p:cNvSpPr/>
          <p:nvPr/>
        </p:nvSpPr>
        <p:spPr>
          <a:xfrm>
            <a:off x="4197433" y="0"/>
            <a:ext cx="384251" cy="41490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5209662" y="2244875"/>
            <a:ext cx="375145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O" dirty="0"/>
              <a:t>Proyecto análisis de datos</a:t>
            </a:r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 idx="2"/>
          </p:nvPr>
        </p:nvSpPr>
        <p:spPr>
          <a:xfrm>
            <a:off x="5209675" y="1290625"/>
            <a:ext cx="3221100" cy="10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2" name="Google Shape;210;p35">
            <a:extLst>
              <a:ext uri="{FF2B5EF4-FFF2-40B4-BE49-F238E27FC236}">
                <a16:creationId xmlns:a16="http://schemas.microsoft.com/office/drawing/2014/main" id="{8E522A3C-CEE7-4376-95A1-7D2110EA81AA}"/>
              </a:ext>
            </a:extLst>
          </p:cNvPr>
          <p:cNvSpPr/>
          <p:nvPr/>
        </p:nvSpPr>
        <p:spPr>
          <a:xfrm>
            <a:off x="4198762" y="4141048"/>
            <a:ext cx="384251" cy="9398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5496;p73">
            <a:extLst>
              <a:ext uri="{FF2B5EF4-FFF2-40B4-BE49-F238E27FC236}">
                <a16:creationId xmlns:a16="http://schemas.microsoft.com/office/drawing/2014/main" id="{663D01A1-7BAA-4BD9-B277-5BFACCD81FD1}"/>
              </a:ext>
            </a:extLst>
          </p:cNvPr>
          <p:cNvGrpSpPr>
            <a:grpSpLocks noChangeAspect="1"/>
          </p:cNvGrpSpPr>
          <p:nvPr/>
        </p:nvGrpSpPr>
        <p:grpSpPr>
          <a:xfrm>
            <a:off x="548640" y="1188720"/>
            <a:ext cx="2882685" cy="2847818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14" name="Google Shape;5497;p73">
              <a:extLst>
                <a:ext uri="{FF2B5EF4-FFF2-40B4-BE49-F238E27FC236}">
                  <a16:creationId xmlns:a16="http://schemas.microsoft.com/office/drawing/2014/main" id="{2B1F8ED2-61E1-4E7A-9D69-B026D94824EB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5498;p73">
              <a:extLst>
                <a:ext uri="{FF2B5EF4-FFF2-40B4-BE49-F238E27FC236}">
                  <a16:creationId xmlns:a16="http://schemas.microsoft.com/office/drawing/2014/main" id="{4F3E8507-024E-4607-9A05-17B309A74FEC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499;p73">
              <a:extLst>
                <a:ext uri="{FF2B5EF4-FFF2-40B4-BE49-F238E27FC236}">
                  <a16:creationId xmlns:a16="http://schemas.microsoft.com/office/drawing/2014/main" id="{82E54D27-A971-4933-A95C-321E673E2560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500;p73">
              <a:extLst>
                <a:ext uri="{FF2B5EF4-FFF2-40B4-BE49-F238E27FC236}">
                  <a16:creationId xmlns:a16="http://schemas.microsoft.com/office/drawing/2014/main" id="{518F21CD-9A12-41B7-B202-D657EE082AD1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501;p73">
              <a:extLst>
                <a:ext uri="{FF2B5EF4-FFF2-40B4-BE49-F238E27FC236}">
                  <a16:creationId xmlns:a16="http://schemas.microsoft.com/office/drawing/2014/main" id="{77AA41E6-6F0A-467E-8E04-4C7A40807394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159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119743"/>
            <a:ext cx="8817429" cy="4909456"/>
          </a:xfrm>
        </p:spPr>
        <p:txBody>
          <a:bodyPr/>
          <a:lstStyle/>
          <a:p>
            <a:pPr marL="114300" indent="0"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“Se propone proyecto para optimizar estrategias actuales”.</a:t>
            </a:r>
            <a:endParaRPr lang="es-MX" sz="16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9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Objetivos específicos: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</a:t>
            </a:r>
            <a:r>
              <a:rPr lang="es-MX" sz="1600" i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</a:t>
            </a: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estrategias actuales”.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Construcción de un portafolio que sigue el algoritmo de órdenes de acuerdo a la estrategia definida por </a:t>
            </a:r>
            <a:r>
              <a:rPr lang="es-MX" sz="12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para calcular estadísticas históricas de retorno/riesgo.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“Optimización de estrategias actuales”.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 los parámetros (SL, TP) utilizado en las estrategias actuales.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Desarrollo de un modelo de optimización de los parámetros para mejorar el desempeño de la estrategia.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FF000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“Desarrollo de variantes a estrategias actuales mediante el análisis de performance en varios activos, utilizando herramientas sofisticadas de análisis estadístico”.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del modelo utilizado para crear la señal de estrategias actuales.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Desarrollo de modelos que buscan optimizar la efectividad de la  señal.</a:t>
            </a:r>
            <a:endParaRPr lang="es-MX" sz="1200" i="1" dirty="0">
              <a:solidFill>
                <a:srgbClr val="FF000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Duración: 12 semanas (144 horas).</a:t>
            </a: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Output: optimización de estrategias actuales con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backtests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probados en varios activos.</a:t>
            </a:r>
            <a:endParaRPr lang="es-CO" sz="16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algn="l"/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254370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08EA3A2-8D9E-4CDA-BD58-22C55FC2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7" y="111344"/>
            <a:ext cx="3858900" cy="521100"/>
          </a:xfrm>
        </p:spPr>
        <p:txBody>
          <a:bodyPr/>
          <a:lstStyle/>
          <a:p>
            <a:r>
              <a:rPr lang="es-CO" dirty="0"/>
              <a:t>Cronograma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5080EB-A3AD-4F0E-8239-8A45840BC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719137"/>
            <a:ext cx="8248650" cy="3705225"/>
          </a:xfrm>
          <a:prstGeom prst="rect">
            <a:avLst/>
          </a:prstGeom>
        </p:spPr>
      </p:pic>
      <p:grpSp>
        <p:nvGrpSpPr>
          <p:cNvPr id="4" name="Google Shape;5496;p73">
            <a:extLst>
              <a:ext uri="{FF2B5EF4-FFF2-40B4-BE49-F238E27FC236}">
                <a16:creationId xmlns:a16="http://schemas.microsoft.com/office/drawing/2014/main" id="{F76F9885-B262-418F-A2A0-44390A89C944}"/>
              </a:ext>
            </a:extLst>
          </p:cNvPr>
          <p:cNvGrpSpPr>
            <a:grpSpLocks noChangeAspect="1"/>
          </p:cNvGrpSpPr>
          <p:nvPr/>
        </p:nvGrpSpPr>
        <p:grpSpPr>
          <a:xfrm>
            <a:off x="4641450" y="1297492"/>
            <a:ext cx="198040" cy="195642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7" name="Google Shape;5497;p73">
              <a:extLst>
                <a:ext uri="{FF2B5EF4-FFF2-40B4-BE49-F238E27FC236}">
                  <a16:creationId xmlns:a16="http://schemas.microsoft.com/office/drawing/2014/main" id="{FBB2E84B-FFDB-4AAA-9B8D-1126C89051D9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5498;p73">
              <a:extLst>
                <a:ext uri="{FF2B5EF4-FFF2-40B4-BE49-F238E27FC236}">
                  <a16:creationId xmlns:a16="http://schemas.microsoft.com/office/drawing/2014/main" id="{1BA31B9A-3E09-4314-8739-811D86D586DD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5499;p73">
              <a:extLst>
                <a:ext uri="{FF2B5EF4-FFF2-40B4-BE49-F238E27FC236}">
                  <a16:creationId xmlns:a16="http://schemas.microsoft.com/office/drawing/2014/main" id="{9329B5BB-A091-414E-8BAB-4C22FF5ECA76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5500;p73">
              <a:extLst>
                <a:ext uri="{FF2B5EF4-FFF2-40B4-BE49-F238E27FC236}">
                  <a16:creationId xmlns:a16="http://schemas.microsoft.com/office/drawing/2014/main" id="{F627E3A5-CF89-45E3-9897-1AA472792CB5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501;p73">
              <a:extLst>
                <a:ext uri="{FF2B5EF4-FFF2-40B4-BE49-F238E27FC236}">
                  <a16:creationId xmlns:a16="http://schemas.microsoft.com/office/drawing/2014/main" id="{A558FA3E-F502-491B-89C5-B5328D9E1B26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0070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6607;p75">
            <a:extLst>
              <a:ext uri="{FF2B5EF4-FFF2-40B4-BE49-F238E27FC236}">
                <a16:creationId xmlns:a16="http://schemas.microsoft.com/office/drawing/2014/main" id="{FFEC01EC-8CF7-4128-AA17-AD26B4A03091}"/>
              </a:ext>
            </a:extLst>
          </p:cNvPr>
          <p:cNvGrpSpPr>
            <a:grpSpLocks noChangeAspect="1"/>
          </p:cNvGrpSpPr>
          <p:nvPr/>
        </p:nvGrpSpPr>
        <p:grpSpPr>
          <a:xfrm>
            <a:off x="3085864" y="733839"/>
            <a:ext cx="992732" cy="992732"/>
            <a:chOff x="2037825" y="3254050"/>
            <a:chExt cx="296175" cy="296175"/>
          </a:xfrm>
          <a:solidFill>
            <a:srgbClr val="336699">
              <a:alpha val="60000"/>
            </a:srgbClr>
          </a:solidFill>
        </p:grpSpPr>
        <p:sp>
          <p:nvSpPr>
            <p:cNvPr id="4" name="Google Shape;6608;p75">
              <a:extLst>
                <a:ext uri="{FF2B5EF4-FFF2-40B4-BE49-F238E27FC236}">
                  <a16:creationId xmlns:a16="http://schemas.microsoft.com/office/drawing/2014/main" id="{575F9F67-9C79-4314-ABE9-9F9FE1A9AF2A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609;p75">
              <a:extLst>
                <a:ext uri="{FF2B5EF4-FFF2-40B4-BE49-F238E27FC236}">
                  <a16:creationId xmlns:a16="http://schemas.microsoft.com/office/drawing/2014/main" id="{3E9FB79C-AF05-4129-8B53-CC6295F6EA2E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10;p75">
              <a:extLst>
                <a:ext uri="{FF2B5EF4-FFF2-40B4-BE49-F238E27FC236}">
                  <a16:creationId xmlns:a16="http://schemas.microsoft.com/office/drawing/2014/main" id="{830156C9-1C2B-4577-9129-1679B2204FB9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11;p75">
              <a:extLst>
                <a:ext uri="{FF2B5EF4-FFF2-40B4-BE49-F238E27FC236}">
                  <a16:creationId xmlns:a16="http://schemas.microsoft.com/office/drawing/2014/main" id="{23CEFD9C-C28C-4576-98DC-AE18AA4BB959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12;p75">
              <a:extLst>
                <a:ext uri="{FF2B5EF4-FFF2-40B4-BE49-F238E27FC236}">
                  <a16:creationId xmlns:a16="http://schemas.microsoft.com/office/drawing/2014/main" id="{AC623D55-A2E8-4FCA-BA8C-EA8675C0B969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13;p75">
              <a:extLst>
                <a:ext uri="{FF2B5EF4-FFF2-40B4-BE49-F238E27FC236}">
                  <a16:creationId xmlns:a16="http://schemas.microsoft.com/office/drawing/2014/main" id="{6F5449CF-AFB6-40A3-96E5-4BDEFB91B034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6728;p76">
            <a:extLst>
              <a:ext uri="{FF2B5EF4-FFF2-40B4-BE49-F238E27FC236}">
                <a16:creationId xmlns:a16="http://schemas.microsoft.com/office/drawing/2014/main" id="{50A19DA8-B070-42CC-A38F-988D2786954B}"/>
              </a:ext>
            </a:extLst>
          </p:cNvPr>
          <p:cNvGrpSpPr>
            <a:grpSpLocks noChangeAspect="1"/>
          </p:cNvGrpSpPr>
          <p:nvPr/>
        </p:nvGrpSpPr>
        <p:grpSpPr>
          <a:xfrm>
            <a:off x="7381137" y="748969"/>
            <a:ext cx="982906" cy="977602"/>
            <a:chOff x="-35482200" y="3561225"/>
            <a:chExt cx="292225" cy="290650"/>
          </a:xfrm>
          <a:solidFill>
            <a:srgbClr val="336699">
              <a:alpha val="60000"/>
            </a:srgbClr>
          </a:solidFill>
        </p:grpSpPr>
        <p:sp>
          <p:nvSpPr>
            <p:cNvPr id="11" name="Google Shape;6729;p76">
              <a:extLst>
                <a:ext uri="{FF2B5EF4-FFF2-40B4-BE49-F238E27FC236}">
                  <a16:creationId xmlns:a16="http://schemas.microsoft.com/office/drawing/2014/main" id="{BE3BB896-88FB-4E77-AF36-5D7FAFFFEFEC}"/>
                </a:ext>
              </a:extLst>
            </p:cNvPr>
            <p:cNvSpPr/>
            <p:nvPr/>
          </p:nvSpPr>
          <p:spPr>
            <a:xfrm>
              <a:off x="-35482200" y="3749475"/>
              <a:ext cx="292225" cy="102400"/>
            </a:xfrm>
            <a:custGeom>
              <a:avLst/>
              <a:gdLst/>
              <a:ahLst/>
              <a:cxnLst/>
              <a:rect l="l" t="t" r="r" b="b"/>
              <a:pathLst>
                <a:path w="11689" h="4096" extrusionOk="0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730;p76">
              <a:extLst>
                <a:ext uri="{FF2B5EF4-FFF2-40B4-BE49-F238E27FC236}">
                  <a16:creationId xmlns:a16="http://schemas.microsoft.com/office/drawing/2014/main" id="{8E437C74-DCBF-4480-854A-79A9ED377D22}"/>
                </a:ext>
              </a:extLst>
            </p:cNvPr>
            <p:cNvSpPr/>
            <p:nvPr/>
          </p:nvSpPr>
          <p:spPr>
            <a:xfrm>
              <a:off x="-35371150" y="35612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31;p76">
              <a:extLst>
                <a:ext uri="{FF2B5EF4-FFF2-40B4-BE49-F238E27FC236}">
                  <a16:creationId xmlns:a16="http://schemas.microsoft.com/office/drawing/2014/main" id="{72FBC069-7078-4E33-94B0-630377E4AA46}"/>
                </a:ext>
              </a:extLst>
            </p:cNvPr>
            <p:cNvSpPr/>
            <p:nvPr/>
          </p:nvSpPr>
          <p:spPr>
            <a:xfrm>
              <a:off x="-35405025" y="3647075"/>
              <a:ext cx="136275" cy="119750"/>
            </a:xfrm>
            <a:custGeom>
              <a:avLst/>
              <a:gdLst/>
              <a:ahLst/>
              <a:cxnLst/>
              <a:rect l="l" t="t" r="r" b="b"/>
              <a:pathLst>
                <a:path w="5451" h="4790" extrusionOk="0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5496;p73">
            <a:extLst>
              <a:ext uri="{FF2B5EF4-FFF2-40B4-BE49-F238E27FC236}">
                <a16:creationId xmlns:a16="http://schemas.microsoft.com/office/drawing/2014/main" id="{598672DB-48C8-4C3C-9940-0BB9458E2B94}"/>
              </a:ext>
            </a:extLst>
          </p:cNvPr>
          <p:cNvGrpSpPr>
            <a:grpSpLocks noChangeAspect="1"/>
          </p:cNvGrpSpPr>
          <p:nvPr/>
        </p:nvGrpSpPr>
        <p:grpSpPr>
          <a:xfrm>
            <a:off x="5099053" y="3728176"/>
            <a:ext cx="982906" cy="971006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15" name="Google Shape;5497;p73">
              <a:extLst>
                <a:ext uri="{FF2B5EF4-FFF2-40B4-BE49-F238E27FC236}">
                  <a16:creationId xmlns:a16="http://schemas.microsoft.com/office/drawing/2014/main" id="{6104C40D-B030-4886-824C-4FA4B5AF2FF3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498;p73">
              <a:extLst>
                <a:ext uri="{FF2B5EF4-FFF2-40B4-BE49-F238E27FC236}">
                  <a16:creationId xmlns:a16="http://schemas.microsoft.com/office/drawing/2014/main" id="{CB9EA23C-983C-4203-82DE-28F079B4D6C8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499;p73">
              <a:extLst>
                <a:ext uri="{FF2B5EF4-FFF2-40B4-BE49-F238E27FC236}">
                  <a16:creationId xmlns:a16="http://schemas.microsoft.com/office/drawing/2014/main" id="{7A3CCC44-276F-4FC6-8BB9-E3D06C098D84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500;p73">
              <a:extLst>
                <a:ext uri="{FF2B5EF4-FFF2-40B4-BE49-F238E27FC236}">
                  <a16:creationId xmlns:a16="http://schemas.microsoft.com/office/drawing/2014/main" id="{808B92FB-C1F7-4364-9149-B2FE39D3BD11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501;p73">
              <a:extLst>
                <a:ext uri="{FF2B5EF4-FFF2-40B4-BE49-F238E27FC236}">
                  <a16:creationId xmlns:a16="http://schemas.microsoft.com/office/drawing/2014/main" id="{350A17B0-D301-4DF0-87DF-61B5B48ED5B1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" name="Google Shape;172;p33">
            <a:extLst>
              <a:ext uri="{FF2B5EF4-FFF2-40B4-BE49-F238E27FC236}">
                <a16:creationId xmlns:a16="http://schemas.microsoft.com/office/drawing/2014/main" id="{0D11A571-75FA-4520-9489-3316BCD7B175}"/>
              </a:ext>
            </a:extLst>
          </p:cNvPr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Título 26">
            <a:extLst>
              <a:ext uri="{FF2B5EF4-FFF2-40B4-BE49-F238E27FC236}">
                <a16:creationId xmlns:a16="http://schemas.microsoft.com/office/drawing/2014/main" id="{68C47D13-8B05-4870-B5E8-3FFFD51D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1" y="539500"/>
            <a:ext cx="1984200" cy="521100"/>
          </a:xfrm>
        </p:spPr>
        <p:txBody>
          <a:bodyPr/>
          <a:lstStyle/>
          <a:p>
            <a:pPr algn="ctr"/>
            <a:r>
              <a:rPr lang="es-CO" dirty="0"/>
              <a:t>¡Gracias!</a:t>
            </a:r>
          </a:p>
        </p:txBody>
      </p:sp>
      <p:sp>
        <p:nvSpPr>
          <p:cNvPr id="25" name="Google Shape;138;p24">
            <a:extLst>
              <a:ext uri="{FF2B5EF4-FFF2-40B4-BE49-F238E27FC236}">
                <a16:creationId xmlns:a16="http://schemas.microsoft.com/office/drawing/2014/main" id="{32F82714-966C-4D12-8AC4-17151FD8449A}"/>
              </a:ext>
            </a:extLst>
          </p:cNvPr>
          <p:cNvSpPr txBox="1"/>
          <p:nvPr/>
        </p:nvSpPr>
        <p:spPr>
          <a:xfrm>
            <a:off x="466550" y="4756212"/>
            <a:ext cx="8669716" cy="37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300"/>
              </a:spcBef>
            </a:pP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presentation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based on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template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000" dirty="0">
              <a:solidFill>
                <a:schemeClr val="bg1">
                  <a:lumMod val="75000"/>
                </a:schemeClr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3" name="Google Shape;6929;p76">
            <a:extLst>
              <a:ext uri="{FF2B5EF4-FFF2-40B4-BE49-F238E27FC236}">
                <a16:creationId xmlns:a16="http://schemas.microsoft.com/office/drawing/2014/main" id="{F24FD540-D937-4D35-9806-BBE28FF7C4FA}"/>
              </a:ext>
            </a:extLst>
          </p:cNvPr>
          <p:cNvGrpSpPr/>
          <p:nvPr/>
        </p:nvGrpSpPr>
        <p:grpSpPr>
          <a:xfrm>
            <a:off x="4986826" y="1300071"/>
            <a:ext cx="1519390" cy="1512628"/>
            <a:chOff x="-30735200" y="3552550"/>
            <a:chExt cx="292225" cy="290925"/>
          </a:xfrm>
          <a:solidFill>
            <a:srgbClr val="336699">
              <a:alpha val="60000"/>
            </a:srgbClr>
          </a:solidFill>
        </p:grpSpPr>
        <p:sp>
          <p:nvSpPr>
            <p:cNvPr id="34" name="Google Shape;6930;p76">
              <a:extLst>
                <a:ext uri="{FF2B5EF4-FFF2-40B4-BE49-F238E27FC236}">
                  <a16:creationId xmlns:a16="http://schemas.microsoft.com/office/drawing/2014/main" id="{BBB23BA1-78B0-4D71-8FC4-C00EF11FBF1E}"/>
                </a:ext>
              </a:extLst>
            </p:cNvPr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31;p76">
              <a:extLst>
                <a:ext uri="{FF2B5EF4-FFF2-40B4-BE49-F238E27FC236}">
                  <a16:creationId xmlns:a16="http://schemas.microsoft.com/office/drawing/2014/main" id="{E6977EEA-DA18-43A3-883F-0BB2D2A931EF}"/>
                </a:ext>
              </a:extLst>
            </p:cNvPr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Elipse 25">
            <a:extLst>
              <a:ext uri="{FF2B5EF4-FFF2-40B4-BE49-F238E27FC236}">
                <a16:creationId xmlns:a16="http://schemas.microsoft.com/office/drawing/2014/main" id="{3FB0CDF4-F151-4C0F-A4A0-B06326ECE7D1}"/>
              </a:ext>
            </a:extLst>
          </p:cNvPr>
          <p:cNvSpPr/>
          <p:nvPr/>
        </p:nvSpPr>
        <p:spPr>
          <a:xfrm>
            <a:off x="4141826" y="429226"/>
            <a:ext cx="3198107" cy="3198107"/>
          </a:xfrm>
          <a:prstGeom prst="ellipse">
            <a:avLst/>
          </a:prstGeom>
          <a:noFill/>
          <a:ln w="76200">
            <a:solidFill>
              <a:srgbClr val="3366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660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74" name="Google Shape;174;p33"/>
          <p:cNvSpPr txBox="1">
            <a:spLocks noGrp="1"/>
          </p:cNvSpPr>
          <p:nvPr>
            <p:ph type="subTitle" idx="1"/>
          </p:nvPr>
        </p:nvSpPr>
        <p:spPr>
          <a:xfrm>
            <a:off x="3121475" y="831617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/>
              <a:t>Equipo</a:t>
            </a:r>
          </a:p>
        </p:txBody>
      </p:sp>
      <p:sp>
        <p:nvSpPr>
          <p:cNvPr id="175" name="Google Shape;175;p33"/>
          <p:cNvSpPr txBox="1">
            <a:spLocks noGrp="1"/>
          </p:cNvSpPr>
          <p:nvPr>
            <p:ph type="subTitle" idx="2"/>
          </p:nvPr>
        </p:nvSpPr>
        <p:spPr>
          <a:xfrm>
            <a:off x="3121475" y="107688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Perfil de los integrantes</a:t>
            </a:r>
          </a:p>
        </p:txBody>
      </p:sp>
      <p:sp>
        <p:nvSpPr>
          <p:cNvPr id="176" name="Google Shape;176;p33"/>
          <p:cNvSpPr txBox="1">
            <a:spLocks noGrp="1"/>
          </p:cNvSpPr>
          <p:nvPr>
            <p:ph type="subTitle" idx="3"/>
          </p:nvPr>
        </p:nvSpPr>
        <p:spPr>
          <a:xfrm>
            <a:off x="3123967" y="4189687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Proyecto análisis de datos</a:t>
            </a:r>
          </a:p>
        </p:txBody>
      </p:sp>
      <p:sp>
        <p:nvSpPr>
          <p:cNvPr id="177" name="Google Shape;177;p33"/>
          <p:cNvSpPr txBox="1">
            <a:spLocks noGrp="1"/>
          </p:cNvSpPr>
          <p:nvPr>
            <p:ph type="subTitle" idx="4"/>
          </p:nvPr>
        </p:nvSpPr>
        <p:spPr>
          <a:xfrm>
            <a:off x="3123967" y="4434937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Optimización de estrategias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subTitle" idx="5"/>
          </p:nvPr>
        </p:nvSpPr>
        <p:spPr>
          <a:xfrm>
            <a:off x="3121475" y="2278462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CO" dirty="0"/>
              <a:t>Automatización de </a:t>
            </a:r>
            <a:r>
              <a:rPr lang="es-CO" dirty="0" err="1"/>
              <a:t>backtesting</a:t>
            </a:r>
            <a:r>
              <a:rPr lang="es-CO" dirty="0"/>
              <a:t> </a:t>
            </a:r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6"/>
          </p:nvPr>
        </p:nvSpPr>
        <p:spPr>
          <a:xfrm>
            <a:off x="3121475" y="2523726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MX" dirty="0"/>
              <a:t>Automatización para cálculo de retorno y máxima pérdida para USD/MXN</a:t>
            </a:r>
            <a:endParaRPr lang="es-CO" dirty="0"/>
          </a:p>
        </p:txBody>
      </p:sp>
      <p:sp>
        <p:nvSpPr>
          <p:cNvPr id="182" name="Google Shape;182;p33"/>
          <p:cNvSpPr txBox="1">
            <a:spLocks noGrp="1"/>
          </p:cNvSpPr>
          <p:nvPr>
            <p:ph type="title" idx="9"/>
          </p:nvPr>
        </p:nvSpPr>
        <p:spPr>
          <a:xfrm>
            <a:off x="3121475" y="-71545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" name="Google Shape;183;p33"/>
          <p:cNvSpPr txBox="1">
            <a:spLocks noGrp="1"/>
          </p:cNvSpPr>
          <p:nvPr>
            <p:ph type="title" idx="13"/>
          </p:nvPr>
        </p:nvSpPr>
        <p:spPr>
          <a:xfrm>
            <a:off x="3121475" y="13593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4" name="Google Shape;184;p33"/>
          <p:cNvSpPr txBox="1">
            <a:spLocks noGrp="1"/>
          </p:cNvSpPr>
          <p:nvPr>
            <p:ph type="title" idx="14"/>
          </p:nvPr>
        </p:nvSpPr>
        <p:spPr>
          <a:xfrm>
            <a:off x="3123967" y="3286525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6607;p75">
            <a:extLst>
              <a:ext uri="{FF2B5EF4-FFF2-40B4-BE49-F238E27FC236}">
                <a16:creationId xmlns:a16="http://schemas.microsoft.com/office/drawing/2014/main" id="{E780B9D9-C4F1-49BD-A100-AA25397A1CAB}"/>
              </a:ext>
            </a:extLst>
          </p:cNvPr>
          <p:cNvGrpSpPr>
            <a:grpSpLocks noChangeAspect="1"/>
          </p:cNvGrpSpPr>
          <p:nvPr/>
        </p:nvGrpSpPr>
        <p:grpSpPr>
          <a:xfrm>
            <a:off x="548640" y="1190444"/>
            <a:ext cx="2911512" cy="2911512"/>
            <a:chOff x="2037825" y="3254050"/>
            <a:chExt cx="296175" cy="296175"/>
          </a:xfrm>
          <a:solidFill>
            <a:srgbClr val="336699">
              <a:alpha val="60000"/>
            </a:srgbClr>
          </a:solidFill>
        </p:grpSpPr>
        <p:sp>
          <p:nvSpPr>
            <p:cNvPr id="31" name="Google Shape;6608;p75">
              <a:extLst>
                <a:ext uri="{FF2B5EF4-FFF2-40B4-BE49-F238E27FC236}">
                  <a16:creationId xmlns:a16="http://schemas.microsoft.com/office/drawing/2014/main" id="{55843F48-6066-4567-B55D-0FEF3BEDA6D3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09;p75">
              <a:extLst>
                <a:ext uri="{FF2B5EF4-FFF2-40B4-BE49-F238E27FC236}">
                  <a16:creationId xmlns:a16="http://schemas.microsoft.com/office/drawing/2014/main" id="{3957F7BE-F9B2-40B4-BFD4-94E795457546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10;p75">
              <a:extLst>
                <a:ext uri="{FF2B5EF4-FFF2-40B4-BE49-F238E27FC236}">
                  <a16:creationId xmlns:a16="http://schemas.microsoft.com/office/drawing/2014/main" id="{E34FF995-DC8D-46E4-84D5-F8EA3AB78E10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11;p75">
              <a:extLst>
                <a:ext uri="{FF2B5EF4-FFF2-40B4-BE49-F238E27FC236}">
                  <a16:creationId xmlns:a16="http://schemas.microsoft.com/office/drawing/2014/main" id="{D7CE82A4-5565-4930-915F-6437EE484024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12;p75">
              <a:extLst>
                <a:ext uri="{FF2B5EF4-FFF2-40B4-BE49-F238E27FC236}">
                  <a16:creationId xmlns:a16="http://schemas.microsoft.com/office/drawing/2014/main" id="{666B1BF5-ADAF-496A-87D4-F216E1D21D64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13;p75">
              <a:extLst>
                <a:ext uri="{FF2B5EF4-FFF2-40B4-BE49-F238E27FC236}">
                  <a16:creationId xmlns:a16="http://schemas.microsoft.com/office/drawing/2014/main" id="{E8238AF6-8882-4403-B1F2-052D9DCCA522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10;p35">
            <a:extLst>
              <a:ext uri="{FF2B5EF4-FFF2-40B4-BE49-F238E27FC236}">
                <a16:creationId xmlns:a16="http://schemas.microsoft.com/office/drawing/2014/main" id="{06AA5719-D1A8-4612-9E94-24C541D4EA09}"/>
              </a:ext>
            </a:extLst>
          </p:cNvPr>
          <p:cNvSpPr/>
          <p:nvPr/>
        </p:nvSpPr>
        <p:spPr>
          <a:xfrm>
            <a:off x="4197433" y="0"/>
            <a:ext cx="384251" cy="41490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5209663" y="2244875"/>
            <a:ext cx="322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Equipo</a:t>
            </a:r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 idx="2"/>
          </p:nvPr>
        </p:nvSpPr>
        <p:spPr>
          <a:xfrm>
            <a:off x="5209675" y="1290625"/>
            <a:ext cx="3221100" cy="10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" name="Google Shape;210;p35">
            <a:extLst>
              <a:ext uri="{FF2B5EF4-FFF2-40B4-BE49-F238E27FC236}">
                <a16:creationId xmlns:a16="http://schemas.microsoft.com/office/drawing/2014/main" id="{8E522A3C-CEE7-4376-95A1-7D2110EA81AA}"/>
              </a:ext>
            </a:extLst>
          </p:cNvPr>
          <p:cNvSpPr/>
          <p:nvPr/>
        </p:nvSpPr>
        <p:spPr>
          <a:xfrm>
            <a:off x="4198762" y="4141048"/>
            <a:ext cx="384251" cy="9398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7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>
            <a:spLocks noGrp="1"/>
          </p:cNvSpPr>
          <p:nvPr>
            <p:ph type="title"/>
          </p:nvPr>
        </p:nvSpPr>
        <p:spPr>
          <a:xfrm>
            <a:off x="241727" y="977764"/>
            <a:ext cx="4094473" cy="510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Iván Serrano</a:t>
            </a:r>
            <a:endParaRPr dirty="0"/>
          </a:p>
        </p:txBody>
      </p:sp>
      <p:sp>
        <p:nvSpPr>
          <p:cNvPr id="262" name="Google Shape;262;p40"/>
          <p:cNvSpPr txBox="1">
            <a:spLocks noGrp="1"/>
          </p:cNvSpPr>
          <p:nvPr>
            <p:ph type="body" idx="1"/>
          </p:nvPr>
        </p:nvSpPr>
        <p:spPr>
          <a:xfrm>
            <a:off x="241727" y="1578638"/>
            <a:ext cx="4094473" cy="3156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Aft>
                <a:spcPts val="600"/>
              </a:spcAft>
            </a:pPr>
            <a:r>
              <a:rPr lang="es-ES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Ingeniero industrial con estudios de postgrado en finanzas de la escuela de negocios Sloan del Instituto Tecnológico de Massachusetts (MIT).</a:t>
            </a:r>
          </a:p>
          <a:p>
            <a:pPr marL="285750" indent="-285750" algn="just">
              <a:spcAft>
                <a:spcPts val="600"/>
              </a:spcAft>
            </a:pPr>
            <a:r>
              <a:rPr lang="es-ES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Experiencia de más de 10 años en diseño, modelamiento y optimización de procesos en diferentes sectores de la economía.</a:t>
            </a:r>
          </a:p>
          <a:p>
            <a:pPr marL="285750" indent="-285750" algn="just">
              <a:spcAft>
                <a:spcPts val="600"/>
              </a:spcAft>
            </a:pPr>
            <a:r>
              <a:rPr lang="es-ES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Experiencia de más de 5 años en el diseño e implementación de políticas y metodologías para la administración de portafolios de inversión mediante la aplicación y automatización de herramientas cuantitativas.</a:t>
            </a:r>
            <a:endParaRPr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40"/>
          <p:cNvSpPr txBox="1">
            <a:spLocks noGrp="1"/>
          </p:cNvSpPr>
          <p:nvPr>
            <p:ph type="body" idx="2"/>
          </p:nvPr>
        </p:nvSpPr>
        <p:spPr>
          <a:xfrm>
            <a:off x="4807776" y="1578638"/>
            <a:ext cx="4094473" cy="3326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Aft>
                <a:spcPts val="600"/>
              </a:spcAft>
            </a:pPr>
            <a:r>
              <a:rPr lang="es-ES" dirty="0">
                <a:latin typeface="Montserrat"/>
                <a:ea typeface="Montserrat"/>
                <a:cs typeface="Montserrat"/>
                <a:sym typeface="Montserrat"/>
              </a:rPr>
              <a:t>Financista con estudios de postgrado en actuaría y MBA de la escuela de negocios Stern de la Universidad de Nueva York (NYU).</a:t>
            </a:r>
          </a:p>
          <a:p>
            <a:pPr marL="285750" indent="-285750" algn="just">
              <a:spcAft>
                <a:spcPts val="600"/>
              </a:spcAft>
            </a:pPr>
            <a:r>
              <a:rPr lang="es-ES" dirty="0">
                <a:latin typeface="Montserrat"/>
                <a:ea typeface="Montserrat"/>
                <a:cs typeface="Montserrat"/>
                <a:sym typeface="Montserrat"/>
              </a:rPr>
              <a:t>Experiencia de más de 15 años creando y aplicando metodologías con amplio componente cuantitativo en el sistema financiero.</a:t>
            </a:r>
          </a:p>
          <a:p>
            <a:pPr marL="285750" indent="-285750" algn="just">
              <a:spcAft>
                <a:spcPts val="600"/>
              </a:spcAft>
            </a:pPr>
            <a:r>
              <a:rPr lang="es-ES" dirty="0">
                <a:latin typeface="Montserrat"/>
                <a:ea typeface="Montserrat"/>
                <a:cs typeface="Montserrat"/>
                <a:sym typeface="Montserrat"/>
              </a:rPr>
              <a:t>Experiencia de más de 4 años liderando equipos multifuncionales para el diseño e implementación de procesos de modernización de plataformas  tecnológicas.</a:t>
            </a:r>
          </a:p>
        </p:txBody>
      </p:sp>
      <p:sp>
        <p:nvSpPr>
          <p:cNvPr id="264" name="Google Shape;264;p40"/>
          <p:cNvSpPr txBox="1">
            <a:spLocks noGrp="1"/>
          </p:cNvSpPr>
          <p:nvPr>
            <p:ph type="subTitle" idx="3"/>
          </p:nvPr>
        </p:nvSpPr>
        <p:spPr>
          <a:xfrm>
            <a:off x="4807675" y="977764"/>
            <a:ext cx="4094358" cy="510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Olga Serna</a:t>
            </a:r>
            <a:endParaRPr dirty="0"/>
          </a:p>
        </p:txBody>
      </p:sp>
      <p:sp>
        <p:nvSpPr>
          <p:cNvPr id="265" name="Google Shape;265;p40"/>
          <p:cNvSpPr/>
          <p:nvPr/>
        </p:nvSpPr>
        <p:spPr>
          <a:xfrm>
            <a:off x="241741" y="818789"/>
            <a:ext cx="4094358" cy="14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40"/>
          <p:cNvSpPr/>
          <p:nvPr/>
        </p:nvSpPr>
        <p:spPr>
          <a:xfrm>
            <a:off x="4807777" y="818789"/>
            <a:ext cx="4094358" cy="14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98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10;p35">
            <a:extLst>
              <a:ext uri="{FF2B5EF4-FFF2-40B4-BE49-F238E27FC236}">
                <a16:creationId xmlns:a16="http://schemas.microsoft.com/office/drawing/2014/main" id="{06AA5719-D1A8-4612-9E94-24C541D4EA09}"/>
              </a:ext>
            </a:extLst>
          </p:cNvPr>
          <p:cNvSpPr/>
          <p:nvPr/>
        </p:nvSpPr>
        <p:spPr>
          <a:xfrm>
            <a:off x="4197433" y="0"/>
            <a:ext cx="384251" cy="41490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5209674" y="2203933"/>
            <a:ext cx="393432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O" dirty="0"/>
              <a:t>Automatización de </a:t>
            </a:r>
            <a:r>
              <a:rPr lang="es-CO" dirty="0" err="1"/>
              <a:t>backtesting</a:t>
            </a:r>
            <a:r>
              <a:rPr lang="es-CO" dirty="0"/>
              <a:t> </a:t>
            </a:r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 idx="2"/>
          </p:nvPr>
        </p:nvSpPr>
        <p:spPr>
          <a:xfrm>
            <a:off x="5209675" y="1290625"/>
            <a:ext cx="3221100" cy="10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" name="Google Shape;210;p35">
            <a:extLst>
              <a:ext uri="{FF2B5EF4-FFF2-40B4-BE49-F238E27FC236}">
                <a16:creationId xmlns:a16="http://schemas.microsoft.com/office/drawing/2014/main" id="{8E522A3C-CEE7-4376-95A1-7D2110EA81AA}"/>
              </a:ext>
            </a:extLst>
          </p:cNvPr>
          <p:cNvSpPr/>
          <p:nvPr/>
        </p:nvSpPr>
        <p:spPr>
          <a:xfrm>
            <a:off x="4198762" y="4141049"/>
            <a:ext cx="384251" cy="9398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6728;p76">
            <a:extLst>
              <a:ext uri="{FF2B5EF4-FFF2-40B4-BE49-F238E27FC236}">
                <a16:creationId xmlns:a16="http://schemas.microsoft.com/office/drawing/2014/main" id="{BC27607D-7A63-4FDF-8177-5EC2EB1DD451}"/>
              </a:ext>
            </a:extLst>
          </p:cNvPr>
          <p:cNvGrpSpPr>
            <a:grpSpLocks noChangeAspect="1"/>
          </p:cNvGrpSpPr>
          <p:nvPr/>
        </p:nvGrpSpPr>
        <p:grpSpPr>
          <a:xfrm>
            <a:off x="548640" y="1188720"/>
            <a:ext cx="2882685" cy="2867149"/>
            <a:chOff x="-35482200" y="3561225"/>
            <a:chExt cx="292225" cy="290650"/>
          </a:xfrm>
          <a:solidFill>
            <a:srgbClr val="336699">
              <a:alpha val="60000"/>
            </a:srgbClr>
          </a:solidFill>
        </p:grpSpPr>
        <p:sp>
          <p:nvSpPr>
            <p:cNvPr id="27" name="Google Shape;6729;p76">
              <a:extLst>
                <a:ext uri="{FF2B5EF4-FFF2-40B4-BE49-F238E27FC236}">
                  <a16:creationId xmlns:a16="http://schemas.microsoft.com/office/drawing/2014/main" id="{1EE01A84-BA1F-4EDA-B9F0-C6F1650CEDBD}"/>
                </a:ext>
              </a:extLst>
            </p:cNvPr>
            <p:cNvSpPr/>
            <p:nvPr/>
          </p:nvSpPr>
          <p:spPr>
            <a:xfrm>
              <a:off x="-35482200" y="3749475"/>
              <a:ext cx="292225" cy="102400"/>
            </a:xfrm>
            <a:custGeom>
              <a:avLst/>
              <a:gdLst/>
              <a:ahLst/>
              <a:cxnLst/>
              <a:rect l="l" t="t" r="r" b="b"/>
              <a:pathLst>
                <a:path w="11689" h="4096" extrusionOk="0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730;p76">
              <a:extLst>
                <a:ext uri="{FF2B5EF4-FFF2-40B4-BE49-F238E27FC236}">
                  <a16:creationId xmlns:a16="http://schemas.microsoft.com/office/drawing/2014/main" id="{FA8EDA34-A2B2-4507-A43C-A9F49E3BDBAC}"/>
                </a:ext>
              </a:extLst>
            </p:cNvPr>
            <p:cNvSpPr/>
            <p:nvPr/>
          </p:nvSpPr>
          <p:spPr>
            <a:xfrm>
              <a:off x="-35371150" y="35612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731;p76">
              <a:extLst>
                <a:ext uri="{FF2B5EF4-FFF2-40B4-BE49-F238E27FC236}">
                  <a16:creationId xmlns:a16="http://schemas.microsoft.com/office/drawing/2014/main" id="{2677132D-B178-42E9-B7AC-FBB9DA5E5A33}"/>
                </a:ext>
              </a:extLst>
            </p:cNvPr>
            <p:cNvSpPr/>
            <p:nvPr/>
          </p:nvSpPr>
          <p:spPr>
            <a:xfrm>
              <a:off x="-35405025" y="3647075"/>
              <a:ext cx="136275" cy="119750"/>
            </a:xfrm>
            <a:custGeom>
              <a:avLst/>
              <a:gdLst/>
              <a:ahLst/>
              <a:cxnLst/>
              <a:rect l="l" t="t" r="r" b="b"/>
              <a:pathLst>
                <a:path w="5451" h="4790" extrusionOk="0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9534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Estructura</a:t>
            </a:r>
          </a:p>
        </p:txBody>
      </p:sp>
      <p:grpSp>
        <p:nvGrpSpPr>
          <p:cNvPr id="9" name="Google Shape;243;p28">
            <a:extLst>
              <a:ext uri="{FF2B5EF4-FFF2-40B4-BE49-F238E27FC236}">
                <a16:creationId xmlns:a16="http://schemas.microsoft.com/office/drawing/2014/main" id="{7591CD66-1198-4CB3-9926-1C23A3C38EFF}"/>
              </a:ext>
            </a:extLst>
          </p:cNvPr>
          <p:cNvGrpSpPr/>
          <p:nvPr/>
        </p:nvGrpSpPr>
        <p:grpSpPr>
          <a:xfrm>
            <a:off x="5632317" y="1204552"/>
            <a:ext cx="3441940" cy="3871945"/>
            <a:chOff x="5632317" y="1189775"/>
            <a:chExt cx="3441940" cy="5162593"/>
          </a:xfrm>
        </p:grpSpPr>
        <p:sp>
          <p:nvSpPr>
            <p:cNvPr id="10" name="Google Shape;244;p28">
              <a:extLst>
                <a:ext uri="{FF2B5EF4-FFF2-40B4-BE49-F238E27FC236}">
                  <a16:creationId xmlns:a16="http://schemas.microsoft.com/office/drawing/2014/main" id="{3CD6D843-9784-4B2F-B2B7-0391635741D2}"/>
                </a:ext>
              </a:extLst>
            </p:cNvPr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Producto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1" name="Google Shape;245;p28">
              <a:extLst>
                <a:ext uri="{FF2B5EF4-FFF2-40B4-BE49-F238E27FC236}">
                  <a16:creationId xmlns:a16="http://schemas.microsoft.com/office/drawing/2014/main" id="{173AE459-3DED-4BF5-94AC-4D0049BD6D31}"/>
                </a:ext>
              </a:extLst>
            </p:cNvPr>
            <p:cNvSpPr txBox="1"/>
            <p:nvPr/>
          </p:nvSpPr>
          <p:spPr>
            <a:xfrm>
              <a:off x="6167062" y="2057126"/>
              <a:ext cx="2907195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kumimoji="0" lang="es-C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Base de datos de la estrategia con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:</a:t>
              </a:r>
            </a:p>
            <a:p>
              <a:pPr marL="169863" lvl="0" indent="-169863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Cálculo del retorno acumulado y la máxima pérdida observada.</a:t>
              </a:r>
            </a:p>
            <a:p>
              <a:pPr marL="169863" lvl="0" indent="-169863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Registro diario de los criterios aplicados a las decisiones de inversión.</a:t>
              </a:r>
              <a:endParaRPr kumimoji="0" lang="es-CO" sz="12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</p:grpSp>
      <p:grpSp>
        <p:nvGrpSpPr>
          <p:cNvPr id="12" name="Google Shape;246;p28">
            <a:extLst>
              <a:ext uri="{FF2B5EF4-FFF2-40B4-BE49-F238E27FC236}">
                <a16:creationId xmlns:a16="http://schemas.microsoft.com/office/drawing/2014/main" id="{AFC11CB5-769E-4490-99F0-005555118558}"/>
              </a:ext>
            </a:extLst>
          </p:cNvPr>
          <p:cNvGrpSpPr/>
          <p:nvPr/>
        </p:nvGrpSpPr>
        <p:grpSpPr>
          <a:xfrm>
            <a:off x="0" y="1204713"/>
            <a:ext cx="3546900" cy="3871784"/>
            <a:chOff x="0" y="1189989"/>
            <a:chExt cx="3546900" cy="5162379"/>
          </a:xfrm>
        </p:grpSpPr>
        <p:sp>
          <p:nvSpPr>
            <p:cNvPr id="13" name="Google Shape;247;p28">
              <a:extLst>
                <a:ext uri="{FF2B5EF4-FFF2-40B4-BE49-F238E27FC236}">
                  <a16:creationId xmlns:a16="http://schemas.microsoft.com/office/drawing/2014/main" id="{46EC70F6-6F8B-43A3-9C36-88401B4F9805}"/>
                </a:ext>
              </a:extLst>
            </p:cNvPr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Insumos</a:t>
              </a:r>
              <a:endParaRPr kumimoji="0" lang="es-C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Raleway"/>
              </a:endParaRPr>
            </a:p>
          </p:txBody>
        </p:sp>
        <p:sp>
          <p:nvSpPr>
            <p:cNvPr id="14" name="Google Shape;248;p28">
              <a:extLst>
                <a:ext uri="{FF2B5EF4-FFF2-40B4-BE49-F238E27FC236}">
                  <a16:creationId xmlns:a16="http://schemas.microsoft.com/office/drawing/2014/main" id="{55F7C32F-0E65-4EB3-9631-BFBB3BD36630}"/>
                </a:ext>
              </a:extLst>
            </p:cNvPr>
            <p:cNvSpPr txBox="1"/>
            <p:nvPr/>
          </p:nvSpPr>
          <p:spPr>
            <a:xfrm>
              <a:off x="126125" y="2057125"/>
              <a:ext cx="2765436" cy="4295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lnSpc>
                  <a:spcPct val="115000"/>
                </a:lnSpc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Diagrama de flujo del algoritmo y la serie histórica diaria </a:t>
              </a:r>
              <a:r>
                <a:rPr kumimoji="0" lang="es-CO" sz="160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del mercado USD/MXN con:</a:t>
              </a:r>
            </a:p>
            <a:p>
              <a:pPr marL="115888" lvl="0" indent="-115888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Principales estadísticas del precio de negociación.</a:t>
              </a:r>
            </a:p>
            <a:p>
              <a:pPr marL="115888" lvl="0" indent="-115888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Señal </a:t>
              </a:r>
              <a:r>
                <a:rPr kumimoji="0" lang="es-CO" sz="160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de compra/venta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Swell</a:t>
              </a:r>
              <a:r>
                <a:rPr kumimoji="0" lang="es-CO" sz="160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.</a:t>
              </a:r>
            </a:p>
          </p:txBody>
        </p:sp>
      </p:grpSp>
      <p:grpSp>
        <p:nvGrpSpPr>
          <p:cNvPr id="15" name="Google Shape;249;p28">
            <a:extLst>
              <a:ext uri="{FF2B5EF4-FFF2-40B4-BE49-F238E27FC236}">
                <a16:creationId xmlns:a16="http://schemas.microsoft.com/office/drawing/2014/main" id="{55B23A87-263C-4B3C-B52E-E26E7BC6A018}"/>
              </a:ext>
            </a:extLst>
          </p:cNvPr>
          <p:cNvGrpSpPr/>
          <p:nvPr/>
        </p:nvGrpSpPr>
        <p:grpSpPr>
          <a:xfrm>
            <a:off x="2944204" y="1204552"/>
            <a:ext cx="3305700" cy="3871945"/>
            <a:chOff x="2944204" y="1189775"/>
            <a:chExt cx="3305700" cy="5162593"/>
          </a:xfrm>
        </p:grpSpPr>
        <p:sp>
          <p:nvSpPr>
            <p:cNvPr id="16" name="Google Shape;250;p28">
              <a:extLst>
                <a:ext uri="{FF2B5EF4-FFF2-40B4-BE49-F238E27FC236}">
                  <a16:creationId xmlns:a16="http://schemas.microsoft.com/office/drawing/2014/main" id="{60FDDF48-0D8B-4D2F-868A-44B690142E35}"/>
                </a:ext>
              </a:extLst>
            </p:cNvPr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Proceso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7" name="Google Shape;251;p28">
              <a:extLst>
                <a:ext uri="{FF2B5EF4-FFF2-40B4-BE49-F238E27FC236}">
                  <a16:creationId xmlns:a16="http://schemas.microsoft.com/office/drawing/2014/main" id="{428657A2-1274-4722-8130-17D8F87D478E}"/>
                </a:ext>
              </a:extLst>
            </p:cNvPr>
            <p:cNvSpPr txBox="1"/>
            <p:nvPr/>
          </p:nvSpPr>
          <p:spPr>
            <a:xfrm>
              <a:off x="3478949" y="2057126"/>
              <a:ext cx="2236200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Construcción de un portafolio que sigue el algoritmo de órdenes de acuerdo a la estrategia definida por 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Swell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.</a:t>
              </a:r>
              <a:endParaRPr kumimoji="0" lang="es-CO" sz="12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</p:grpSp>
      <p:sp>
        <p:nvSpPr>
          <p:cNvPr id="18" name="Google Shape;226;p37">
            <a:extLst>
              <a:ext uri="{FF2B5EF4-FFF2-40B4-BE49-F238E27FC236}">
                <a16:creationId xmlns:a16="http://schemas.microsoft.com/office/drawing/2014/main" id="{1FB0A60B-A39D-4ACB-8477-4A380815F0DB}"/>
              </a:ext>
            </a:extLst>
          </p:cNvPr>
          <p:cNvSpPr/>
          <p:nvPr/>
        </p:nvSpPr>
        <p:spPr>
          <a:xfrm>
            <a:off x="787625" y="0"/>
            <a:ext cx="29715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26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 Project Concepción - Posts | Facebook">
            <a:extLst>
              <a:ext uri="{FF2B5EF4-FFF2-40B4-BE49-F238E27FC236}">
                <a16:creationId xmlns:a16="http://schemas.microsoft.com/office/drawing/2014/main" id="{C7B9AA79-5C32-4458-BDB7-33591F7D4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242" y="1351147"/>
            <a:ext cx="3679145" cy="3679149"/>
          </a:xfrm>
          <a:prstGeom prst="rect">
            <a:avLst/>
          </a:prstGeom>
          <a:solidFill>
            <a:schemeClr val="lt1">
              <a:alpha val="21000"/>
            </a:schemeClr>
          </a:solidFill>
        </p:spPr>
      </p:pic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Estructura</a:t>
            </a:r>
          </a:p>
        </p:txBody>
      </p:sp>
      <p:sp>
        <p:nvSpPr>
          <p:cNvPr id="226" name="Google Shape;226;p37"/>
          <p:cNvSpPr/>
          <p:nvPr/>
        </p:nvSpPr>
        <p:spPr>
          <a:xfrm>
            <a:off x="787625" y="0"/>
            <a:ext cx="29715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79CA1C09-C2E4-4312-8C93-7BDD049D5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9" y="3096812"/>
            <a:ext cx="2839033" cy="139745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A13472D-3C78-49F7-BF2E-9EA3C2559E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23" t="6423" r="59566" b="7022"/>
          <a:stretch/>
        </p:blipFill>
        <p:spPr>
          <a:xfrm>
            <a:off x="3080088" y="1798498"/>
            <a:ext cx="2073049" cy="271832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</p:pic>
      <p:sp>
        <p:nvSpPr>
          <p:cNvPr id="54" name="Google Shape;250;p28">
            <a:extLst>
              <a:ext uri="{FF2B5EF4-FFF2-40B4-BE49-F238E27FC236}">
                <a16:creationId xmlns:a16="http://schemas.microsoft.com/office/drawing/2014/main" id="{2E468D47-CDD5-4516-A94C-13CC2A7FB494}"/>
              </a:ext>
            </a:extLst>
          </p:cNvPr>
          <p:cNvSpPr/>
          <p:nvPr/>
        </p:nvSpPr>
        <p:spPr>
          <a:xfrm>
            <a:off x="39339" y="4604000"/>
            <a:ext cx="8883048" cy="313808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1100"/>
              <a:defRPr/>
            </a:pPr>
            <a:r>
              <a:rPr lang="es-CO" sz="1000" b="1" dirty="0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Raleway"/>
              </a:rPr>
              <a:t>Estandarización y codificación</a:t>
            </a:r>
            <a:endParaRPr kumimoji="0" lang="es-CO" sz="1000" b="1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DD85A0-C77D-4EBA-A3EE-9EB5C16472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55" y="1923023"/>
            <a:ext cx="2838679" cy="9555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4" name="Google Shape;244;p28">
            <a:extLst>
              <a:ext uri="{FF2B5EF4-FFF2-40B4-BE49-F238E27FC236}">
                <a16:creationId xmlns:a16="http://schemas.microsoft.com/office/drawing/2014/main" id="{F3C76424-6518-41E9-806B-F63470907B94}"/>
              </a:ext>
            </a:extLst>
          </p:cNvPr>
          <p:cNvSpPr/>
          <p:nvPr/>
        </p:nvSpPr>
        <p:spPr>
          <a:xfrm>
            <a:off x="5616687" y="1204552"/>
            <a:ext cx="3305700" cy="501750"/>
          </a:xfrm>
          <a:prstGeom prst="chevron">
            <a:avLst>
              <a:gd name="adj" fmla="val 50000"/>
            </a:avLst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s-CO" sz="24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Raleway"/>
              </a:rPr>
              <a:t>Producto</a:t>
            </a:r>
            <a:endParaRPr kumimoji="0" lang="es-CO" sz="1400" b="1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17" name="Google Shape;247;p28">
            <a:extLst>
              <a:ext uri="{FF2B5EF4-FFF2-40B4-BE49-F238E27FC236}">
                <a16:creationId xmlns:a16="http://schemas.microsoft.com/office/drawing/2014/main" id="{104A3174-6946-411B-A4E3-F4F9C00CCD6A}"/>
              </a:ext>
            </a:extLst>
          </p:cNvPr>
          <p:cNvSpPr/>
          <p:nvPr/>
        </p:nvSpPr>
        <p:spPr>
          <a:xfrm>
            <a:off x="0" y="1204713"/>
            <a:ext cx="3546900" cy="501750"/>
          </a:xfrm>
          <a:prstGeom prst="homePlat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s-CO" sz="24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Raleway"/>
              </a:rPr>
              <a:t>Insumos</a:t>
            </a:r>
          </a:p>
        </p:txBody>
      </p:sp>
      <p:sp>
        <p:nvSpPr>
          <p:cNvPr id="20" name="Google Shape;250;p28">
            <a:extLst>
              <a:ext uri="{FF2B5EF4-FFF2-40B4-BE49-F238E27FC236}">
                <a16:creationId xmlns:a16="http://schemas.microsoft.com/office/drawing/2014/main" id="{3121F121-54F6-432B-B365-A2F494BE4F15}"/>
              </a:ext>
            </a:extLst>
          </p:cNvPr>
          <p:cNvSpPr/>
          <p:nvPr/>
        </p:nvSpPr>
        <p:spPr>
          <a:xfrm>
            <a:off x="2944204" y="1204552"/>
            <a:ext cx="3305700" cy="50175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s-CO" sz="24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Raleway"/>
              </a:rPr>
              <a:t>Proceso</a:t>
            </a:r>
            <a:endParaRPr kumimoji="0" lang="es-CO" sz="1400" b="1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25D9F-1FAC-42C7-A7E0-AA98C7C20019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5000"/>
          </a:blip>
          <a:stretch>
            <a:fillRect/>
          </a:stretch>
        </p:blipFill>
        <p:spPr>
          <a:xfrm>
            <a:off x="5277536" y="2776032"/>
            <a:ext cx="3644852" cy="99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7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Flexibilidad</a:t>
            </a:r>
          </a:p>
        </p:txBody>
      </p:sp>
      <p:sp>
        <p:nvSpPr>
          <p:cNvPr id="226" name="Google Shape;226;p37"/>
          <p:cNvSpPr/>
          <p:nvPr/>
        </p:nvSpPr>
        <p:spPr>
          <a:xfrm>
            <a:off x="787625" y="0"/>
            <a:ext cx="29715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243;p28">
            <a:extLst>
              <a:ext uri="{FF2B5EF4-FFF2-40B4-BE49-F238E27FC236}">
                <a16:creationId xmlns:a16="http://schemas.microsoft.com/office/drawing/2014/main" id="{7591CD66-1198-4CB3-9926-1C23A3C38EFF}"/>
              </a:ext>
            </a:extLst>
          </p:cNvPr>
          <p:cNvGrpSpPr/>
          <p:nvPr/>
        </p:nvGrpSpPr>
        <p:grpSpPr>
          <a:xfrm>
            <a:off x="5616687" y="1204552"/>
            <a:ext cx="3441940" cy="2612288"/>
            <a:chOff x="5632317" y="1189775"/>
            <a:chExt cx="3441940" cy="3483050"/>
          </a:xfrm>
        </p:grpSpPr>
        <p:sp>
          <p:nvSpPr>
            <p:cNvPr id="10" name="Google Shape;244;p28">
              <a:extLst>
                <a:ext uri="{FF2B5EF4-FFF2-40B4-BE49-F238E27FC236}">
                  <a16:creationId xmlns:a16="http://schemas.microsoft.com/office/drawing/2014/main" id="{3CD6D843-9784-4B2F-B2B7-0391635741D2}"/>
                </a:ext>
              </a:extLst>
            </p:cNvPr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Producto</a:t>
              </a:r>
              <a:endParaRPr kumimoji="0" lang="es-CO" sz="14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1" name="Google Shape;245;p28">
              <a:extLst>
                <a:ext uri="{FF2B5EF4-FFF2-40B4-BE49-F238E27FC236}">
                  <a16:creationId xmlns:a16="http://schemas.microsoft.com/office/drawing/2014/main" id="{173AE459-3DED-4BF5-94AC-4D0049BD6D31}"/>
                </a:ext>
              </a:extLst>
            </p:cNvPr>
            <p:cNvSpPr txBox="1"/>
            <p:nvPr/>
          </p:nvSpPr>
          <p:spPr>
            <a:xfrm>
              <a:off x="6167062" y="2057126"/>
              <a:ext cx="2907195" cy="2615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defRPr/>
              </a:pPr>
              <a:r>
                <a:rPr lang="es-CO" sz="160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Adición/modificación de estadísticos y gráficos del portafolio para el análisis.</a:t>
              </a:r>
            </a:p>
          </p:txBody>
        </p:sp>
      </p:grpSp>
      <p:grpSp>
        <p:nvGrpSpPr>
          <p:cNvPr id="12" name="Google Shape;246;p28">
            <a:extLst>
              <a:ext uri="{FF2B5EF4-FFF2-40B4-BE49-F238E27FC236}">
                <a16:creationId xmlns:a16="http://schemas.microsoft.com/office/drawing/2014/main" id="{AFC11CB5-769E-4490-99F0-005555118558}"/>
              </a:ext>
            </a:extLst>
          </p:cNvPr>
          <p:cNvGrpSpPr/>
          <p:nvPr/>
        </p:nvGrpSpPr>
        <p:grpSpPr>
          <a:xfrm>
            <a:off x="0" y="1204713"/>
            <a:ext cx="3546900" cy="2612127"/>
            <a:chOff x="0" y="1189989"/>
            <a:chExt cx="3546900" cy="3482836"/>
          </a:xfrm>
        </p:grpSpPr>
        <p:sp>
          <p:nvSpPr>
            <p:cNvPr id="13" name="Google Shape;247;p28">
              <a:extLst>
                <a:ext uri="{FF2B5EF4-FFF2-40B4-BE49-F238E27FC236}">
                  <a16:creationId xmlns:a16="http://schemas.microsoft.com/office/drawing/2014/main" id="{46EC70F6-6F8B-43A3-9C36-88401B4F9805}"/>
                </a:ext>
              </a:extLst>
            </p:cNvPr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Insumos</a:t>
              </a:r>
            </a:p>
          </p:txBody>
        </p:sp>
        <p:sp>
          <p:nvSpPr>
            <p:cNvPr id="14" name="Google Shape;248;p28">
              <a:extLst>
                <a:ext uri="{FF2B5EF4-FFF2-40B4-BE49-F238E27FC236}">
                  <a16:creationId xmlns:a16="http://schemas.microsoft.com/office/drawing/2014/main" id="{55F7C32F-0E65-4EB3-9631-BFBB3BD36630}"/>
                </a:ext>
              </a:extLst>
            </p:cNvPr>
            <p:cNvSpPr txBox="1"/>
            <p:nvPr/>
          </p:nvSpPr>
          <p:spPr>
            <a:xfrm>
              <a:off x="147235" y="2057125"/>
              <a:ext cx="2744326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defRPr/>
              </a:pPr>
              <a:r>
                <a:rPr lang="es-CO" sz="160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Adición/modificación de:</a:t>
              </a:r>
            </a:p>
            <a:p>
              <a:pPr marL="115888" lvl="0" indent="-115888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CO" sz="160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Tipos de activos.</a:t>
              </a:r>
            </a:p>
            <a:p>
              <a:pPr marL="115888" lvl="0" indent="-115888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CO" sz="160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Periodos de tiempo y frecuencia de datos.</a:t>
              </a:r>
            </a:p>
            <a:p>
              <a:pPr marL="115888" lvl="0" indent="-115888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CO" sz="160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Variables a analizar.</a:t>
              </a:r>
            </a:p>
            <a:p>
              <a:pPr marL="115888" lvl="0" indent="-115888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CO" sz="160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Señales/Estrategias</a:t>
              </a:r>
              <a:r>
                <a:rPr kumimoji="0" lang="es-CO" sz="1600" i="0" u="none" strike="noStrike" kern="0" cap="none" spc="0" normalizeH="0" baseline="0" noProof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.</a:t>
              </a:r>
              <a:endParaRPr kumimoji="0" lang="es-CO" sz="160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</p:grpSp>
      <p:grpSp>
        <p:nvGrpSpPr>
          <p:cNvPr id="15" name="Google Shape;249;p28">
            <a:extLst>
              <a:ext uri="{FF2B5EF4-FFF2-40B4-BE49-F238E27FC236}">
                <a16:creationId xmlns:a16="http://schemas.microsoft.com/office/drawing/2014/main" id="{55B23A87-263C-4B3C-B52E-E26E7BC6A018}"/>
              </a:ext>
            </a:extLst>
          </p:cNvPr>
          <p:cNvGrpSpPr/>
          <p:nvPr/>
        </p:nvGrpSpPr>
        <p:grpSpPr>
          <a:xfrm>
            <a:off x="2944204" y="1204552"/>
            <a:ext cx="3305700" cy="2612288"/>
            <a:chOff x="2944204" y="1189775"/>
            <a:chExt cx="3305700" cy="3483050"/>
          </a:xfrm>
        </p:grpSpPr>
        <p:sp>
          <p:nvSpPr>
            <p:cNvPr id="16" name="Google Shape;250;p28">
              <a:extLst>
                <a:ext uri="{FF2B5EF4-FFF2-40B4-BE49-F238E27FC236}">
                  <a16:creationId xmlns:a16="http://schemas.microsoft.com/office/drawing/2014/main" id="{60FDDF48-0D8B-4D2F-868A-44B690142E35}"/>
                </a:ext>
              </a:extLst>
            </p:cNvPr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Proceso</a:t>
              </a:r>
              <a:endParaRPr kumimoji="0" lang="es-CO" sz="14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7" name="Google Shape;251;p28">
              <a:extLst>
                <a:ext uri="{FF2B5EF4-FFF2-40B4-BE49-F238E27FC236}">
                  <a16:creationId xmlns:a16="http://schemas.microsoft.com/office/drawing/2014/main" id="{428657A2-1274-4722-8130-17D8F87D478E}"/>
                </a:ext>
              </a:extLst>
            </p:cNvPr>
            <p:cNvSpPr txBox="1"/>
            <p:nvPr/>
          </p:nvSpPr>
          <p:spPr>
            <a:xfrm>
              <a:off x="3153486" y="2057126"/>
              <a:ext cx="2852108" cy="2615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defRPr/>
              </a:pPr>
              <a:r>
                <a:rPr lang="es-ES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Adición/modificación del algoritmo de la estrategia:</a:t>
              </a:r>
            </a:p>
            <a:p>
              <a:pPr marL="115888" lvl="0" indent="-115888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ES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Lógica.</a:t>
              </a:r>
            </a:p>
            <a:p>
              <a:pPr marL="115888" lvl="0" indent="-115888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ES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Razones calculadas.</a:t>
              </a:r>
            </a:p>
            <a:p>
              <a:pPr marL="115888" lvl="0" indent="-115888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ES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Límites.</a:t>
              </a:r>
            </a:p>
            <a:p>
              <a:pPr marL="115888" lvl="0" indent="-115888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ES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Decisiones (órdenes a ejecutar).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5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/>
          <p:nvPr/>
        </p:nvSpPr>
        <p:spPr>
          <a:xfrm>
            <a:off x="585550" y="0"/>
            <a:ext cx="31023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339486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 dirty="0"/>
              <a:t>Oportunidades</a:t>
            </a:r>
            <a:br>
              <a:rPr lang="es-CO" dirty="0"/>
            </a:br>
            <a:br>
              <a:rPr lang="es-CO" dirty="0"/>
            </a:br>
            <a:r>
              <a:rPr lang="es-CO" sz="2000" dirty="0">
                <a:solidFill>
                  <a:schemeClr val="bg1"/>
                </a:solidFill>
              </a:rPr>
              <a:t>1. </a:t>
            </a:r>
            <a:r>
              <a:rPr lang="es-MX" sz="2000" dirty="0">
                <a:solidFill>
                  <a:schemeClr val="bg1"/>
                </a:solidFill>
              </a:rPr>
              <a:t>Inclusión de otras herramientas de seguimiento</a:t>
            </a:r>
            <a:br>
              <a:rPr lang="es-MX" dirty="0"/>
            </a:br>
            <a:endParaRPr dirty="0">
              <a:solidFill>
                <a:srgbClr val="FFFFFF"/>
              </a:solidFill>
            </a:endParaRPr>
          </a:p>
        </p:txBody>
      </p:sp>
      <p:sp>
        <p:nvSpPr>
          <p:cNvPr id="317" name="Google Shape;317;p43"/>
          <p:cNvSpPr txBox="1">
            <a:spLocks noGrp="1"/>
          </p:cNvSpPr>
          <p:nvPr>
            <p:ph type="subTitle" idx="4294967295"/>
          </p:nvPr>
        </p:nvSpPr>
        <p:spPr>
          <a:xfrm>
            <a:off x="4572000" y="765745"/>
            <a:ext cx="4357511" cy="1331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s-MX" sz="14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Análisis gráfico de las variables críticas de la estrategia actual, como complemento del análisis cuantitativo.</a:t>
            </a:r>
          </a:p>
        </p:txBody>
      </p:sp>
      <p:sp>
        <p:nvSpPr>
          <p:cNvPr id="318" name="Google Shape;318;p43"/>
          <p:cNvSpPr txBox="1">
            <a:spLocks noGrp="1"/>
          </p:cNvSpPr>
          <p:nvPr>
            <p:ph type="subTitle" idx="4294967295"/>
          </p:nvPr>
        </p:nvSpPr>
        <p:spPr>
          <a:xfrm>
            <a:off x="4572000" y="2281416"/>
            <a:ext cx="4357512" cy="1331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s-MX" sz="14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Estructuración de un tablero de control y seguimiento automatizado con niveles y medidas de tendencia de las variables críticas de las diferentes estrategias.</a:t>
            </a:r>
          </a:p>
        </p:txBody>
      </p:sp>
      <p:sp>
        <p:nvSpPr>
          <p:cNvPr id="319" name="Google Shape;319;p43"/>
          <p:cNvSpPr txBox="1">
            <a:spLocks noGrp="1"/>
          </p:cNvSpPr>
          <p:nvPr>
            <p:ph type="subTitle" idx="4294967295"/>
          </p:nvPr>
        </p:nvSpPr>
        <p:spPr>
          <a:xfrm>
            <a:off x="4572001" y="3797088"/>
            <a:ext cx="4357510" cy="1331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s-MX" sz="14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Estandarización y automatización de estrategias de inversión utilizando variables intradía.</a:t>
            </a:r>
          </a:p>
        </p:txBody>
      </p:sp>
      <p:grpSp>
        <p:nvGrpSpPr>
          <p:cNvPr id="29" name="Google Shape;5704;p73">
            <a:extLst>
              <a:ext uri="{FF2B5EF4-FFF2-40B4-BE49-F238E27FC236}">
                <a16:creationId xmlns:a16="http://schemas.microsoft.com/office/drawing/2014/main" id="{36A7DE7B-626E-458A-B24F-7FE020D342A8}"/>
              </a:ext>
            </a:extLst>
          </p:cNvPr>
          <p:cNvGrpSpPr/>
          <p:nvPr/>
        </p:nvGrpSpPr>
        <p:grpSpPr>
          <a:xfrm>
            <a:off x="4143588" y="3797088"/>
            <a:ext cx="340573" cy="339271"/>
            <a:chOff x="898875" y="4399275"/>
            <a:chExt cx="483700" cy="481850"/>
          </a:xfrm>
          <a:solidFill>
            <a:srgbClr val="336699">
              <a:alpha val="60000"/>
            </a:srgbClr>
          </a:solidFill>
        </p:grpSpPr>
        <p:sp>
          <p:nvSpPr>
            <p:cNvPr id="30" name="Google Shape;5705;p73">
              <a:extLst>
                <a:ext uri="{FF2B5EF4-FFF2-40B4-BE49-F238E27FC236}">
                  <a16:creationId xmlns:a16="http://schemas.microsoft.com/office/drawing/2014/main" id="{9C480EB1-30BB-468C-B58B-31538595B04D}"/>
                </a:ext>
              </a:extLst>
            </p:cNvPr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5706;p73">
              <a:extLst>
                <a:ext uri="{FF2B5EF4-FFF2-40B4-BE49-F238E27FC236}">
                  <a16:creationId xmlns:a16="http://schemas.microsoft.com/office/drawing/2014/main" id="{1DD62752-9C10-42FA-B80F-83D9A9478999}"/>
                </a:ext>
              </a:extLst>
            </p:cNvPr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5707;p73">
              <a:extLst>
                <a:ext uri="{FF2B5EF4-FFF2-40B4-BE49-F238E27FC236}">
                  <a16:creationId xmlns:a16="http://schemas.microsoft.com/office/drawing/2014/main" id="{DF325419-4F7D-4F47-BF32-C805E6A95A75}"/>
                </a:ext>
              </a:extLst>
            </p:cNvPr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5708;p73">
              <a:extLst>
                <a:ext uri="{FF2B5EF4-FFF2-40B4-BE49-F238E27FC236}">
                  <a16:creationId xmlns:a16="http://schemas.microsoft.com/office/drawing/2014/main" id="{D9277915-9876-4740-9549-87A025EEFC2A}"/>
                </a:ext>
              </a:extLst>
            </p:cNvPr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5709;p73">
              <a:extLst>
                <a:ext uri="{FF2B5EF4-FFF2-40B4-BE49-F238E27FC236}">
                  <a16:creationId xmlns:a16="http://schemas.microsoft.com/office/drawing/2014/main" id="{601FAED1-6D06-4546-8AFA-F0D4C4DCE24F}"/>
                </a:ext>
              </a:extLst>
            </p:cNvPr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5710;p73">
              <a:extLst>
                <a:ext uri="{FF2B5EF4-FFF2-40B4-BE49-F238E27FC236}">
                  <a16:creationId xmlns:a16="http://schemas.microsoft.com/office/drawing/2014/main" id="{36C0A970-49DC-4936-A84C-F8D70B2E0B9C}"/>
                </a:ext>
              </a:extLst>
            </p:cNvPr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" name="Google Shape;5711;p73">
              <a:extLst>
                <a:ext uri="{FF2B5EF4-FFF2-40B4-BE49-F238E27FC236}">
                  <a16:creationId xmlns:a16="http://schemas.microsoft.com/office/drawing/2014/main" id="{15A2F1B6-1507-452E-ABD0-6662FEA0FD46}"/>
                </a:ext>
              </a:extLst>
            </p:cNvPr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" name="Google Shape;5712;p73">
              <a:extLst>
                <a:ext uri="{FF2B5EF4-FFF2-40B4-BE49-F238E27FC236}">
                  <a16:creationId xmlns:a16="http://schemas.microsoft.com/office/drawing/2014/main" id="{235384D6-DA2F-45C9-B671-6EE1E3735879}"/>
                </a:ext>
              </a:extLst>
            </p:cNvPr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" name="Google Shape;6234;p75">
            <a:extLst>
              <a:ext uri="{FF2B5EF4-FFF2-40B4-BE49-F238E27FC236}">
                <a16:creationId xmlns:a16="http://schemas.microsoft.com/office/drawing/2014/main" id="{8E99F66F-BCD4-4274-BA0E-D073970F8215}"/>
              </a:ext>
            </a:extLst>
          </p:cNvPr>
          <p:cNvGrpSpPr/>
          <p:nvPr/>
        </p:nvGrpSpPr>
        <p:grpSpPr>
          <a:xfrm>
            <a:off x="4070016" y="2281416"/>
            <a:ext cx="365438" cy="360001"/>
            <a:chOff x="-60991775" y="3376900"/>
            <a:chExt cx="315850" cy="311150"/>
          </a:xfrm>
          <a:solidFill>
            <a:srgbClr val="336699">
              <a:alpha val="60000"/>
            </a:srgbClr>
          </a:solidFill>
        </p:grpSpPr>
        <p:sp>
          <p:nvSpPr>
            <p:cNvPr id="39" name="Google Shape;6235;p75">
              <a:extLst>
                <a:ext uri="{FF2B5EF4-FFF2-40B4-BE49-F238E27FC236}">
                  <a16:creationId xmlns:a16="http://schemas.microsoft.com/office/drawing/2014/main" id="{64989592-3ED9-4CEA-A44B-62F263C62606}"/>
                </a:ext>
              </a:extLst>
            </p:cNvPr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236;p75">
              <a:extLst>
                <a:ext uri="{FF2B5EF4-FFF2-40B4-BE49-F238E27FC236}">
                  <a16:creationId xmlns:a16="http://schemas.microsoft.com/office/drawing/2014/main" id="{8C36EDF7-76A2-499F-82E4-7FF7433DD7A8}"/>
                </a:ext>
              </a:extLst>
            </p:cNvPr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237;p75">
              <a:extLst>
                <a:ext uri="{FF2B5EF4-FFF2-40B4-BE49-F238E27FC236}">
                  <a16:creationId xmlns:a16="http://schemas.microsoft.com/office/drawing/2014/main" id="{DCAEAE25-8320-4636-B301-C9CCAE6202DB}"/>
                </a:ext>
              </a:extLst>
            </p:cNvPr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7548;p77">
            <a:extLst>
              <a:ext uri="{FF2B5EF4-FFF2-40B4-BE49-F238E27FC236}">
                <a16:creationId xmlns:a16="http://schemas.microsoft.com/office/drawing/2014/main" id="{53819A6D-4AF3-464F-BA24-47ED3B955F2D}"/>
              </a:ext>
            </a:extLst>
          </p:cNvPr>
          <p:cNvGrpSpPr/>
          <p:nvPr/>
        </p:nvGrpSpPr>
        <p:grpSpPr>
          <a:xfrm>
            <a:off x="4081113" y="765745"/>
            <a:ext cx="354341" cy="356205"/>
            <a:chOff x="-45673275" y="3937700"/>
            <a:chExt cx="299325" cy="300900"/>
          </a:xfrm>
          <a:solidFill>
            <a:srgbClr val="336699">
              <a:alpha val="60000"/>
            </a:srgbClr>
          </a:solidFill>
        </p:grpSpPr>
        <p:sp>
          <p:nvSpPr>
            <p:cNvPr id="43" name="Google Shape;7549;p77">
              <a:extLst>
                <a:ext uri="{FF2B5EF4-FFF2-40B4-BE49-F238E27FC236}">
                  <a16:creationId xmlns:a16="http://schemas.microsoft.com/office/drawing/2014/main" id="{0C17ADCC-0E7E-4CCF-B4BB-3E01B81ED60B}"/>
                </a:ext>
              </a:extLst>
            </p:cNvPr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550;p77">
              <a:extLst>
                <a:ext uri="{FF2B5EF4-FFF2-40B4-BE49-F238E27FC236}">
                  <a16:creationId xmlns:a16="http://schemas.microsoft.com/office/drawing/2014/main" id="{21ED15D2-6135-4CEC-BB0A-A1BFD6BE2894}"/>
                </a:ext>
              </a:extLst>
            </p:cNvPr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551;p77">
              <a:extLst>
                <a:ext uri="{FF2B5EF4-FFF2-40B4-BE49-F238E27FC236}">
                  <a16:creationId xmlns:a16="http://schemas.microsoft.com/office/drawing/2014/main" id="{2B38E61C-4CE0-4E41-84E6-E8224B26B1CC}"/>
                </a:ext>
              </a:extLst>
            </p:cNvPr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552;p77">
              <a:extLst>
                <a:ext uri="{FF2B5EF4-FFF2-40B4-BE49-F238E27FC236}">
                  <a16:creationId xmlns:a16="http://schemas.microsoft.com/office/drawing/2014/main" id="{30BE4F4F-7BAC-49B3-A16B-B5BD01EA6982}"/>
                </a:ext>
              </a:extLst>
            </p:cNvPr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553;p77">
              <a:extLst>
                <a:ext uri="{FF2B5EF4-FFF2-40B4-BE49-F238E27FC236}">
                  <a16:creationId xmlns:a16="http://schemas.microsoft.com/office/drawing/2014/main" id="{CCC9E9C4-19CB-436C-9BE0-43A4F497F4DF}"/>
                </a:ext>
              </a:extLst>
            </p:cNvPr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554;p77">
              <a:extLst>
                <a:ext uri="{FF2B5EF4-FFF2-40B4-BE49-F238E27FC236}">
                  <a16:creationId xmlns:a16="http://schemas.microsoft.com/office/drawing/2014/main" id="{950B5B22-5470-4C00-AE57-570319E7AB61}"/>
                </a:ext>
              </a:extLst>
            </p:cNvPr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1413330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Meeting by Slidesgo">
  <a:themeElements>
    <a:clrScheme name="Simple Light">
      <a:dk1>
        <a:srgbClr val="434343"/>
      </a:dk1>
      <a:lt1>
        <a:srgbClr val="FFFFFF"/>
      </a:lt1>
      <a:dk2>
        <a:srgbClr val="4EB8E1"/>
      </a:dk2>
      <a:lt2>
        <a:srgbClr val="434343"/>
      </a:lt2>
      <a:accent1>
        <a:srgbClr val="4EB8E1"/>
      </a:accent1>
      <a:accent2>
        <a:srgbClr val="212121"/>
      </a:accent2>
      <a:accent3>
        <a:srgbClr val="4EB8E1"/>
      </a:accent3>
      <a:accent4>
        <a:srgbClr val="212121"/>
      </a:accent4>
      <a:accent5>
        <a:srgbClr val="4EB8E1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1489</TotalTime>
  <Words>787</Words>
  <Application>Microsoft Office PowerPoint</Application>
  <PresentationFormat>Presentación en pantalla (16:9)</PresentationFormat>
  <Paragraphs>99</Paragraphs>
  <Slides>15</Slides>
  <Notes>12</Notes>
  <HiddenSlides>3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Open Sans</vt:lpstr>
      <vt:lpstr>Arial</vt:lpstr>
      <vt:lpstr>Montserrat</vt:lpstr>
      <vt:lpstr>Montserrat Medium</vt:lpstr>
      <vt:lpstr>Sales Meeting by Slidesgo</vt:lpstr>
      <vt:lpstr>Presentación de proyecto </vt:lpstr>
      <vt:lpstr>Agenda</vt:lpstr>
      <vt:lpstr>Equipo</vt:lpstr>
      <vt:lpstr>Iván Serrano</vt:lpstr>
      <vt:lpstr>Automatización de backtesting </vt:lpstr>
      <vt:lpstr>Estructura</vt:lpstr>
      <vt:lpstr>Estructura</vt:lpstr>
      <vt:lpstr>Flexibilidad</vt:lpstr>
      <vt:lpstr>Oportunidades  1. Inclusión de otras herramientas de seguimiento </vt:lpstr>
      <vt:lpstr>Oportunidades  2. Extensión de la herramienta  </vt:lpstr>
      <vt:lpstr>Oportunidades  3. Análisis cuantitativo   </vt:lpstr>
      <vt:lpstr>Proyecto análisis de datos</vt:lpstr>
      <vt:lpstr>Presentación de PowerPoint</vt:lpstr>
      <vt:lpstr>Cronograma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Meeting</dc:title>
  <dc:creator>Olga Esperanza Serna Ramirez</dc:creator>
  <cp:lastModifiedBy>Olga Esperanza Serna Ramirez</cp:lastModifiedBy>
  <cp:revision>105</cp:revision>
  <dcterms:modified xsi:type="dcterms:W3CDTF">2021-03-02T19:35:19Z</dcterms:modified>
</cp:coreProperties>
</file>