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401" r:id="rId2"/>
    <p:sldId id="402" r:id="rId3"/>
    <p:sldId id="441" r:id="rId4"/>
    <p:sldId id="460" r:id="rId5"/>
    <p:sldId id="449" r:id="rId6"/>
    <p:sldId id="450" r:id="rId7"/>
    <p:sldId id="454" r:id="rId8"/>
    <p:sldId id="458" r:id="rId9"/>
    <p:sldId id="459" r:id="rId10"/>
    <p:sldId id="451" r:id="rId11"/>
    <p:sldId id="371" r:id="rId12"/>
  </p:sldIdLst>
  <p:sldSz cx="9144000" cy="5143500" type="screen16x9"/>
  <p:notesSz cx="6858000" cy="9144000"/>
  <p:embeddedFontLst>
    <p:embeddedFont>
      <p:font typeface="Montserrat Medium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D1D1"/>
    <a:srgbClr val="D6EDBD"/>
    <a:srgbClr val="FF9933"/>
    <a:srgbClr val="0099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2578" autoAdjust="0"/>
  </p:normalViewPr>
  <p:slideViewPr>
    <p:cSldViewPr snapToGrid="0">
      <p:cViewPr varScale="1">
        <p:scale>
          <a:sx n="118" d="100"/>
          <a:sy n="118" d="100"/>
        </p:scale>
        <p:origin x="37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21037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08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=""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=""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=""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=""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=""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=""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=""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=""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=""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=""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=""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=""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=""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=""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=""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=""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=""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=""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=""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=""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 smtClean="0"/>
              <a:t>25</a:t>
            </a:r>
            <a:r>
              <a:rPr lang="es-ES" sz="1400" dirty="0" smtClean="0"/>
              <a:t> </a:t>
            </a:r>
            <a:r>
              <a:rPr lang="es-ES" sz="1400" dirty="0"/>
              <a:t>de </a:t>
            </a:r>
            <a:r>
              <a:rPr lang="es-ES" sz="1400" dirty="0" smtClean="0"/>
              <a:t>junio </a:t>
            </a:r>
            <a:r>
              <a:rPr lang="es-ES" sz="1400" dirty="0"/>
              <a:t>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=""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=""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=""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=""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1"/>
            <a:ext cx="5320146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86977"/>
            <a:ext cx="8245580" cy="809826"/>
          </a:xfrm>
        </p:spPr>
        <p:txBody>
          <a:bodyPr/>
          <a:lstStyle/>
          <a:p>
            <a:r>
              <a:rPr lang="es-ES" dirty="0" smtClean="0"/>
              <a:t>Pasos a seguir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557177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optimización completa en los activos 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(USDMXN, USDZAR, USDRUB, USDTRY)). </a:t>
            </a: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302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=""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=""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=""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=""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=""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=""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=""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=""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=""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=""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=""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=""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=""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=""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=""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=""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=""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=""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=""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=""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=""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=""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=""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=""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3" y="1036899"/>
            <a:ext cx="5309301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Fase 2: “Optimización de estrategias </a:t>
            </a:r>
            <a:r>
              <a:rPr lang="es-ES" dirty="0" smtClean="0"/>
              <a:t>actuales”</a:t>
            </a:r>
            <a:endParaRPr lang="es-CO" dirty="0"/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3" y="141050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 smtClean="0"/>
              <a:t>Conclusiones generales</a:t>
            </a:r>
            <a:endParaRPr lang="es-ES" dirty="0"/>
          </a:p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3" y="3313520"/>
            <a:ext cx="3880743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 smtClean="0"/>
              <a:t>Resultados </a:t>
            </a:r>
            <a:r>
              <a:rPr lang="es-ES" dirty="0" smtClean="0"/>
              <a:t>TQQQ</a:t>
            </a:r>
            <a:r>
              <a:rPr lang="es-ES" dirty="0" smtClean="0"/>
              <a:t>, BTC, ETH</a:t>
            </a:r>
            <a:endParaRPr lang="es-ES"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87834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r="6871" b="3210"/>
          <a:stretch/>
        </p:blipFill>
        <p:spPr>
          <a:xfrm>
            <a:off x="349804" y="823980"/>
            <a:ext cx="8363066" cy="338594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=""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=""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6456350" y="2321309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=""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=""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=""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=""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=""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4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86977"/>
            <a:ext cx="8245580" cy="809826"/>
          </a:xfrm>
        </p:spPr>
        <p:txBody>
          <a:bodyPr/>
          <a:lstStyle/>
          <a:p>
            <a:r>
              <a:rPr lang="es-ES" dirty="0" smtClean="0"/>
              <a:t>Pasos a </a:t>
            </a:r>
            <a:r>
              <a:rPr lang="es-ES" dirty="0" smtClean="0"/>
              <a:t>seguir reunión anterior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557177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optimización completa en los activos (BTC, ETC, TQQQ). </a:t>
            </a:r>
          </a:p>
        </p:txBody>
      </p:sp>
    </p:spTree>
    <p:extLst>
      <p:ext uri="{BB962C8B-B14F-4D97-AF65-F5344CB8AC3E}">
        <p14:creationId xmlns:p14="http://schemas.microsoft.com/office/powerpoint/2010/main" val="9765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ES" dirty="0" smtClean="0"/>
              <a:t>Análisis de parámetros de negociación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557177"/>
          </a:xfrm>
        </p:spPr>
        <p:txBody>
          <a:bodyPr/>
          <a:lstStyle/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Proceso de optimización: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81 combinaciones de parámetros (3 niveles de TP, 3 niveles de SL, 3 posibles cierres LL y 3 posibles cierres de TP)  y una de control donde se incorpora escenario base evaluadas en las 81 estrategias:  6561 bases de datos de valoración por activo. 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selecciona la combinación con el mayor RAA/MDD  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generales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 estrategia óptima cambia con las combinaciones de parámetros, por lo tanto es posible que la estrategia óptima cambie al correr las 81 estrategias por activo.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combinación de parámetros óptima puede cambiar al incorporar las 81 estrategias en la optimización.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combinación de parámetros óptima puede ser diferente para cada activo.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estrategia óptima puede variar si se analizan indicadores adicionales de riesgo retorno (</a:t>
            </a:r>
            <a:r>
              <a:rPr lang="es-ES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</a:t>
            </a: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harpe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,  </a:t>
            </a: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Sortino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RAA/</a:t>
            </a: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</a:t>
            </a:r>
            <a:endParaRPr lang="es-ES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477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86977"/>
            <a:ext cx="8245580" cy="809826"/>
          </a:xfrm>
        </p:spPr>
        <p:txBody>
          <a:bodyPr/>
          <a:lstStyle/>
          <a:p>
            <a:r>
              <a:rPr lang="es-ES" dirty="0" smtClean="0"/>
              <a:t>Otros factores del modelo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9461" y="1094603"/>
            <a:ext cx="8479842" cy="3557177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Variables incorporadas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err="1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Bid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– Ask spread: 0,01% en compras y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ventas </a:t>
            </a:r>
            <a:r>
              <a:rPr lang="es-ES" sz="1200" dirty="0" smtClean="0">
                <a:solidFill>
                  <a:srgbClr val="FF000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(sensibilidad 0.05%)</a:t>
            </a:r>
            <a:endParaRPr lang="es-ES" sz="1200" dirty="0" smtClean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Comisión de negociación sobre compras y ventas: se incorpora el parámetro para probas estrategias de negocio con comisión, para las optimizaciones se asume en cero.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ES" sz="1200" dirty="0" smtClean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864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TQQQ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938" y="311285"/>
            <a:ext cx="4828057" cy="749315"/>
          </a:xfrm>
          <a:prstGeom prst="rect">
            <a:avLst/>
          </a:prstGeom>
        </p:spPr>
      </p:pic>
      <p:sp>
        <p:nvSpPr>
          <p:cNvPr id="6" name="Marcador de texto 3">
            <a:extLst>
              <a:ext uri="{FF2B5EF4-FFF2-40B4-BE49-F238E27FC236}">
                <a16:creationId xmlns="" xmlns:a16="http://schemas.microsoft.com/office/drawing/2014/main" id="{55E779F4-73C4-435D-8652-207FBED77C1B}"/>
              </a:ext>
            </a:extLst>
          </p:cNvPr>
          <p:cNvSpPr txBox="1">
            <a:spLocks/>
          </p:cNvSpPr>
          <p:nvPr/>
        </p:nvSpPr>
        <p:spPr>
          <a:xfrm>
            <a:off x="386738" y="1189157"/>
            <a:ext cx="8479842" cy="69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mejor estrategia que no contempla ningún parámetro de SL o TP es la I5R1 (estrategia identificada en el </a:t>
            </a:r>
            <a:r>
              <a:rPr lang="es-ES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realizado en la fase 1 del proyecto) con un nivel de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R/MDD 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 1,08, con lo cual podemos concluir que el proceso de optimización permitió mejorar el rendimiento de las estrategias.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28" y="2145508"/>
            <a:ext cx="2691575" cy="245815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758" y="2230877"/>
            <a:ext cx="5367421" cy="23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BTC</a:t>
            </a:r>
            <a:endParaRPr lang="es-CO" dirty="0"/>
          </a:p>
        </p:txBody>
      </p:sp>
      <p:sp>
        <p:nvSpPr>
          <p:cNvPr id="6" name="Marcador de texto 3">
            <a:extLst>
              <a:ext uri="{FF2B5EF4-FFF2-40B4-BE49-F238E27FC236}">
                <a16:creationId xmlns="" xmlns:a16="http://schemas.microsoft.com/office/drawing/2014/main" id="{55E779F4-73C4-435D-8652-207FBED77C1B}"/>
              </a:ext>
            </a:extLst>
          </p:cNvPr>
          <p:cNvSpPr txBox="1">
            <a:spLocks/>
          </p:cNvSpPr>
          <p:nvPr/>
        </p:nvSpPr>
        <p:spPr>
          <a:xfrm>
            <a:off x="386738" y="1189157"/>
            <a:ext cx="8479842" cy="69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mejor estrategia que no contempla ningún parámetro de SL o TP es la I8R7 (estrategia identificada en el </a:t>
            </a:r>
            <a:r>
              <a:rPr lang="es-ES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realizado en la fase 1 del proyecto) con un nivel de </a:t>
            </a:r>
            <a:r>
              <a:rPr lang="es-ES" sz="1200" dirty="0" smtClean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R/MDD </a:t>
            </a:r>
            <a:r>
              <a:rPr lang="es-ES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 3,26, con lo cual podemos concluir que el proceso de optimización permitió mejorar el rendimiento de las estrategias.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32" y="272374"/>
            <a:ext cx="4980575" cy="77298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76" y="2009321"/>
            <a:ext cx="2840693" cy="25943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712" y="2030718"/>
            <a:ext cx="5455925" cy="27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ETH</a:t>
            </a:r>
            <a:endParaRPr lang="es-CO" dirty="0"/>
          </a:p>
        </p:txBody>
      </p:sp>
      <p:sp>
        <p:nvSpPr>
          <p:cNvPr id="6" name="Marcador de texto 3">
            <a:extLst>
              <a:ext uri="{FF2B5EF4-FFF2-40B4-BE49-F238E27FC236}">
                <a16:creationId xmlns="" xmlns:a16="http://schemas.microsoft.com/office/drawing/2014/main" id="{55E779F4-73C4-435D-8652-207FBED77C1B}"/>
              </a:ext>
            </a:extLst>
          </p:cNvPr>
          <p:cNvSpPr txBox="1">
            <a:spLocks/>
          </p:cNvSpPr>
          <p:nvPr/>
        </p:nvSpPr>
        <p:spPr>
          <a:xfrm>
            <a:off x="214009" y="1189157"/>
            <a:ext cx="8652571" cy="69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E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Aunque la estrategia I2R7 que no contempla ningún parámetro de SL o TP presenta un nivel marginalmente mayor de R_MDD (5,2), consideramos que es importante limitar la pérdida y seleccionar una estrategia con un nivel de SL óptimo, que en este caso es de -5%. Esto queda claro al observar los valores de </a:t>
            </a:r>
            <a:r>
              <a:rPr lang="es-E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CVar</a:t>
            </a:r>
            <a:r>
              <a:rPr lang="es-E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histórico de I2R2 con SL de -5% que es positivo y por lo tanto muy superior a la de las demás opciones.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430" y="338088"/>
            <a:ext cx="4959403" cy="7696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9" y="2207606"/>
            <a:ext cx="3127422" cy="222820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556" y="1957734"/>
            <a:ext cx="5569862" cy="28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24735</TotalTime>
  <Words>495</Words>
  <Application>Microsoft Office PowerPoint</Application>
  <PresentationFormat>Presentación en pantalla (16:9)</PresentationFormat>
  <Paragraphs>47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Lato</vt:lpstr>
      <vt:lpstr>Montserrat Medium</vt:lpstr>
      <vt:lpstr>Arial</vt:lpstr>
      <vt:lpstr>Montserrat</vt:lpstr>
      <vt:lpstr>Open Sans</vt:lpstr>
      <vt:lpstr>Sales Meeting by Slidesgo</vt:lpstr>
      <vt:lpstr>Proyecto de análisis de datos: reunión de seguimiento.</vt:lpstr>
      <vt:lpstr>Agenda</vt:lpstr>
      <vt:lpstr>Cronograma</vt:lpstr>
      <vt:lpstr>Pasos a seguir reunión anterior</vt:lpstr>
      <vt:lpstr>Análisis de parámetros de negociación</vt:lpstr>
      <vt:lpstr>Otros factores del modelo</vt:lpstr>
      <vt:lpstr>TQQQ</vt:lpstr>
      <vt:lpstr>BTC</vt:lpstr>
      <vt:lpstr>ETH</vt:lpstr>
      <vt:lpstr>Pasos a seguir</vt:lpstr>
      <vt:lpstr>¡Gracias!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245</cp:revision>
  <dcterms:modified xsi:type="dcterms:W3CDTF">2021-06-25T20:29:30Z</dcterms:modified>
</cp:coreProperties>
</file>