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handoutMasterIdLst>
    <p:handoutMasterId r:id="rId26"/>
  </p:handoutMasterIdLst>
  <p:sldIdLst>
    <p:sldId id="401" r:id="rId2"/>
    <p:sldId id="402" r:id="rId3"/>
    <p:sldId id="416" r:id="rId4"/>
    <p:sldId id="419" r:id="rId5"/>
    <p:sldId id="433" r:id="rId6"/>
    <p:sldId id="432" r:id="rId7"/>
    <p:sldId id="361" r:id="rId8"/>
    <p:sldId id="434" r:id="rId9"/>
    <p:sldId id="423" r:id="rId10"/>
    <p:sldId id="425" r:id="rId11"/>
    <p:sldId id="429" r:id="rId12"/>
    <p:sldId id="428" r:id="rId13"/>
    <p:sldId id="427" r:id="rId14"/>
    <p:sldId id="431" r:id="rId15"/>
    <p:sldId id="435" r:id="rId16"/>
    <p:sldId id="436" r:id="rId17"/>
    <p:sldId id="437" r:id="rId18"/>
    <p:sldId id="438" r:id="rId19"/>
    <p:sldId id="439" r:id="rId20"/>
    <p:sldId id="440" r:id="rId21"/>
    <p:sldId id="400" r:id="rId22"/>
    <p:sldId id="404" r:id="rId23"/>
    <p:sldId id="371" r:id="rId24"/>
  </p:sldIdLst>
  <p:sldSz cx="9144000" cy="5143500" type="screen16x9"/>
  <p:notesSz cx="6858000" cy="9144000"/>
  <p:embeddedFontLs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Montserrat Medium" panose="020B0604020202020204" charset="0"/>
      <p:regular r:id="rId31"/>
      <p:bold r:id="rId32"/>
      <p:italic r:id="rId33"/>
      <p:boldItalic r:id="rId34"/>
    </p:embeddedFont>
    <p:embeddedFont>
      <p:font typeface="Open Sans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99CC"/>
    <a:srgbClr val="FF5D5D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2578" autoAdjust="0"/>
  </p:normalViewPr>
  <p:slideViewPr>
    <p:cSldViewPr snapToGrid="0">
      <p:cViewPr varScale="1">
        <p:scale>
          <a:sx n="132" d="100"/>
          <a:sy n="132" d="100"/>
        </p:scale>
        <p:origin x="144" y="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TtBDf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05 de abril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1"/>
            <a:ext cx="5320146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3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F342B7CF-6670-4F58-9EB6-A661164ECC8B}"/>
              </a:ext>
            </a:extLst>
          </p:cNvPr>
          <p:cNvSpPr txBox="1">
            <a:spLocks/>
          </p:cNvSpPr>
          <p:nvPr/>
        </p:nvSpPr>
        <p:spPr>
          <a:xfrm>
            <a:off x="319686" y="93462"/>
            <a:ext cx="8245580" cy="8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Producto: hoja de cálculo estrategia óptima</a:t>
            </a:r>
            <a:endParaRPr lang="es-CO" sz="2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F29B82-26AF-4C21-975B-700C41744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20"/>
          <a:stretch/>
        </p:blipFill>
        <p:spPr>
          <a:xfrm>
            <a:off x="319686" y="635619"/>
            <a:ext cx="8084633" cy="425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7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0C99A6E-1419-4EA3-90FE-8E2C920D6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6" t="66349" r="53415" b="17899"/>
          <a:stretch/>
        </p:blipFill>
        <p:spPr>
          <a:xfrm>
            <a:off x="780584" y="981347"/>
            <a:ext cx="4456701" cy="1438468"/>
          </a:xfrm>
          <a:prstGeom prst="rect">
            <a:avLst/>
          </a:prstGeom>
        </p:spPr>
      </p:pic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1D38358-DBB0-4B18-AF55-D32B0AA2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9144000" cy="4381500"/>
          </a:xfrm>
          <a:prstGeom prst="rect">
            <a:avLst/>
          </a:prstGeom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7FCE558F-CFB3-4D4C-AF82-6C0EC5D17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000"/>
            <a:ext cx="9144000" cy="43815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EB2370F-CF70-4F7D-AB5C-CFE70D28A567}"/>
              </a:ext>
            </a:extLst>
          </p:cNvPr>
          <p:cNvSpPr txBox="1">
            <a:spLocks/>
          </p:cNvSpPr>
          <p:nvPr/>
        </p:nvSpPr>
        <p:spPr>
          <a:xfrm>
            <a:off x="319686" y="93462"/>
            <a:ext cx="8245580" cy="8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0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Producto: gráficos SPX</a:t>
            </a:r>
            <a:endParaRPr lang="es-CO" sz="2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4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0C99A6E-1419-4EA3-90FE-8E2C920D6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6" t="66349" r="53415" b="17899"/>
          <a:stretch/>
        </p:blipFill>
        <p:spPr>
          <a:xfrm>
            <a:off x="780584" y="981347"/>
            <a:ext cx="4456701" cy="1438468"/>
          </a:xfrm>
          <a:prstGeom prst="rect">
            <a:avLst/>
          </a:prstGeom>
        </p:spPr>
      </p:pic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1D38358-DBB0-4B18-AF55-D32B0AA2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9144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0C99A6E-1419-4EA3-90FE-8E2C920D6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6" t="66349" r="53415" b="17899"/>
          <a:stretch/>
        </p:blipFill>
        <p:spPr>
          <a:xfrm>
            <a:off x="780584" y="981347"/>
            <a:ext cx="4456701" cy="1438468"/>
          </a:xfrm>
          <a:prstGeom prst="rect">
            <a:avLst/>
          </a:prstGeom>
        </p:spPr>
      </p:pic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E7B0AFA-67DA-47F2-B7B6-48FCC9E47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9144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1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F717397-CCFB-4B43-9097-57A58885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0209"/>
            <a:ext cx="9144000" cy="36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AC914-376D-4DBA-8690-A8F510B9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46620A4-A186-46F6-A850-BC25C6CA0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190"/>
            <a:ext cx="9144000" cy="43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51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F3FE-D0D7-4B88-9336-6EE9304F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29E61DFB-2B10-4D08-B4A9-720814D1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190"/>
            <a:ext cx="9144000" cy="43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7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0C73F-ECB8-418C-9DB7-98816870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042E1AF-1C17-475A-BDD4-09328350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190"/>
            <a:ext cx="9144000" cy="43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9CE8-48BB-425D-803C-18B9C81F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47C51F9-F47C-4901-B6BE-9B4FCB15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190"/>
            <a:ext cx="9144000" cy="43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160BA-CAF9-40CA-8B49-0B9DF168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04A7B322-82B2-47E8-9F57-434CE3FDB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190"/>
            <a:ext cx="9144000" cy="43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8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3" y="1036899"/>
            <a:ext cx="5309301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CO" dirty="0"/>
              <a:t>Código de </a:t>
            </a:r>
            <a:r>
              <a:rPr lang="es-CO" dirty="0" err="1"/>
              <a:t>backtest</a:t>
            </a:r>
            <a:r>
              <a:rPr lang="es-CO" dirty="0"/>
              <a:t> de estrategias actuales con nuevas medidas de riesgo retorno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3" y="1539379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4" y="3313520"/>
            <a:ext cx="3045409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CO" dirty="0"/>
              <a:t>Productos: hoja de cálculo y gráficos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32601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92A10-6AE9-40A9-B529-7A5216D6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B90472F0-4AFB-4681-8179-719ADC56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190"/>
            <a:ext cx="9144000" cy="43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90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AF454D-EB09-456A-8C8A-9F902270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846459"/>
            <a:ext cx="8248650" cy="370522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grpSp>
        <p:nvGrpSpPr>
          <p:cNvPr id="4" name="Google Shape;5496;p73">
            <a:extLst>
              <a:ext uri="{FF2B5EF4-FFF2-40B4-BE49-F238E27FC236}">
                <a16:creationId xmlns:a16="http://schemas.microsoft.com/office/drawing/2014/main" id="{F76F9885-B262-418F-A2A0-44390A89C944}"/>
              </a:ext>
            </a:extLst>
          </p:cNvPr>
          <p:cNvGrpSpPr>
            <a:grpSpLocks noChangeAspect="1"/>
          </p:cNvGrpSpPr>
          <p:nvPr/>
        </p:nvGrpSpPr>
        <p:grpSpPr>
          <a:xfrm>
            <a:off x="4979810" y="1426322"/>
            <a:ext cx="198040" cy="195642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7" name="Google Shape;5497;p73">
              <a:extLst>
                <a:ext uri="{FF2B5EF4-FFF2-40B4-BE49-F238E27FC236}">
                  <a16:creationId xmlns:a16="http://schemas.microsoft.com/office/drawing/2014/main" id="{FBB2E84B-FFDB-4AAA-9B8D-1126C89051D9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8;p73">
              <a:extLst>
                <a:ext uri="{FF2B5EF4-FFF2-40B4-BE49-F238E27FC236}">
                  <a16:creationId xmlns:a16="http://schemas.microsoft.com/office/drawing/2014/main" id="{1BA31B9A-3E09-4314-8739-811D86D586DD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499;p73">
              <a:extLst>
                <a:ext uri="{FF2B5EF4-FFF2-40B4-BE49-F238E27FC236}">
                  <a16:creationId xmlns:a16="http://schemas.microsoft.com/office/drawing/2014/main" id="{9329B5BB-A091-414E-8BAB-4C22FF5ECA7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0;p73">
              <a:extLst>
                <a:ext uri="{FF2B5EF4-FFF2-40B4-BE49-F238E27FC236}">
                  <a16:creationId xmlns:a16="http://schemas.microsoft.com/office/drawing/2014/main" id="{F627E3A5-CF89-45E3-9897-1AA472792CB5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1;p73">
              <a:extLst>
                <a:ext uri="{FF2B5EF4-FFF2-40B4-BE49-F238E27FC236}">
                  <a16:creationId xmlns:a16="http://schemas.microsoft.com/office/drawing/2014/main" id="{A558FA3E-F502-491B-89C5-B5328D9E1B2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041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Actividades programadas siguiente semana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47984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Inicio Fase 2:  “optimización de estrategias actuales “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parámetros SL, TP y apalancamiento en estrategias actuales.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Comentarios:</a:t>
            </a: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Ejemplo manejo caja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Columnas adicionales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Envío de archivos</a:t>
            </a:r>
          </a:p>
          <a:p>
            <a:pPr marL="400050" lvl="2" indent="-28575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24005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607;p75">
            <a:extLst>
              <a:ext uri="{FF2B5EF4-FFF2-40B4-BE49-F238E27FC236}">
                <a16:creationId xmlns:a16="http://schemas.microsoft.com/office/drawing/2014/main" id="{FFEC01EC-8CF7-4128-AA17-AD26B4A03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85864" y="733839"/>
            <a:ext cx="992732" cy="992732"/>
            <a:chOff x="2037825" y="3254050"/>
            <a:chExt cx="296175" cy="296175"/>
          </a:xfrm>
          <a:solidFill>
            <a:srgbClr val="336699">
              <a:alpha val="60000"/>
            </a:srgbClr>
          </a:solidFill>
        </p:grpSpPr>
        <p:sp>
          <p:nvSpPr>
            <p:cNvPr id="4" name="Google Shape;6608;p75">
              <a:extLst>
                <a:ext uri="{FF2B5EF4-FFF2-40B4-BE49-F238E27FC236}">
                  <a16:creationId xmlns:a16="http://schemas.microsoft.com/office/drawing/2014/main" id="{575F9F67-9C79-4314-ABE9-9F9FE1A9AF2A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09;p75">
              <a:extLst>
                <a:ext uri="{FF2B5EF4-FFF2-40B4-BE49-F238E27FC236}">
                  <a16:creationId xmlns:a16="http://schemas.microsoft.com/office/drawing/2014/main" id="{3E9FB79C-AF05-4129-8B53-CC6295F6EA2E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10;p75">
              <a:extLst>
                <a:ext uri="{FF2B5EF4-FFF2-40B4-BE49-F238E27FC236}">
                  <a16:creationId xmlns:a16="http://schemas.microsoft.com/office/drawing/2014/main" id="{830156C9-1C2B-4577-9129-1679B2204FB9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11;p75">
              <a:extLst>
                <a:ext uri="{FF2B5EF4-FFF2-40B4-BE49-F238E27FC236}">
                  <a16:creationId xmlns:a16="http://schemas.microsoft.com/office/drawing/2014/main" id="{23CEFD9C-C28C-4576-98DC-AE18AA4BB959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12;p75">
              <a:extLst>
                <a:ext uri="{FF2B5EF4-FFF2-40B4-BE49-F238E27FC236}">
                  <a16:creationId xmlns:a16="http://schemas.microsoft.com/office/drawing/2014/main" id="{AC623D55-A2E8-4FCA-BA8C-EA8675C0B969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13;p75">
              <a:extLst>
                <a:ext uri="{FF2B5EF4-FFF2-40B4-BE49-F238E27FC236}">
                  <a16:creationId xmlns:a16="http://schemas.microsoft.com/office/drawing/2014/main" id="{6F5449CF-AFB6-40A3-96E5-4BDEFB91B034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6728;p76">
            <a:extLst>
              <a:ext uri="{FF2B5EF4-FFF2-40B4-BE49-F238E27FC236}">
                <a16:creationId xmlns:a16="http://schemas.microsoft.com/office/drawing/2014/main" id="{50A19DA8-B070-42CC-A38F-988D2786954B}"/>
              </a:ext>
            </a:extLst>
          </p:cNvPr>
          <p:cNvGrpSpPr>
            <a:grpSpLocks noChangeAspect="1"/>
          </p:cNvGrpSpPr>
          <p:nvPr/>
        </p:nvGrpSpPr>
        <p:grpSpPr>
          <a:xfrm>
            <a:off x="7381137" y="748969"/>
            <a:ext cx="982906" cy="977602"/>
            <a:chOff x="-35482200" y="3561225"/>
            <a:chExt cx="292225" cy="290650"/>
          </a:xfrm>
          <a:solidFill>
            <a:srgbClr val="336699">
              <a:alpha val="60000"/>
            </a:srgbClr>
          </a:solidFill>
        </p:grpSpPr>
        <p:sp>
          <p:nvSpPr>
            <p:cNvPr id="11" name="Google Shape;6729;p76">
              <a:extLst>
                <a:ext uri="{FF2B5EF4-FFF2-40B4-BE49-F238E27FC236}">
                  <a16:creationId xmlns:a16="http://schemas.microsoft.com/office/drawing/2014/main" id="{BE3BB896-88FB-4E77-AF36-5D7FAFFFEFEC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30;p76">
              <a:extLst>
                <a:ext uri="{FF2B5EF4-FFF2-40B4-BE49-F238E27FC236}">
                  <a16:creationId xmlns:a16="http://schemas.microsoft.com/office/drawing/2014/main" id="{8E437C74-DCBF-4480-854A-79A9ED377D22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31;p76">
              <a:extLst>
                <a:ext uri="{FF2B5EF4-FFF2-40B4-BE49-F238E27FC236}">
                  <a16:creationId xmlns:a16="http://schemas.microsoft.com/office/drawing/2014/main" id="{72FBC069-7078-4E33-94B0-630377E4AA46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496;p73">
            <a:extLst>
              <a:ext uri="{FF2B5EF4-FFF2-40B4-BE49-F238E27FC236}">
                <a16:creationId xmlns:a16="http://schemas.microsoft.com/office/drawing/2014/main" id="{598672DB-48C8-4C3C-9940-0BB9458E2B94}"/>
              </a:ext>
            </a:extLst>
          </p:cNvPr>
          <p:cNvGrpSpPr>
            <a:grpSpLocks noChangeAspect="1"/>
          </p:cNvGrpSpPr>
          <p:nvPr/>
        </p:nvGrpSpPr>
        <p:grpSpPr>
          <a:xfrm>
            <a:off x="5099053" y="3728176"/>
            <a:ext cx="982906" cy="971006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5" name="Google Shape;5497;p73">
              <a:extLst>
                <a:ext uri="{FF2B5EF4-FFF2-40B4-BE49-F238E27FC236}">
                  <a16:creationId xmlns:a16="http://schemas.microsoft.com/office/drawing/2014/main" id="{6104C40D-B030-4886-824C-4FA4B5AF2FF3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498;p73">
              <a:extLst>
                <a:ext uri="{FF2B5EF4-FFF2-40B4-BE49-F238E27FC236}">
                  <a16:creationId xmlns:a16="http://schemas.microsoft.com/office/drawing/2014/main" id="{CB9EA23C-983C-4203-82DE-28F079B4D6C8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499;p73">
              <a:extLst>
                <a:ext uri="{FF2B5EF4-FFF2-40B4-BE49-F238E27FC236}">
                  <a16:creationId xmlns:a16="http://schemas.microsoft.com/office/drawing/2014/main" id="{7A3CCC44-276F-4FC6-8BB9-E3D06C098D8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00;p73">
              <a:extLst>
                <a:ext uri="{FF2B5EF4-FFF2-40B4-BE49-F238E27FC236}">
                  <a16:creationId xmlns:a16="http://schemas.microsoft.com/office/drawing/2014/main" id="{808B92FB-C1F7-4364-9149-B2FE39D3BD1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01;p73">
              <a:extLst>
                <a:ext uri="{FF2B5EF4-FFF2-40B4-BE49-F238E27FC236}">
                  <a16:creationId xmlns:a16="http://schemas.microsoft.com/office/drawing/2014/main" id="{350A17B0-D301-4DF0-87DF-61B5B48ED5B1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72;p33">
            <a:extLst>
              <a:ext uri="{FF2B5EF4-FFF2-40B4-BE49-F238E27FC236}">
                <a16:creationId xmlns:a16="http://schemas.microsoft.com/office/drawing/2014/main" id="{0D11A571-75FA-4520-9489-3316BCD7B175}"/>
              </a:ext>
            </a:extLst>
          </p:cNvPr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ítulo 26">
            <a:extLst>
              <a:ext uri="{FF2B5EF4-FFF2-40B4-BE49-F238E27FC236}">
                <a16:creationId xmlns:a16="http://schemas.microsoft.com/office/drawing/2014/main" id="{68C47D13-8B05-4870-B5E8-3FFFD51D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1" y="539500"/>
            <a:ext cx="1984200" cy="521100"/>
          </a:xfrm>
        </p:spPr>
        <p:txBody>
          <a:bodyPr/>
          <a:lstStyle/>
          <a:p>
            <a:pPr algn="ctr"/>
            <a:r>
              <a:rPr lang="es-CO" dirty="0"/>
              <a:t>¡Gracias!</a:t>
            </a:r>
          </a:p>
        </p:txBody>
      </p:sp>
      <p:sp>
        <p:nvSpPr>
          <p:cNvPr id="25" name="Google Shape;138;p24">
            <a:extLst>
              <a:ext uri="{FF2B5EF4-FFF2-40B4-BE49-F238E27FC236}">
                <a16:creationId xmlns:a16="http://schemas.microsoft.com/office/drawing/2014/main" id="{32F82714-966C-4D12-8AC4-17151FD8449A}"/>
              </a:ext>
            </a:extLst>
          </p:cNvPr>
          <p:cNvSpPr txBox="1"/>
          <p:nvPr/>
        </p:nvSpPr>
        <p:spPr>
          <a:xfrm>
            <a:off x="466550" y="4756212"/>
            <a:ext cx="8669716" cy="37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presentation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template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 dirty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3" name="Google Shape;6929;p76">
            <a:extLst>
              <a:ext uri="{FF2B5EF4-FFF2-40B4-BE49-F238E27FC236}">
                <a16:creationId xmlns:a16="http://schemas.microsoft.com/office/drawing/2014/main" id="{F24FD540-D937-4D35-9806-BBE28FF7C4FA}"/>
              </a:ext>
            </a:extLst>
          </p:cNvPr>
          <p:cNvGrpSpPr/>
          <p:nvPr/>
        </p:nvGrpSpPr>
        <p:grpSpPr>
          <a:xfrm>
            <a:off x="4986826" y="1300071"/>
            <a:ext cx="1519390" cy="1512628"/>
            <a:chOff x="-30735200" y="3552550"/>
            <a:chExt cx="292225" cy="290925"/>
          </a:xfrm>
          <a:solidFill>
            <a:srgbClr val="336699">
              <a:alpha val="60000"/>
            </a:srgbClr>
          </a:solidFill>
        </p:grpSpPr>
        <p:sp>
          <p:nvSpPr>
            <p:cNvPr id="34" name="Google Shape;6930;p76">
              <a:extLst>
                <a:ext uri="{FF2B5EF4-FFF2-40B4-BE49-F238E27FC236}">
                  <a16:creationId xmlns:a16="http://schemas.microsoft.com/office/drawing/2014/main" id="{BBB23BA1-78B0-4D71-8FC4-C00EF11FBF1E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31;p76">
              <a:extLst>
                <a:ext uri="{FF2B5EF4-FFF2-40B4-BE49-F238E27FC236}">
                  <a16:creationId xmlns:a16="http://schemas.microsoft.com/office/drawing/2014/main" id="{E6977EEA-DA18-43A3-883F-0BB2D2A931EF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id="{3FB0CDF4-F151-4C0F-A4A0-B06326ECE7D1}"/>
              </a:ext>
            </a:extLst>
          </p:cNvPr>
          <p:cNvSpPr/>
          <p:nvPr/>
        </p:nvSpPr>
        <p:spPr>
          <a:xfrm>
            <a:off x="4141826" y="429226"/>
            <a:ext cx="3198107" cy="3198107"/>
          </a:xfrm>
          <a:prstGeom prst="ellipse">
            <a:avLst/>
          </a:prstGeom>
          <a:noFill/>
          <a:ln w="76200">
            <a:solidFill>
              <a:srgbClr val="3366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60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Objetivo de la Fase 1: </a:t>
            </a:r>
            <a:r>
              <a:rPr lang="es-CO" dirty="0" err="1"/>
              <a:t>Backtest</a:t>
            </a:r>
            <a:r>
              <a:rPr lang="es-CO" dirty="0"/>
              <a:t> de estrategias actuales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1430384"/>
            <a:ext cx="8479842" cy="3359104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Réplica ETF EHT: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 implementadas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estadísticas de riesgo retorno replicando el archivo 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ETF  ECH SWELL PERFECTO.xlsx</a:t>
            </a: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y comparación de estadísticas para identificar la mejor estrategia replicando el archivo 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ETF  ECH SWELL PERFECTO.xlsx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Wingdings" panose="05000000000000000000" pitchFamily="2" charset="2"/>
              <a:buChar char="§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Medidas de retorno/riesgo propuestas: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con estadísticas nuevas de retorno/riesgo.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6106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4" y="539500"/>
            <a:ext cx="8224793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0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</a:t>
            </a:r>
            <a:r>
              <a:rPr lang="es-MX" sz="20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estrategias</a:t>
            </a:r>
            <a:endParaRPr lang="es-CO" sz="2000" dirty="0"/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de las 81 estrategias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</a:t>
              </a: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 medidas de riesgo/retorno implementadas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y </a:t>
              </a:r>
              <a:r>
                <a:rPr lang="es-CO" sz="1600" dirty="0">
                  <a:solidFill>
                    <a:srgbClr val="FF9933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propuestas.</a:t>
              </a:r>
            </a:p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Identificación de la mejor estrategia.</a:t>
              </a: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2900" indent="-342900">
                <a:lnSpc>
                  <a:spcPct val="115000"/>
                </a:lnSpc>
                <a:buFont typeface="+mj-lt"/>
                <a:buAutoNum type="arabicPeriod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Algoritmo para cálculo de señal.</a:t>
              </a:r>
            </a:p>
            <a:p>
              <a:pPr marL="342900" indent="-342900">
                <a:lnSpc>
                  <a:spcPct val="115000"/>
                </a:lnSpc>
                <a:buFont typeface="+mj-lt"/>
                <a:buAutoNum type="arabicPeriod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Serie histórica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intradiaria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de activos seleccionados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 p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rincipales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estadísticas del precio y volumen de negociación.</a:t>
              </a:r>
            </a:p>
            <a:p>
              <a:pPr marL="342900" indent="-342900">
                <a:lnSpc>
                  <a:spcPct val="115000"/>
                </a:lnSpc>
                <a:buFont typeface="+mj-lt"/>
                <a:buAutoNum type="arabicPeriod"/>
                <a:defRPr/>
              </a:pPr>
              <a:r>
                <a:rPr lang="es-CO" sz="1600" dirty="0">
                  <a:solidFill>
                    <a:srgbClr val="FF9933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Parámetros para cálculo de medidas.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253564" y="2057126"/>
              <a:ext cx="2647506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los 81 portafolios (9 fractales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intradiarios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combinados con 9 diarios) que siguen el algoritmo de órdenes de acuerdo a la estrategia definida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8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B7AA5-40E7-497C-80C9-4AC4162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01" y="145579"/>
            <a:ext cx="3858900" cy="521100"/>
          </a:xfrm>
        </p:spPr>
        <p:txBody>
          <a:bodyPr/>
          <a:lstStyle/>
          <a:p>
            <a:r>
              <a:rPr lang="es-CO" dirty="0"/>
              <a:t>Hoja de parámetros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0CD330-8722-41E8-B429-FB359C099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56"/>
          <a:stretch/>
        </p:blipFill>
        <p:spPr>
          <a:xfrm>
            <a:off x="1326996" y="799278"/>
            <a:ext cx="6311816" cy="40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0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8;p28">
            <a:extLst>
              <a:ext uri="{FF2B5EF4-FFF2-40B4-BE49-F238E27FC236}">
                <a16:creationId xmlns:a16="http://schemas.microsoft.com/office/drawing/2014/main" id="{8098624D-C722-4860-8538-532B7AA47E0D}"/>
              </a:ext>
            </a:extLst>
          </p:cNvPr>
          <p:cNvSpPr txBox="1"/>
          <p:nvPr/>
        </p:nvSpPr>
        <p:spPr>
          <a:xfrm>
            <a:off x="379141" y="1063328"/>
            <a:ext cx="8293046" cy="356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15000"/>
              </a:lnSpc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Hoja "OHLC Activo": histórico de precios OHLC del activo.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Hoja "OHLC libre de riesgo": histórico de precios OHLC del activo empleado para calcular el retorno objetivo en el cálculo de la razón de Sharpe (y como retorno objetivo en la razón de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Sortino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Hoja "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N_FH_por_dia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": número de FH de negociación a considerar en cada día.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Hoja "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N_FH_Cierre_Descartadas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": número de FH descartadas para negociar antes del cierre.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Hoja "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U_MDD_Objetivo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": valor objetivo de la razón Utilidad/MDD empleado para visualizar solo la información de las estrategias que cumplan con esta condición.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Hoja "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RA_MDD_Objetivo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": valor objetivo de la razón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RetornoAnual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/MDD empleado para visualizar solo la información de las estrategias que cumplan con esta condición.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Hoja "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VentanaMovilVol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": periodo de tiempo (en días) a considerar para el cálculo de las volatilidades.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Hoja "Significancia": nivel de significancia deseado para los cálculos de VaR y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CVaR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  <a:endParaRPr lang="es-CO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756CE2F-860E-4DF6-87AC-494D0015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98" y="345455"/>
            <a:ext cx="3859213" cy="520700"/>
          </a:xfrm>
        </p:spPr>
        <p:txBody>
          <a:bodyPr/>
          <a:lstStyle/>
          <a:p>
            <a:r>
              <a:rPr lang="es-CO" dirty="0"/>
              <a:t>Hoja de parámetros </a:t>
            </a:r>
          </a:p>
        </p:txBody>
      </p:sp>
    </p:spTree>
    <p:extLst>
      <p:ext uri="{BB962C8B-B14F-4D97-AF65-F5344CB8AC3E}">
        <p14:creationId xmlns:p14="http://schemas.microsoft.com/office/powerpoint/2010/main" val="114600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399;p38">
            <a:extLst>
              <a:ext uri="{FF2B5EF4-FFF2-40B4-BE49-F238E27FC236}">
                <a16:creationId xmlns:a16="http://schemas.microsoft.com/office/drawing/2014/main" id="{AD5B967F-660C-413C-911C-1DA9D580ED03}"/>
              </a:ext>
            </a:extLst>
          </p:cNvPr>
          <p:cNvSpPr/>
          <p:nvPr/>
        </p:nvSpPr>
        <p:spPr>
          <a:xfrm>
            <a:off x="8610280" y="3272430"/>
            <a:ext cx="450849" cy="393600"/>
          </a:xfrm>
          <a:prstGeom prst="homePlate">
            <a:avLst>
              <a:gd name="adj" fmla="val 32030"/>
            </a:avLst>
          </a:prstGeom>
          <a:solidFill>
            <a:srgbClr val="FF5D5D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677480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  <p:sp>
        <p:nvSpPr>
          <p:cNvPr id="226" name="Google Shape;226;p37"/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89;p38">
            <a:extLst>
              <a:ext uri="{FF2B5EF4-FFF2-40B4-BE49-F238E27FC236}">
                <a16:creationId xmlns:a16="http://schemas.microsoft.com/office/drawing/2014/main" id="{4EF6C1B2-FB98-4CCD-906D-EDF141661E4A}"/>
              </a:ext>
            </a:extLst>
          </p:cNvPr>
          <p:cNvSpPr/>
          <p:nvPr/>
        </p:nvSpPr>
        <p:spPr>
          <a:xfrm>
            <a:off x="7379993" y="4499068"/>
            <a:ext cx="914219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>
              <a:defRPr/>
            </a:pPr>
            <a:r>
              <a:rPr lang="en-US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</a:t>
            </a:r>
            <a:r>
              <a:rPr lang="es-CO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Selección de estrategia</a:t>
            </a:r>
            <a:endParaRPr kumimoji="0" lang="es-CO" sz="9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1" name="Google Shape;390;p38">
            <a:extLst>
              <a:ext uri="{FF2B5EF4-FFF2-40B4-BE49-F238E27FC236}">
                <a16:creationId xmlns:a16="http://schemas.microsoft.com/office/drawing/2014/main" id="{749A2479-CA45-470D-A938-C9C46262BFF1}"/>
              </a:ext>
            </a:extLst>
          </p:cNvPr>
          <p:cNvSpPr/>
          <p:nvPr/>
        </p:nvSpPr>
        <p:spPr>
          <a:xfrm>
            <a:off x="6731059" y="4499068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s-CO" sz="900" b="1" dirty="0" err="1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Ulitidad</a:t>
            </a:r>
            <a:r>
              <a:rPr lang="es-CO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&amp; </a:t>
            </a: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</a:t>
            </a:r>
          </a:p>
        </p:txBody>
      </p:sp>
      <p:sp>
        <p:nvSpPr>
          <p:cNvPr id="22" name="Google Shape;391;p38">
            <a:extLst>
              <a:ext uri="{FF2B5EF4-FFF2-40B4-BE49-F238E27FC236}">
                <a16:creationId xmlns:a16="http://schemas.microsoft.com/office/drawing/2014/main" id="{760F118C-8A3C-4032-82E1-9F68A1D92308}"/>
              </a:ext>
            </a:extLst>
          </p:cNvPr>
          <p:cNvSpPr/>
          <p:nvPr/>
        </p:nvSpPr>
        <p:spPr>
          <a:xfrm>
            <a:off x="6024512" y="4499068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Registro</a:t>
            </a:r>
          </a:p>
          <a:p>
            <a:pPr lvl="0" algn="ctr">
              <a:defRPr/>
            </a:pPr>
            <a:r>
              <a:rPr lang="es-CO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decisión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3" name="Google Shape;392;p38">
            <a:extLst>
              <a:ext uri="{FF2B5EF4-FFF2-40B4-BE49-F238E27FC236}">
                <a16:creationId xmlns:a16="http://schemas.microsoft.com/office/drawing/2014/main" id="{18504E9F-9B6C-4546-8BFC-8DEEE6F833CF}"/>
              </a:ext>
            </a:extLst>
          </p:cNvPr>
          <p:cNvSpPr/>
          <p:nvPr/>
        </p:nvSpPr>
        <p:spPr>
          <a:xfrm>
            <a:off x="4884924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>
              <a:defRPr/>
            </a:pPr>
            <a:r>
              <a:rPr lang="es-CO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Posición &amp; Valoración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4" name="Google Shape;393;p38">
            <a:extLst>
              <a:ext uri="{FF2B5EF4-FFF2-40B4-BE49-F238E27FC236}">
                <a16:creationId xmlns:a16="http://schemas.microsoft.com/office/drawing/2014/main" id="{E232FBDA-B279-41D8-857B-72A90880A803}"/>
              </a:ext>
            </a:extLst>
          </p:cNvPr>
          <p:cNvSpPr/>
          <p:nvPr/>
        </p:nvSpPr>
        <p:spPr>
          <a:xfrm>
            <a:off x="4178381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</a:t>
            </a:r>
            <a:r>
              <a:rPr lang="es-CO" sz="9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Ejecución   de órdenes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5" name="Google Shape;394;p38">
            <a:extLst>
              <a:ext uri="{FF2B5EF4-FFF2-40B4-BE49-F238E27FC236}">
                <a16:creationId xmlns:a16="http://schemas.microsoft.com/office/drawing/2014/main" id="{EB04A8ED-2FE7-4C0F-8053-3CB2D7882E7A}"/>
              </a:ext>
            </a:extLst>
          </p:cNvPr>
          <p:cNvSpPr/>
          <p:nvPr/>
        </p:nvSpPr>
        <p:spPr>
          <a:xfrm>
            <a:off x="3518296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s-CO" sz="9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Cálculo SIF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6" name="Google Shape;395;p38">
            <a:extLst>
              <a:ext uri="{FF2B5EF4-FFF2-40B4-BE49-F238E27FC236}">
                <a16:creationId xmlns:a16="http://schemas.microsoft.com/office/drawing/2014/main" id="{6A4FB04D-BF37-4733-B5C3-173F0F797D76}"/>
              </a:ext>
            </a:extLst>
          </p:cNvPr>
          <p:cNvSpPr/>
          <p:nvPr/>
        </p:nvSpPr>
        <p:spPr>
          <a:xfrm>
            <a:off x="2734193" y="3272430"/>
            <a:ext cx="946919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F. diarios de referencia</a:t>
            </a:r>
          </a:p>
        </p:txBody>
      </p:sp>
      <p:sp>
        <p:nvSpPr>
          <p:cNvPr id="27" name="Google Shape;396;p38">
            <a:extLst>
              <a:ext uri="{FF2B5EF4-FFF2-40B4-BE49-F238E27FC236}">
                <a16:creationId xmlns:a16="http://schemas.microsoft.com/office/drawing/2014/main" id="{D77DBADA-995D-47A1-B4FE-CB27BFB0087E}"/>
              </a:ext>
            </a:extLst>
          </p:cNvPr>
          <p:cNvSpPr/>
          <p:nvPr/>
        </p:nvSpPr>
        <p:spPr>
          <a:xfrm>
            <a:off x="2073042" y="3272430"/>
            <a:ext cx="825844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Vela diaria y F. diarios</a:t>
            </a:r>
          </a:p>
        </p:txBody>
      </p:sp>
      <p:sp>
        <p:nvSpPr>
          <p:cNvPr id="28" name="Google Shape;397;p38">
            <a:extLst>
              <a:ext uri="{FF2B5EF4-FFF2-40B4-BE49-F238E27FC236}">
                <a16:creationId xmlns:a16="http://schemas.microsoft.com/office/drawing/2014/main" id="{679BB8F8-A331-4D58-97E0-363E695EC39F}"/>
              </a:ext>
            </a:extLst>
          </p:cNvPr>
          <p:cNvSpPr/>
          <p:nvPr/>
        </p:nvSpPr>
        <p:spPr>
          <a:xfrm>
            <a:off x="1202120" y="3272430"/>
            <a:ext cx="984518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F. </a:t>
            </a:r>
            <a:r>
              <a:rPr kumimoji="0" lang="es-CO" sz="9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intradiarios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9" name="Google Shape;398;p38">
            <a:extLst>
              <a:ext uri="{FF2B5EF4-FFF2-40B4-BE49-F238E27FC236}">
                <a16:creationId xmlns:a16="http://schemas.microsoft.com/office/drawing/2014/main" id="{10FABA4E-8F64-4725-9D72-955FDCBFEA3D}"/>
              </a:ext>
            </a:extLst>
          </p:cNvPr>
          <p:cNvSpPr/>
          <p:nvPr/>
        </p:nvSpPr>
        <p:spPr>
          <a:xfrm>
            <a:off x="496960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Cargue</a:t>
            </a:r>
          </a:p>
        </p:txBody>
      </p:sp>
      <p:sp>
        <p:nvSpPr>
          <p:cNvPr id="30" name="Google Shape;399;p38">
            <a:extLst>
              <a:ext uri="{FF2B5EF4-FFF2-40B4-BE49-F238E27FC236}">
                <a16:creationId xmlns:a16="http://schemas.microsoft.com/office/drawing/2014/main" id="{1A7748EE-3725-48AF-AF40-632B4FD401E2}"/>
              </a:ext>
            </a:extLst>
          </p:cNvPr>
          <p:cNvSpPr/>
          <p:nvPr/>
        </p:nvSpPr>
        <p:spPr>
          <a:xfrm>
            <a:off x="31043" y="3272430"/>
            <a:ext cx="4500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677480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  <p:cxnSp>
        <p:nvCxnSpPr>
          <p:cNvPr id="31" name="Google Shape;400;p38">
            <a:extLst>
              <a:ext uri="{FF2B5EF4-FFF2-40B4-BE49-F238E27FC236}">
                <a16:creationId xmlns:a16="http://schemas.microsoft.com/office/drawing/2014/main" id="{D5C55587-007F-4405-8601-D3F79406EC13}"/>
              </a:ext>
            </a:extLst>
          </p:cNvPr>
          <p:cNvCxnSpPr>
            <a:cxnSpLocks/>
          </p:cNvCxnSpPr>
          <p:nvPr/>
        </p:nvCxnSpPr>
        <p:spPr>
          <a:xfrm rot="10800000">
            <a:off x="742195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2" name="Google Shape;401;p38">
            <a:extLst>
              <a:ext uri="{FF2B5EF4-FFF2-40B4-BE49-F238E27FC236}">
                <a16:creationId xmlns:a16="http://schemas.microsoft.com/office/drawing/2014/main" id="{AE8CC691-69BB-4591-8BD0-D7D853328077}"/>
              </a:ext>
            </a:extLst>
          </p:cNvPr>
          <p:cNvSpPr txBox="1"/>
          <p:nvPr/>
        </p:nvSpPr>
        <p:spPr>
          <a:xfrm>
            <a:off x="388757" y="1871070"/>
            <a:ext cx="711775" cy="90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 panose="020B0604020202020204" charset="0"/>
                <a:ea typeface="Lato"/>
                <a:cs typeface="Lato"/>
                <a:sym typeface="Lato"/>
              </a:rPr>
              <a:t>Cargue de 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principales estadísticas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intradiarias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 de precio y de la tabla de fractales a evaluar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33" name="Google Shape;402;p38">
            <a:extLst>
              <a:ext uri="{FF2B5EF4-FFF2-40B4-BE49-F238E27FC236}">
                <a16:creationId xmlns:a16="http://schemas.microsoft.com/office/drawing/2014/main" id="{F66A8AF5-4262-4F07-A012-3FE6DF79CDD1}"/>
              </a:ext>
            </a:extLst>
          </p:cNvPr>
          <p:cNvCxnSpPr>
            <a:cxnSpLocks/>
          </p:cNvCxnSpPr>
          <p:nvPr/>
        </p:nvCxnSpPr>
        <p:spPr>
          <a:xfrm rot="10800000">
            <a:off x="2201655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" name="Google Shape;403;p38">
            <a:extLst>
              <a:ext uri="{FF2B5EF4-FFF2-40B4-BE49-F238E27FC236}">
                <a16:creationId xmlns:a16="http://schemas.microsoft.com/office/drawing/2014/main" id="{6E9E46F6-B014-4B7E-8050-78EEEA11F1FA}"/>
              </a:ext>
            </a:extLst>
          </p:cNvPr>
          <p:cNvSpPr txBox="1"/>
          <p:nvPr/>
        </p:nvSpPr>
        <p:spPr>
          <a:xfrm>
            <a:off x="1237616" y="1871070"/>
            <a:ext cx="1656831" cy="90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 vela diaria y codificación de fractales diarios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35" name="Google Shape;404;p38">
            <a:extLst>
              <a:ext uri="{FF2B5EF4-FFF2-40B4-BE49-F238E27FC236}">
                <a16:creationId xmlns:a16="http://schemas.microsoft.com/office/drawing/2014/main" id="{4CC402A1-02EC-49CB-9B23-59F75609D0F6}"/>
              </a:ext>
            </a:extLst>
          </p:cNvPr>
          <p:cNvCxnSpPr>
            <a:cxnSpLocks/>
          </p:cNvCxnSpPr>
          <p:nvPr/>
        </p:nvCxnSpPr>
        <p:spPr>
          <a:xfrm rot="10800000">
            <a:off x="3765665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" name="Google Shape;405;p38">
            <a:extLst>
              <a:ext uri="{FF2B5EF4-FFF2-40B4-BE49-F238E27FC236}">
                <a16:creationId xmlns:a16="http://schemas.microsoft.com/office/drawing/2014/main" id="{916F9486-09C3-452D-9553-44D8F8B6C85F}"/>
              </a:ext>
            </a:extLst>
          </p:cNvPr>
          <p:cNvSpPr txBox="1"/>
          <p:nvPr/>
        </p:nvSpPr>
        <p:spPr>
          <a:xfrm>
            <a:off x="3127953" y="224368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 señal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intradiaria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 final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37" name="Google Shape;406;p38">
            <a:extLst>
              <a:ext uri="{FF2B5EF4-FFF2-40B4-BE49-F238E27FC236}">
                <a16:creationId xmlns:a16="http://schemas.microsoft.com/office/drawing/2014/main" id="{18BC78FE-A953-49DF-AF8F-189A3F98C7C8}"/>
              </a:ext>
            </a:extLst>
          </p:cNvPr>
          <p:cNvCxnSpPr>
            <a:cxnSpLocks/>
          </p:cNvCxnSpPr>
          <p:nvPr/>
        </p:nvCxnSpPr>
        <p:spPr>
          <a:xfrm rot="10800000">
            <a:off x="5166817" y="2720362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" name="Google Shape;407;p38">
            <a:extLst>
              <a:ext uri="{FF2B5EF4-FFF2-40B4-BE49-F238E27FC236}">
                <a16:creationId xmlns:a16="http://schemas.microsoft.com/office/drawing/2014/main" id="{85E651F0-2B19-496A-A543-EB514A7C3638}"/>
              </a:ext>
            </a:extLst>
          </p:cNvPr>
          <p:cNvSpPr txBox="1"/>
          <p:nvPr/>
        </p:nvSpPr>
        <p:spPr>
          <a:xfrm>
            <a:off x="4259769" y="2046509"/>
            <a:ext cx="1446990" cy="59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Registro de apertura y cierre de posiciones, identificando precio de apertura PA y cierre PC.</a:t>
            </a:r>
          </a:p>
        </p:txBody>
      </p:sp>
      <p:cxnSp>
        <p:nvCxnSpPr>
          <p:cNvPr id="39" name="Google Shape;408;p38">
            <a:extLst>
              <a:ext uri="{FF2B5EF4-FFF2-40B4-BE49-F238E27FC236}">
                <a16:creationId xmlns:a16="http://schemas.microsoft.com/office/drawing/2014/main" id="{38F4F476-77B4-4308-8C33-9FA4004F5D29}"/>
              </a:ext>
            </a:extLst>
          </p:cNvPr>
          <p:cNvCxnSpPr>
            <a:cxnSpLocks/>
          </p:cNvCxnSpPr>
          <p:nvPr/>
        </p:nvCxnSpPr>
        <p:spPr>
          <a:xfrm rot="10800000">
            <a:off x="7147833" y="4163649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" name="Google Shape;409;p38">
            <a:extLst>
              <a:ext uri="{FF2B5EF4-FFF2-40B4-BE49-F238E27FC236}">
                <a16:creationId xmlns:a16="http://schemas.microsoft.com/office/drawing/2014/main" id="{C8542D8B-B1DC-4F71-94C2-9D8C69378824}"/>
              </a:ext>
            </a:extLst>
          </p:cNvPr>
          <p:cNvSpPr txBox="1"/>
          <p:nvPr/>
        </p:nvSpPr>
        <p:spPr>
          <a:xfrm>
            <a:off x="6450814" y="3682531"/>
            <a:ext cx="87880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de:</a:t>
            </a:r>
          </a:p>
          <a:p>
            <a:pPr marL="57150" lvl="0" indent="-57150">
              <a:buFont typeface="Arial" panose="020B0604020202020204" pitchFamily="34" charset="0"/>
              <a:buChar char="•"/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Utilidad acumulada</a:t>
            </a:r>
          </a:p>
          <a:p>
            <a:pPr marL="57150" lvl="0" indent="-57150">
              <a:buFont typeface="Arial" panose="020B0604020202020204" pitchFamily="34" charset="0"/>
              <a:buChar char="•"/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MDD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43" name="Google Shape;412;p38">
            <a:extLst>
              <a:ext uri="{FF2B5EF4-FFF2-40B4-BE49-F238E27FC236}">
                <a16:creationId xmlns:a16="http://schemas.microsoft.com/office/drawing/2014/main" id="{9131EE6F-ED74-4809-8F59-A181EE972AE6}"/>
              </a:ext>
            </a:extLst>
          </p:cNvPr>
          <p:cNvCxnSpPr/>
          <p:nvPr/>
        </p:nvCxnSpPr>
        <p:spPr>
          <a:xfrm rot="10800000">
            <a:off x="1412959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" name="Google Shape;413;p38">
            <a:extLst>
              <a:ext uri="{FF2B5EF4-FFF2-40B4-BE49-F238E27FC236}">
                <a16:creationId xmlns:a16="http://schemas.microsoft.com/office/drawing/2014/main" id="{DA753787-CDAA-491E-B717-2D2B3E235B54}"/>
              </a:ext>
            </a:extLst>
          </p:cNvPr>
          <p:cNvSpPr txBox="1"/>
          <p:nvPr/>
        </p:nvSpPr>
        <p:spPr>
          <a:xfrm>
            <a:off x="622661" y="4164630"/>
            <a:ext cx="1579333" cy="88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Codificación de fractales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intradiarios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45" name="Google Shape;414;p38">
            <a:extLst>
              <a:ext uri="{FF2B5EF4-FFF2-40B4-BE49-F238E27FC236}">
                <a16:creationId xmlns:a16="http://schemas.microsoft.com/office/drawing/2014/main" id="{5ADCD642-C584-49E9-AC82-F5121A4A635B}"/>
              </a:ext>
            </a:extLst>
          </p:cNvPr>
          <p:cNvCxnSpPr/>
          <p:nvPr/>
        </p:nvCxnSpPr>
        <p:spPr>
          <a:xfrm rot="10800000">
            <a:off x="3099954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" name="Google Shape;415;p38">
            <a:extLst>
              <a:ext uri="{FF2B5EF4-FFF2-40B4-BE49-F238E27FC236}">
                <a16:creationId xmlns:a16="http://schemas.microsoft.com/office/drawing/2014/main" id="{AB54F45A-78F4-4C70-B6DD-8378E828C703}"/>
              </a:ext>
            </a:extLst>
          </p:cNvPr>
          <p:cNvSpPr txBox="1"/>
          <p:nvPr/>
        </p:nvSpPr>
        <p:spPr>
          <a:xfrm>
            <a:off x="2692973" y="4169233"/>
            <a:ext cx="82289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Codificación de fractales diarios de referencia 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47" name="Google Shape;416;p38">
            <a:extLst>
              <a:ext uri="{FF2B5EF4-FFF2-40B4-BE49-F238E27FC236}">
                <a16:creationId xmlns:a16="http://schemas.microsoft.com/office/drawing/2014/main" id="{6FA3CCDF-9446-479B-B05D-C9E155488977}"/>
              </a:ext>
            </a:extLst>
          </p:cNvPr>
          <p:cNvCxnSpPr/>
          <p:nvPr/>
        </p:nvCxnSpPr>
        <p:spPr>
          <a:xfrm rot="10800000">
            <a:off x="4436429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" name="Google Shape;417;p38">
            <a:extLst>
              <a:ext uri="{FF2B5EF4-FFF2-40B4-BE49-F238E27FC236}">
                <a16:creationId xmlns:a16="http://schemas.microsoft.com/office/drawing/2014/main" id="{67BEF0D8-4594-4EE9-891E-439D1E5EE916}"/>
              </a:ext>
            </a:extLst>
          </p:cNvPr>
          <p:cNvSpPr txBox="1"/>
          <p:nvPr/>
        </p:nvSpPr>
        <p:spPr>
          <a:xfrm>
            <a:off x="3691841" y="4164629"/>
            <a:ext cx="1489521" cy="80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Ejecución de órdenes de acuerdo a decisión de inversión.</a:t>
            </a:r>
          </a:p>
        </p:txBody>
      </p:sp>
      <p:cxnSp>
        <p:nvCxnSpPr>
          <p:cNvPr id="49" name="Google Shape;418;p38">
            <a:extLst>
              <a:ext uri="{FF2B5EF4-FFF2-40B4-BE49-F238E27FC236}">
                <a16:creationId xmlns:a16="http://schemas.microsoft.com/office/drawing/2014/main" id="{6855A957-2EF8-4E1E-8797-CB7BB859F695}"/>
              </a:ext>
            </a:extLst>
          </p:cNvPr>
          <p:cNvCxnSpPr>
            <a:cxnSpLocks/>
          </p:cNvCxnSpPr>
          <p:nvPr/>
        </p:nvCxnSpPr>
        <p:spPr>
          <a:xfrm flipV="1">
            <a:off x="6094057" y="4272270"/>
            <a:ext cx="0" cy="180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" name="Google Shape;419;p38">
            <a:extLst>
              <a:ext uri="{FF2B5EF4-FFF2-40B4-BE49-F238E27FC236}">
                <a16:creationId xmlns:a16="http://schemas.microsoft.com/office/drawing/2014/main" id="{1D9B214D-AA18-4FE4-9938-8EF038DA451D}"/>
              </a:ext>
            </a:extLst>
          </p:cNvPr>
          <p:cNvSpPr txBox="1"/>
          <p:nvPr/>
        </p:nvSpPr>
        <p:spPr>
          <a:xfrm>
            <a:off x="5449411" y="3822331"/>
            <a:ext cx="8712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 panose="020B0604020202020204" charset="0"/>
                <a:ea typeface="Lato"/>
                <a:cs typeface="Lato"/>
                <a:sym typeface="Lato"/>
              </a:rPr>
              <a:t>Cálculo de utilidad por </a:t>
            </a:r>
            <a:r>
              <a:rPr kumimoji="0" lang="es-CO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 panose="020B0604020202020204" charset="0"/>
                <a:ea typeface="Lato"/>
                <a:cs typeface="Lato"/>
                <a:sym typeface="Lato"/>
              </a:rPr>
              <a:t>trade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: PC – PA.</a:t>
            </a:r>
          </a:p>
        </p:txBody>
      </p:sp>
      <p:cxnSp>
        <p:nvCxnSpPr>
          <p:cNvPr id="51" name="Google Shape;420;p38">
            <a:extLst>
              <a:ext uri="{FF2B5EF4-FFF2-40B4-BE49-F238E27FC236}">
                <a16:creationId xmlns:a16="http://schemas.microsoft.com/office/drawing/2014/main" id="{C60BCB5A-3EE7-4353-AF76-8E4D1B74BE73}"/>
              </a:ext>
            </a:extLst>
          </p:cNvPr>
          <p:cNvCxnSpPr>
            <a:cxnSpLocks/>
          </p:cNvCxnSpPr>
          <p:nvPr/>
        </p:nvCxnSpPr>
        <p:spPr>
          <a:xfrm rot="10800000">
            <a:off x="7985861" y="867443"/>
            <a:ext cx="0" cy="540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" name="Google Shape;421;p38">
            <a:extLst>
              <a:ext uri="{FF2B5EF4-FFF2-40B4-BE49-F238E27FC236}">
                <a16:creationId xmlns:a16="http://schemas.microsoft.com/office/drawing/2014/main" id="{C30AE72B-3DF4-4C41-B642-06F16FFD9CA8}"/>
              </a:ext>
            </a:extLst>
          </p:cNvPr>
          <p:cNvSpPr txBox="1"/>
          <p:nvPr/>
        </p:nvSpPr>
        <p:spPr>
          <a:xfrm>
            <a:off x="7382523" y="3243211"/>
            <a:ext cx="113070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Selección de estrategia con mayor Utilidad acumulado / máxima pérdida observada.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sp>
        <p:nvSpPr>
          <p:cNvPr id="79" name="Google Shape;244;p28">
            <a:extLst>
              <a:ext uri="{FF2B5EF4-FFF2-40B4-BE49-F238E27FC236}">
                <a16:creationId xmlns:a16="http://schemas.microsoft.com/office/drawing/2014/main" id="{615C8BB2-ABB6-4E69-B575-75202A03B88E}"/>
              </a:ext>
            </a:extLst>
          </p:cNvPr>
          <p:cNvSpPr/>
          <p:nvPr/>
        </p:nvSpPr>
        <p:spPr>
          <a:xfrm>
            <a:off x="3636256" y="-22079"/>
            <a:ext cx="1187583" cy="501750"/>
          </a:xfrm>
          <a:prstGeom prst="chevron">
            <a:avLst>
              <a:gd name="adj" fmla="val 50000"/>
            </a:avLst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82" name="Google Shape;247;p28">
            <a:extLst>
              <a:ext uri="{FF2B5EF4-FFF2-40B4-BE49-F238E27FC236}">
                <a16:creationId xmlns:a16="http://schemas.microsoft.com/office/drawing/2014/main" id="{3E68DF5A-3DA1-4B0A-82A7-F9B00666D728}"/>
              </a:ext>
            </a:extLst>
          </p:cNvPr>
          <p:cNvSpPr/>
          <p:nvPr/>
        </p:nvSpPr>
        <p:spPr>
          <a:xfrm>
            <a:off x="346905" y="-22079"/>
            <a:ext cx="1187583" cy="501750"/>
          </a:xfrm>
          <a:prstGeom prst="homePlat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Raleway"/>
            </a:endParaRPr>
          </a:p>
        </p:txBody>
      </p:sp>
      <p:sp>
        <p:nvSpPr>
          <p:cNvPr id="85" name="Google Shape;250;p28">
            <a:extLst>
              <a:ext uri="{FF2B5EF4-FFF2-40B4-BE49-F238E27FC236}">
                <a16:creationId xmlns:a16="http://schemas.microsoft.com/office/drawing/2014/main" id="{88BE6612-236B-472A-9590-6E9106C2875D}"/>
              </a:ext>
            </a:extLst>
          </p:cNvPr>
          <p:cNvSpPr/>
          <p:nvPr/>
        </p:nvSpPr>
        <p:spPr>
          <a:xfrm>
            <a:off x="948143" y="-22079"/>
            <a:ext cx="3305700" cy="50175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s-CO" sz="2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rPr>
              <a:t>Proceso</a:t>
            </a:r>
            <a:endParaRPr kumimoji="0" lang="es-CO" sz="14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pic>
        <p:nvPicPr>
          <p:cNvPr id="53" name="Picture 2" descr="R Project Concepción - Posts | Facebook">
            <a:extLst>
              <a:ext uri="{FF2B5EF4-FFF2-40B4-BE49-F238E27FC236}">
                <a16:creationId xmlns:a16="http://schemas.microsoft.com/office/drawing/2014/main" id="{0AE59B72-CBEF-4120-8309-28D5827A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99" y="-22078"/>
            <a:ext cx="501750" cy="5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R Project Concepción - Posts | Facebook">
            <a:extLst>
              <a:ext uri="{FF2B5EF4-FFF2-40B4-BE49-F238E27FC236}">
                <a16:creationId xmlns:a16="http://schemas.microsoft.com/office/drawing/2014/main" id="{5BFE3EEC-9D45-444C-AD27-082B34474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55" y="-9513"/>
            <a:ext cx="489184" cy="48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Google Shape;409;p38">
            <a:extLst>
              <a:ext uri="{FF2B5EF4-FFF2-40B4-BE49-F238E27FC236}">
                <a16:creationId xmlns:a16="http://schemas.microsoft.com/office/drawing/2014/main" id="{1B4DD28A-091A-46C4-B2BA-22BF0FC09141}"/>
              </a:ext>
            </a:extLst>
          </p:cNvPr>
          <p:cNvSpPr txBox="1"/>
          <p:nvPr/>
        </p:nvSpPr>
        <p:spPr>
          <a:xfrm>
            <a:off x="6351331" y="2010930"/>
            <a:ext cx="144698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de:</a:t>
            </a:r>
          </a:p>
          <a:p>
            <a:pPr marL="57150" lvl="0" indent="-57150">
              <a:buFont typeface="Arial" panose="020B0604020202020204" pitchFamily="34" charset="0"/>
              <a:buChar char="•"/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Retornos., volatilidad, 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semivolatilidad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, Sharpe,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Sortino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, VaR y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Cvar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. 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sp>
        <p:nvSpPr>
          <p:cNvPr id="70" name="Google Shape;389;p38">
            <a:extLst>
              <a:ext uri="{FF2B5EF4-FFF2-40B4-BE49-F238E27FC236}">
                <a16:creationId xmlns:a16="http://schemas.microsoft.com/office/drawing/2014/main" id="{36DD4D3F-1013-43C3-A003-EB24893C8177}"/>
              </a:ext>
            </a:extLst>
          </p:cNvPr>
          <p:cNvSpPr/>
          <p:nvPr/>
        </p:nvSpPr>
        <p:spPr>
          <a:xfrm>
            <a:off x="7409730" y="1439926"/>
            <a:ext cx="914219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>
              <a:defRPr/>
            </a:pPr>
            <a:r>
              <a:rPr lang="en-US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</a:t>
            </a:r>
            <a:r>
              <a:rPr lang="es-CO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Selección de estrategia</a:t>
            </a:r>
            <a:endParaRPr kumimoji="0" lang="es-CO" sz="9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71" name="Google Shape;390;p38">
            <a:extLst>
              <a:ext uri="{FF2B5EF4-FFF2-40B4-BE49-F238E27FC236}">
                <a16:creationId xmlns:a16="http://schemas.microsoft.com/office/drawing/2014/main" id="{5F83DF9E-B8AD-4F78-9CF9-5B43147AAD1F}"/>
              </a:ext>
            </a:extLst>
          </p:cNvPr>
          <p:cNvSpPr/>
          <p:nvPr/>
        </p:nvSpPr>
        <p:spPr>
          <a:xfrm>
            <a:off x="6760796" y="1439926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s-CO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</a:t>
            </a:r>
            <a:r>
              <a:rPr kumimoji="0" lang="es-CO" sz="9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etorno</a:t>
            </a: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y Riesgo</a:t>
            </a:r>
          </a:p>
        </p:txBody>
      </p:sp>
      <p:sp>
        <p:nvSpPr>
          <p:cNvPr id="72" name="Google Shape;391;p38">
            <a:extLst>
              <a:ext uri="{FF2B5EF4-FFF2-40B4-BE49-F238E27FC236}">
                <a16:creationId xmlns:a16="http://schemas.microsoft.com/office/drawing/2014/main" id="{E4DC3E93-7FD4-4214-B4B8-1CA8B173E265}"/>
              </a:ext>
            </a:extLst>
          </p:cNvPr>
          <p:cNvSpPr/>
          <p:nvPr/>
        </p:nvSpPr>
        <p:spPr>
          <a:xfrm>
            <a:off x="6054249" y="1439926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Registro</a:t>
            </a:r>
          </a:p>
          <a:p>
            <a:pPr lvl="0" algn="ctr">
              <a:defRPr/>
            </a:pPr>
            <a:r>
              <a:rPr lang="es-CO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decisión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cxnSp>
        <p:nvCxnSpPr>
          <p:cNvPr id="73" name="Google Shape;408;p38">
            <a:extLst>
              <a:ext uri="{FF2B5EF4-FFF2-40B4-BE49-F238E27FC236}">
                <a16:creationId xmlns:a16="http://schemas.microsoft.com/office/drawing/2014/main" id="{9A89DB6A-4A5D-459B-8E3D-7599C02776A7}"/>
              </a:ext>
            </a:extLst>
          </p:cNvPr>
          <p:cNvCxnSpPr>
            <a:cxnSpLocks/>
          </p:cNvCxnSpPr>
          <p:nvPr/>
        </p:nvCxnSpPr>
        <p:spPr>
          <a:xfrm rot="10800000">
            <a:off x="7220247" y="1836704"/>
            <a:ext cx="0" cy="180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4" name="Google Shape;418;p38">
            <a:extLst>
              <a:ext uri="{FF2B5EF4-FFF2-40B4-BE49-F238E27FC236}">
                <a16:creationId xmlns:a16="http://schemas.microsoft.com/office/drawing/2014/main" id="{0AC24E35-2279-4C1E-9DA2-C251AD328EAF}"/>
              </a:ext>
            </a:extLst>
          </p:cNvPr>
          <p:cNvCxnSpPr>
            <a:cxnSpLocks/>
          </p:cNvCxnSpPr>
          <p:nvPr/>
        </p:nvCxnSpPr>
        <p:spPr>
          <a:xfrm flipV="1">
            <a:off x="6313364" y="867443"/>
            <a:ext cx="0" cy="540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5" name="Google Shape;407;p38">
            <a:extLst>
              <a:ext uri="{FF2B5EF4-FFF2-40B4-BE49-F238E27FC236}">
                <a16:creationId xmlns:a16="http://schemas.microsoft.com/office/drawing/2014/main" id="{B292E7DD-5825-4430-B2DA-235C3A34A28C}"/>
              </a:ext>
            </a:extLst>
          </p:cNvPr>
          <p:cNvSpPr txBox="1"/>
          <p:nvPr/>
        </p:nvSpPr>
        <p:spPr>
          <a:xfrm>
            <a:off x="5989130" y="302567"/>
            <a:ext cx="135547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 posiciones finales y valoración del portafolio.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76" name="Google Shape;420;p38">
            <a:extLst>
              <a:ext uri="{FF2B5EF4-FFF2-40B4-BE49-F238E27FC236}">
                <a16:creationId xmlns:a16="http://schemas.microsoft.com/office/drawing/2014/main" id="{030FE47D-F71E-4EA0-B564-7F5A9BA76844}"/>
              </a:ext>
            </a:extLst>
          </p:cNvPr>
          <p:cNvCxnSpPr>
            <a:cxnSpLocks/>
          </p:cNvCxnSpPr>
          <p:nvPr/>
        </p:nvCxnSpPr>
        <p:spPr>
          <a:xfrm rot="10800000">
            <a:off x="7985862" y="4091686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" name="Google Shape;421;p38">
            <a:extLst>
              <a:ext uri="{FF2B5EF4-FFF2-40B4-BE49-F238E27FC236}">
                <a16:creationId xmlns:a16="http://schemas.microsoft.com/office/drawing/2014/main" id="{7639C361-0BCC-4711-970E-74B03C0F8ACD}"/>
              </a:ext>
            </a:extLst>
          </p:cNvPr>
          <p:cNvSpPr txBox="1"/>
          <p:nvPr/>
        </p:nvSpPr>
        <p:spPr>
          <a:xfrm>
            <a:off x="7458812" y="266650"/>
            <a:ext cx="156795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Selección de estrategia con mayor Retorno acumulado/ MDD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1756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0C99A6E-1419-4EA3-90FE-8E2C920D6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6" t="66349" r="53415" b="17899"/>
          <a:stretch/>
        </p:blipFill>
        <p:spPr>
          <a:xfrm>
            <a:off x="780584" y="981347"/>
            <a:ext cx="4456701" cy="1438468"/>
          </a:xfrm>
          <a:prstGeom prst="rect">
            <a:avLst/>
          </a:prstGeom>
        </p:spPr>
      </p:pic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94AFE405-7609-49C6-97C9-F6245AA9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9144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3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29E59C-B0C6-4779-903C-9AC099F26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5" t="15428" r="51163" b="29500"/>
          <a:stretch/>
        </p:blipFill>
        <p:spPr>
          <a:xfrm>
            <a:off x="1117262" y="669165"/>
            <a:ext cx="6549656" cy="430628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15AE472-158D-44A3-AD0A-099D74287BB0}"/>
              </a:ext>
            </a:extLst>
          </p:cNvPr>
          <p:cNvCxnSpPr/>
          <p:nvPr/>
        </p:nvCxnSpPr>
        <p:spPr>
          <a:xfrm>
            <a:off x="1106629" y="4191301"/>
            <a:ext cx="6549656" cy="0"/>
          </a:xfrm>
          <a:prstGeom prst="line">
            <a:avLst/>
          </a:prstGeom>
          <a:ln w="1905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F342B7CF-6670-4F58-9EB6-A661164ECC8B}"/>
              </a:ext>
            </a:extLst>
          </p:cNvPr>
          <p:cNvSpPr txBox="1">
            <a:spLocks/>
          </p:cNvSpPr>
          <p:nvPr/>
        </p:nvSpPr>
        <p:spPr>
          <a:xfrm>
            <a:off x="319686" y="93462"/>
            <a:ext cx="8245580" cy="8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</a:t>
            </a:r>
            <a:r>
              <a:rPr lang="es-CO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</a:rPr>
              <a:t>structura del código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516FD8E-C5AC-4AC3-AB7A-AE15FF38D529}"/>
              </a:ext>
            </a:extLst>
          </p:cNvPr>
          <p:cNvCxnSpPr/>
          <p:nvPr/>
        </p:nvCxnSpPr>
        <p:spPr>
          <a:xfrm>
            <a:off x="1102914" y="3440456"/>
            <a:ext cx="6549656" cy="0"/>
          </a:xfrm>
          <a:prstGeom prst="line">
            <a:avLst/>
          </a:prstGeom>
          <a:ln w="1905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95021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12302</TotalTime>
  <Words>706</Words>
  <Application>Microsoft Office PowerPoint</Application>
  <PresentationFormat>Presentación en pantalla (16:9)</PresentationFormat>
  <Paragraphs>111</Paragraphs>
  <Slides>23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Montserrat</vt:lpstr>
      <vt:lpstr>Montserrat Medium</vt:lpstr>
      <vt:lpstr>Courier New</vt:lpstr>
      <vt:lpstr>Wingdings</vt:lpstr>
      <vt:lpstr>Open Sans</vt:lpstr>
      <vt:lpstr>Sales Meeting by Slidesgo</vt:lpstr>
      <vt:lpstr>Proyecto de análisis de datos: reunión de seguimiento.</vt:lpstr>
      <vt:lpstr>Agenda</vt:lpstr>
      <vt:lpstr>Objetivo de la Fase 1: Backtest de estrategias actuales</vt:lpstr>
      <vt:lpstr>Backtest estrategias</vt:lpstr>
      <vt:lpstr>Hoja de parámetros </vt:lpstr>
      <vt:lpstr>Hoja de parámetros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Cronograma</vt:lpstr>
      <vt:lpstr>Actividades programadas siguiente semana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206</cp:revision>
  <dcterms:modified xsi:type="dcterms:W3CDTF">2021-04-05T19:17:30Z</dcterms:modified>
</cp:coreProperties>
</file>