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3" r:id="rId2"/>
    <p:sldId id="284" r:id="rId3"/>
    <p:sldId id="307" r:id="rId4"/>
    <p:sldId id="297" r:id="rId5"/>
    <p:sldId id="298" r:id="rId6"/>
    <p:sldId id="305" r:id="rId7"/>
    <p:sldId id="293" r:id="rId8"/>
    <p:sldId id="291" r:id="rId9"/>
    <p:sldId id="292" r:id="rId10"/>
    <p:sldId id="303" r:id="rId11"/>
    <p:sldId id="295" r:id="rId12"/>
    <p:sldId id="294" r:id="rId13"/>
    <p:sldId id="304" r:id="rId14"/>
    <p:sldId id="306" r:id="rId15"/>
    <p:sldId id="300" r:id="rId16"/>
    <p:sldId id="299" r:id="rId17"/>
    <p:sldId id="301" r:id="rId18"/>
    <p:sldId id="302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AA"/>
    <a:srgbClr val="3143EF"/>
    <a:srgbClr val="C7C7C7"/>
    <a:srgbClr val="00335D"/>
    <a:srgbClr val="93D6E7"/>
    <a:srgbClr val="D9D9D9"/>
    <a:srgbClr val="5B9BD5"/>
    <a:srgbClr val="E6E6E6"/>
    <a:srgbClr val="0E4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o Cavanagh" userId="415d2320-6d0f-4f44-9fd9-672d235b3854" providerId="ADAL" clId="{81D22C9D-D96B-4040-8864-30EA4A9DA94A}"/>
    <pc:docChg chg="undo custSel addSld delSld modSld sldOrd">
      <pc:chgData name="Gonzalo Cavanagh" userId="415d2320-6d0f-4f44-9fd9-672d235b3854" providerId="ADAL" clId="{81D22C9D-D96B-4040-8864-30EA4A9DA94A}" dt="2021-02-01T21:05:18.959" v="576" actId="1035"/>
      <pc:docMkLst>
        <pc:docMk/>
      </pc:docMkLst>
      <pc:sldChg chg="addSp delSp modSp mod">
        <pc:chgData name="Gonzalo Cavanagh" userId="415d2320-6d0f-4f44-9fd9-672d235b3854" providerId="ADAL" clId="{81D22C9D-D96B-4040-8864-30EA4A9DA94A}" dt="2021-02-01T20:57:41.066" v="567" actId="1076"/>
        <pc:sldMkLst>
          <pc:docMk/>
          <pc:sldMk cId="2834639022" sldId="284"/>
        </pc:sldMkLst>
        <pc:spChg chg="add mod ord">
          <ac:chgData name="Gonzalo Cavanagh" userId="415d2320-6d0f-4f44-9fd9-672d235b3854" providerId="ADAL" clId="{81D22C9D-D96B-4040-8864-30EA4A9DA94A}" dt="2021-02-01T20:57:41.066" v="567" actId="1076"/>
          <ac:spMkLst>
            <pc:docMk/>
            <pc:sldMk cId="2834639022" sldId="284"/>
            <ac:spMk id="8" creationId="{7087C743-2FA9-4B2A-A732-B3B8564ECBD1}"/>
          </ac:spMkLst>
        </pc:spChg>
        <pc:spChg chg="mod">
          <ac:chgData name="Gonzalo Cavanagh" userId="415d2320-6d0f-4f44-9fd9-672d235b3854" providerId="ADAL" clId="{81D22C9D-D96B-4040-8864-30EA4A9DA94A}" dt="2021-02-01T20:55:25.104" v="541" actId="1076"/>
          <ac:spMkLst>
            <pc:docMk/>
            <pc:sldMk cId="2834639022" sldId="284"/>
            <ac:spMk id="41" creationId="{31188465-7325-4C1B-AD7F-671700E964A7}"/>
          </ac:spMkLst>
        </pc:spChg>
        <pc:spChg chg="mod">
          <ac:chgData name="Gonzalo Cavanagh" userId="415d2320-6d0f-4f44-9fd9-672d235b3854" providerId="ADAL" clId="{81D22C9D-D96B-4040-8864-30EA4A9DA94A}" dt="2021-02-01T20:55:18.943" v="539" actId="1076"/>
          <ac:spMkLst>
            <pc:docMk/>
            <pc:sldMk cId="2834639022" sldId="284"/>
            <ac:spMk id="1024" creationId="{A243F6A8-EC2D-4C84-BDD7-806B8DB8D37C}"/>
          </ac:spMkLst>
        </pc:spChg>
        <pc:cxnChg chg="del mod">
          <ac:chgData name="Gonzalo Cavanagh" userId="415d2320-6d0f-4f44-9fd9-672d235b3854" providerId="ADAL" clId="{81D22C9D-D96B-4040-8864-30EA4A9DA94A}" dt="2021-02-01T20:54:12.831" v="465" actId="478"/>
          <ac:cxnSpMkLst>
            <pc:docMk/>
            <pc:sldMk cId="2834639022" sldId="284"/>
            <ac:cxnSpMk id="38" creationId="{E5910622-7E68-4ABC-B3CA-C8FA21144E62}"/>
          </ac:cxnSpMkLst>
        </pc:cxnChg>
        <pc:cxnChg chg="del mod">
          <ac:chgData name="Gonzalo Cavanagh" userId="415d2320-6d0f-4f44-9fd9-672d235b3854" providerId="ADAL" clId="{81D22C9D-D96B-4040-8864-30EA4A9DA94A}" dt="2021-02-01T20:54:12.831" v="465" actId="478"/>
          <ac:cxnSpMkLst>
            <pc:docMk/>
            <pc:sldMk cId="2834639022" sldId="284"/>
            <ac:cxnSpMk id="1028" creationId="{D8148CF3-7E63-4170-AC15-A19A4249259A}"/>
          </ac:cxnSpMkLst>
        </pc:cxnChg>
      </pc:sldChg>
      <pc:sldChg chg="addSp delSp modSp mod">
        <pc:chgData name="Gonzalo Cavanagh" userId="415d2320-6d0f-4f44-9fd9-672d235b3854" providerId="ADAL" clId="{81D22C9D-D96B-4040-8864-30EA4A9DA94A}" dt="2021-02-01T20:43:33.916" v="416"/>
        <pc:sldMkLst>
          <pc:docMk/>
          <pc:sldMk cId="2204134250" sldId="291"/>
        </pc:sldMkLst>
        <pc:spChg chg="add del mod">
          <ac:chgData name="Gonzalo Cavanagh" userId="415d2320-6d0f-4f44-9fd9-672d235b3854" providerId="ADAL" clId="{81D22C9D-D96B-4040-8864-30EA4A9DA94A}" dt="2021-02-01T20:43:06.021" v="406" actId="478"/>
          <ac:spMkLst>
            <pc:docMk/>
            <pc:sldMk cId="2204134250" sldId="291"/>
            <ac:spMk id="17" creationId="{9A0D6677-2149-47D9-866C-F32CB62D7DC6}"/>
          </ac:spMkLst>
        </pc:spChg>
        <pc:spChg chg="add del mod">
          <ac:chgData name="Gonzalo Cavanagh" userId="415d2320-6d0f-4f44-9fd9-672d235b3854" providerId="ADAL" clId="{81D22C9D-D96B-4040-8864-30EA4A9DA94A}" dt="2021-02-01T20:43:09.591" v="408"/>
          <ac:spMkLst>
            <pc:docMk/>
            <pc:sldMk cId="2204134250" sldId="291"/>
            <ac:spMk id="20" creationId="{03C64A47-D74F-4D87-9FFD-FB77DDB3E6E5}"/>
          </ac:spMkLst>
        </pc:spChg>
        <pc:spChg chg="add mod">
          <ac:chgData name="Gonzalo Cavanagh" userId="415d2320-6d0f-4f44-9fd9-672d235b3854" providerId="ADAL" clId="{81D22C9D-D96B-4040-8864-30EA4A9DA94A}" dt="2021-02-01T20:43:33.916" v="416"/>
          <ac:spMkLst>
            <pc:docMk/>
            <pc:sldMk cId="2204134250" sldId="291"/>
            <ac:spMk id="22" creationId="{6A4CF45E-EC13-439B-BAA1-6DB1B049C1DA}"/>
          </ac:spMkLst>
        </pc:spChg>
      </pc:sldChg>
      <pc:sldChg chg="addSp modSp">
        <pc:chgData name="Gonzalo Cavanagh" userId="415d2320-6d0f-4f44-9fd9-672d235b3854" providerId="ADAL" clId="{81D22C9D-D96B-4040-8864-30EA4A9DA94A}" dt="2021-02-01T20:43:47.011" v="419"/>
        <pc:sldMkLst>
          <pc:docMk/>
          <pc:sldMk cId="3620635903" sldId="292"/>
        </pc:sldMkLst>
        <pc:spChg chg="add mod">
          <ac:chgData name="Gonzalo Cavanagh" userId="415d2320-6d0f-4f44-9fd9-672d235b3854" providerId="ADAL" clId="{81D22C9D-D96B-4040-8864-30EA4A9DA94A}" dt="2021-02-01T20:43:47.011" v="419"/>
          <ac:spMkLst>
            <pc:docMk/>
            <pc:sldMk cId="3620635903" sldId="292"/>
            <ac:spMk id="15" creationId="{53D49EDB-53F6-4DED-906E-772EDA7DFB58}"/>
          </ac:spMkLst>
        </pc:spChg>
      </pc:sldChg>
      <pc:sldChg chg="addSp modSp mod">
        <pc:chgData name="Gonzalo Cavanagh" userId="415d2320-6d0f-4f44-9fd9-672d235b3854" providerId="ADAL" clId="{81D22C9D-D96B-4040-8864-30EA4A9DA94A}" dt="2021-02-01T20:43:39.949" v="418" actId="1076"/>
        <pc:sldMkLst>
          <pc:docMk/>
          <pc:sldMk cId="3595891062" sldId="293"/>
        </pc:sldMkLst>
        <pc:spChg chg="add mod">
          <ac:chgData name="Gonzalo Cavanagh" userId="415d2320-6d0f-4f44-9fd9-672d235b3854" providerId="ADAL" clId="{81D22C9D-D96B-4040-8864-30EA4A9DA94A}" dt="2021-02-01T20:43:39.949" v="418" actId="1076"/>
          <ac:spMkLst>
            <pc:docMk/>
            <pc:sldMk cId="3595891062" sldId="293"/>
            <ac:spMk id="10" creationId="{E0A96A4D-9A4A-47D7-AFE3-B8419A0E4045}"/>
          </ac:spMkLst>
        </pc:spChg>
      </pc:sldChg>
      <pc:sldChg chg="addSp modSp">
        <pc:chgData name="Gonzalo Cavanagh" userId="415d2320-6d0f-4f44-9fd9-672d235b3854" providerId="ADAL" clId="{81D22C9D-D96B-4040-8864-30EA4A9DA94A}" dt="2021-02-01T20:43:51.965" v="421"/>
        <pc:sldMkLst>
          <pc:docMk/>
          <pc:sldMk cId="698468459" sldId="295"/>
        </pc:sldMkLst>
        <pc:spChg chg="add mod">
          <ac:chgData name="Gonzalo Cavanagh" userId="415d2320-6d0f-4f44-9fd9-672d235b3854" providerId="ADAL" clId="{81D22C9D-D96B-4040-8864-30EA4A9DA94A}" dt="2021-02-01T20:43:51.965" v="421"/>
          <ac:spMkLst>
            <pc:docMk/>
            <pc:sldMk cId="698468459" sldId="295"/>
            <ac:spMk id="14" creationId="{4D2D7A7C-B77E-4111-B1AB-77C244D6D3E2}"/>
          </ac:spMkLst>
        </pc:spChg>
      </pc:sldChg>
      <pc:sldChg chg="del ord">
        <pc:chgData name="Gonzalo Cavanagh" userId="415d2320-6d0f-4f44-9fd9-672d235b3854" providerId="ADAL" clId="{81D22C9D-D96B-4040-8864-30EA4A9DA94A}" dt="2021-02-01T20:59:01.793" v="570" actId="47"/>
        <pc:sldMkLst>
          <pc:docMk/>
          <pc:sldMk cId="1531235529" sldId="296"/>
        </pc:sldMkLst>
      </pc:sldChg>
      <pc:sldChg chg="addSp modSp mod ord">
        <pc:chgData name="Gonzalo Cavanagh" userId="415d2320-6d0f-4f44-9fd9-672d235b3854" providerId="ADAL" clId="{81D22C9D-D96B-4040-8864-30EA4A9DA94A}" dt="2021-02-01T20:57:01.047" v="565"/>
        <pc:sldMkLst>
          <pc:docMk/>
          <pc:sldMk cId="2446705033" sldId="297"/>
        </pc:sldMkLst>
        <pc:spChg chg="add mod">
          <ac:chgData name="Gonzalo Cavanagh" userId="415d2320-6d0f-4f44-9fd9-672d235b3854" providerId="ADAL" clId="{81D22C9D-D96B-4040-8864-30EA4A9DA94A}" dt="2021-02-01T20:44:18.089" v="433" actId="207"/>
          <ac:spMkLst>
            <pc:docMk/>
            <pc:sldMk cId="2446705033" sldId="297"/>
            <ac:spMk id="6" creationId="{C9C2739F-7128-4550-B358-9E175CB436D7}"/>
          </ac:spMkLst>
        </pc:spChg>
      </pc:sldChg>
      <pc:sldChg chg="addSp modSp ord">
        <pc:chgData name="Gonzalo Cavanagh" userId="415d2320-6d0f-4f44-9fd9-672d235b3854" providerId="ADAL" clId="{81D22C9D-D96B-4040-8864-30EA4A9DA94A}" dt="2021-02-01T20:57:01.047" v="565"/>
        <pc:sldMkLst>
          <pc:docMk/>
          <pc:sldMk cId="4137508695" sldId="298"/>
        </pc:sldMkLst>
        <pc:spChg chg="add mod">
          <ac:chgData name="Gonzalo Cavanagh" userId="415d2320-6d0f-4f44-9fd9-672d235b3854" providerId="ADAL" clId="{81D22C9D-D96B-4040-8864-30EA4A9DA94A}" dt="2021-02-01T20:44:22.506" v="434"/>
          <ac:spMkLst>
            <pc:docMk/>
            <pc:sldMk cId="4137508695" sldId="298"/>
            <ac:spMk id="15" creationId="{A474C901-B839-493A-A28A-073B5E115EC2}"/>
          </ac:spMkLst>
        </pc:spChg>
      </pc:sldChg>
      <pc:sldChg chg="addSp modSp mod">
        <pc:chgData name="Gonzalo Cavanagh" userId="415d2320-6d0f-4f44-9fd9-672d235b3854" providerId="ADAL" clId="{81D22C9D-D96B-4040-8864-30EA4A9DA94A}" dt="2021-02-01T21:05:18.959" v="576" actId="1035"/>
        <pc:sldMkLst>
          <pc:docMk/>
          <pc:sldMk cId="1977771687" sldId="303"/>
        </pc:sldMkLst>
        <pc:spChg chg="mod">
          <ac:chgData name="Gonzalo Cavanagh" userId="415d2320-6d0f-4f44-9fd9-672d235b3854" providerId="ADAL" clId="{81D22C9D-D96B-4040-8864-30EA4A9DA94A}" dt="2021-02-01T21:05:00.724" v="571" actId="14100"/>
          <ac:spMkLst>
            <pc:docMk/>
            <pc:sldMk cId="1977771687" sldId="303"/>
            <ac:spMk id="7" creationId="{B5361342-1A1D-4077-8C8E-7E69A53C8C99}"/>
          </ac:spMkLst>
        </pc:spChg>
        <pc:spChg chg="mod">
          <ac:chgData name="Gonzalo Cavanagh" userId="415d2320-6d0f-4f44-9fd9-672d235b3854" providerId="ADAL" clId="{81D22C9D-D96B-4040-8864-30EA4A9DA94A}" dt="2021-02-01T21:05:14.441" v="574" actId="14100"/>
          <ac:spMkLst>
            <pc:docMk/>
            <pc:sldMk cId="1977771687" sldId="303"/>
            <ac:spMk id="11" creationId="{B47C857A-7CB6-4EB3-8CD7-7F3A4DF19C10}"/>
          </ac:spMkLst>
        </pc:spChg>
        <pc:spChg chg="mod">
          <ac:chgData name="Gonzalo Cavanagh" userId="415d2320-6d0f-4f44-9fd9-672d235b3854" providerId="ADAL" clId="{81D22C9D-D96B-4040-8864-30EA4A9DA94A}" dt="2021-02-01T21:05:18.959" v="576" actId="1035"/>
          <ac:spMkLst>
            <pc:docMk/>
            <pc:sldMk cId="1977771687" sldId="303"/>
            <ac:spMk id="12" creationId="{1025550D-FF81-4C2E-9918-BDAC92F9F7C6}"/>
          </ac:spMkLst>
        </pc:spChg>
        <pc:spChg chg="add mod">
          <ac:chgData name="Gonzalo Cavanagh" userId="415d2320-6d0f-4f44-9fd9-672d235b3854" providerId="ADAL" clId="{81D22C9D-D96B-4040-8864-30EA4A9DA94A}" dt="2021-02-01T20:43:49.678" v="420"/>
          <ac:spMkLst>
            <pc:docMk/>
            <pc:sldMk cId="1977771687" sldId="303"/>
            <ac:spMk id="13" creationId="{4D49CFB4-8D01-48E8-AC0E-D9EAA49C0E1A}"/>
          </ac:spMkLst>
        </pc:spChg>
      </pc:sldChg>
      <pc:sldChg chg="addSp modSp mod ord">
        <pc:chgData name="Gonzalo Cavanagh" userId="415d2320-6d0f-4f44-9fd9-672d235b3854" providerId="ADAL" clId="{81D22C9D-D96B-4040-8864-30EA4A9DA94A}" dt="2021-02-01T20:57:01.047" v="565"/>
        <pc:sldMkLst>
          <pc:docMk/>
          <pc:sldMk cId="720681993" sldId="305"/>
        </pc:sldMkLst>
        <pc:spChg chg="mod">
          <ac:chgData name="Gonzalo Cavanagh" userId="415d2320-6d0f-4f44-9fd9-672d235b3854" providerId="ADAL" clId="{81D22C9D-D96B-4040-8864-30EA4A9DA94A}" dt="2021-02-01T20:56:47.475" v="563" actId="20577"/>
          <ac:spMkLst>
            <pc:docMk/>
            <pc:sldMk cId="720681993" sldId="305"/>
            <ac:spMk id="4" creationId="{3AFDA4F7-5949-4B94-A034-4DC83F4F0C56}"/>
          </ac:spMkLst>
        </pc:spChg>
        <pc:spChg chg="add mod">
          <ac:chgData name="Gonzalo Cavanagh" userId="415d2320-6d0f-4f44-9fd9-672d235b3854" providerId="ADAL" clId="{81D22C9D-D96B-4040-8864-30EA4A9DA94A}" dt="2021-02-01T20:44:25.267" v="435"/>
          <ac:spMkLst>
            <pc:docMk/>
            <pc:sldMk cId="720681993" sldId="305"/>
            <ac:spMk id="13" creationId="{71CA6449-C0CF-465D-822B-46A7A675585C}"/>
          </ac:spMkLst>
        </pc:spChg>
      </pc:sldChg>
      <pc:sldChg chg="addSp delSp modSp add mod ord">
        <pc:chgData name="Gonzalo Cavanagh" userId="415d2320-6d0f-4f44-9fd9-672d235b3854" providerId="ADAL" clId="{81D22C9D-D96B-4040-8864-30EA4A9DA94A}" dt="2021-02-01T20:42:09.717" v="387" actId="1076"/>
        <pc:sldMkLst>
          <pc:docMk/>
          <pc:sldMk cId="3636968941" sldId="307"/>
        </pc:sldMkLst>
        <pc:spChg chg="del">
          <ac:chgData name="Gonzalo Cavanagh" userId="415d2320-6d0f-4f44-9fd9-672d235b3854" providerId="ADAL" clId="{81D22C9D-D96B-4040-8864-30EA4A9DA94A}" dt="2021-02-01T20:29:51.096" v="3" actId="478"/>
          <ac:spMkLst>
            <pc:docMk/>
            <pc:sldMk cId="3636968941" sldId="307"/>
            <ac:spMk id="4" creationId="{D8F448CA-0CC8-417A-8954-057A7AB17F20}"/>
          </ac:spMkLst>
        </pc:spChg>
        <pc:spChg chg="del">
          <ac:chgData name="Gonzalo Cavanagh" userId="415d2320-6d0f-4f44-9fd9-672d235b3854" providerId="ADAL" clId="{81D22C9D-D96B-4040-8864-30EA4A9DA94A}" dt="2021-02-01T20:29:51.096" v="3" actId="478"/>
          <ac:spMkLst>
            <pc:docMk/>
            <pc:sldMk cId="3636968941" sldId="307"/>
            <ac:spMk id="6" creationId="{F1FD3D67-01E9-4DA8-B270-842BCC0A3FF3}"/>
          </ac:spMkLst>
        </pc:spChg>
        <pc:spChg chg="del">
          <ac:chgData name="Gonzalo Cavanagh" userId="415d2320-6d0f-4f44-9fd9-672d235b3854" providerId="ADAL" clId="{81D22C9D-D96B-4040-8864-30EA4A9DA94A}" dt="2021-02-01T20:29:51.096" v="3" actId="478"/>
          <ac:spMkLst>
            <pc:docMk/>
            <pc:sldMk cId="3636968941" sldId="307"/>
            <ac:spMk id="7" creationId="{9EDF430D-3363-4C56-900C-E8ADAC20CDB5}"/>
          </ac:spMkLst>
        </pc:spChg>
        <pc:spChg chg="add del mod">
          <ac:chgData name="Gonzalo Cavanagh" userId="415d2320-6d0f-4f44-9fd9-672d235b3854" providerId="ADAL" clId="{81D22C9D-D96B-4040-8864-30EA4A9DA94A}" dt="2021-02-01T20:29:58.705" v="4" actId="478"/>
          <ac:spMkLst>
            <pc:docMk/>
            <pc:sldMk cId="3636968941" sldId="307"/>
            <ac:spMk id="9" creationId="{107CF324-18B5-41DB-9859-E1E8A05B568A}"/>
          </ac:spMkLst>
        </pc:spChg>
        <pc:spChg chg="add del mod">
          <ac:chgData name="Gonzalo Cavanagh" userId="415d2320-6d0f-4f44-9fd9-672d235b3854" providerId="ADAL" clId="{81D22C9D-D96B-4040-8864-30EA4A9DA94A}" dt="2021-02-01T20:33:45.950" v="19" actId="478"/>
          <ac:spMkLst>
            <pc:docMk/>
            <pc:sldMk cId="3636968941" sldId="307"/>
            <ac:spMk id="10" creationId="{704C90D8-0861-4F88-8CDE-2105CE21ADC5}"/>
          </ac:spMkLst>
        </pc:spChg>
        <pc:spChg chg="add del mod">
          <ac:chgData name="Gonzalo Cavanagh" userId="415d2320-6d0f-4f44-9fd9-672d235b3854" providerId="ADAL" clId="{81D22C9D-D96B-4040-8864-30EA4A9DA94A}" dt="2021-02-01T20:33:45.950" v="19" actId="478"/>
          <ac:spMkLst>
            <pc:docMk/>
            <pc:sldMk cId="3636968941" sldId="307"/>
            <ac:spMk id="11" creationId="{8C190E96-3ED0-404C-B5A0-20732874DB97}"/>
          </ac:spMkLst>
        </pc:spChg>
        <pc:spChg chg="add mod">
          <ac:chgData name="Gonzalo Cavanagh" userId="415d2320-6d0f-4f44-9fd9-672d235b3854" providerId="ADAL" clId="{81D22C9D-D96B-4040-8864-30EA4A9DA94A}" dt="2021-02-01T20:35:55.785" v="33" actId="1076"/>
          <ac:spMkLst>
            <pc:docMk/>
            <pc:sldMk cId="3636968941" sldId="307"/>
            <ac:spMk id="16" creationId="{8DF46FE2-459A-434C-AE9C-51EF42FBB126}"/>
          </ac:spMkLst>
        </pc:spChg>
        <pc:spChg chg="add del mod">
          <ac:chgData name="Gonzalo Cavanagh" userId="415d2320-6d0f-4f44-9fd9-672d235b3854" providerId="ADAL" clId="{81D22C9D-D96B-4040-8864-30EA4A9DA94A}" dt="2021-02-01T20:41:01.106" v="336" actId="478"/>
          <ac:spMkLst>
            <pc:docMk/>
            <pc:sldMk cId="3636968941" sldId="307"/>
            <ac:spMk id="17" creationId="{6A6887D6-D573-4A45-BAD0-18908F03DFA1}"/>
          </ac:spMkLst>
        </pc:spChg>
        <pc:spChg chg="add mod">
          <ac:chgData name="Gonzalo Cavanagh" userId="415d2320-6d0f-4f44-9fd9-672d235b3854" providerId="ADAL" clId="{81D22C9D-D96B-4040-8864-30EA4A9DA94A}" dt="2021-02-01T20:36:45.724" v="72" actId="14100"/>
          <ac:spMkLst>
            <pc:docMk/>
            <pc:sldMk cId="3636968941" sldId="307"/>
            <ac:spMk id="18" creationId="{7101ECF6-99F5-4582-9315-B2889F0348FD}"/>
          </ac:spMkLst>
        </pc:spChg>
        <pc:spChg chg="add del mod">
          <ac:chgData name="Gonzalo Cavanagh" userId="415d2320-6d0f-4f44-9fd9-672d235b3854" providerId="ADAL" clId="{81D22C9D-D96B-4040-8864-30EA4A9DA94A}" dt="2021-02-01T20:42:00.113" v="384" actId="478"/>
          <ac:spMkLst>
            <pc:docMk/>
            <pc:sldMk cId="3636968941" sldId="307"/>
            <ac:spMk id="19" creationId="{A376F7B2-94F2-43AC-9C06-17A14C4014E1}"/>
          </ac:spMkLst>
        </pc:spChg>
        <pc:spChg chg="add mod">
          <ac:chgData name="Gonzalo Cavanagh" userId="415d2320-6d0f-4f44-9fd9-672d235b3854" providerId="ADAL" clId="{81D22C9D-D96B-4040-8864-30EA4A9DA94A}" dt="2021-02-01T20:41:21.279" v="341" actId="207"/>
          <ac:spMkLst>
            <pc:docMk/>
            <pc:sldMk cId="3636968941" sldId="307"/>
            <ac:spMk id="20" creationId="{54011E9E-1A68-48D2-8D2A-89C7F804A881}"/>
          </ac:spMkLst>
        </pc:spChg>
        <pc:spChg chg="add mod">
          <ac:chgData name="Gonzalo Cavanagh" userId="415d2320-6d0f-4f44-9fd9-672d235b3854" providerId="ADAL" clId="{81D22C9D-D96B-4040-8864-30EA4A9DA94A}" dt="2021-02-01T20:42:09.717" v="387" actId="1076"/>
          <ac:spMkLst>
            <pc:docMk/>
            <pc:sldMk cId="3636968941" sldId="307"/>
            <ac:spMk id="21" creationId="{533259A2-C11B-4A10-8B66-18E95CC8F38F}"/>
          </ac:spMkLst>
        </pc:spChg>
        <pc:picChg chg="add del mod">
          <ac:chgData name="Gonzalo Cavanagh" userId="415d2320-6d0f-4f44-9fd9-672d235b3854" providerId="ADAL" clId="{81D22C9D-D96B-4040-8864-30EA4A9DA94A}" dt="2021-02-01T20:34:41.789" v="23" actId="478"/>
          <ac:picMkLst>
            <pc:docMk/>
            <pc:sldMk cId="3636968941" sldId="307"/>
            <ac:picMk id="13" creationId="{DA99726B-489A-4105-90F3-A3DD34823E4F}"/>
          </ac:picMkLst>
        </pc:picChg>
        <pc:picChg chg="add mod">
          <ac:chgData name="Gonzalo Cavanagh" userId="415d2320-6d0f-4f44-9fd9-672d235b3854" providerId="ADAL" clId="{81D22C9D-D96B-4040-8864-30EA4A9DA94A}" dt="2021-02-01T20:35:04.747" v="26" actId="1076"/>
          <ac:picMkLst>
            <pc:docMk/>
            <pc:sldMk cId="3636968941" sldId="307"/>
            <ac:picMk id="15" creationId="{F0423F95-5FF1-4642-83CA-A17D871118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1F7ED-39FF-4C15-BC91-69622E3EEEEF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CC6DE-D2A9-4145-8894-026DF4AF56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37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áfico 2">
            <a:extLst>
              <a:ext uri="{FF2B5EF4-FFF2-40B4-BE49-F238E27FC236}">
                <a16:creationId xmlns:a16="http://schemas.microsoft.com/office/drawing/2014/main" id="{07C24F00-EC6B-0B41-843C-E5497D509A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9532" y="2691955"/>
            <a:ext cx="3263947" cy="111998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8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30" y="365125"/>
            <a:ext cx="10327342" cy="746499"/>
          </a:xfrm>
        </p:spPr>
        <p:txBody>
          <a:bodyPr anchor="t">
            <a:normAutofit/>
          </a:bodyPr>
          <a:lstStyle>
            <a:lvl1pPr>
              <a:defRPr sz="2400" b="0">
                <a:latin typeface="+mn-lt"/>
              </a:defRPr>
            </a:lvl1pPr>
          </a:lstStyle>
          <a:p>
            <a:endParaRPr lang="es-ES_tradnl" sz="2100" b="1" dirty="0">
              <a:solidFill>
                <a:schemeClr val="tx2">
                  <a:lumMod val="50000"/>
                </a:schemeClr>
              </a:solidFill>
              <a:ea typeface="Gilroy SemiBold" charset="0"/>
              <a:cs typeface="Gilroy SemiBold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0424" y="6356352"/>
            <a:ext cx="793376" cy="365125"/>
          </a:xfrm>
        </p:spPr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0B05B9B2-76E4-754E-9BA8-ACE44309BA41}"/>
              </a:ext>
            </a:extLst>
          </p:cNvPr>
          <p:cNvSpPr txBox="1">
            <a:spLocks/>
          </p:cNvSpPr>
          <p:nvPr userDrawn="1"/>
        </p:nvSpPr>
        <p:spPr>
          <a:xfrm>
            <a:off x="630897" y="923365"/>
            <a:ext cx="498656" cy="188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Raleway" panose="020B0503030101060003" pitchFamily="34" charset="77"/>
                <a:ea typeface="+mj-ea"/>
                <a:cs typeface="+mj-cs"/>
              </a:defRPr>
            </a:lvl1pPr>
          </a:lstStyle>
          <a:p>
            <a:r>
              <a:rPr lang="es-ES_tradnl" sz="4400" dirty="0">
                <a:solidFill>
                  <a:srgbClr val="1126EA"/>
                </a:solidFill>
                <a:latin typeface="Raleway Medium" panose="020B0503030101060003" pitchFamily="34" charset="77"/>
                <a:ea typeface="Gilroy SemiBold" charset="0"/>
                <a:cs typeface="Gilroy SemiBold" charset="0"/>
              </a:rPr>
              <a:t>—</a:t>
            </a:r>
            <a:br>
              <a:rPr lang="es-ES_tradnl" sz="2000" dirty="0">
                <a:solidFill>
                  <a:schemeClr val="tx2">
                    <a:lumMod val="50000"/>
                  </a:schemeClr>
                </a:solidFill>
                <a:latin typeface="Raleway Medium" panose="020B0503030101060003" pitchFamily="34" charset="77"/>
                <a:ea typeface="Gilroy SemiBold" charset="0"/>
                <a:cs typeface="Gilroy SemiBold" charset="0"/>
              </a:rPr>
            </a:br>
            <a:endParaRPr lang="es-ES_tradnl" sz="2100" dirty="0">
              <a:solidFill>
                <a:schemeClr val="tx2">
                  <a:lumMod val="50000"/>
                </a:schemeClr>
              </a:solidFill>
              <a:latin typeface="Raleway Medium" panose="020B0503030101060003" pitchFamily="34" charset="77"/>
              <a:ea typeface="Gilroy SemiBold" charset="0"/>
              <a:cs typeface="Gilroy SemiBold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251577" y="6385025"/>
            <a:ext cx="1246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Raleway" panose="020B0503030101060003"/>
              </a:rPr>
              <a:t>Confidencial</a:t>
            </a:r>
            <a:endParaRPr lang="en-US" sz="1400" dirty="0">
              <a:solidFill>
                <a:srgbClr val="C00000"/>
              </a:solidFill>
              <a:latin typeface="Raleway" panose="020B0503030101060003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873064" y="2253843"/>
            <a:ext cx="1535953" cy="513976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873069" y="2956079"/>
            <a:ext cx="1535953" cy="513976"/>
          </a:xfrm>
          <a:prstGeom prst="rect">
            <a:avLst/>
          </a:prstGeom>
          <a:solidFill>
            <a:srgbClr val="93D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873069" y="800067"/>
            <a:ext cx="1535953" cy="513976"/>
          </a:xfrm>
          <a:prstGeom prst="rect">
            <a:avLst/>
          </a:prstGeom>
          <a:solidFill>
            <a:srgbClr val="003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873069" y="1536667"/>
            <a:ext cx="1535953" cy="513976"/>
          </a:xfrm>
          <a:prstGeom prst="rect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873075" y="5180819"/>
            <a:ext cx="1535953" cy="513976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873069" y="3707619"/>
            <a:ext cx="1535953" cy="51397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873070" y="4444219"/>
            <a:ext cx="1535953" cy="5139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27530" y="1819512"/>
            <a:ext cx="10726270" cy="3946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4" name="Gráfico 6">
            <a:extLst>
              <a:ext uri="{FF2B5EF4-FFF2-40B4-BE49-F238E27FC236}">
                <a16:creationId xmlns:a16="http://schemas.microsoft.com/office/drawing/2014/main" id="{8B77CE46-4D66-C545-8E96-FF65B5DA75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9944" y="365125"/>
            <a:ext cx="689753" cy="213012"/>
          </a:xfrm>
          <a:prstGeom prst="rect">
            <a:avLst/>
          </a:prstGeom>
        </p:spPr>
      </p:pic>
      <p:sp>
        <p:nvSpPr>
          <p:cNvPr id="41" name="Text Placeholder 40"/>
          <p:cNvSpPr>
            <a:spLocks noGrp="1"/>
          </p:cNvSpPr>
          <p:nvPr>
            <p:ph type="body" sz="quarter" idx="14"/>
          </p:nvPr>
        </p:nvSpPr>
        <p:spPr>
          <a:xfrm>
            <a:off x="627530" y="6385025"/>
            <a:ext cx="8624047" cy="3364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2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30" y="365125"/>
            <a:ext cx="10327342" cy="746499"/>
          </a:xfrm>
        </p:spPr>
        <p:txBody>
          <a:bodyPr anchor="t">
            <a:normAutofit/>
          </a:bodyPr>
          <a:lstStyle>
            <a:lvl1pPr>
              <a:defRPr sz="2400" b="0">
                <a:latin typeface="+mn-lt"/>
              </a:defRPr>
            </a:lvl1pPr>
          </a:lstStyle>
          <a:p>
            <a:endParaRPr lang="es-ES_tradnl" sz="2100" b="1" dirty="0">
              <a:solidFill>
                <a:schemeClr val="tx2">
                  <a:lumMod val="50000"/>
                </a:schemeClr>
              </a:solidFill>
              <a:ea typeface="Gilroy SemiBold" charset="0"/>
              <a:cs typeface="Gilroy SemiBold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0424" y="6356352"/>
            <a:ext cx="793376" cy="365125"/>
          </a:xfrm>
        </p:spPr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0B05B9B2-76E4-754E-9BA8-ACE44309BA41}"/>
              </a:ext>
            </a:extLst>
          </p:cNvPr>
          <p:cNvSpPr txBox="1">
            <a:spLocks/>
          </p:cNvSpPr>
          <p:nvPr userDrawn="1"/>
        </p:nvSpPr>
        <p:spPr>
          <a:xfrm>
            <a:off x="630897" y="923365"/>
            <a:ext cx="498656" cy="188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Raleway" panose="020B0503030101060003" pitchFamily="34" charset="77"/>
                <a:ea typeface="+mj-ea"/>
                <a:cs typeface="+mj-cs"/>
              </a:defRPr>
            </a:lvl1pPr>
          </a:lstStyle>
          <a:p>
            <a:r>
              <a:rPr lang="es-ES_tradnl" sz="4400" dirty="0">
                <a:solidFill>
                  <a:srgbClr val="1126EA"/>
                </a:solidFill>
                <a:latin typeface="Raleway Medium" panose="020B0503030101060003" pitchFamily="34" charset="77"/>
                <a:ea typeface="Gilroy SemiBold" charset="0"/>
                <a:cs typeface="Gilroy SemiBold" charset="0"/>
              </a:rPr>
              <a:t>—</a:t>
            </a:r>
            <a:br>
              <a:rPr lang="es-ES_tradnl" sz="2000" dirty="0">
                <a:solidFill>
                  <a:schemeClr val="tx2">
                    <a:lumMod val="50000"/>
                  </a:schemeClr>
                </a:solidFill>
                <a:latin typeface="Raleway Medium" panose="020B0503030101060003" pitchFamily="34" charset="77"/>
                <a:ea typeface="Gilroy SemiBold" charset="0"/>
                <a:cs typeface="Gilroy SemiBold" charset="0"/>
              </a:rPr>
            </a:br>
            <a:endParaRPr lang="es-ES_tradnl" sz="2100" dirty="0">
              <a:solidFill>
                <a:schemeClr val="tx2">
                  <a:lumMod val="50000"/>
                </a:schemeClr>
              </a:solidFill>
              <a:latin typeface="Raleway Medium" panose="020B0503030101060003" pitchFamily="34" charset="77"/>
              <a:ea typeface="Gilroy SemiBold" charset="0"/>
              <a:cs typeface="Gilroy SemiBold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251577" y="6385025"/>
            <a:ext cx="1246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Raleway" panose="020B0503030101060003"/>
              </a:rPr>
              <a:t>Confidencial</a:t>
            </a:r>
            <a:endParaRPr lang="en-US" sz="1400" dirty="0">
              <a:solidFill>
                <a:srgbClr val="C00000"/>
              </a:solidFill>
              <a:latin typeface="Raleway" panose="020B0503030101060003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873064" y="2253843"/>
            <a:ext cx="1535953" cy="513976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873069" y="2956079"/>
            <a:ext cx="1535953" cy="513976"/>
          </a:xfrm>
          <a:prstGeom prst="rect">
            <a:avLst/>
          </a:prstGeom>
          <a:solidFill>
            <a:srgbClr val="93D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873069" y="800067"/>
            <a:ext cx="1535953" cy="513976"/>
          </a:xfrm>
          <a:prstGeom prst="rect">
            <a:avLst/>
          </a:prstGeom>
          <a:solidFill>
            <a:srgbClr val="003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873069" y="1536667"/>
            <a:ext cx="1535953" cy="513976"/>
          </a:xfrm>
          <a:prstGeom prst="rect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873075" y="5180819"/>
            <a:ext cx="1535953" cy="513976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873069" y="3707619"/>
            <a:ext cx="1535953" cy="51397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873070" y="4444219"/>
            <a:ext cx="1535953" cy="5139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627530" y="1682342"/>
            <a:ext cx="5239870" cy="431830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86500" y="1682342"/>
            <a:ext cx="5031078" cy="4318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" name="Gráfico 6">
            <a:extLst>
              <a:ext uri="{FF2B5EF4-FFF2-40B4-BE49-F238E27FC236}">
                <a16:creationId xmlns:a16="http://schemas.microsoft.com/office/drawing/2014/main" id="{8B77CE46-4D66-C545-8E96-FF65B5DA75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9944" y="365125"/>
            <a:ext cx="689753" cy="213012"/>
          </a:xfrm>
          <a:prstGeom prst="rect">
            <a:avLst/>
          </a:prstGeom>
        </p:spPr>
      </p:pic>
      <p:sp>
        <p:nvSpPr>
          <p:cNvPr id="21" name="Text Placeholder 40"/>
          <p:cNvSpPr>
            <a:spLocks noGrp="1"/>
          </p:cNvSpPr>
          <p:nvPr>
            <p:ph type="body" sz="quarter" idx="15"/>
          </p:nvPr>
        </p:nvSpPr>
        <p:spPr>
          <a:xfrm>
            <a:off x="627530" y="6385025"/>
            <a:ext cx="8624047" cy="3364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0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30" y="365125"/>
            <a:ext cx="10327342" cy="746499"/>
          </a:xfrm>
        </p:spPr>
        <p:txBody>
          <a:bodyPr anchor="t">
            <a:normAutofit/>
          </a:bodyPr>
          <a:lstStyle>
            <a:lvl1pPr>
              <a:defRPr sz="2400" b="0">
                <a:latin typeface="+mn-lt"/>
              </a:defRPr>
            </a:lvl1pPr>
          </a:lstStyle>
          <a:p>
            <a:endParaRPr lang="es-ES_tradnl" sz="2100" b="1" dirty="0">
              <a:solidFill>
                <a:schemeClr val="tx2">
                  <a:lumMod val="50000"/>
                </a:schemeClr>
              </a:solidFill>
              <a:ea typeface="Gilroy SemiBold" charset="0"/>
              <a:cs typeface="Gilroy SemiBold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0424" y="6356352"/>
            <a:ext cx="793376" cy="365125"/>
          </a:xfrm>
        </p:spPr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0B05B9B2-76E4-754E-9BA8-ACE44309BA41}"/>
              </a:ext>
            </a:extLst>
          </p:cNvPr>
          <p:cNvSpPr txBox="1">
            <a:spLocks/>
          </p:cNvSpPr>
          <p:nvPr userDrawn="1"/>
        </p:nvSpPr>
        <p:spPr>
          <a:xfrm>
            <a:off x="630897" y="923365"/>
            <a:ext cx="498656" cy="188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Raleway" panose="020B0503030101060003" pitchFamily="34" charset="77"/>
                <a:ea typeface="+mj-ea"/>
                <a:cs typeface="+mj-cs"/>
              </a:defRPr>
            </a:lvl1pPr>
          </a:lstStyle>
          <a:p>
            <a:r>
              <a:rPr lang="es-ES_tradnl" sz="4400" dirty="0">
                <a:solidFill>
                  <a:srgbClr val="1126EA"/>
                </a:solidFill>
                <a:latin typeface="Raleway Medium" panose="020B0503030101060003" pitchFamily="34" charset="77"/>
                <a:ea typeface="Gilroy SemiBold" charset="0"/>
                <a:cs typeface="Gilroy SemiBold" charset="0"/>
              </a:rPr>
              <a:t>—</a:t>
            </a:r>
            <a:br>
              <a:rPr lang="es-ES_tradnl" sz="2000" dirty="0">
                <a:solidFill>
                  <a:schemeClr val="tx2">
                    <a:lumMod val="50000"/>
                  </a:schemeClr>
                </a:solidFill>
                <a:latin typeface="Raleway Medium" panose="020B0503030101060003" pitchFamily="34" charset="77"/>
                <a:ea typeface="Gilroy SemiBold" charset="0"/>
                <a:cs typeface="Gilroy SemiBold" charset="0"/>
              </a:rPr>
            </a:br>
            <a:endParaRPr lang="es-ES_tradnl" sz="2100" dirty="0">
              <a:solidFill>
                <a:schemeClr val="tx2">
                  <a:lumMod val="50000"/>
                </a:schemeClr>
              </a:solidFill>
              <a:latin typeface="Raleway Medium" panose="020B0503030101060003" pitchFamily="34" charset="77"/>
              <a:ea typeface="Gilroy SemiBold" charset="0"/>
              <a:cs typeface="Gilroy SemiBold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251577" y="6385025"/>
            <a:ext cx="1246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Raleway" panose="020B0503030101060003"/>
              </a:rPr>
              <a:t>Confidencial</a:t>
            </a:r>
            <a:endParaRPr lang="en-US" sz="1400" dirty="0">
              <a:solidFill>
                <a:srgbClr val="C00000"/>
              </a:solidFill>
              <a:latin typeface="Raleway" panose="020B0503030101060003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873064" y="2253843"/>
            <a:ext cx="1535953" cy="513976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873069" y="2956079"/>
            <a:ext cx="1535953" cy="513976"/>
          </a:xfrm>
          <a:prstGeom prst="rect">
            <a:avLst/>
          </a:prstGeom>
          <a:solidFill>
            <a:srgbClr val="93D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873069" y="800067"/>
            <a:ext cx="1535953" cy="513976"/>
          </a:xfrm>
          <a:prstGeom prst="rect">
            <a:avLst/>
          </a:prstGeom>
          <a:solidFill>
            <a:srgbClr val="003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873069" y="1536667"/>
            <a:ext cx="1535953" cy="513976"/>
          </a:xfrm>
          <a:prstGeom prst="rect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873075" y="5180819"/>
            <a:ext cx="1535953" cy="513976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873069" y="3707619"/>
            <a:ext cx="1535953" cy="51397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873070" y="4444219"/>
            <a:ext cx="1535953" cy="5139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27530" y="1690924"/>
            <a:ext cx="5214470" cy="4411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15"/>
          </p:nvPr>
        </p:nvSpPr>
        <p:spPr>
          <a:xfrm>
            <a:off x="6339178" y="1690924"/>
            <a:ext cx="4953000" cy="4411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Gráfico 6">
            <a:extLst>
              <a:ext uri="{FF2B5EF4-FFF2-40B4-BE49-F238E27FC236}">
                <a16:creationId xmlns:a16="http://schemas.microsoft.com/office/drawing/2014/main" id="{8B77CE46-4D66-C545-8E96-FF65B5DA75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9944" y="365125"/>
            <a:ext cx="689753" cy="213012"/>
          </a:xfrm>
          <a:prstGeom prst="rect">
            <a:avLst/>
          </a:prstGeom>
        </p:spPr>
      </p:pic>
      <p:sp>
        <p:nvSpPr>
          <p:cNvPr id="21" name="Text Placeholder 40"/>
          <p:cNvSpPr>
            <a:spLocks noGrp="1"/>
          </p:cNvSpPr>
          <p:nvPr>
            <p:ph type="body" sz="quarter" idx="16"/>
          </p:nvPr>
        </p:nvSpPr>
        <p:spPr>
          <a:xfrm>
            <a:off x="627530" y="6385025"/>
            <a:ext cx="8624047" cy="3364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30" y="365125"/>
            <a:ext cx="10327342" cy="746499"/>
          </a:xfrm>
        </p:spPr>
        <p:txBody>
          <a:bodyPr anchor="t">
            <a:normAutofit/>
          </a:bodyPr>
          <a:lstStyle>
            <a:lvl1pPr>
              <a:defRPr sz="2400" b="0">
                <a:latin typeface="+mn-lt"/>
              </a:defRPr>
            </a:lvl1pPr>
          </a:lstStyle>
          <a:p>
            <a:endParaRPr lang="es-ES_tradnl" sz="2100" b="1" dirty="0">
              <a:solidFill>
                <a:schemeClr val="tx2">
                  <a:lumMod val="50000"/>
                </a:schemeClr>
              </a:solidFill>
              <a:ea typeface="Gilroy SemiBold" charset="0"/>
              <a:cs typeface="Gilroy SemiBold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0424" y="6356352"/>
            <a:ext cx="793376" cy="365125"/>
          </a:xfrm>
        </p:spPr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0B05B9B2-76E4-754E-9BA8-ACE44309BA41}"/>
              </a:ext>
            </a:extLst>
          </p:cNvPr>
          <p:cNvSpPr txBox="1">
            <a:spLocks/>
          </p:cNvSpPr>
          <p:nvPr userDrawn="1"/>
        </p:nvSpPr>
        <p:spPr>
          <a:xfrm>
            <a:off x="630897" y="923365"/>
            <a:ext cx="498656" cy="188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Raleway" panose="020B0503030101060003" pitchFamily="34" charset="77"/>
                <a:ea typeface="+mj-ea"/>
                <a:cs typeface="+mj-cs"/>
              </a:defRPr>
            </a:lvl1pPr>
          </a:lstStyle>
          <a:p>
            <a:r>
              <a:rPr lang="es-ES_tradnl" sz="4400" dirty="0">
                <a:solidFill>
                  <a:srgbClr val="1126EA"/>
                </a:solidFill>
                <a:latin typeface="Raleway Medium" panose="020B0503030101060003" pitchFamily="34" charset="77"/>
                <a:ea typeface="Gilroy SemiBold" charset="0"/>
                <a:cs typeface="Gilroy SemiBold" charset="0"/>
              </a:rPr>
              <a:t>—</a:t>
            </a:r>
            <a:br>
              <a:rPr lang="es-ES_tradnl" sz="2000" dirty="0">
                <a:solidFill>
                  <a:schemeClr val="tx2">
                    <a:lumMod val="50000"/>
                  </a:schemeClr>
                </a:solidFill>
                <a:latin typeface="Raleway Medium" panose="020B0503030101060003" pitchFamily="34" charset="77"/>
                <a:ea typeface="Gilroy SemiBold" charset="0"/>
                <a:cs typeface="Gilroy SemiBold" charset="0"/>
              </a:rPr>
            </a:br>
            <a:endParaRPr lang="es-ES_tradnl" sz="2100" dirty="0">
              <a:solidFill>
                <a:schemeClr val="tx2">
                  <a:lumMod val="50000"/>
                </a:schemeClr>
              </a:solidFill>
              <a:latin typeface="Raleway Medium" panose="020B0503030101060003" pitchFamily="34" charset="77"/>
              <a:ea typeface="Gilroy SemiBold" charset="0"/>
              <a:cs typeface="Gilroy SemiBold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251577" y="6385025"/>
            <a:ext cx="1246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Raleway" panose="020B0503030101060003"/>
              </a:rPr>
              <a:t>Confidencial</a:t>
            </a:r>
            <a:endParaRPr lang="en-US" sz="1400" dirty="0">
              <a:solidFill>
                <a:srgbClr val="C00000"/>
              </a:solidFill>
              <a:latin typeface="Raleway" panose="020B0503030101060003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873064" y="2253843"/>
            <a:ext cx="1535953" cy="513976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873069" y="2956079"/>
            <a:ext cx="1535953" cy="513976"/>
          </a:xfrm>
          <a:prstGeom prst="rect">
            <a:avLst/>
          </a:prstGeom>
          <a:solidFill>
            <a:srgbClr val="93D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873069" y="800067"/>
            <a:ext cx="1535953" cy="513976"/>
          </a:xfrm>
          <a:prstGeom prst="rect">
            <a:avLst/>
          </a:prstGeom>
          <a:solidFill>
            <a:srgbClr val="003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873069" y="1536667"/>
            <a:ext cx="1535953" cy="513976"/>
          </a:xfrm>
          <a:prstGeom prst="rect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873075" y="5180819"/>
            <a:ext cx="1535953" cy="513976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873069" y="3707619"/>
            <a:ext cx="1535953" cy="51397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873070" y="4444219"/>
            <a:ext cx="1535953" cy="5139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áfico 6">
            <a:extLst>
              <a:ext uri="{FF2B5EF4-FFF2-40B4-BE49-F238E27FC236}">
                <a16:creationId xmlns:a16="http://schemas.microsoft.com/office/drawing/2014/main" id="{8B77CE46-4D66-C545-8E96-FF65B5DA75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9944" y="365125"/>
            <a:ext cx="689753" cy="213012"/>
          </a:xfrm>
          <a:prstGeom prst="rect">
            <a:avLst/>
          </a:prstGeom>
        </p:spPr>
      </p:pic>
      <p:sp>
        <p:nvSpPr>
          <p:cNvPr id="22" name="Text Placeholder 40"/>
          <p:cNvSpPr>
            <a:spLocks noGrp="1"/>
          </p:cNvSpPr>
          <p:nvPr>
            <p:ph type="body" sz="quarter" idx="14"/>
          </p:nvPr>
        </p:nvSpPr>
        <p:spPr>
          <a:xfrm>
            <a:off x="627530" y="6385025"/>
            <a:ext cx="8624047" cy="3364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0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56198" y="-48593"/>
            <a:ext cx="12362498" cy="7071693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30" y="365125"/>
            <a:ext cx="10327342" cy="746499"/>
          </a:xfrm>
        </p:spPr>
        <p:txBody>
          <a:bodyPr anchor="t">
            <a:normAutofit/>
          </a:bodyPr>
          <a:lstStyle>
            <a:lvl1pPr>
              <a:defRPr sz="2400" b="0">
                <a:latin typeface="+mn-lt"/>
              </a:defRPr>
            </a:lvl1pPr>
          </a:lstStyle>
          <a:p>
            <a:endParaRPr lang="es-ES_tradnl" sz="2100" b="1" dirty="0">
              <a:solidFill>
                <a:schemeClr val="tx2">
                  <a:lumMod val="50000"/>
                </a:schemeClr>
              </a:solidFill>
              <a:ea typeface="Gilroy SemiBold" charset="0"/>
              <a:cs typeface="Gilroy SemiBold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0424" y="6356352"/>
            <a:ext cx="793376" cy="365125"/>
          </a:xfrm>
        </p:spPr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0B05B9B2-76E4-754E-9BA8-ACE44309BA41}"/>
              </a:ext>
            </a:extLst>
          </p:cNvPr>
          <p:cNvSpPr txBox="1">
            <a:spLocks/>
          </p:cNvSpPr>
          <p:nvPr userDrawn="1"/>
        </p:nvSpPr>
        <p:spPr>
          <a:xfrm>
            <a:off x="630897" y="923365"/>
            <a:ext cx="498656" cy="188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Raleway" panose="020B0503030101060003" pitchFamily="34" charset="77"/>
                <a:ea typeface="+mj-ea"/>
                <a:cs typeface="+mj-cs"/>
              </a:defRPr>
            </a:lvl1pPr>
          </a:lstStyle>
          <a:p>
            <a:r>
              <a:rPr lang="es-ES_tradnl" sz="4400" dirty="0">
                <a:solidFill>
                  <a:srgbClr val="1126EA"/>
                </a:solidFill>
                <a:latin typeface="Raleway Medium" panose="020B0503030101060003" pitchFamily="34" charset="77"/>
                <a:ea typeface="Gilroy SemiBold" charset="0"/>
                <a:cs typeface="Gilroy SemiBold" charset="0"/>
              </a:rPr>
              <a:t>—</a:t>
            </a:r>
            <a:br>
              <a:rPr lang="es-ES_tradnl" sz="2000" dirty="0">
                <a:solidFill>
                  <a:schemeClr val="tx2">
                    <a:lumMod val="50000"/>
                  </a:schemeClr>
                </a:solidFill>
                <a:latin typeface="Raleway Medium" panose="020B0503030101060003" pitchFamily="34" charset="77"/>
                <a:ea typeface="Gilroy SemiBold" charset="0"/>
                <a:cs typeface="Gilroy SemiBold" charset="0"/>
              </a:rPr>
            </a:br>
            <a:endParaRPr lang="es-ES_tradnl" sz="2100" dirty="0">
              <a:solidFill>
                <a:schemeClr val="tx2">
                  <a:lumMod val="50000"/>
                </a:schemeClr>
              </a:solidFill>
              <a:latin typeface="Raleway Medium" panose="020B0503030101060003" pitchFamily="34" charset="77"/>
              <a:ea typeface="Gilroy SemiBold" charset="0"/>
              <a:cs typeface="Gilroy SemiBold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251577" y="6385025"/>
            <a:ext cx="1246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Raleway" panose="020B0503030101060003"/>
              </a:rPr>
              <a:t>Confidencial</a:t>
            </a:r>
            <a:endParaRPr lang="en-US" sz="1400" dirty="0">
              <a:solidFill>
                <a:srgbClr val="C00000"/>
              </a:solidFill>
              <a:latin typeface="Raleway" panose="020B0503030101060003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873064" y="2253843"/>
            <a:ext cx="1535953" cy="513976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1873069" y="2956079"/>
            <a:ext cx="1535953" cy="513976"/>
          </a:xfrm>
          <a:prstGeom prst="rect">
            <a:avLst/>
          </a:prstGeom>
          <a:solidFill>
            <a:srgbClr val="93D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873069" y="800067"/>
            <a:ext cx="1535953" cy="513976"/>
          </a:xfrm>
          <a:prstGeom prst="rect">
            <a:avLst/>
          </a:prstGeom>
          <a:solidFill>
            <a:srgbClr val="003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-1873069" y="1536667"/>
            <a:ext cx="1535953" cy="513976"/>
          </a:xfrm>
          <a:prstGeom prst="rect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873075" y="5180819"/>
            <a:ext cx="1535953" cy="513976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873069" y="3707619"/>
            <a:ext cx="1535953" cy="51397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873070" y="4444219"/>
            <a:ext cx="1535953" cy="5139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27530" y="1819512"/>
            <a:ext cx="10726270" cy="3946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Gráfico 6">
            <a:extLst>
              <a:ext uri="{FF2B5EF4-FFF2-40B4-BE49-F238E27FC236}">
                <a16:creationId xmlns:a16="http://schemas.microsoft.com/office/drawing/2014/main" id="{8B77CE46-4D66-C545-8E96-FF65B5DA75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9944" y="365125"/>
            <a:ext cx="689753" cy="213012"/>
          </a:xfrm>
          <a:prstGeom prst="rect">
            <a:avLst/>
          </a:prstGeom>
        </p:spPr>
      </p:pic>
      <p:sp>
        <p:nvSpPr>
          <p:cNvPr id="21" name="Text Placeholder 40"/>
          <p:cNvSpPr>
            <a:spLocks noGrp="1"/>
          </p:cNvSpPr>
          <p:nvPr>
            <p:ph type="body" sz="quarter" idx="14"/>
          </p:nvPr>
        </p:nvSpPr>
        <p:spPr>
          <a:xfrm>
            <a:off x="627530" y="6385025"/>
            <a:ext cx="8624047" cy="336452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9">
            <a:extLst>
              <a:ext uri="{FF2B5EF4-FFF2-40B4-BE49-F238E27FC236}">
                <a16:creationId xmlns:a16="http://schemas.microsoft.com/office/drawing/2014/main" id="{811E243F-A3BA-F646-9F10-76CF1AB93C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3740" y="459301"/>
            <a:ext cx="822222" cy="280840"/>
          </a:xfrm>
          <a:prstGeom prst="rect">
            <a:avLst/>
          </a:prstGeom>
        </p:spPr>
      </p:pic>
      <p:sp>
        <p:nvSpPr>
          <p:cNvPr id="9" name="Rectángulo 2">
            <a:extLst>
              <a:ext uri="{FF2B5EF4-FFF2-40B4-BE49-F238E27FC236}">
                <a16:creationId xmlns:a16="http://schemas.microsoft.com/office/drawing/2014/main" id="{87E1F740-0D4E-43FA-B64A-8F00BB02416E}"/>
              </a:ext>
            </a:extLst>
          </p:cNvPr>
          <p:cNvSpPr/>
          <p:nvPr userDrawn="1"/>
        </p:nvSpPr>
        <p:spPr>
          <a:xfrm>
            <a:off x="1435881" y="2195782"/>
            <a:ext cx="8848485" cy="1323439"/>
          </a:xfrm>
          <a:prstGeom prst="rect">
            <a:avLst/>
          </a:prstGeom>
          <a:effectLst>
            <a:outerShdw blurRad="393700" dist="50800" dir="5400000" algn="ctr" rotWithShape="0">
              <a:srgbClr val="00335D">
                <a:alpha val="52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713232">
              <a:lnSpc>
                <a:spcPts val="2420"/>
              </a:lnSpc>
            </a:pPr>
            <a:r>
              <a:rPr lang="es-ES_tradnl" sz="1600" dirty="0">
                <a:solidFill>
                  <a:prstClr val="white"/>
                </a:solidFill>
                <a:latin typeface="Raleway Medium" panose="020B0503030101060003" pitchFamily="34" charset="77"/>
              </a:rPr>
              <a:t>Los modelos </a:t>
            </a:r>
            <a:r>
              <a:rPr lang="es-ES_tradnl" sz="1600" dirty="0" err="1">
                <a:solidFill>
                  <a:prstClr val="white"/>
                </a:solidFill>
                <a:latin typeface="Raleway Medium" panose="020B0503030101060003" pitchFamily="34" charset="77"/>
              </a:rPr>
              <a:t>Quants</a:t>
            </a:r>
            <a:r>
              <a:rPr lang="es-ES_tradnl" sz="1600" dirty="0">
                <a:solidFill>
                  <a:prstClr val="white"/>
                </a:solidFill>
                <a:latin typeface="Raleway Medium" panose="020B0503030101060003" pitchFamily="34" charset="77"/>
              </a:rPr>
              <a:t> “ Algoritmos Matemáticos” están cambiando la forma de hacer ganancia en los mercados financieros. Un estilo activo, basado en algoritmos y fórmulas matemáticas, están reemplazando las corazonadas y euforias del momento que muchas veces nublan la razón de los inversionistas.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811E243F-A3BA-F646-9F10-76CF1AB93C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5640" y="459301"/>
            <a:ext cx="822222" cy="2808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1"/>
            <a:ext cx="12329875" cy="7541826"/>
          </a:xfrm>
          <a:prstGeom prst="rect">
            <a:avLst/>
          </a:prstGeom>
          <a:solidFill>
            <a:srgbClr val="00335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7132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n 5">
            <a:extLst>
              <a:ext uri="{FF2B5EF4-FFF2-40B4-BE49-F238E27FC236}">
                <a16:creationId xmlns:a16="http://schemas.microsoft.com/office/drawing/2014/main" id="{DE4AEAB2-E36B-F642-B09F-484E2E145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5000"/>
          </a:blip>
          <a:srcRect t="7507" r="1588"/>
          <a:stretch/>
        </p:blipFill>
        <p:spPr>
          <a:xfrm>
            <a:off x="1" y="1"/>
            <a:ext cx="12331700" cy="7670799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578100" y="2349500"/>
            <a:ext cx="7112000" cy="24384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Raleway Medium" panose="020B0503030101060003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1873064" y="2253843"/>
            <a:ext cx="1535953" cy="513976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873069" y="2956079"/>
            <a:ext cx="1535953" cy="513976"/>
          </a:xfrm>
          <a:prstGeom prst="rect">
            <a:avLst/>
          </a:prstGeom>
          <a:solidFill>
            <a:srgbClr val="93D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873069" y="800067"/>
            <a:ext cx="1535953" cy="513976"/>
          </a:xfrm>
          <a:prstGeom prst="rect">
            <a:avLst/>
          </a:prstGeom>
          <a:solidFill>
            <a:srgbClr val="003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873069" y="1536667"/>
            <a:ext cx="1535953" cy="513976"/>
          </a:xfrm>
          <a:prstGeom prst="rect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-1873075" y="5180819"/>
            <a:ext cx="1535953" cy="513976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873069" y="3707619"/>
            <a:ext cx="1535953" cy="513976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-1873070" y="4444219"/>
            <a:ext cx="1535953" cy="5139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áfico 9">
            <a:extLst>
              <a:ext uri="{FF2B5EF4-FFF2-40B4-BE49-F238E27FC236}">
                <a16:creationId xmlns:a16="http://schemas.microsoft.com/office/drawing/2014/main" id="{811E243F-A3BA-F646-9F10-76CF1AB93C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896" y="1033201"/>
            <a:ext cx="818454" cy="28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1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/>
          <p:cNvSpPr txBox="1">
            <a:spLocks/>
          </p:cNvSpPr>
          <p:nvPr userDrawn="1"/>
        </p:nvSpPr>
        <p:spPr>
          <a:xfrm>
            <a:off x="3615759" y="3105834"/>
            <a:ext cx="4960481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spc="300" dirty="0">
                <a:solidFill>
                  <a:prstClr val="white"/>
                </a:solidFill>
                <a:latin typeface="Raleway" panose="020B0503030101060003" pitchFamily="34" charset="77"/>
                <a:ea typeface="Gilroy SemiBold" charset="0"/>
                <a:cs typeface="Gilroy SemiBold" charset="0"/>
              </a:rPr>
              <a:t>Anexos</a:t>
            </a:r>
            <a:endParaRPr lang="es-ES" sz="4000" spc="300" dirty="0">
              <a:solidFill>
                <a:prstClr val="white"/>
              </a:solidFill>
              <a:latin typeface="Raleway Medium" panose="020B0503030101060003" pitchFamily="34" charset="77"/>
              <a:ea typeface="Gilroy SemiBold" charset="0"/>
              <a:cs typeface="Gilroy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4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5878"/>
            <a:fld id="{399A6E46-A13B-C246-AA9C-EFBA97F9CAEE}" type="datetime1">
              <a:rPr lang="es-CL" smtClean="0">
                <a:solidFill>
                  <a:prstClr val="black">
                    <a:tint val="75000"/>
                  </a:prstClr>
                </a:solidFill>
              </a:rPr>
              <a:pPr defTabSz="855878"/>
              <a:t>01-02-2021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5878"/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5878"/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 defTabSz="855878"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8B77CE46-4D66-C545-8E96-FF65B5DA757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9944" y="365125"/>
            <a:ext cx="689753" cy="2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7" r:id="rId6"/>
    <p:sldLayoutId id="2147483676" r:id="rId7"/>
    <p:sldLayoutId id="2147483675" r:id="rId8"/>
  </p:sldLayoutIdLst>
  <p:hf hdr="0" ft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Raleway" panose="020B0503030101060003" pitchFamily="34" charset="77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Raleway" panose="020B0503030101060003" pitchFamily="34" charset="77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0AFAD15-E4FA-47C3-9D87-E76684A7C319}"/>
              </a:ext>
            </a:extLst>
          </p:cNvPr>
          <p:cNvSpPr txBox="1"/>
          <p:nvPr/>
        </p:nvSpPr>
        <p:spPr>
          <a:xfrm>
            <a:off x="4510480" y="3984771"/>
            <a:ext cx="33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bg1"/>
                </a:solidFill>
              </a:rPr>
              <a:t>Plan de Desarrollo de Estrategias de Inversión 1/2/2021</a:t>
            </a:r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41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A3386-78F0-466A-B41C-EB5260BF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Se discutieron alternativas con Mariano Volpedo, fueron decantando en un acuerdo variable alineado al ingreso generado por los fondos operados en la plataforma</a:t>
            </a:r>
            <a:endParaRPr lang="es-CL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3F373C-457D-4721-A972-A72E92C3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3132A0-1C82-4501-BA34-4A7CFBF4EF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C28802-013A-486E-B6B6-632DB7FAD487}"/>
              </a:ext>
            </a:extLst>
          </p:cNvPr>
          <p:cNvSpPr txBox="1"/>
          <p:nvPr/>
        </p:nvSpPr>
        <p:spPr>
          <a:xfrm>
            <a:off x="628736" y="2917371"/>
            <a:ext cx="2559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MV: Planteó un acuerdo variable por la rentabilidad generada por los fondos que operen en la plataforma</a:t>
            </a:r>
            <a:endParaRPr lang="es-CL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5361342-1A1D-4077-8C8E-7E69A53C8C99}"/>
              </a:ext>
            </a:extLst>
          </p:cNvPr>
          <p:cNvSpPr/>
          <p:nvPr/>
        </p:nvSpPr>
        <p:spPr>
          <a:xfrm>
            <a:off x="3392036" y="3101950"/>
            <a:ext cx="663532" cy="1193110"/>
          </a:xfrm>
          <a:prstGeom prst="rightArrow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34A620-C8EF-40F6-863B-D0EB165EBCE4}"/>
              </a:ext>
            </a:extLst>
          </p:cNvPr>
          <p:cNvSpPr txBox="1"/>
          <p:nvPr/>
        </p:nvSpPr>
        <p:spPr>
          <a:xfrm>
            <a:off x="4055568" y="3471112"/>
            <a:ext cx="406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GC propuso: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53828F1-0346-4D97-9917-747CFB339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490" y="1112736"/>
            <a:ext cx="3467941" cy="5455416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47C857A-7CB6-4EB3-8CD7-7F3A4DF19C10}"/>
              </a:ext>
            </a:extLst>
          </p:cNvPr>
          <p:cNvSpPr/>
          <p:nvPr/>
        </p:nvSpPr>
        <p:spPr>
          <a:xfrm>
            <a:off x="9118363" y="3101950"/>
            <a:ext cx="647564" cy="1193110"/>
          </a:xfrm>
          <a:prstGeom prst="rightArrow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25550D-FF81-4C2E-9918-BDAC92F9F7C6}"/>
              </a:ext>
            </a:extLst>
          </p:cNvPr>
          <p:cNvSpPr txBox="1"/>
          <p:nvPr/>
        </p:nvSpPr>
        <p:spPr>
          <a:xfrm>
            <a:off x="9746346" y="3514325"/>
            <a:ext cx="276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Definir acuerdo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D49CFB4-8D01-48E8-AC0E-D9EAA49C0E1A}"/>
              </a:ext>
            </a:extLst>
          </p:cNvPr>
          <p:cNvSpPr/>
          <p:nvPr/>
        </p:nvSpPr>
        <p:spPr>
          <a:xfrm>
            <a:off x="118209" y="1421771"/>
            <a:ext cx="702187" cy="33645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/>
              <a:t>Robot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197777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5E7FF-7A9F-4F86-B18E-3318FB48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Para minimizar el tiempo de implementación y maximizar la escalabilidad y flexibilidad de la solución de propone avanzar con las 2 opciones para el desarrollo</a:t>
            </a:r>
            <a:endParaRPr lang="es-CL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27AE234-A882-4E88-848A-8773FFFF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ECA88C17-B4B7-4E0D-B9BA-070C4DE0BF9B}"/>
              </a:ext>
            </a:extLst>
          </p:cNvPr>
          <p:cNvSpPr/>
          <p:nvPr/>
        </p:nvSpPr>
        <p:spPr>
          <a:xfrm>
            <a:off x="1777610" y="2406861"/>
            <a:ext cx="3016582" cy="953134"/>
          </a:xfrm>
          <a:prstGeom prst="homePlate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Desarrollo de aplicación</a:t>
            </a:r>
          </a:p>
          <a:p>
            <a:pPr algn="ctr"/>
            <a:r>
              <a:rPr lang="es-AR" dirty="0"/>
              <a:t>Ad hoc</a:t>
            </a:r>
            <a:endParaRPr lang="es-CL" dirty="0"/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10571C9D-2A66-44C7-A7D2-B30DC4F3A169}"/>
              </a:ext>
            </a:extLst>
          </p:cNvPr>
          <p:cNvSpPr/>
          <p:nvPr/>
        </p:nvSpPr>
        <p:spPr>
          <a:xfrm>
            <a:off x="1777610" y="3868655"/>
            <a:ext cx="7414147" cy="953134"/>
          </a:xfrm>
          <a:prstGeom prst="homePlate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Desarrollo de aplicación, arquitectura y capacidades </a:t>
            </a:r>
            <a:r>
              <a:rPr lang="es-AR" dirty="0" err="1"/>
              <a:t>in-house</a:t>
            </a:r>
            <a:endParaRPr lang="es-CL" dirty="0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4A21F1F3-34F0-4724-8861-9F23903F93A0}"/>
              </a:ext>
            </a:extLst>
          </p:cNvPr>
          <p:cNvSpPr/>
          <p:nvPr/>
        </p:nvSpPr>
        <p:spPr>
          <a:xfrm rot="16200000">
            <a:off x="3184957" y="595726"/>
            <a:ext cx="201894" cy="3016582"/>
          </a:xfrm>
          <a:prstGeom prst="rightBrace">
            <a:avLst/>
          </a:prstGeom>
          <a:ln w="19050">
            <a:solidFill>
              <a:srgbClr val="3143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410606-7E45-41FE-97A0-6DFF820C4497}"/>
              </a:ext>
            </a:extLst>
          </p:cNvPr>
          <p:cNvSpPr txBox="1"/>
          <p:nvPr/>
        </p:nvSpPr>
        <p:spPr>
          <a:xfrm>
            <a:off x="2435594" y="1532789"/>
            <a:ext cx="170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5-6 semanas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0F1B6F-DAEE-447C-B9EC-9006882685E5}"/>
              </a:ext>
            </a:extLst>
          </p:cNvPr>
          <p:cNvSpPr txBox="1"/>
          <p:nvPr/>
        </p:nvSpPr>
        <p:spPr>
          <a:xfrm>
            <a:off x="145362" y="2418542"/>
            <a:ext cx="1700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Consultor Software</a:t>
            </a:r>
          </a:p>
          <a:p>
            <a:pPr algn="ctr"/>
            <a:r>
              <a:rPr lang="es-AR" dirty="0"/>
              <a:t>(</a:t>
            </a:r>
            <a:r>
              <a:rPr lang="es-AR" dirty="0" err="1"/>
              <a:t>Abstraco</a:t>
            </a:r>
            <a:r>
              <a:rPr lang="es-AR" dirty="0"/>
              <a:t>)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1E4E087-076D-41C2-A0BF-6406E6835EA7}"/>
              </a:ext>
            </a:extLst>
          </p:cNvPr>
          <p:cNvSpPr txBox="1"/>
          <p:nvPr/>
        </p:nvSpPr>
        <p:spPr>
          <a:xfrm>
            <a:off x="145362" y="3868655"/>
            <a:ext cx="17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Mariano Volpedo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E3661A2-77B2-4825-806A-D85F61F57819}"/>
              </a:ext>
            </a:extLst>
          </p:cNvPr>
          <p:cNvSpPr/>
          <p:nvPr/>
        </p:nvSpPr>
        <p:spPr>
          <a:xfrm>
            <a:off x="5187295" y="2204964"/>
            <a:ext cx="2127903" cy="1245472"/>
          </a:xfrm>
          <a:prstGeom prst="rect">
            <a:avLst/>
          </a:prstGeom>
          <a:solidFill>
            <a:srgbClr val="93D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Aplicación que permita operar automáticamente algoritmos </a:t>
            </a:r>
            <a:r>
              <a:rPr lang="es-AR" sz="1400" dirty="0" err="1">
                <a:solidFill>
                  <a:schemeClr val="tx1"/>
                </a:solidFill>
              </a:rPr>
              <a:t>Norswell</a:t>
            </a:r>
            <a:r>
              <a:rPr lang="es-AR" sz="1400" dirty="0">
                <a:solidFill>
                  <a:schemeClr val="tx1"/>
                </a:solidFill>
              </a:rPr>
              <a:t> (1,2,3,4) en ~20 activos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183567B-5479-4717-9BC0-F9EC0B9E60B4}"/>
              </a:ext>
            </a:extLst>
          </p:cNvPr>
          <p:cNvSpPr/>
          <p:nvPr/>
        </p:nvSpPr>
        <p:spPr>
          <a:xfrm>
            <a:off x="9333389" y="3700014"/>
            <a:ext cx="2471162" cy="1290416"/>
          </a:xfrm>
          <a:prstGeom prst="rect">
            <a:avLst/>
          </a:prstGeom>
          <a:solidFill>
            <a:srgbClr val="93D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Desarrollo de arquitectura de TI escalable y capacidades que permitan desarrollar e iterar estrategias rápidamente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F34602E4-8BD4-4AE3-AF64-F4D71081648F}"/>
              </a:ext>
            </a:extLst>
          </p:cNvPr>
          <p:cNvSpPr/>
          <p:nvPr/>
        </p:nvSpPr>
        <p:spPr>
          <a:xfrm rot="5400000">
            <a:off x="5277333" y="1638700"/>
            <a:ext cx="144753" cy="7144200"/>
          </a:xfrm>
          <a:prstGeom prst="rightBrace">
            <a:avLst/>
          </a:prstGeom>
          <a:ln w="19050">
            <a:solidFill>
              <a:srgbClr val="3143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E54101-82E8-4B9F-A9B9-C0881D0F691E}"/>
              </a:ext>
            </a:extLst>
          </p:cNvPr>
          <p:cNvSpPr txBox="1"/>
          <p:nvPr/>
        </p:nvSpPr>
        <p:spPr>
          <a:xfrm>
            <a:off x="4279327" y="5330449"/>
            <a:ext cx="214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Aprox. 12 semanas</a:t>
            </a:r>
            <a:endParaRPr lang="es-CL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D2D7A7C-B77E-4111-B1AB-77C244D6D3E2}"/>
              </a:ext>
            </a:extLst>
          </p:cNvPr>
          <p:cNvSpPr/>
          <p:nvPr/>
        </p:nvSpPr>
        <p:spPr>
          <a:xfrm>
            <a:off x="118209" y="1421771"/>
            <a:ext cx="702187" cy="33645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/>
              <a:t>Robot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69846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E52B-305F-4AD9-9ABA-4ABC938A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Para maximizar la cantidad de estrategias desarrolladas es relevante conseguir talento que se complemente con nuestras capacidades bajo una cultura de emprendimiento</a:t>
            </a:r>
            <a:endParaRPr lang="es-CL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F64417-54EA-48C4-8507-9E5AFB01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E5C25D-18B9-4BF0-945B-651FEC718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37AFFEC-5BDB-4BE4-9E23-A90B7B2DE7F2}"/>
              </a:ext>
            </a:extLst>
          </p:cNvPr>
          <p:cNvSpPr/>
          <p:nvPr/>
        </p:nvSpPr>
        <p:spPr>
          <a:xfrm>
            <a:off x="3394270" y="2068083"/>
            <a:ext cx="2916508" cy="2864818"/>
          </a:xfrm>
          <a:prstGeom prst="ellipse">
            <a:avLst/>
          </a:prstGeom>
          <a:noFill/>
          <a:ln w="28575">
            <a:solidFill>
              <a:srgbClr val="003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689BC41-E193-416D-A4D6-5FE45FA93A60}"/>
              </a:ext>
            </a:extLst>
          </p:cNvPr>
          <p:cNvSpPr/>
          <p:nvPr/>
        </p:nvSpPr>
        <p:spPr>
          <a:xfrm>
            <a:off x="5065265" y="2127377"/>
            <a:ext cx="2916508" cy="2864818"/>
          </a:xfrm>
          <a:prstGeom prst="ellipse">
            <a:avLst/>
          </a:prstGeom>
          <a:noFill/>
          <a:ln w="28575">
            <a:solidFill>
              <a:srgbClr val="00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7722AC8-D892-4355-8A96-9A78F4D3CDB2}"/>
              </a:ext>
            </a:extLst>
          </p:cNvPr>
          <p:cNvSpPr/>
          <p:nvPr/>
        </p:nvSpPr>
        <p:spPr>
          <a:xfrm>
            <a:off x="4229767" y="3292456"/>
            <a:ext cx="2916508" cy="2864818"/>
          </a:xfrm>
          <a:prstGeom prst="ellipse">
            <a:avLst/>
          </a:prstGeom>
          <a:noFill/>
          <a:ln w="28575">
            <a:solidFill>
              <a:srgbClr val="314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649936-1C0C-49AD-9901-468B5FD6665E}"/>
              </a:ext>
            </a:extLst>
          </p:cNvPr>
          <p:cNvSpPr txBox="1"/>
          <p:nvPr/>
        </p:nvSpPr>
        <p:spPr>
          <a:xfrm>
            <a:off x="3571634" y="2753717"/>
            <a:ext cx="1525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Conocimiento de mercado, trading y análisis técnico</a:t>
            </a:r>
            <a:endParaRPr lang="es-CL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0B6E280-2A3A-4D2C-B891-7ED3F329D7F2}"/>
              </a:ext>
            </a:extLst>
          </p:cNvPr>
          <p:cNvSpPr txBox="1"/>
          <p:nvPr/>
        </p:nvSpPr>
        <p:spPr>
          <a:xfrm>
            <a:off x="6235950" y="2825368"/>
            <a:ext cx="152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Conocimiento de TI y programación</a:t>
            </a:r>
            <a:endParaRPr lang="es-CL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62D6701-3BCB-4482-8303-DCB4CD22DE1C}"/>
              </a:ext>
            </a:extLst>
          </p:cNvPr>
          <p:cNvSpPr txBox="1"/>
          <p:nvPr/>
        </p:nvSpPr>
        <p:spPr>
          <a:xfrm>
            <a:off x="4533034" y="5054783"/>
            <a:ext cx="2338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/>
              <a:t>Conocimiento y capacidad de desarrollo de herramientas de análisis de data</a:t>
            </a:r>
            <a:endParaRPr lang="es-CL" sz="14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45C3168-06E1-403A-8794-291C4E6810AD}"/>
              </a:ext>
            </a:extLst>
          </p:cNvPr>
          <p:cNvSpPr/>
          <p:nvPr/>
        </p:nvSpPr>
        <p:spPr>
          <a:xfrm>
            <a:off x="2640652" y="1373559"/>
            <a:ext cx="6281159" cy="4899054"/>
          </a:xfrm>
          <a:prstGeom prst="rect">
            <a:avLst/>
          </a:prstGeom>
          <a:noFill/>
          <a:ln w="28575">
            <a:solidFill>
              <a:srgbClr val="93D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BD60807-C290-432F-92EF-CB81AC89997A}"/>
              </a:ext>
            </a:extLst>
          </p:cNvPr>
          <p:cNvSpPr txBox="1"/>
          <p:nvPr/>
        </p:nvSpPr>
        <p:spPr>
          <a:xfrm>
            <a:off x="4145982" y="1485527"/>
            <a:ext cx="30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Cultura de emprendimiento</a:t>
            </a:r>
            <a:endParaRPr lang="es-CL" b="1" dirty="0"/>
          </a:p>
        </p:txBody>
      </p:sp>
      <p:sp>
        <p:nvSpPr>
          <p:cNvPr id="27" name="Bocadillo: rectángulo con esquinas redondeadas 26">
            <a:extLst>
              <a:ext uri="{FF2B5EF4-FFF2-40B4-BE49-F238E27FC236}">
                <a16:creationId xmlns:a16="http://schemas.microsoft.com/office/drawing/2014/main" id="{D4F2D372-3025-4634-9491-6864AB2E7162}"/>
              </a:ext>
            </a:extLst>
          </p:cNvPr>
          <p:cNvSpPr/>
          <p:nvPr/>
        </p:nvSpPr>
        <p:spPr>
          <a:xfrm>
            <a:off x="1784700" y="2273181"/>
            <a:ext cx="1830388" cy="480536"/>
          </a:xfrm>
          <a:prstGeom prst="wedgeRoundRectCallout">
            <a:avLst>
              <a:gd name="adj1" fmla="val 65074"/>
              <a:gd name="adj2" fmla="val 34245"/>
              <a:gd name="adj3" fmla="val 16667"/>
            </a:avLst>
          </a:prstGeom>
          <a:solidFill>
            <a:srgbClr val="FFFFFF"/>
          </a:solidFill>
          <a:ln>
            <a:solidFill>
              <a:srgbClr val="003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err="1">
                <a:solidFill>
                  <a:schemeClr val="tx1"/>
                </a:solidFill>
              </a:rPr>
              <a:t>Raul</a:t>
            </a:r>
            <a:r>
              <a:rPr lang="es-AR" sz="1600" b="1" dirty="0">
                <a:solidFill>
                  <a:schemeClr val="tx1"/>
                </a:solidFill>
              </a:rPr>
              <a:t> y Octavio</a:t>
            </a:r>
            <a:endParaRPr lang="es-CL" sz="1600" b="1" dirty="0">
              <a:solidFill>
                <a:schemeClr val="tx1"/>
              </a:solidFill>
            </a:endParaRPr>
          </a:p>
        </p:txBody>
      </p:sp>
      <p:sp>
        <p:nvSpPr>
          <p:cNvPr id="28" name="Bocadillo: rectángulo con esquinas redondeadas 27">
            <a:extLst>
              <a:ext uri="{FF2B5EF4-FFF2-40B4-BE49-F238E27FC236}">
                <a16:creationId xmlns:a16="http://schemas.microsoft.com/office/drawing/2014/main" id="{5A1E7345-4429-44CF-8235-E9A39B52E6DB}"/>
              </a:ext>
            </a:extLst>
          </p:cNvPr>
          <p:cNvSpPr/>
          <p:nvPr/>
        </p:nvSpPr>
        <p:spPr>
          <a:xfrm>
            <a:off x="7561442" y="2025354"/>
            <a:ext cx="1830388" cy="480536"/>
          </a:xfrm>
          <a:prstGeom prst="wedgeRoundRectCallout">
            <a:avLst>
              <a:gd name="adj1" fmla="val -61451"/>
              <a:gd name="adj2" fmla="val 53806"/>
              <a:gd name="adj3" fmla="val 16667"/>
            </a:avLst>
          </a:prstGeom>
          <a:solidFill>
            <a:srgbClr val="FFFFFF"/>
          </a:solidFill>
          <a:ln>
            <a:solidFill>
              <a:srgbClr val="003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Mariano Volpedo</a:t>
            </a:r>
            <a:endParaRPr lang="es-CL" sz="1600" b="1" dirty="0">
              <a:solidFill>
                <a:schemeClr val="tx1"/>
              </a:solidFill>
            </a:endParaRPr>
          </a:p>
        </p:txBody>
      </p:sp>
      <p:sp>
        <p:nvSpPr>
          <p:cNvPr id="29" name="Bocadillo: rectángulo con esquinas redondeadas 28">
            <a:extLst>
              <a:ext uri="{FF2B5EF4-FFF2-40B4-BE49-F238E27FC236}">
                <a16:creationId xmlns:a16="http://schemas.microsoft.com/office/drawing/2014/main" id="{E451F2F6-8C2D-4501-991B-5D3400D85712}"/>
              </a:ext>
            </a:extLst>
          </p:cNvPr>
          <p:cNvSpPr/>
          <p:nvPr/>
        </p:nvSpPr>
        <p:spPr>
          <a:xfrm>
            <a:off x="7256530" y="4932901"/>
            <a:ext cx="2521233" cy="430448"/>
          </a:xfrm>
          <a:prstGeom prst="wedgeRoundRectCallout">
            <a:avLst>
              <a:gd name="adj1" fmla="val -71447"/>
              <a:gd name="adj2" fmla="val 38215"/>
              <a:gd name="adj3" fmla="val 16667"/>
            </a:avLst>
          </a:prstGeom>
          <a:solidFill>
            <a:srgbClr val="FFFFFF"/>
          </a:solidFill>
          <a:ln>
            <a:solidFill>
              <a:srgbClr val="003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Olga Serna e Ivan Serrano</a:t>
            </a:r>
            <a:endParaRPr lang="es-CL" sz="1600" b="1" dirty="0">
              <a:solidFill>
                <a:schemeClr val="tx1"/>
              </a:solidFill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00000000-0008-0000-0500-000004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37" y="3663800"/>
            <a:ext cx="924763" cy="32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96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5E7FF-7A9F-4F86-B18E-3318FB48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GANTT propuesta para todos los proyectos</a:t>
            </a:r>
            <a:endParaRPr lang="es-CL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27AE234-A882-4E88-848A-8773FFFF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ECA88C17-B4B7-4E0D-B9BA-070C4DE0BF9B}"/>
              </a:ext>
            </a:extLst>
          </p:cNvPr>
          <p:cNvSpPr/>
          <p:nvPr/>
        </p:nvSpPr>
        <p:spPr>
          <a:xfrm>
            <a:off x="1769064" y="2041137"/>
            <a:ext cx="3016582" cy="953134"/>
          </a:xfrm>
          <a:prstGeom prst="homePlate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Desarrollo de aplicación</a:t>
            </a:r>
          </a:p>
          <a:p>
            <a:pPr algn="ctr"/>
            <a:r>
              <a:rPr lang="es-AR" dirty="0"/>
              <a:t>Ad hoc</a:t>
            </a:r>
            <a:endParaRPr lang="es-CL" dirty="0"/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10571C9D-2A66-44C7-A7D2-B30DC4F3A169}"/>
              </a:ext>
            </a:extLst>
          </p:cNvPr>
          <p:cNvSpPr/>
          <p:nvPr/>
        </p:nvSpPr>
        <p:spPr>
          <a:xfrm>
            <a:off x="1769064" y="3387163"/>
            <a:ext cx="7414147" cy="953134"/>
          </a:xfrm>
          <a:prstGeom prst="homePlate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Desarrollo de aplicación, arquitectura y capacidades </a:t>
            </a:r>
            <a:r>
              <a:rPr lang="es-AR" dirty="0" err="1"/>
              <a:t>in-house</a:t>
            </a:r>
            <a:endParaRPr lang="es-CL" dirty="0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4A21F1F3-34F0-4724-8861-9F23903F93A0}"/>
              </a:ext>
            </a:extLst>
          </p:cNvPr>
          <p:cNvSpPr/>
          <p:nvPr/>
        </p:nvSpPr>
        <p:spPr>
          <a:xfrm rot="16200000">
            <a:off x="3176411" y="230002"/>
            <a:ext cx="201894" cy="3016582"/>
          </a:xfrm>
          <a:prstGeom prst="rightBrace">
            <a:avLst/>
          </a:prstGeom>
          <a:ln w="19050">
            <a:solidFill>
              <a:srgbClr val="3143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410606-7E45-41FE-97A0-6DFF820C4497}"/>
              </a:ext>
            </a:extLst>
          </p:cNvPr>
          <p:cNvSpPr txBox="1"/>
          <p:nvPr/>
        </p:nvSpPr>
        <p:spPr>
          <a:xfrm>
            <a:off x="2427048" y="1167065"/>
            <a:ext cx="170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5-6 semanas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0F1B6F-DAEE-447C-B9EC-9006882685E5}"/>
              </a:ext>
            </a:extLst>
          </p:cNvPr>
          <p:cNvSpPr txBox="1"/>
          <p:nvPr/>
        </p:nvSpPr>
        <p:spPr>
          <a:xfrm>
            <a:off x="136816" y="2179259"/>
            <a:ext cx="1700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Consultor Software</a:t>
            </a:r>
          </a:p>
          <a:p>
            <a:pPr algn="ctr"/>
            <a:r>
              <a:rPr lang="es-AR" dirty="0"/>
              <a:t>(</a:t>
            </a:r>
            <a:r>
              <a:rPr lang="es-AR" dirty="0" err="1"/>
              <a:t>Abstraco</a:t>
            </a:r>
            <a:r>
              <a:rPr lang="es-AR" dirty="0"/>
              <a:t>)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1E4E087-076D-41C2-A0BF-6406E6835EA7}"/>
              </a:ext>
            </a:extLst>
          </p:cNvPr>
          <p:cNvSpPr txBox="1"/>
          <p:nvPr/>
        </p:nvSpPr>
        <p:spPr>
          <a:xfrm>
            <a:off x="136816" y="3513604"/>
            <a:ext cx="17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Mariano Volpedo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E3661A2-77B2-4825-806A-D85F61F57819}"/>
              </a:ext>
            </a:extLst>
          </p:cNvPr>
          <p:cNvSpPr/>
          <p:nvPr/>
        </p:nvSpPr>
        <p:spPr>
          <a:xfrm>
            <a:off x="5178749" y="1839240"/>
            <a:ext cx="2127903" cy="1245472"/>
          </a:xfrm>
          <a:prstGeom prst="rect">
            <a:avLst/>
          </a:prstGeom>
          <a:solidFill>
            <a:srgbClr val="93D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Aplicación que permita operar automáticamente algoritmos </a:t>
            </a:r>
            <a:r>
              <a:rPr lang="es-AR" sz="1400" dirty="0" err="1">
                <a:solidFill>
                  <a:schemeClr val="tx1"/>
                </a:solidFill>
              </a:rPr>
              <a:t>Norswell</a:t>
            </a:r>
            <a:r>
              <a:rPr lang="es-AR" sz="1400" dirty="0">
                <a:solidFill>
                  <a:schemeClr val="tx1"/>
                </a:solidFill>
              </a:rPr>
              <a:t> (1,2,3,4) en ~20 activos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183567B-5479-4717-9BC0-F9EC0B9E60B4}"/>
              </a:ext>
            </a:extLst>
          </p:cNvPr>
          <p:cNvSpPr/>
          <p:nvPr/>
        </p:nvSpPr>
        <p:spPr>
          <a:xfrm>
            <a:off x="9324843" y="3218522"/>
            <a:ext cx="2471162" cy="1290416"/>
          </a:xfrm>
          <a:prstGeom prst="rect">
            <a:avLst/>
          </a:prstGeom>
          <a:solidFill>
            <a:srgbClr val="93D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Desarrollo de arquitectura de TI escalable y capacidades que permitan desarrollar e iterar estrategias rápidamente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4" name="Flecha: pentágono 13">
            <a:extLst>
              <a:ext uri="{FF2B5EF4-FFF2-40B4-BE49-F238E27FC236}">
                <a16:creationId xmlns:a16="http://schemas.microsoft.com/office/drawing/2014/main" id="{FFD45FD9-4241-428B-9FEF-2526C7DD2913}"/>
              </a:ext>
            </a:extLst>
          </p:cNvPr>
          <p:cNvSpPr/>
          <p:nvPr/>
        </p:nvSpPr>
        <p:spPr>
          <a:xfrm>
            <a:off x="1769064" y="4851112"/>
            <a:ext cx="7414147" cy="953134"/>
          </a:xfrm>
          <a:prstGeom prst="homePlate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Optimización y Desarrollo de estrategias actuales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C0C6D7B-8F03-4F57-8356-D7EC050EA6DA}"/>
              </a:ext>
            </a:extLst>
          </p:cNvPr>
          <p:cNvSpPr txBox="1"/>
          <p:nvPr/>
        </p:nvSpPr>
        <p:spPr>
          <a:xfrm>
            <a:off x="136816" y="4977553"/>
            <a:ext cx="17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Olga Serna e Ivan </a:t>
            </a:r>
            <a:r>
              <a:rPr lang="es-AR" dirty="0" err="1"/>
              <a:t>Ramirez</a:t>
            </a:r>
            <a:endParaRPr lang="es-AR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04EAB1-FC4D-4A97-9AF4-836CCEA06B82}"/>
              </a:ext>
            </a:extLst>
          </p:cNvPr>
          <p:cNvSpPr/>
          <p:nvPr/>
        </p:nvSpPr>
        <p:spPr>
          <a:xfrm>
            <a:off x="9324843" y="4682471"/>
            <a:ext cx="2471162" cy="1290416"/>
          </a:xfrm>
          <a:prstGeom prst="rect">
            <a:avLst/>
          </a:prstGeom>
          <a:solidFill>
            <a:srgbClr val="93D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Optimización de estrategias actuales con </a:t>
            </a:r>
            <a:r>
              <a:rPr lang="es-AR" sz="1400" dirty="0" err="1">
                <a:solidFill>
                  <a:schemeClr val="tx1"/>
                </a:solidFill>
              </a:rPr>
              <a:t>backtests</a:t>
            </a:r>
            <a:r>
              <a:rPr lang="es-AR" sz="1400" dirty="0">
                <a:solidFill>
                  <a:schemeClr val="tx1"/>
                </a:solidFill>
              </a:rPr>
              <a:t> probados en varios activos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e.j</a:t>
            </a:r>
            <a:r>
              <a:rPr lang="es-AR" sz="1400" dirty="0">
                <a:solidFill>
                  <a:schemeClr val="tx1"/>
                </a:solidFill>
              </a:rPr>
              <a:t>. </a:t>
            </a:r>
            <a:r>
              <a:rPr lang="es-AR" sz="1400" dirty="0" err="1">
                <a:solidFill>
                  <a:schemeClr val="tx1"/>
                </a:solidFill>
              </a:rPr>
              <a:t>Norswell</a:t>
            </a:r>
            <a:r>
              <a:rPr lang="es-AR" sz="1400" dirty="0">
                <a:solidFill>
                  <a:schemeClr val="tx1"/>
                </a:solidFill>
              </a:rPr>
              <a:t> 4.0, 5.0, etc.)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F34602E4-8BD4-4AE3-AF64-F4D71081648F}"/>
              </a:ext>
            </a:extLst>
          </p:cNvPr>
          <p:cNvSpPr/>
          <p:nvPr/>
        </p:nvSpPr>
        <p:spPr>
          <a:xfrm rot="5400000">
            <a:off x="5268787" y="2430963"/>
            <a:ext cx="144753" cy="7144200"/>
          </a:xfrm>
          <a:prstGeom prst="rightBrace">
            <a:avLst/>
          </a:prstGeom>
          <a:ln w="19050">
            <a:solidFill>
              <a:srgbClr val="3143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E54101-82E8-4B9F-A9B9-C0881D0F691E}"/>
              </a:ext>
            </a:extLst>
          </p:cNvPr>
          <p:cNvSpPr txBox="1"/>
          <p:nvPr/>
        </p:nvSpPr>
        <p:spPr>
          <a:xfrm>
            <a:off x="4490856" y="6164198"/>
            <a:ext cx="170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12 semanas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452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5104C-5953-4C9F-A03F-FE398D57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200" b="1" dirty="0"/>
              <a:t>Los gastos incrementales están contemplados dentro del presupuesto actual</a:t>
            </a:r>
            <a:endParaRPr lang="es-CL" sz="22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F140F0-77F0-41CC-8010-FA735F1F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26341A-E33D-4FB0-97FD-FF11359886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EE77A95-4777-44DC-88F3-0EAA1DE26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90155"/>
              </p:ext>
            </p:extLst>
          </p:nvPr>
        </p:nvGraphicFramePr>
        <p:xfrm>
          <a:off x="627530" y="1678564"/>
          <a:ext cx="5842001" cy="4200525"/>
        </p:xfrm>
        <a:graphic>
          <a:graphicData uri="http://schemas.openxmlformats.org/drawingml/2006/table">
            <a:tbl>
              <a:tblPr/>
              <a:tblGrid>
                <a:gridCol w="2894027">
                  <a:extLst>
                    <a:ext uri="{9D8B030D-6E8A-4147-A177-3AD203B41FA5}">
                      <a16:colId xmlns:a16="http://schemas.microsoft.com/office/drawing/2014/main" val="2665871500"/>
                    </a:ext>
                  </a:extLst>
                </a:gridCol>
                <a:gridCol w="76159">
                  <a:extLst>
                    <a:ext uri="{9D8B030D-6E8A-4147-A177-3AD203B41FA5}">
                      <a16:colId xmlns:a16="http://schemas.microsoft.com/office/drawing/2014/main" val="2889954198"/>
                    </a:ext>
                  </a:extLst>
                </a:gridCol>
                <a:gridCol w="964676">
                  <a:extLst>
                    <a:ext uri="{9D8B030D-6E8A-4147-A177-3AD203B41FA5}">
                      <a16:colId xmlns:a16="http://schemas.microsoft.com/office/drawing/2014/main" val="4194913249"/>
                    </a:ext>
                  </a:extLst>
                </a:gridCol>
                <a:gridCol w="964676">
                  <a:extLst>
                    <a:ext uri="{9D8B030D-6E8A-4147-A177-3AD203B41FA5}">
                      <a16:colId xmlns:a16="http://schemas.microsoft.com/office/drawing/2014/main" val="2327322999"/>
                    </a:ext>
                  </a:extLst>
                </a:gridCol>
                <a:gridCol w="942463">
                  <a:extLst>
                    <a:ext uri="{9D8B030D-6E8A-4147-A177-3AD203B41FA5}">
                      <a16:colId xmlns:a16="http://schemas.microsoft.com/office/drawing/2014/main" val="154334936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 (%)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854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50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Gastos Generales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-123.929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-218.700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544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Dif vs ppto (%)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363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BLOOMBERG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-27.809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-27.809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7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LICENCIAS (INCREMENTAL)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-14.000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72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SOFTWARE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-24.514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-26.389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77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DESARROLLOS DE SOFTWARE (INCREMENTAL)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-20.664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884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FÁBRICA SOFTWARE FRONT (INCREMENTAL)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-43.050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891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SOPORTE DE DESARROLLOS (INCREMENTAL)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830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EQUIPOS DE COMPUTACIÓN (INCREMENTAL)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67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SOPORTE Y MANTENCION DE EQUIPOS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81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TELEFONIA E INTERNET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-6.548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-6.432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63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ARRIENDO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-10.619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-8.952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224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GASTOS BANCARIOS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55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MULTAS E INTERESES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31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DOCUSIGN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-7.098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-12.800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50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MANAGER+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646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PATENTES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8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Captación de estrategias de inversión (INCREMENTAL)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23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OTROS GASTOS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-8.733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84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(GS)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-21.015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543057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291261F-C455-4192-8E0A-509FB13E3A46}"/>
              </a:ext>
            </a:extLst>
          </p:cNvPr>
          <p:cNvSpPr txBox="1"/>
          <p:nvPr/>
        </p:nvSpPr>
        <p:spPr>
          <a:xfrm>
            <a:off x="2196269" y="1225817"/>
            <a:ext cx="3059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/>
              <a:t>Presupuesto aprobado</a:t>
            </a:r>
            <a:endParaRPr lang="es-CL" sz="1600" b="1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5563B0F-44AA-48D2-B4A5-FF2399DE2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33526"/>
              </p:ext>
            </p:extLst>
          </p:nvPr>
        </p:nvGraphicFramePr>
        <p:xfrm>
          <a:off x="6765061" y="1682608"/>
          <a:ext cx="5122497" cy="4496592"/>
        </p:xfrm>
        <a:graphic>
          <a:graphicData uri="http://schemas.openxmlformats.org/drawingml/2006/table">
            <a:tbl>
              <a:tblPr/>
              <a:tblGrid>
                <a:gridCol w="2537597">
                  <a:extLst>
                    <a:ext uri="{9D8B030D-6E8A-4147-A177-3AD203B41FA5}">
                      <a16:colId xmlns:a16="http://schemas.microsoft.com/office/drawing/2014/main" val="339612749"/>
                    </a:ext>
                  </a:extLst>
                </a:gridCol>
                <a:gridCol w="66779">
                  <a:extLst>
                    <a:ext uri="{9D8B030D-6E8A-4147-A177-3AD203B41FA5}">
                      <a16:colId xmlns:a16="http://schemas.microsoft.com/office/drawing/2014/main" val="221790530"/>
                    </a:ext>
                  </a:extLst>
                </a:gridCol>
                <a:gridCol w="845866">
                  <a:extLst>
                    <a:ext uri="{9D8B030D-6E8A-4147-A177-3AD203B41FA5}">
                      <a16:colId xmlns:a16="http://schemas.microsoft.com/office/drawing/2014/main" val="251520078"/>
                    </a:ext>
                  </a:extLst>
                </a:gridCol>
                <a:gridCol w="845866">
                  <a:extLst>
                    <a:ext uri="{9D8B030D-6E8A-4147-A177-3AD203B41FA5}">
                      <a16:colId xmlns:a16="http://schemas.microsoft.com/office/drawing/2014/main" val="3706678736"/>
                    </a:ext>
                  </a:extLst>
                </a:gridCol>
                <a:gridCol w="826389">
                  <a:extLst>
                    <a:ext uri="{9D8B030D-6E8A-4147-A177-3AD203B41FA5}">
                      <a16:colId xmlns:a16="http://schemas.microsoft.com/office/drawing/2014/main" val="1245395872"/>
                    </a:ext>
                  </a:extLst>
                </a:gridCol>
              </a:tblGrid>
              <a:tr h="175390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 (%)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08233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95241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Gastos Generales (</a:t>
                      </a:r>
                      <a:r>
                        <a:rPr lang="es-CL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ppto</a:t>
                      </a:r>
                      <a:r>
                        <a:rPr lang="es-CL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actual)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-123.929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-218.700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020535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CL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vs </a:t>
                      </a:r>
                      <a:r>
                        <a:rPr lang="es-CL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ppto</a:t>
                      </a:r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(%)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65455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BLOOMBERG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-27.809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-27.809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548498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LICENCIAS (INCREMENTAL)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-14.000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47888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SOFTWARE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-24.514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-26.389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95951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DESARROLLOS DE SOFTWARE (INCREMENTAL)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-1.059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409373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Desarrollo </a:t>
                      </a:r>
                      <a:r>
                        <a:rPr lang="es-CL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Abstraco</a:t>
                      </a:r>
                      <a:r>
                        <a:rPr lang="es-CL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-9.000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85995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Arriendo de máquina virtual en </a:t>
                      </a:r>
                      <a:r>
                        <a:rPr lang="es-ES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cloud</a:t>
                      </a:r>
                      <a:r>
                        <a:rPr lang="es-E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-825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284307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Contratación de data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-3.300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13801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Consultoría Olga/Iván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-6.480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90630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FÁBRICA SOFTWARE FRONT (INCREMENTAL)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-43.050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66412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SOPORTE DE DESARROLLOS (INCREMENTAL)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91267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EQUIPOS DE COMPUTACIÓN (INCREMENTAL)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695826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SOPORTE Y MANTENCION DE EQUIPOS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-5.291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46225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TELEFONIA E INTERNET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-6.548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-6.432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451365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ARRIENDO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-10.619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-8.952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04465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GASTOS BANCARIOS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318246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MULTAS E INTERESES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31151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DOCUSIGN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-7.098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-12.800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61350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MANAGER+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682060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PATENTES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086533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Captación de estrategias de inversión (INCREMENTAL)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580526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OTROS GASTOS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-10.381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-8.733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61772"/>
                  </a:ext>
                </a:extLst>
              </a:tr>
              <a:tr h="167038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 (GS)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-21.015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20885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F2BDC0C-B25D-437D-B441-95E9975571AB}"/>
              </a:ext>
            </a:extLst>
          </p:cNvPr>
          <p:cNvSpPr txBox="1"/>
          <p:nvPr/>
        </p:nvSpPr>
        <p:spPr>
          <a:xfrm>
            <a:off x="7988893" y="1225817"/>
            <a:ext cx="3059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/>
              <a:t>Propuesta actual</a:t>
            </a:r>
            <a:endParaRPr lang="es-CL" sz="1600" b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1A18487-5E01-4120-8658-A605A490C527}"/>
              </a:ext>
            </a:extLst>
          </p:cNvPr>
          <p:cNvSpPr/>
          <p:nvPr/>
        </p:nvSpPr>
        <p:spPr>
          <a:xfrm>
            <a:off x="4862557" y="2070307"/>
            <a:ext cx="837488" cy="2370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1FB8C45-FAB5-435B-9D8C-FFA3D3D3419B}"/>
              </a:ext>
            </a:extLst>
          </p:cNvPr>
          <p:cNvSpPr/>
          <p:nvPr/>
        </p:nvSpPr>
        <p:spPr>
          <a:xfrm>
            <a:off x="10381715" y="2016826"/>
            <a:ext cx="837488" cy="2370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48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1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0B6EA-EA23-4F24-914F-EE263A4E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CV Mariano Volpedo</a:t>
            </a:r>
            <a:endParaRPr lang="es-CL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AD60453-DB7D-4FCA-9FAB-FA33D666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BD16D0-A6F1-4F5F-A148-14D5615F62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976B7C-A5D1-421A-A398-E5EB597C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0" y="1529155"/>
            <a:ext cx="4989688" cy="43607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2A4FFA-8A3E-4791-B719-22BBCCC5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39" y="1425785"/>
            <a:ext cx="4720073" cy="51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0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66F6-375A-4014-8DC0-F5C2A6BF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CV Olga Serna</a:t>
            </a:r>
            <a:endParaRPr lang="es-C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685708-2B03-41D7-879C-64C76C13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195793-52F5-48B2-9FA8-5B072B4B97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7C0167-CABA-4C7A-8123-678B821A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0" y="1856612"/>
            <a:ext cx="5430264" cy="37836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00CE59A-1B6D-44DF-AEE9-EA26B0B3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98" y="1856424"/>
            <a:ext cx="5535386" cy="31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2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66F6-375A-4014-8DC0-F5C2A6BF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CV Ivan Serrano</a:t>
            </a:r>
            <a:endParaRPr lang="es-C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685708-2B03-41D7-879C-64C76C13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195793-52F5-48B2-9FA8-5B072B4B97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B36E7F-295D-47B0-8491-76F7B7B5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0" y="1437947"/>
            <a:ext cx="4983813" cy="46673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8D2F49-CC5C-4673-9502-8FD370CE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1378"/>
            <a:ext cx="4585558" cy="485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98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30272" y="2819519"/>
            <a:ext cx="7112000" cy="24384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71556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7087C743-2FA9-4B2A-A732-B3B8564ECBD1}"/>
              </a:ext>
            </a:extLst>
          </p:cNvPr>
          <p:cNvSpPr/>
          <p:nvPr/>
        </p:nvSpPr>
        <p:spPr>
          <a:xfrm rot="19326711">
            <a:off x="1487885" y="2311931"/>
            <a:ext cx="4737066" cy="2525125"/>
          </a:xfrm>
          <a:prstGeom prst="rightArrow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La </a:t>
            </a:r>
            <a:r>
              <a:rPr lang="en-US" b="1" dirty="0" err="1"/>
              <a:t>mejor</a:t>
            </a:r>
            <a:r>
              <a:rPr lang="en-US" b="1" dirty="0"/>
              <a:t> forma de </a:t>
            </a:r>
            <a:r>
              <a:rPr lang="en-US" b="1" dirty="0" err="1"/>
              <a:t>obtener</a:t>
            </a:r>
            <a:r>
              <a:rPr lang="en-US" b="1" dirty="0"/>
              <a:t> una </a:t>
            </a:r>
            <a:r>
              <a:rPr lang="en-US" b="1" dirty="0" err="1"/>
              <a:t>estrategia</a:t>
            </a:r>
            <a:r>
              <a:rPr lang="en-US" b="1" dirty="0"/>
              <a:t> </a:t>
            </a:r>
            <a:r>
              <a:rPr lang="en-US" b="1" dirty="0" err="1"/>
              <a:t>exitosa</a:t>
            </a:r>
            <a:r>
              <a:rPr lang="en-US" b="1" dirty="0"/>
              <a:t> es </a:t>
            </a:r>
            <a:r>
              <a:rPr lang="en-US" b="1" dirty="0" err="1"/>
              <a:t>maximizar</a:t>
            </a:r>
            <a:r>
              <a:rPr lang="en-US" b="1" dirty="0"/>
              <a:t> la </a:t>
            </a:r>
            <a:r>
              <a:rPr lang="en-US" b="1" dirty="0" err="1"/>
              <a:t>cantidad</a:t>
            </a:r>
            <a:r>
              <a:rPr lang="en-US" b="1" dirty="0"/>
              <a:t> de </a:t>
            </a:r>
            <a:r>
              <a:rPr lang="en-US" b="1" dirty="0" err="1"/>
              <a:t>estrategias</a:t>
            </a:r>
            <a:r>
              <a:rPr lang="en-US" b="1" dirty="0"/>
              <a:t> y </a:t>
            </a:r>
            <a:r>
              <a:rPr lang="en-US" b="1" dirty="0" err="1"/>
              <a:t>activos</a:t>
            </a:r>
            <a:r>
              <a:rPr lang="en-US" b="1" dirty="0"/>
              <a:t>, para </a:t>
            </a:r>
            <a:r>
              <a:rPr lang="en-US" b="1" dirty="0" err="1"/>
              <a:t>eso</a:t>
            </a:r>
            <a:r>
              <a:rPr lang="en-US" b="1" dirty="0"/>
              <a:t> de </a:t>
            </a:r>
            <a:r>
              <a:rPr lang="en-US" b="1" dirty="0" err="1"/>
              <a:t>requiere</a:t>
            </a:r>
            <a:r>
              <a:rPr lang="en-US" b="1" dirty="0"/>
              <a:t> </a:t>
            </a:r>
            <a:r>
              <a:rPr lang="en-US" b="1" dirty="0" err="1"/>
              <a:t>aumentar</a:t>
            </a:r>
            <a:r>
              <a:rPr lang="en-US" b="1" dirty="0"/>
              <a:t> </a:t>
            </a:r>
            <a:r>
              <a:rPr lang="en-US" b="1" dirty="0" err="1"/>
              <a:t>capacidades</a:t>
            </a:r>
            <a:r>
              <a:rPr lang="en-US" b="1" dirty="0"/>
              <a:t> </a:t>
            </a:r>
            <a:r>
              <a:rPr lang="en-US" b="1" dirty="0" err="1"/>
              <a:t>rápidamente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7494A6C-F354-413E-B043-EBB7A406DAE7}"/>
              </a:ext>
            </a:extLst>
          </p:cNvPr>
          <p:cNvCxnSpPr>
            <a:cxnSpLocks/>
          </p:cNvCxnSpPr>
          <p:nvPr/>
        </p:nvCxnSpPr>
        <p:spPr>
          <a:xfrm flipV="1">
            <a:off x="1541091" y="1952336"/>
            <a:ext cx="0" cy="36505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705E168-268A-472E-99F5-3B71A70D388F}"/>
              </a:ext>
            </a:extLst>
          </p:cNvPr>
          <p:cNvCxnSpPr>
            <a:cxnSpLocks/>
          </p:cNvCxnSpPr>
          <p:nvPr/>
        </p:nvCxnSpPr>
        <p:spPr>
          <a:xfrm>
            <a:off x="1541091" y="5575806"/>
            <a:ext cx="430708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93572D6-3BA1-4413-BA40-1BFA66F02FC6}"/>
              </a:ext>
            </a:extLst>
          </p:cNvPr>
          <p:cNvSpPr txBox="1"/>
          <p:nvPr/>
        </p:nvSpPr>
        <p:spPr>
          <a:xfrm>
            <a:off x="139593" y="3257448"/>
            <a:ext cx="1401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Cantidad de estrategias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D54DE4-166F-4036-8FEC-4C38093B800F}"/>
              </a:ext>
            </a:extLst>
          </p:cNvPr>
          <p:cNvSpPr txBox="1"/>
          <p:nvPr/>
        </p:nvSpPr>
        <p:spPr>
          <a:xfrm>
            <a:off x="3361344" y="5789620"/>
            <a:ext cx="255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Cantidad de activos </a:t>
            </a:r>
            <a:endParaRPr lang="es-CL" sz="1400" b="1" dirty="0"/>
          </a:p>
        </p:txBody>
      </p: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A243F6A8-EC2D-4C84-BDD7-806B8DB8D37C}"/>
              </a:ext>
            </a:extLst>
          </p:cNvPr>
          <p:cNvSpPr txBox="1"/>
          <p:nvPr/>
        </p:nvSpPr>
        <p:spPr>
          <a:xfrm>
            <a:off x="1638056" y="4339711"/>
            <a:ext cx="173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- probabilidad de éxito </a:t>
            </a:r>
            <a:endParaRPr lang="es-CL" b="1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1188465-7325-4C1B-AD7F-671700E964A7}"/>
              </a:ext>
            </a:extLst>
          </p:cNvPr>
          <p:cNvSpPr txBox="1"/>
          <p:nvPr/>
        </p:nvSpPr>
        <p:spPr>
          <a:xfrm>
            <a:off x="3918975" y="2611117"/>
            <a:ext cx="173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+ probabilidad de éxito </a:t>
            </a:r>
            <a:endParaRPr lang="es-CL" b="1" dirty="0"/>
          </a:p>
        </p:txBody>
      </p:sp>
      <p:pic>
        <p:nvPicPr>
          <p:cNvPr id="1032" name="Imagen 1031">
            <a:extLst>
              <a:ext uri="{FF2B5EF4-FFF2-40B4-BE49-F238E27FC236}">
                <a16:creationId xmlns:a16="http://schemas.microsoft.com/office/drawing/2014/main" id="{D2CC565E-7E0B-4B2C-A329-828E8B96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162" y="2153149"/>
            <a:ext cx="2955652" cy="2955652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BE83428F-194F-4C94-B95E-AA385AE23EA8}"/>
              </a:ext>
            </a:extLst>
          </p:cNvPr>
          <p:cNvSpPr txBox="1"/>
          <p:nvPr/>
        </p:nvSpPr>
        <p:spPr>
          <a:xfrm>
            <a:off x="7571460" y="5341259"/>
            <a:ext cx="2793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/>
              <a:t>Corremos contra reloj para lograr el objetivo</a:t>
            </a:r>
            <a:endParaRPr lang="es-CL" sz="1400" b="1" dirty="0"/>
          </a:p>
        </p:txBody>
      </p:sp>
      <p:sp>
        <p:nvSpPr>
          <p:cNvPr id="1034" name="CuadroTexto 1033">
            <a:extLst>
              <a:ext uri="{FF2B5EF4-FFF2-40B4-BE49-F238E27FC236}">
                <a16:creationId xmlns:a16="http://schemas.microsoft.com/office/drawing/2014/main" id="{F6B1A81F-E6FC-4594-862F-DF70B54A037C}"/>
              </a:ext>
            </a:extLst>
          </p:cNvPr>
          <p:cNvSpPr txBox="1"/>
          <p:nvPr/>
        </p:nvSpPr>
        <p:spPr>
          <a:xfrm>
            <a:off x="856012" y="1803073"/>
            <a:ext cx="44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B9BD5"/>
                </a:solidFill>
              </a:rPr>
              <a:t>+</a:t>
            </a:r>
            <a:endParaRPr lang="es-CL" sz="3200" b="1" dirty="0">
              <a:solidFill>
                <a:srgbClr val="5B9BD5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71FEA8E-82FC-4783-9674-DA9F1C937CCA}"/>
              </a:ext>
            </a:extLst>
          </p:cNvPr>
          <p:cNvSpPr txBox="1"/>
          <p:nvPr/>
        </p:nvSpPr>
        <p:spPr>
          <a:xfrm>
            <a:off x="5653765" y="5587679"/>
            <a:ext cx="44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B9BD5"/>
                </a:solidFill>
              </a:rPr>
              <a:t>+</a:t>
            </a:r>
            <a:endParaRPr lang="es-CL" sz="3200" b="1" dirty="0">
              <a:solidFill>
                <a:srgbClr val="5B9BD5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C1D3DEE-2A65-49D5-AC8C-FFA958196222}"/>
              </a:ext>
            </a:extLst>
          </p:cNvPr>
          <p:cNvSpPr txBox="1"/>
          <p:nvPr/>
        </p:nvSpPr>
        <p:spPr>
          <a:xfrm>
            <a:off x="1193682" y="5538640"/>
            <a:ext cx="44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B9BD5"/>
                </a:solidFill>
              </a:rPr>
              <a:t>-</a:t>
            </a:r>
            <a:endParaRPr lang="es-CL" sz="3200" b="1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3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99ACF-B1F5-4CD7-AECE-1A197CB4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Precisamos</a:t>
            </a:r>
            <a:r>
              <a:rPr lang="en-US" b="1" dirty="0"/>
              <a:t> capital </a:t>
            </a:r>
            <a:r>
              <a:rPr lang="en-US" b="1" dirty="0" err="1"/>
              <a:t>humano</a:t>
            </a:r>
            <a:r>
              <a:rPr lang="en-US" b="1" dirty="0"/>
              <a:t> para el research de </a:t>
            </a:r>
            <a:r>
              <a:rPr lang="en-US" b="1" dirty="0" err="1"/>
              <a:t>estrategias</a:t>
            </a:r>
            <a:r>
              <a:rPr lang="en-US" b="1" dirty="0"/>
              <a:t> y </a:t>
            </a:r>
            <a:r>
              <a:rPr lang="en-US" b="1" dirty="0" err="1"/>
              <a:t>tecnología</a:t>
            </a:r>
            <a:r>
              <a:rPr lang="en-US" b="1" dirty="0"/>
              <a:t> para </a:t>
            </a:r>
            <a:r>
              <a:rPr lang="en-US" b="1" dirty="0" err="1"/>
              <a:t>aumentar</a:t>
            </a:r>
            <a:r>
              <a:rPr lang="en-US" b="1" dirty="0"/>
              <a:t> la </a:t>
            </a:r>
            <a:r>
              <a:rPr lang="en-US" b="1" dirty="0" err="1"/>
              <a:t>capacidad</a:t>
            </a:r>
            <a:r>
              <a:rPr lang="en-US" b="1" dirty="0"/>
              <a:t> y </a:t>
            </a:r>
            <a:r>
              <a:rPr lang="en-US" b="1" dirty="0" err="1"/>
              <a:t>velocidad</a:t>
            </a:r>
            <a:r>
              <a:rPr lang="en-US" b="1" dirty="0"/>
              <a:t> de </a:t>
            </a:r>
            <a:r>
              <a:rPr lang="en-US" b="1" dirty="0" err="1"/>
              <a:t>prueba</a:t>
            </a:r>
            <a:r>
              <a:rPr lang="en-US" b="1" dirty="0"/>
              <a:t> de las </a:t>
            </a:r>
            <a:r>
              <a:rPr lang="en-US" b="1" dirty="0" err="1"/>
              <a:t>mismas</a:t>
            </a:r>
            <a:endParaRPr lang="es-CL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C015944-43F4-4CAB-B683-CCBED05C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5E2925-EC7A-4350-AA00-28534C911F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0423F95-5FF1-4642-83CA-A17D8711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6" y="1834023"/>
            <a:ext cx="8329568" cy="3801700"/>
          </a:xfrm>
          <a:prstGeom prst="rect">
            <a:avLst/>
          </a:prstGeom>
        </p:spPr>
      </p:pic>
      <p:sp>
        <p:nvSpPr>
          <p:cNvPr id="16" name="Cerrar llave 15">
            <a:extLst>
              <a:ext uri="{FF2B5EF4-FFF2-40B4-BE49-F238E27FC236}">
                <a16:creationId xmlns:a16="http://schemas.microsoft.com/office/drawing/2014/main" id="{8DF46FE2-459A-434C-AE9C-51EF42FBB126}"/>
              </a:ext>
            </a:extLst>
          </p:cNvPr>
          <p:cNvSpPr/>
          <p:nvPr/>
        </p:nvSpPr>
        <p:spPr>
          <a:xfrm>
            <a:off x="8653372" y="3939611"/>
            <a:ext cx="598205" cy="14220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8" name="Cerrar llave 17">
            <a:extLst>
              <a:ext uri="{FF2B5EF4-FFF2-40B4-BE49-F238E27FC236}">
                <a16:creationId xmlns:a16="http://schemas.microsoft.com/office/drawing/2014/main" id="{7101ECF6-99F5-4582-9315-B2889F0348FD}"/>
              </a:ext>
            </a:extLst>
          </p:cNvPr>
          <p:cNvSpPr/>
          <p:nvPr/>
        </p:nvSpPr>
        <p:spPr>
          <a:xfrm>
            <a:off x="8653372" y="2589375"/>
            <a:ext cx="598205" cy="135023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4011E9E-1A68-48D2-8D2A-89C7F804A881}"/>
              </a:ext>
            </a:extLst>
          </p:cNvPr>
          <p:cNvSpPr/>
          <p:nvPr/>
        </p:nvSpPr>
        <p:spPr>
          <a:xfrm>
            <a:off x="9345985" y="4326972"/>
            <a:ext cx="1943009" cy="6473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Robot de trading algorítmico</a:t>
            </a:r>
            <a:endParaRPr lang="es-CL" sz="14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33259A2-C11B-4A10-8B66-18E95CC8F38F}"/>
              </a:ext>
            </a:extLst>
          </p:cNvPr>
          <p:cNvSpPr/>
          <p:nvPr/>
        </p:nvSpPr>
        <p:spPr>
          <a:xfrm>
            <a:off x="9345985" y="2940823"/>
            <a:ext cx="1943009" cy="6473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Proyecto de análisis de data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363696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EB45F-4675-4F8F-A385-470B6394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Se propone proyecto para optimizar estrategias actuales: Olga e Ivan cuentan con experiencia en análisis cuantitativo e implementación de tecnologías</a:t>
            </a:r>
            <a:endParaRPr lang="es-CL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693CC12-3FB7-48B7-98CA-C76967CC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DD458C-E705-4171-928C-B5EB5CC11A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CDE8D7-D395-4BE6-9E37-34192AF47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"/>
          <a:stretch/>
        </p:blipFill>
        <p:spPr>
          <a:xfrm>
            <a:off x="1286142" y="1644719"/>
            <a:ext cx="9619716" cy="4508252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9C2739F-7128-4550-B358-9E175CB436D7}"/>
              </a:ext>
            </a:extLst>
          </p:cNvPr>
          <p:cNvSpPr/>
          <p:nvPr/>
        </p:nvSpPr>
        <p:spPr>
          <a:xfrm>
            <a:off x="118209" y="1421771"/>
            <a:ext cx="702187" cy="3364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/>
              <a:t>Análisis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244670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EB45F-4675-4F8F-A385-470B6394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Desarrollaron una herramienta para </a:t>
            </a:r>
            <a:r>
              <a:rPr lang="es-AR" b="1" dirty="0" err="1"/>
              <a:t>Swell</a:t>
            </a:r>
            <a:r>
              <a:rPr lang="es-AR" b="1" dirty="0"/>
              <a:t> que permite agilizar el </a:t>
            </a:r>
            <a:r>
              <a:rPr lang="es-AR" b="1" dirty="0" err="1"/>
              <a:t>backtest</a:t>
            </a:r>
            <a:r>
              <a:rPr lang="es-AR" b="1" dirty="0"/>
              <a:t>, y pueden optimizar nuestras estrategias existentes y desarrollar nuevas</a:t>
            </a:r>
            <a:endParaRPr lang="es-CL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693CC12-3FB7-48B7-98CA-C76967CC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DD458C-E705-4171-928C-B5EB5CC11A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1F76FF1-091A-4DE7-8862-DE6C2B549A58}"/>
              </a:ext>
            </a:extLst>
          </p:cNvPr>
          <p:cNvSpPr txBox="1"/>
          <p:nvPr/>
        </p:nvSpPr>
        <p:spPr>
          <a:xfrm>
            <a:off x="639182" y="1504060"/>
            <a:ext cx="490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Herramienta de back test desarrollada</a:t>
            </a:r>
            <a:endParaRPr lang="es-CL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C7CA77-5A37-4A60-A5D5-E9602DE98616}"/>
              </a:ext>
            </a:extLst>
          </p:cNvPr>
          <p:cNvSpPr txBox="1"/>
          <p:nvPr/>
        </p:nvSpPr>
        <p:spPr>
          <a:xfrm>
            <a:off x="6211043" y="1550226"/>
            <a:ext cx="490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Capacidades de optimización y desarrollo de estrategias</a:t>
            </a:r>
            <a:endParaRPr lang="es-CL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73D4431-FF43-4E9B-9DBA-EF297467C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6" y="1968946"/>
            <a:ext cx="5152019" cy="19911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E023F8C-2655-4783-BD72-CB11CA05D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09" y="4129784"/>
            <a:ext cx="5152019" cy="19394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9D0C655-6980-4705-BFBC-C2976EB8885D}"/>
              </a:ext>
            </a:extLst>
          </p:cNvPr>
          <p:cNvSpPr txBox="1"/>
          <p:nvPr/>
        </p:nvSpPr>
        <p:spPr>
          <a:xfrm>
            <a:off x="6211043" y="2451361"/>
            <a:ext cx="49992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/>
              <a:t>Análisis cuantitativo: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Identificación de patrones de retorno de las estrategias actuales mediante análisis de matrices de transición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Calibración de estrategias ganadoras mediante la aplicación de técnicas de machine </a:t>
            </a:r>
            <a:r>
              <a:rPr lang="es-ES" sz="1400" dirty="0" err="1"/>
              <a:t>learning</a:t>
            </a:r>
            <a:r>
              <a:rPr lang="es-ES" sz="1400" dirty="0"/>
              <a:t> o simulación de Monte Carlo sobre el algoritmo. Esto permitiría, por ejemplo, determinar límites para los criterios y porcentajes de cierres parciales en donde se obtengan resultados óptimos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i="0" u="none" strike="noStrike" baseline="0" dirty="0">
                <a:solidFill>
                  <a:srgbClr val="000000"/>
                </a:solidFill>
                <a:latin typeface="5"/>
              </a:rPr>
              <a:t>Estimación de modelos para diferentes activos y mercados que sirvan como insumo para la modificación/creación de estrategias de inversión, con base en técnicas de análisis cuantitativo como componentes principales y econometría</a:t>
            </a:r>
          </a:p>
          <a:p>
            <a:endParaRPr lang="es-ES" sz="1400" dirty="0">
              <a:solidFill>
                <a:srgbClr val="000000"/>
              </a:solidFill>
              <a:latin typeface="5"/>
            </a:endParaRPr>
          </a:p>
          <a:p>
            <a:r>
              <a:rPr lang="es-ES" sz="1400" b="1" dirty="0">
                <a:solidFill>
                  <a:srgbClr val="000000"/>
                </a:solidFill>
                <a:latin typeface="5"/>
              </a:rPr>
              <a:t>Extensión de herramienta desarrollada y desarrollo de nuevas herramientas de análisis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41302C1-C171-42D4-9E1B-70D72751E76F}"/>
              </a:ext>
            </a:extLst>
          </p:cNvPr>
          <p:cNvSpPr/>
          <p:nvPr/>
        </p:nvSpPr>
        <p:spPr>
          <a:xfrm>
            <a:off x="538385" y="1445215"/>
            <a:ext cx="5381004" cy="4784670"/>
          </a:xfrm>
          <a:prstGeom prst="rect">
            <a:avLst/>
          </a:prstGeom>
          <a:noFill/>
          <a:ln w="28575">
            <a:solidFill>
              <a:srgbClr val="93D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21D5A29-8464-4BFB-9434-47BFFABF170C}"/>
              </a:ext>
            </a:extLst>
          </p:cNvPr>
          <p:cNvSpPr/>
          <p:nvPr/>
        </p:nvSpPr>
        <p:spPr>
          <a:xfrm>
            <a:off x="6020186" y="1445215"/>
            <a:ext cx="5381004" cy="4784669"/>
          </a:xfrm>
          <a:prstGeom prst="rect">
            <a:avLst/>
          </a:prstGeom>
          <a:noFill/>
          <a:ln w="28575">
            <a:solidFill>
              <a:srgbClr val="93D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474C901-B839-493A-A28A-073B5E115EC2}"/>
              </a:ext>
            </a:extLst>
          </p:cNvPr>
          <p:cNvSpPr/>
          <p:nvPr/>
        </p:nvSpPr>
        <p:spPr>
          <a:xfrm>
            <a:off x="118209" y="1421771"/>
            <a:ext cx="702187" cy="3364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/>
              <a:t>Análisis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413750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5E7FF-7A9F-4F86-B18E-3318FB48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200" b="1" dirty="0"/>
              <a:t>Se propone contratar a Olga </a:t>
            </a:r>
            <a:r>
              <a:rPr lang="es-AR" sz="2200" b="1" dirty="0" err="1"/>
              <a:t>Ramirez</a:t>
            </a:r>
            <a:r>
              <a:rPr lang="es-AR" sz="2200" b="1" dirty="0"/>
              <a:t> e Iván Serrano para un proyecto de optimización de las estrategias actuales, a modo de maximizar la cantidad de estrategias </a:t>
            </a:r>
            <a:endParaRPr lang="es-CL" sz="22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27AE234-A882-4E88-848A-8773FFFF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lecha: pentágono 13">
            <a:extLst>
              <a:ext uri="{FF2B5EF4-FFF2-40B4-BE49-F238E27FC236}">
                <a16:creationId xmlns:a16="http://schemas.microsoft.com/office/drawing/2014/main" id="{FFD45FD9-4241-428B-9FEF-2526C7DD2913}"/>
              </a:ext>
            </a:extLst>
          </p:cNvPr>
          <p:cNvSpPr/>
          <p:nvPr/>
        </p:nvSpPr>
        <p:spPr>
          <a:xfrm>
            <a:off x="1769064" y="4851112"/>
            <a:ext cx="7414147" cy="953134"/>
          </a:xfrm>
          <a:prstGeom prst="homePlate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Optimización y Desarrollo de estrategias actuales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C0C6D7B-8F03-4F57-8356-D7EC050EA6DA}"/>
              </a:ext>
            </a:extLst>
          </p:cNvPr>
          <p:cNvSpPr txBox="1"/>
          <p:nvPr/>
        </p:nvSpPr>
        <p:spPr>
          <a:xfrm>
            <a:off x="136816" y="4977553"/>
            <a:ext cx="170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Olga Serna e Ivan </a:t>
            </a:r>
            <a:r>
              <a:rPr lang="es-AR" dirty="0" err="1"/>
              <a:t>Ramirez</a:t>
            </a:r>
            <a:endParaRPr lang="es-AR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04EAB1-FC4D-4A97-9AF4-836CCEA06B82}"/>
              </a:ext>
            </a:extLst>
          </p:cNvPr>
          <p:cNvSpPr/>
          <p:nvPr/>
        </p:nvSpPr>
        <p:spPr>
          <a:xfrm>
            <a:off x="9324843" y="4682471"/>
            <a:ext cx="2471162" cy="1290416"/>
          </a:xfrm>
          <a:prstGeom prst="rect">
            <a:avLst/>
          </a:prstGeom>
          <a:solidFill>
            <a:srgbClr val="93D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Optimización de estrategias actuales con </a:t>
            </a:r>
            <a:r>
              <a:rPr lang="es-AR" sz="1400" dirty="0" err="1">
                <a:solidFill>
                  <a:schemeClr val="tx1"/>
                </a:solidFill>
              </a:rPr>
              <a:t>backtests</a:t>
            </a:r>
            <a:r>
              <a:rPr lang="es-AR" sz="1400" dirty="0">
                <a:solidFill>
                  <a:schemeClr val="tx1"/>
                </a:solidFill>
              </a:rPr>
              <a:t> probados en varios activos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(</a:t>
            </a:r>
            <a:r>
              <a:rPr lang="es-AR" sz="1400" dirty="0" err="1">
                <a:solidFill>
                  <a:schemeClr val="tx1"/>
                </a:solidFill>
              </a:rPr>
              <a:t>e.j</a:t>
            </a:r>
            <a:r>
              <a:rPr lang="es-AR" sz="1400" dirty="0">
                <a:solidFill>
                  <a:schemeClr val="tx1"/>
                </a:solidFill>
              </a:rPr>
              <a:t>. </a:t>
            </a:r>
            <a:r>
              <a:rPr lang="es-AR" sz="1400" dirty="0" err="1">
                <a:solidFill>
                  <a:schemeClr val="tx1"/>
                </a:solidFill>
              </a:rPr>
              <a:t>Norswell</a:t>
            </a:r>
            <a:r>
              <a:rPr lang="es-AR" sz="1400" dirty="0">
                <a:solidFill>
                  <a:schemeClr val="tx1"/>
                </a:solidFill>
              </a:rPr>
              <a:t> 4.0, 5.0, etc.)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F34602E4-8BD4-4AE3-AF64-F4D71081648F}"/>
              </a:ext>
            </a:extLst>
          </p:cNvPr>
          <p:cNvSpPr/>
          <p:nvPr/>
        </p:nvSpPr>
        <p:spPr>
          <a:xfrm rot="5400000">
            <a:off x="5268787" y="2430963"/>
            <a:ext cx="144753" cy="7144200"/>
          </a:xfrm>
          <a:prstGeom prst="rightBrace">
            <a:avLst/>
          </a:prstGeom>
          <a:ln w="19050">
            <a:solidFill>
              <a:srgbClr val="3143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0E54101-82E8-4B9F-A9B9-C0881D0F691E}"/>
              </a:ext>
            </a:extLst>
          </p:cNvPr>
          <p:cNvSpPr txBox="1"/>
          <p:nvPr/>
        </p:nvSpPr>
        <p:spPr>
          <a:xfrm>
            <a:off x="4490856" y="6164198"/>
            <a:ext cx="170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12 semanas</a:t>
            </a:r>
            <a:endParaRPr lang="es-CL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970CA79-F363-4272-A9EF-5084758C3606}"/>
              </a:ext>
            </a:extLst>
          </p:cNvPr>
          <p:cNvSpPr/>
          <p:nvPr/>
        </p:nvSpPr>
        <p:spPr>
          <a:xfrm>
            <a:off x="627530" y="1880447"/>
            <a:ext cx="1956989" cy="953134"/>
          </a:xfrm>
          <a:prstGeom prst="round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Objetivo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FDA4F7-5949-4B94-A034-4DC83F4F0C56}"/>
              </a:ext>
            </a:extLst>
          </p:cNvPr>
          <p:cNvSpPr txBox="1"/>
          <p:nvPr/>
        </p:nvSpPr>
        <p:spPr>
          <a:xfrm>
            <a:off x="2823801" y="1957993"/>
            <a:ext cx="8229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err="1"/>
              <a:t>Backtest</a:t>
            </a:r>
            <a:r>
              <a:rPr lang="es-AR" sz="1600" dirty="0"/>
              <a:t> y optimización de estrategias actuales, y desarrollo de variantes a estrategias actuales mediante el análisis de performance en varios activos, utilizando herramientas sofisticadas de análisis estadístico. Duración: 12 semanas</a:t>
            </a:r>
            <a:endParaRPr lang="es-CL" sz="16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A8A1B06-4C7E-4AA7-AE7A-0309B869B97F}"/>
              </a:ext>
            </a:extLst>
          </p:cNvPr>
          <p:cNvSpPr/>
          <p:nvPr/>
        </p:nvSpPr>
        <p:spPr>
          <a:xfrm>
            <a:off x="627530" y="3087428"/>
            <a:ext cx="1956989" cy="953134"/>
          </a:xfrm>
          <a:prstGeom prst="round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Costo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EF70290-48E3-4638-9697-5D97891E4BFC}"/>
              </a:ext>
            </a:extLst>
          </p:cNvPr>
          <p:cNvSpPr txBox="1"/>
          <p:nvPr/>
        </p:nvSpPr>
        <p:spPr>
          <a:xfrm>
            <a:off x="2823800" y="3148496"/>
            <a:ext cx="8229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12 horas semanales a 60 dólares/hora por 12 semanas</a:t>
            </a:r>
            <a:r>
              <a:rPr lang="es-CL" sz="1600" dirty="0"/>
              <a:t> = 8,640 dólares</a:t>
            </a:r>
          </a:p>
          <a:p>
            <a:r>
              <a:rPr lang="es-CL" sz="1600" dirty="0"/>
              <a:t>Con posibilidad de renovar o pasar a un acuerdo variable una vez terminadas las primeras 12 semanas si se está conforme con el entregable</a:t>
            </a:r>
            <a:endParaRPr lang="es-AR" sz="16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1CA6449-C0CF-465D-822B-46A7A675585C}"/>
              </a:ext>
            </a:extLst>
          </p:cNvPr>
          <p:cNvSpPr/>
          <p:nvPr/>
        </p:nvSpPr>
        <p:spPr>
          <a:xfrm>
            <a:off x="118209" y="1421771"/>
            <a:ext cx="702187" cy="3364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/>
              <a:t>Análisis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72068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Ademas</a:t>
            </a:r>
            <a:r>
              <a:rPr lang="en-US" b="1" dirty="0"/>
              <a:t> del </a:t>
            </a:r>
            <a:r>
              <a:rPr lang="en-US" b="1" dirty="0" err="1"/>
              <a:t>costo</a:t>
            </a:r>
            <a:r>
              <a:rPr lang="en-US" b="1" dirty="0"/>
              <a:t>, hay 4 </a:t>
            </a:r>
            <a:r>
              <a:rPr lang="en-US" b="1" dirty="0" err="1"/>
              <a:t>atributos</a:t>
            </a:r>
            <a:r>
              <a:rPr lang="en-US" b="1" dirty="0"/>
              <a:t> </a:t>
            </a:r>
            <a:r>
              <a:rPr lang="en-US" b="1" dirty="0" err="1"/>
              <a:t>relevantes</a:t>
            </a:r>
            <a:r>
              <a:rPr lang="en-US" b="1" dirty="0"/>
              <a:t> a </a:t>
            </a:r>
            <a:r>
              <a:rPr lang="en-US" b="1" dirty="0" err="1"/>
              <a:t>considerar</a:t>
            </a:r>
            <a:r>
              <a:rPr lang="en-US" b="1" dirty="0"/>
              <a:t> a la hora de </a:t>
            </a:r>
            <a:r>
              <a:rPr lang="en-US" b="1" dirty="0" err="1"/>
              <a:t>definir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b="1" dirty="0"/>
              <a:t> </a:t>
            </a:r>
            <a:r>
              <a:rPr lang="en-US" b="1" dirty="0" err="1"/>
              <a:t>crear</a:t>
            </a:r>
            <a:r>
              <a:rPr lang="en-US" b="1" dirty="0"/>
              <a:t> un robot con el fin de </a:t>
            </a:r>
            <a:r>
              <a:rPr lang="en-US" b="1" dirty="0" err="1"/>
              <a:t>producir</a:t>
            </a:r>
            <a:r>
              <a:rPr lang="en-US" b="1" dirty="0"/>
              <a:t> </a:t>
            </a:r>
            <a:r>
              <a:rPr lang="en-US" b="1" dirty="0" err="1"/>
              <a:t>estrategias</a:t>
            </a:r>
            <a:r>
              <a:rPr lang="en-US" b="1" dirty="0"/>
              <a:t> de </a:t>
            </a:r>
            <a:r>
              <a:rPr lang="en-US" b="1" dirty="0" err="1"/>
              <a:t>inversión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FA9AC5E-59C8-4931-857C-B2F13E828298}"/>
              </a:ext>
            </a:extLst>
          </p:cNvPr>
          <p:cNvSpPr/>
          <p:nvPr/>
        </p:nvSpPr>
        <p:spPr>
          <a:xfrm>
            <a:off x="1640791" y="1758223"/>
            <a:ext cx="3804304" cy="1852301"/>
          </a:xfrm>
          <a:prstGeom prst="roundRect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Velocidad de implementación </a:t>
            </a:r>
          </a:p>
          <a:p>
            <a:pPr algn="ctr"/>
            <a:r>
              <a:rPr lang="es-AR" sz="1400" dirty="0"/>
              <a:t>Tener el robot funcionando lo más rápido posible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C24162A-3CBD-4B7D-B18B-9CD40AE08269}"/>
              </a:ext>
            </a:extLst>
          </p:cNvPr>
          <p:cNvSpPr/>
          <p:nvPr/>
        </p:nvSpPr>
        <p:spPr>
          <a:xfrm>
            <a:off x="5903718" y="1758223"/>
            <a:ext cx="3804304" cy="1852301"/>
          </a:xfrm>
          <a:prstGeom prst="round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Confiabilidad</a:t>
            </a:r>
          </a:p>
          <a:p>
            <a:pPr algn="ctr"/>
            <a:r>
              <a:rPr lang="es-AR" sz="1400" dirty="0"/>
              <a:t>Poder confiar que pondrá las órdenes correctas en el momento correcto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2C20EEF-8B2E-47A5-98EA-5340966D5D3B}"/>
              </a:ext>
            </a:extLst>
          </p:cNvPr>
          <p:cNvSpPr/>
          <p:nvPr/>
        </p:nvSpPr>
        <p:spPr>
          <a:xfrm>
            <a:off x="1640791" y="3886125"/>
            <a:ext cx="3804304" cy="1852301"/>
          </a:xfrm>
          <a:prstGeom prst="roundRect">
            <a:avLst/>
          </a:prstGeom>
          <a:solidFill>
            <a:srgbClr val="93D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Flexibilidad</a:t>
            </a:r>
          </a:p>
          <a:p>
            <a:pPr algn="ctr"/>
            <a:r>
              <a:rPr lang="es-CL" sz="1400" dirty="0">
                <a:solidFill>
                  <a:schemeClr val="tx1"/>
                </a:solidFill>
              </a:rPr>
              <a:t>Poder adaptarlo para incorporar nuevas estrategias que se vayan desarrollando sobre la marcha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9574949-BC33-4CE5-8173-324CC3DF1732}"/>
              </a:ext>
            </a:extLst>
          </p:cNvPr>
          <p:cNvSpPr/>
          <p:nvPr/>
        </p:nvSpPr>
        <p:spPr>
          <a:xfrm>
            <a:off x="5903718" y="3886124"/>
            <a:ext cx="3804304" cy="1852301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Escalabilidad</a:t>
            </a:r>
          </a:p>
          <a:p>
            <a:pPr algn="ctr"/>
            <a:r>
              <a:rPr lang="es-AR" sz="1400" dirty="0">
                <a:solidFill>
                  <a:schemeClr val="tx1"/>
                </a:solidFill>
              </a:rPr>
              <a:t>Asegurarnos que la solución escale cubriendo bien las necesidades futuras de </a:t>
            </a:r>
            <a:r>
              <a:rPr lang="es-AR" sz="1400" dirty="0" err="1">
                <a:solidFill>
                  <a:schemeClr val="tx1"/>
                </a:solidFill>
              </a:rPr>
              <a:t>Swell</a:t>
            </a:r>
            <a:r>
              <a:rPr lang="es-AR" sz="1400" dirty="0">
                <a:solidFill>
                  <a:schemeClr val="tx1"/>
                </a:solidFill>
              </a:rPr>
              <a:t>  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0A96A4D-9A4A-47D7-AFE3-B8419A0E4045}"/>
              </a:ext>
            </a:extLst>
          </p:cNvPr>
          <p:cNvSpPr/>
          <p:nvPr/>
        </p:nvSpPr>
        <p:spPr>
          <a:xfrm>
            <a:off x="118209" y="1421771"/>
            <a:ext cx="702187" cy="33645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/>
              <a:t>Robot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359589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E52B-305F-4AD9-9ABA-4ABC938A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200" b="1" dirty="0"/>
              <a:t>Opción 1: Contratar un consultor de software (</a:t>
            </a:r>
            <a:r>
              <a:rPr lang="es-AR" sz="2200" b="1" dirty="0" err="1"/>
              <a:t>Abstraco</a:t>
            </a:r>
            <a:r>
              <a:rPr lang="es-AR" sz="2200" b="1" dirty="0"/>
              <a:t>) que desarrolle una aplicación a medida</a:t>
            </a:r>
            <a:endParaRPr lang="es-CL" sz="22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F64417-54EA-48C4-8507-9E5AFB01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12B5D33-4837-40A5-B457-88E286868501}"/>
              </a:ext>
            </a:extLst>
          </p:cNvPr>
          <p:cNvSpPr/>
          <p:nvPr/>
        </p:nvSpPr>
        <p:spPr>
          <a:xfrm>
            <a:off x="1059676" y="1587307"/>
            <a:ext cx="4656706" cy="429500"/>
          </a:xfrm>
          <a:prstGeom prst="roundRect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Velocidad de implementación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562450-562A-4477-A5E4-B8D39C05C984}"/>
              </a:ext>
            </a:extLst>
          </p:cNvPr>
          <p:cNvSpPr/>
          <p:nvPr/>
        </p:nvSpPr>
        <p:spPr>
          <a:xfrm>
            <a:off x="6134454" y="1587306"/>
            <a:ext cx="4656706" cy="429501"/>
          </a:xfrm>
          <a:prstGeom prst="round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Confiabilidad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8EF9514-056B-464E-AD88-57BD9E7C8CA7}"/>
              </a:ext>
            </a:extLst>
          </p:cNvPr>
          <p:cNvSpPr/>
          <p:nvPr/>
        </p:nvSpPr>
        <p:spPr>
          <a:xfrm>
            <a:off x="1059676" y="3715209"/>
            <a:ext cx="4656706" cy="429500"/>
          </a:xfrm>
          <a:prstGeom prst="roundRect">
            <a:avLst/>
          </a:prstGeom>
          <a:solidFill>
            <a:srgbClr val="93D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Flexibilidad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58C995E-D742-44FD-95D8-F6D29484301A}"/>
              </a:ext>
            </a:extLst>
          </p:cNvPr>
          <p:cNvSpPr/>
          <p:nvPr/>
        </p:nvSpPr>
        <p:spPr>
          <a:xfrm>
            <a:off x="6134454" y="3715208"/>
            <a:ext cx="4656706" cy="42950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Escalabilidad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EBBF46-8AEA-4ED8-83EF-B8B536BAFA47}"/>
              </a:ext>
            </a:extLst>
          </p:cNvPr>
          <p:cNvSpPr txBox="1"/>
          <p:nvPr/>
        </p:nvSpPr>
        <p:spPr>
          <a:xfrm>
            <a:off x="1059676" y="2127902"/>
            <a:ext cx="4560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Implementación de 5 a 6 semanas</a:t>
            </a:r>
            <a:endParaRPr lang="es-CL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971BED-AF2E-4772-A1F4-E7B4CAC108D5}"/>
              </a:ext>
            </a:extLst>
          </p:cNvPr>
          <p:cNvSpPr txBox="1"/>
          <p:nvPr/>
        </p:nvSpPr>
        <p:spPr>
          <a:xfrm>
            <a:off x="6134454" y="2127902"/>
            <a:ext cx="4560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Rating 5/5 estrellas en el </a:t>
            </a:r>
            <a:r>
              <a:rPr lang="es-AR" sz="1600" dirty="0" err="1"/>
              <a:t>Investor´s</a:t>
            </a:r>
            <a:r>
              <a:rPr lang="es-AR" sz="1600" dirty="0"/>
              <a:t> Marketplace de </a:t>
            </a:r>
            <a:r>
              <a:rPr lang="es-AR" sz="1600" dirty="0" err="1"/>
              <a:t>Interactive</a:t>
            </a:r>
            <a:r>
              <a:rPr lang="es-AR" sz="1600" dirty="0"/>
              <a:t> </a:t>
            </a:r>
            <a:r>
              <a:rPr lang="es-AR" sz="1600" dirty="0" err="1"/>
              <a:t>Brokers</a:t>
            </a:r>
            <a:r>
              <a:rPr lang="es-AR" sz="1600" dirty="0"/>
              <a:t> (49 </a:t>
            </a:r>
            <a:r>
              <a:rPr lang="es-AR" sz="1600" dirty="0" err="1"/>
              <a:t>reviews</a:t>
            </a:r>
            <a:r>
              <a:rPr lang="es-AR" sz="1600" dirty="0"/>
              <a:t> excelentes)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Participa en el </a:t>
            </a:r>
            <a:r>
              <a:rPr lang="es-AR" sz="1600" dirty="0" err="1"/>
              <a:t>Investor´s</a:t>
            </a:r>
            <a:r>
              <a:rPr lang="es-AR" sz="1600" dirty="0"/>
              <a:t> Marketplace desde el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Más de 20 años de experiencia desarrollando aplicaciones de trading algorítmico</a:t>
            </a:r>
            <a:endParaRPr lang="es-CL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8B42379-3A77-4436-88CE-711CEB6BC0E2}"/>
              </a:ext>
            </a:extLst>
          </p:cNvPr>
          <p:cNvSpPr txBox="1"/>
          <p:nvPr/>
        </p:nvSpPr>
        <p:spPr>
          <a:xfrm>
            <a:off x="6134454" y="4273449"/>
            <a:ext cx="456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Baja escalabilidad: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Aplicación propietaria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Dependencia de un proveedor</a:t>
            </a:r>
            <a:endParaRPr lang="es-CL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A5D76-ECC8-42DA-AAE2-B88467496D93}"/>
              </a:ext>
            </a:extLst>
          </p:cNvPr>
          <p:cNvSpPr txBox="1"/>
          <p:nvPr/>
        </p:nvSpPr>
        <p:spPr>
          <a:xfrm>
            <a:off x="1059676" y="4273449"/>
            <a:ext cx="456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Es adaptable, aunque cada adaptación tiene un costo adicional</a:t>
            </a:r>
            <a:endParaRPr lang="es-CL" sz="16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337DEF9-32A2-4E3C-884A-B138EC8E556F}"/>
              </a:ext>
            </a:extLst>
          </p:cNvPr>
          <p:cNvSpPr/>
          <p:nvPr/>
        </p:nvSpPr>
        <p:spPr>
          <a:xfrm>
            <a:off x="1059676" y="5451301"/>
            <a:ext cx="2469737" cy="774881"/>
          </a:xfrm>
          <a:prstGeom prst="round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Costo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D356366-B4AB-4508-AA98-376E8195838B}"/>
              </a:ext>
            </a:extLst>
          </p:cNvPr>
          <p:cNvSpPr txBox="1"/>
          <p:nvPr/>
        </p:nvSpPr>
        <p:spPr>
          <a:xfrm>
            <a:off x="3672500" y="5425287"/>
            <a:ext cx="7118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12 mil euros (estimativo)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Se paga 50% a mitad del proyecto con entrega parcial y 50% al final del proyecto con entrega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100 dólares mensuales de arriendo de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400 dólares mensuales de servicios de datos</a:t>
            </a:r>
            <a:endParaRPr lang="es-CL" sz="16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7AF09FC-CB28-4FE6-867D-C78B82A42B74}"/>
              </a:ext>
            </a:extLst>
          </p:cNvPr>
          <p:cNvCxnSpPr>
            <a:cxnSpLocks/>
          </p:cNvCxnSpPr>
          <p:nvPr/>
        </p:nvCxnSpPr>
        <p:spPr>
          <a:xfrm>
            <a:off x="1059676" y="5324031"/>
            <a:ext cx="9731484" cy="0"/>
          </a:xfrm>
          <a:prstGeom prst="line">
            <a:avLst/>
          </a:prstGeom>
          <a:ln w="28575">
            <a:solidFill>
              <a:srgbClr val="0033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A4CF45E-EC13-439B-BAA1-6DB1B049C1DA}"/>
              </a:ext>
            </a:extLst>
          </p:cNvPr>
          <p:cNvSpPr/>
          <p:nvPr/>
        </p:nvSpPr>
        <p:spPr>
          <a:xfrm>
            <a:off x="118209" y="1421771"/>
            <a:ext cx="702187" cy="33645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/>
              <a:t>Robot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220413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E52B-305F-4AD9-9ABA-4ABC938A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Opción 2: Llegar a un acuerdo con Mariano Volpedo, (</a:t>
            </a:r>
            <a:r>
              <a:rPr lang="es-AR" b="1" dirty="0" err="1"/>
              <a:t>Chief</a:t>
            </a:r>
            <a:r>
              <a:rPr lang="es-AR" b="1" dirty="0"/>
              <a:t> </a:t>
            </a:r>
            <a:r>
              <a:rPr lang="es-AR" b="1" dirty="0" err="1"/>
              <a:t>Technology</a:t>
            </a:r>
            <a:r>
              <a:rPr lang="es-AR" b="1" dirty="0"/>
              <a:t> </a:t>
            </a:r>
            <a:r>
              <a:rPr lang="es-AR" b="1" dirty="0" err="1"/>
              <a:t>Officer</a:t>
            </a:r>
            <a:r>
              <a:rPr lang="es-AR" b="1" dirty="0"/>
              <a:t>) en </a:t>
            </a:r>
            <a:r>
              <a:rPr lang="es-AR" b="1" dirty="0" err="1"/>
              <a:t>TransUnion</a:t>
            </a:r>
            <a:r>
              <a:rPr lang="es-AR" b="1" dirty="0"/>
              <a:t>, para desarrollar una solución </a:t>
            </a:r>
            <a:r>
              <a:rPr lang="es-AR" b="1" dirty="0" err="1"/>
              <a:t>in-house</a:t>
            </a:r>
            <a:r>
              <a:rPr lang="es-AR" b="1" dirty="0"/>
              <a:t> flexible y escalable</a:t>
            </a:r>
            <a:endParaRPr lang="es-CL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F64417-54EA-48C4-8507-9E5AFB01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F5634-1DD7-5544-8D42-40073FC95E4D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12B5D33-4837-40A5-B457-88E286868501}"/>
              </a:ext>
            </a:extLst>
          </p:cNvPr>
          <p:cNvSpPr/>
          <p:nvPr/>
        </p:nvSpPr>
        <p:spPr>
          <a:xfrm>
            <a:off x="1059676" y="1587307"/>
            <a:ext cx="4656706" cy="429500"/>
          </a:xfrm>
          <a:prstGeom prst="roundRect">
            <a:avLst/>
          </a:prstGeom>
          <a:solidFill>
            <a:srgbClr val="000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Velocidad de implementación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562450-562A-4477-A5E4-B8D39C05C984}"/>
              </a:ext>
            </a:extLst>
          </p:cNvPr>
          <p:cNvSpPr/>
          <p:nvPr/>
        </p:nvSpPr>
        <p:spPr>
          <a:xfrm>
            <a:off x="6134454" y="1587306"/>
            <a:ext cx="4656706" cy="429501"/>
          </a:xfrm>
          <a:prstGeom prst="roundRect">
            <a:avLst/>
          </a:prstGeom>
          <a:solidFill>
            <a:srgbClr val="314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/>
              <a:t>Confiabilidad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8EF9514-056B-464E-AD88-57BD9E7C8CA7}"/>
              </a:ext>
            </a:extLst>
          </p:cNvPr>
          <p:cNvSpPr/>
          <p:nvPr/>
        </p:nvSpPr>
        <p:spPr>
          <a:xfrm>
            <a:off x="1059676" y="3236644"/>
            <a:ext cx="4656706" cy="429500"/>
          </a:xfrm>
          <a:prstGeom prst="roundRect">
            <a:avLst/>
          </a:prstGeom>
          <a:solidFill>
            <a:srgbClr val="93D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Flexibilidad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58C995E-D742-44FD-95D8-F6D29484301A}"/>
              </a:ext>
            </a:extLst>
          </p:cNvPr>
          <p:cNvSpPr/>
          <p:nvPr/>
        </p:nvSpPr>
        <p:spPr>
          <a:xfrm>
            <a:off x="6134454" y="3236643"/>
            <a:ext cx="4656706" cy="42950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Escalabilidad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EBBF46-8AEA-4ED8-83EF-B8B536BAFA47}"/>
              </a:ext>
            </a:extLst>
          </p:cNvPr>
          <p:cNvSpPr txBox="1"/>
          <p:nvPr/>
        </p:nvSpPr>
        <p:spPr>
          <a:xfrm>
            <a:off x="1059676" y="2127902"/>
            <a:ext cx="456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Aprox. 12 semanas (podría ser más). Probablemente demore a que trabaja full time y requerirá de nuestra ayuda ara el desarrollo e implementación</a:t>
            </a:r>
            <a:endParaRPr lang="es-CL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971BED-AF2E-4772-A1F4-E7B4CAC108D5}"/>
              </a:ext>
            </a:extLst>
          </p:cNvPr>
          <p:cNvSpPr txBox="1"/>
          <p:nvPr/>
        </p:nvSpPr>
        <p:spPr>
          <a:xfrm>
            <a:off x="6134454" y="2127902"/>
            <a:ext cx="456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Experiencia en tecnología. Perfil muy valioso en el mercado. Fundamental para orientar como tiene que ser la arquitectura tecnológica</a:t>
            </a:r>
            <a:endParaRPr lang="es-CL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A5D76-ECC8-42DA-AAE2-B88467496D93}"/>
              </a:ext>
            </a:extLst>
          </p:cNvPr>
          <p:cNvSpPr txBox="1"/>
          <p:nvPr/>
        </p:nvSpPr>
        <p:spPr>
          <a:xfrm>
            <a:off x="1059676" y="3760700"/>
            <a:ext cx="4560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Herramienta muy flexible. Nos permitiría desarrollar las capacidades para hacer modificaciones internamente y probarla rápidamente en varios productos</a:t>
            </a:r>
            <a:endParaRPr lang="es-CL" sz="16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337DEF9-32A2-4E3C-884A-B138EC8E556F}"/>
              </a:ext>
            </a:extLst>
          </p:cNvPr>
          <p:cNvSpPr/>
          <p:nvPr/>
        </p:nvSpPr>
        <p:spPr>
          <a:xfrm>
            <a:off x="1059676" y="5165270"/>
            <a:ext cx="2469737" cy="774881"/>
          </a:xfrm>
          <a:prstGeom prst="round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Costo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D356366-B4AB-4508-AA98-376E8195838B}"/>
              </a:ext>
            </a:extLst>
          </p:cNvPr>
          <p:cNvSpPr txBox="1"/>
          <p:nvPr/>
        </p:nvSpPr>
        <p:spPr>
          <a:xfrm>
            <a:off x="3672500" y="4946722"/>
            <a:ext cx="7118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Acuerdo por uso de la plataforma a definir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Pago en función a EBITDA marginal generado por fondos que operen en la 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Acuerdo por tiempo definido (pagos durante primeros 12 mese de operación de fondos)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7AF09FC-CB28-4FE6-867D-C78B82A42B74}"/>
              </a:ext>
            </a:extLst>
          </p:cNvPr>
          <p:cNvCxnSpPr>
            <a:cxnSpLocks/>
          </p:cNvCxnSpPr>
          <p:nvPr/>
        </p:nvCxnSpPr>
        <p:spPr>
          <a:xfrm>
            <a:off x="1059676" y="4879650"/>
            <a:ext cx="9731484" cy="0"/>
          </a:xfrm>
          <a:prstGeom prst="line">
            <a:avLst/>
          </a:prstGeom>
          <a:ln w="28575">
            <a:solidFill>
              <a:srgbClr val="0033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C63AEB-C4DE-4186-BB0E-AE847E67A63A}"/>
              </a:ext>
            </a:extLst>
          </p:cNvPr>
          <p:cNvSpPr txBox="1"/>
          <p:nvPr/>
        </p:nvSpPr>
        <p:spPr>
          <a:xfrm>
            <a:off x="6134454" y="3744374"/>
            <a:ext cx="4560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Muy escalable, seríamos dueños de una plataforma (código fuente). Solución utilizada por </a:t>
            </a:r>
            <a:r>
              <a:rPr lang="es-AR" sz="1600" dirty="0" err="1"/>
              <a:t>hedge</a:t>
            </a:r>
            <a:r>
              <a:rPr lang="es-AR" sz="1600" dirty="0"/>
              <a:t> </a:t>
            </a:r>
            <a:r>
              <a:rPr lang="es-AR" sz="1600" dirty="0" err="1"/>
              <a:t>funds</a:t>
            </a:r>
            <a:r>
              <a:rPr lang="es-AR" sz="1600" dirty="0"/>
              <a:t> e institucionales, adaptable a distintos </a:t>
            </a:r>
            <a:r>
              <a:rPr lang="es-AR" sz="1600" dirty="0" err="1"/>
              <a:t>brokers</a:t>
            </a:r>
            <a:r>
              <a:rPr lang="es-AR" sz="1600" dirty="0"/>
              <a:t> y fuentes de datos</a:t>
            </a:r>
            <a:endParaRPr lang="es-CL" sz="16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3D49EDB-53F6-4DED-906E-772EDA7DFB58}"/>
              </a:ext>
            </a:extLst>
          </p:cNvPr>
          <p:cNvSpPr/>
          <p:nvPr/>
        </p:nvSpPr>
        <p:spPr>
          <a:xfrm>
            <a:off x="118209" y="1421771"/>
            <a:ext cx="702187" cy="33645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/>
              <a:t>Robot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3620635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1547</Words>
  <Application>Microsoft Office PowerPoint</Application>
  <PresentationFormat>Panorámica</PresentationFormat>
  <Paragraphs>389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5</vt:lpstr>
      <vt:lpstr>Arial</vt:lpstr>
      <vt:lpstr>Calibri</vt:lpstr>
      <vt:lpstr>Raleway</vt:lpstr>
      <vt:lpstr>Raleway Medium</vt:lpstr>
      <vt:lpstr>Tema de Office</vt:lpstr>
      <vt:lpstr>Presentación de PowerPoint</vt:lpstr>
      <vt:lpstr>La mejor forma de obtener una estrategia exitosa es maximizar la cantidad de estrategias y activos, para eso de requiere aumentar capacidades rápidamente</vt:lpstr>
      <vt:lpstr>Precisamos capital humano para el research de estrategias y tecnología para aumentar la capacidad y velocidad de prueba de las mismas</vt:lpstr>
      <vt:lpstr>Se propone proyecto para optimizar estrategias actuales: Olga e Ivan cuentan con experiencia en análisis cuantitativo e implementación de tecnologías</vt:lpstr>
      <vt:lpstr>Desarrollaron una herramienta para Swell que permite agilizar el backtest, y pueden optimizar nuestras estrategias existentes y desarrollar nuevas</vt:lpstr>
      <vt:lpstr>Se propone contratar a Olga Ramirez e Iván Serrano para un proyecto de optimización de las estrategias actuales, a modo de maximizar la cantidad de estrategias </vt:lpstr>
      <vt:lpstr>Ademas del costo, hay 4 atributos relevantes a considerar a la hora de definir como crear un robot con el fin de producir estrategias de inversión</vt:lpstr>
      <vt:lpstr>Opción 1: Contratar un consultor de software (Abstraco) que desarrolle una aplicación a medida</vt:lpstr>
      <vt:lpstr>Opción 2: Llegar a un acuerdo con Mariano Volpedo, (Chief Technology Officer) en TransUnion, para desarrollar una solución in-house flexible y escalable</vt:lpstr>
      <vt:lpstr>Se discutieron alternativas con Mariano Volpedo, fueron decantando en un acuerdo variable alineado al ingreso generado por los fondos operados en la plataforma</vt:lpstr>
      <vt:lpstr>Para minimizar el tiempo de implementación y maximizar la escalabilidad y flexibilidad de la solución de propone avanzar con las 2 opciones para el desarrollo</vt:lpstr>
      <vt:lpstr>Para maximizar la cantidad de estrategias desarrolladas es relevante conseguir talento que se complemente con nuestras capacidades bajo una cultura de emprendimiento</vt:lpstr>
      <vt:lpstr>GANTT propuesta para todos los proyectos</vt:lpstr>
      <vt:lpstr>Los gastos incrementales están contemplados dentro del presupuesto actual</vt:lpstr>
      <vt:lpstr>Presentación de PowerPoint</vt:lpstr>
      <vt:lpstr>CV Mariano Volpedo</vt:lpstr>
      <vt:lpstr>CV Olga Serna</vt:lpstr>
      <vt:lpstr>CV Ivan Serrano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Cavanagh</dc:creator>
  <cp:lastModifiedBy>Gonzalo Cavanagh</cp:lastModifiedBy>
  <cp:revision>43</cp:revision>
  <dcterms:created xsi:type="dcterms:W3CDTF">2020-09-10T20:16:42Z</dcterms:created>
  <dcterms:modified xsi:type="dcterms:W3CDTF">2021-02-01T21:05:56Z</dcterms:modified>
</cp:coreProperties>
</file>