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306" r:id="rId2"/>
    <p:sldId id="258" r:id="rId3"/>
    <p:sldId id="382" r:id="rId4"/>
    <p:sldId id="383" r:id="rId5"/>
    <p:sldId id="400" r:id="rId6"/>
    <p:sldId id="384" r:id="rId7"/>
    <p:sldId id="392" r:id="rId8"/>
    <p:sldId id="389" r:id="rId9"/>
    <p:sldId id="387" r:id="rId10"/>
    <p:sldId id="391" r:id="rId11"/>
    <p:sldId id="393" r:id="rId12"/>
    <p:sldId id="394" r:id="rId13"/>
    <p:sldId id="395" r:id="rId14"/>
    <p:sldId id="403" r:id="rId15"/>
    <p:sldId id="405" r:id="rId16"/>
    <p:sldId id="404" r:id="rId17"/>
    <p:sldId id="399" r:id="rId18"/>
    <p:sldId id="397" r:id="rId19"/>
    <p:sldId id="401" r:id="rId20"/>
    <p:sldId id="385" r:id="rId21"/>
    <p:sldId id="360" r:id="rId22"/>
    <p:sldId id="396" r:id="rId23"/>
    <p:sldId id="398" r:id="rId24"/>
    <p:sldId id="390" r:id="rId25"/>
    <p:sldId id="386" r:id="rId26"/>
    <p:sldId id="402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Montserrat Medium" panose="020B060402020202020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  <p:cmAuthor id="2" name="Olga Esperanza Serna Ramirez" initials="OESR" lastIdx="1" clrIdx="1">
    <p:extLst>
      <p:ext uri="{19B8F6BF-5375-455C-9EA6-DF929625EA0E}">
        <p15:presenceInfo xmlns:p15="http://schemas.microsoft.com/office/powerpoint/2012/main" userId="S::Oserna@fogafin.gov.co::483270b2-49e1-4992-a8a2-7e0ddb3ef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FF9933"/>
    <a:srgbClr val="33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8" autoAdjust="0"/>
  </p:normalViewPr>
  <p:slideViewPr>
    <p:cSldViewPr snapToGrid="0">
      <p:cViewPr varScale="1">
        <p:scale>
          <a:sx n="97" d="100"/>
          <a:sy n="97" d="100"/>
        </p:scale>
        <p:origin x="97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03/13/2021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28dcef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28dcef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7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19 de Febrero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38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5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cuando hay un cambio en la señal y asigna un identificador (columnas AY – BE): cuando vengo de no tener señal y aparece señal en t (cuando en t-1 no hay señal pero en t sí hay señal) o cuando hay un cambio de señal (en t-1 y en t sí hay señal y las dos señales son diferentes) 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cuando hay un cambio en la señal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(columnas BG – BL): Cuando se acaba la señal que traía cierro la posición (es decir en t-1 hay señal y en t no hay) o cuando hay un cambio de señal (en t y en t-1 sí hay señal y las dos señales son diferentes)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 startAt="6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209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P.Máx de periodos anteriores y que dan señal «SELL» si el P.Cierre es menor que P.Mín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F2: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=SI($AS$2=2;SI(AR18&gt;MAX(AP20:AP23);"BUY";SI(AR18&lt;MIN(AQ20:AQ23);"SELL";AS19));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=SI(G18&gt;MAX(E20:E23);"BUY";SI(G18&lt;MIN(F20:F23);"SELL";I19))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38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P.Mín de periodos anteriores y que dan señal «SELL» si el P.Cierre es menor que P.Máx de periodos anteriores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F4: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t-5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=SI(G18&gt;MAX(F19:F23);"BUY";SI(G18&lt;MIN(E19:E23);"SELL";L19))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F5: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=SI(G18&gt;MAX(F19:F24);"BUY";SI(G18&lt;MIN(E19:E24);"SELL";M19))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F6: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t-3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F7: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t-2 a t-6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=SI($AS$2=7;SI(AR18&gt;MAX(AQ20:AQ24);"BUY";SI(AR18&lt;MIN(AP20:AP24);"SELL";AS19));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=SI(G18&gt;MAX(F20:F24);"BUY";SI(G18&lt;MIN(E20:E24);"SELL";O19))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None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383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 que dan señal «BUY» si el P.Cierre es mayor que P.Open de periodos anteriores y que dan señal «SELL» si el P.Cierre es menor que P.Mín/P.Máx de periodos anteriores </a:t>
            </a: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P.mín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=SI($AS$2=8;SI(AR18&gt;MAX(AO19:AO22);"BUY";SI(AR18&lt;MIN(AQ19:AQ22);"SELL";AS19));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=SI(G18&gt;MAX(D19:D22);"BUY";SI(G18&lt;MIN(F19:F22);"SELL";P19))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BUY/SELL si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P.Cierre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mayor/menor que el máximo/mínimo de los t-1 a t-4 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P.Open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sz="1100" b="1" dirty="0" err="1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P.máx</a:t>
            </a:r>
            <a:r>
              <a:rPr lang="es-MX" sz="1100" b="1" dirty="0">
                <a:solidFill>
                  <a:schemeClr val="accent6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anteriores.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=SI($AS$2=9;SI(AR18&gt;MAX(AO19:AO22);"BUY";SI(AR18&lt;MIN(AP19:AP22);"SELL";AS19)))))))))))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=SI(G18&gt;MAX(D19:D22);"BUY";SI(G18&lt;MIN(E19:E22);"SELL";Q19))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2233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2536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Resumen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fractal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(FI),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(FD) 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referencia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(FIR)</a:t>
            </a:r>
          </a:p>
          <a:p>
            <a:pPr>
              <a:lnSpc>
                <a:spcPct val="15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Si no hay FI o FD (FI o FD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FI o FD. </a:t>
            </a: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FIRX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corresponde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a un fractal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calculado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frecuencia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pero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base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una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ventana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móvil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diaria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* Si no hay FIR, (FIR no es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BUY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ni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SELL),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entonces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 se </a:t>
            </a:r>
            <a:r>
              <a:rPr lang="en-US" sz="11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asigna</a:t>
            </a:r>
            <a:r>
              <a:rPr lang="en-US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el valor anterior de FD.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D5BA6A-0DB7-45C8-91D0-86E4FC76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95734"/>
              </p:ext>
            </p:extLst>
          </p:nvPr>
        </p:nvGraphicFramePr>
        <p:xfrm>
          <a:off x="57793" y="1356505"/>
          <a:ext cx="9036000" cy="2651760"/>
        </p:xfrm>
        <a:graphic>
          <a:graphicData uri="http://schemas.openxmlformats.org/drawingml/2006/table">
            <a:tbl>
              <a:tblPr firstRow="1" bandRow="1">
                <a:tableStyleId>{26726A9D-E0CB-4EF1-A61A-D68CCAF3E86F}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7073986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3839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143066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4882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45665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3960507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894838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467743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16510351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048408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4593078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66536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56081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Estrategia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</a:t>
                      </a:r>
                    </a:p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compra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Variable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Criterio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Función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Ref.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Señal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noProof="0" dirty="0">
                          <a:latin typeface="Montserrat Medium" panose="020B0604020202020204" charset="0"/>
                        </a:rPr>
                        <a:t>Periodo 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FDX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0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900" noProof="0" dirty="0">
                          <a:latin typeface="Montserrat Medium" panose="020B0604020202020204" charset="0"/>
                        </a:rPr>
                        <a:t>FI1 – FD1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9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FI2 – FD2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16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FI3 – FD3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FI4 – FD4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  <a:endParaRPr kumimoji="0" lang="es-CO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ontserrat Medium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>
                          <a:latin typeface="Montserrat Medium" panose="020B0604020202020204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FD5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3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FI5 – FD6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07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FI7 – FD7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b="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0" noProof="0" dirty="0">
                          <a:latin typeface="Montserrat Medium" panose="020B060402020202020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FI8 – FD8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0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CO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ontserrat Medium" panose="020B0604020202020204" charset="0"/>
                          <a:cs typeface="Arial"/>
                          <a:sym typeface="Arial"/>
                        </a:rPr>
                        <a:t>FI9 – FD9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 err="1">
                          <a:latin typeface="Montserrat Medium" panose="020B0604020202020204" charset="0"/>
                        </a:rPr>
                        <a:t>max</a:t>
                      </a:r>
                      <a:endParaRPr lang="es-CO" sz="900" noProof="0" dirty="0">
                        <a:latin typeface="Montserrat Medium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noProof="0" dirty="0">
                          <a:latin typeface="Montserrat Medium" panose="020B060402020202020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5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0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Senal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 (SIF)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 = FIR,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FIR = FI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FIF ≠ FI,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SIF = NA</a:t>
            </a:r>
          </a:p>
          <a:p>
            <a:pPr marL="260350" lvl="1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Decisión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inversion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cada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franja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horaria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(FH)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en la FH actual es igual al SIF en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HOLD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No hacer nada.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SIF en la FH actual es diferente al SIF en la FH anterior, entonces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en la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y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en la FH anterior (SIF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CLOSE-OPEN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Se cierra la posición de la FH anterior y se abre la posición de la FH actual.</a:t>
            </a:r>
          </a:p>
          <a:p>
            <a:pPr marL="1174750" lvl="3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en la FH anterior (SIF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es BUY o SELL), entonces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hay SIF en la FH actual (SIF es BUY o SELL ) y no hay SIF en la FH anterior (SIF es NA),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OPEN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Se abre la posición BUY o SELL en la FH actual.</a:t>
            </a:r>
          </a:p>
          <a:p>
            <a:pPr marL="1631950" lvl="4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</a:t>
            </a:r>
            <a:r>
              <a:rPr lang="it-IT" sz="1100" b="1" u="sng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hay SIF en la FH actual (SIF es NA) y hay SIF en la FH anterior (SIF es BUY o SELL ), entonces</a:t>
            </a:r>
          </a:p>
          <a:p>
            <a:pPr marL="2089150" lvl="5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it-IT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CLOSE</a:t>
            </a: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 Se cierra la posición BUY o SELL de la FH anterior.</a:t>
            </a:r>
          </a:p>
        </p:txBody>
      </p:sp>
    </p:spTree>
    <p:extLst>
      <p:ext uri="{BB962C8B-B14F-4D97-AF65-F5344CB8AC3E}">
        <p14:creationId xmlns:p14="http://schemas.microsoft.com/office/powerpoint/2010/main" val="31398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933241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3. Procedimiento para cálculo de fractales y señal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final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Comentarios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sobre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fractales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con los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criterios</a:t>
            </a:r>
            <a:r>
              <a:rPr lang="en-US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n-US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actuales</a:t>
            </a:r>
            <a:endParaRPr lang="en-US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F1 y F2: en algunos casos puede entrar despues de que la tendencia se haya confirmado.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F3 a F7: el aporte de la señal a las deciones de compra/venta no es intuitivo.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F8: es similar F1 pero con OPEN como referencia para compra en vez de HIGH. Intuitivamente parece que puede tener menor fortaleza que F1.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F9: es similar F8 pero con HIGH como referencia para venta en vez de LOW. Intuitivamente parece que puede tener menor fortaleza que F8.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Validar si en realidad se desea operar solo cuando FI coinicde con FIR, o también cuando una de ellas no es  «BUY» o «SELL» directamente obtenido de la condición actual del fractal.</a:t>
            </a:r>
          </a:p>
          <a:p>
            <a:pPr marL="717550" lvl="2" indent="-268288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Valdria la pena validar criterios mas intuitivos para fractales y los diferentes periodos para cada uno (entre 3 y 6?).</a:t>
            </a:r>
          </a:p>
        </p:txBody>
      </p:sp>
    </p:spTree>
    <p:extLst>
      <p:ext uri="{BB962C8B-B14F-4D97-AF65-F5344CB8AC3E}">
        <p14:creationId xmlns:p14="http://schemas.microsoft.com/office/powerpoint/2010/main" val="18887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calcular las medidas se identifica precio de entrada y salida de cada </a:t>
            </a:r>
            <a:r>
              <a:rPr lang="es-MX" sz="15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ejecutado.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): 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 – SELL :(Precio de cierre + Spread SC) – (Precio de apertura – Spread SC)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 – BUY :(Precio de apertura - Spread SC) – (Precio de cierre + Spread SC)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Total: </a:t>
            </a: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Utilidad t + Utilidad acumulada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2979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485682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49F78FE-1C12-4180-85DE-5831FFEB7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37580"/>
              </p:ext>
            </p:extLst>
          </p:nvPr>
        </p:nvGraphicFramePr>
        <p:xfrm>
          <a:off x="978681" y="785126"/>
          <a:ext cx="6794340" cy="470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9310">
                  <a:extLst>
                    <a:ext uri="{9D8B030D-6E8A-4147-A177-3AD203B41FA5}">
                      <a16:colId xmlns:a16="http://schemas.microsoft.com/office/drawing/2014/main" val="4276122561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560517228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3745624959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656817465"/>
                    </a:ext>
                  </a:extLst>
                </a:gridCol>
                <a:gridCol w="466868">
                  <a:extLst>
                    <a:ext uri="{9D8B030D-6E8A-4147-A177-3AD203B41FA5}">
                      <a16:colId xmlns:a16="http://schemas.microsoft.com/office/drawing/2014/main" val="332815972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4123816865"/>
                    </a:ext>
                  </a:extLst>
                </a:gridCol>
                <a:gridCol w="183917">
                  <a:extLst>
                    <a:ext uri="{9D8B030D-6E8A-4147-A177-3AD203B41FA5}">
                      <a16:colId xmlns:a16="http://schemas.microsoft.com/office/drawing/2014/main" val="410056665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329111015"/>
                    </a:ext>
                  </a:extLst>
                </a:gridCol>
                <a:gridCol w="339541">
                  <a:extLst>
                    <a:ext uri="{9D8B030D-6E8A-4147-A177-3AD203B41FA5}">
                      <a16:colId xmlns:a16="http://schemas.microsoft.com/office/drawing/2014/main" val="406635433"/>
                    </a:ext>
                  </a:extLst>
                </a:gridCol>
                <a:gridCol w="668470">
                  <a:extLst>
                    <a:ext uri="{9D8B030D-6E8A-4147-A177-3AD203B41FA5}">
                      <a16:colId xmlns:a16="http://schemas.microsoft.com/office/drawing/2014/main" val="1354623381"/>
                    </a:ext>
                  </a:extLst>
                </a:gridCol>
                <a:gridCol w="353688">
                  <a:extLst>
                    <a:ext uri="{9D8B030D-6E8A-4147-A177-3AD203B41FA5}">
                      <a16:colId xmlns:a16="http://schemas.microsoft.com/office/drawing/2014/main" val="1997543240"/>
                    </a:ext>
                  </a:extLst>
                </a:gridCol>
                <a:gridCol w="413814">
                  <a:extLst>
                    <a:ext uri="{9D8B030D-6E8A-4147-A177-3AD203B41FA5}">
                      <a16:colId xmlns:a16="http://schemas.microsoft.com/office/drawing/2014/main" val="2335141409"/>
                    </a:ext>
                  </a:extLst>
                </a:gridCol>
                <a:gridCol w="212212">
                  <a:extLst>
                    <a:ext uri="{9D8B030D-6E8A-4147-A177-3AD203B41FA5}">
                      <a16:colId xmlns:a16="http://schemas.microsoft.com/office/drawing/2014/main" val="921032663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2875215476"/>
                    </a:ext>
                  </a:extLst>
                </a:gridCol>
                <a:gridCol w="481015">
                  <a:extLst>
                    <a:ext uri="{9D8B030D-6E8A-4147-A177-3AD203B41FA5}">
                      <a16:colId xmlns:a16="http://schemas.microsoft.com/office/drawing/2014/main" val="1780199865"/>
                    </a:ext>
                  </a:extLst>
                </a:gridCol>
                <a:gridCol w="396130">
                  <a:extLst>
                    <a:ext uri="{9D8B030D-6E8A-4147-A177-3AD203B41FA5}">
                      <a16:colId xmlns:a16="http://schemas.microsoft.com/office/drawing/2014/main" val="3963403914"/>
                    </a:ext>
                  </a:extLst>
                </a:gridCol>
              </a:tblGrid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24/04/2018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54.68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0730374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199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20/04/2018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55.04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201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23/04/2018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54.66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</a:rPr>
                        <a:t>-0.38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03127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A4C13F-30E4-483F-AFEB-EF8F24275D30}"/>
              </a:ext>
            </a:extLst>
          </p:cNvPr>
          <p:cNvSpPr txBox="1"/>
          <p:nvPr/>
        </p:nvSpPr>
        <p:spPr>
          <a:xfrm>
            <a:off x="630820" y="1922969"/>
            <a:ext cx="8067555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54.66 y requiere una inversión adicional de 0.25 para poder ejecutar la compra a 54.91.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  <a:latin typeface="Montserrat Medium" panose="020B0604020202020204" charset="0"/>
              </a:rPr>
              <a:t>¿En este caso la pérdida acumulada sería: (-0.61)+(-0.25)?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Para tener una medida de retorno se hace supuesto de una inversión inicial y se lleva el control de flujos que se generan por utilidad/pérdida en las  compras/ventas.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Esto es importante para entender el manejo del efectivo disponible para invertir, y por lo tanto, el tamaño de las posiciones, lo cual afecta la determinación de los parámetros (SL y TP).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BAEFF7B-F86F-4CDF-BF2F-BBC617B70A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F7530A-DF90-40F9-A9C6-8A01827B3E4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4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EE1F3C-1AC0-4826-8C9E-A3F2EC5A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4349"/>
              </p:ext>
            </p:extLst>
          </p:nvPr>
        </p:nvGraphicFramePr>
        <p:xfrm>
          <a:off x="1202883" y="748849"/>
          <a:ext cx="6311628" cy="822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4969">
                  <a:extLst>
                    <a:ext uri="{9D8B030D-6E8A-4147-A177-3AD203B41FA5}">
                      <a16:colId xmlns:a16="http://schemas.microsoft.com/office/drawing/2014/main" val="184946708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36867365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8099187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7062165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55967954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489304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7724612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887948933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630090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9291686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68608541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209812909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141316680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112285582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4197507055"/>
                    </a:ext>
                  </a:extLst>
                </a:gridCol>
                <a:gridCol w="384969">
                  <a:extLst>
                    <a:ext uri="{9D8B030D-6E8A-4147-A177-3AD203B41FA5}">
                      <a16:colId xmlns:a16="http://schemas.microsoft.com/office/drawing/2014/main" val="363334397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11:00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54.22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249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27/04/2018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14:30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0.06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-0.76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887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25/04/2018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SELL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53.95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9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231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26/04/2018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1.95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-0.82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6060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211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BUY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54.91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220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24/04/2018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15:00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54.68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-0.23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>
                          <a:effectLst/>
                          <a:latin typeface="Montserrat Medium" panose="020B0604020202020204" charset="0"/>
                        </a:rPr>
                        <a:t>2.16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900" u="none" strike="noStrike" dirty="0">
                          <a:effectLst/>
                          <a:latin typeface="Montserrat Medium" panose="020B0604020202020204" charset="0"/>
                        </a:rPr>
                        <a:t>-0.61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23727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950CC11-BA20-4129-A50F-E798A3CA3440}"/>
              </a:ext>
            </a:extLst>
          </p:cNvPr>
          <p:cNvSpPr txBox="1"/>
          <p:nvPr/>
        </p:nvSpPr>
        <p:spPr>
          <a:xfrm>
            <a:off x="630820" y="1922969"/>
            <a:ext cx="8067555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Termina el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con 54.14 y requiere una inversión adicional de 0.08 para poder ejecutar el corto 54.22. Tienen un supuesto de disponibilidad incondicional de efectivo (liquidez) y de independencia total de los </a:t>
            </a:r>
            <a:r>
              <a:rPr lang="es-CO" dirty="0" err="1">
                <a:solidFill>
                  <a:schemeClr val="tx1"/>
                </a:solidFill>
                <a:latin typeface="Montserrat Medium" panose="020B0604020202020204" charset="0"/>
              </a:rPr>
              <a:t>trades</a:t>
            </a: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 para calcular la utilidad. Al momento de calcular la utilidad acumulada se pierde el supuesto de independencia.</a:t>
            </a:r>
          </a:p>
          <a:p>
            <a:pPr marL="228600"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/>
                </a:solidFill>
                <a:latin typeface="Montserrat Medium" panose="020B0604020202020204" charset="0"/>
              </a:rPr>
              <a:t>¿Cómo medir el retorno?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F259612-587B-430C-90F2-3AACAE00850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715474" y="914401"/>
            <a:ext cx="949124" cy="100856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23E0C7B-D786-4A72-969E-65E6BE4085D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664598" y="1255831"/>
            <a:ext cx="1316620" cy="667138"/>
          </a:xfrm>
          <a:prstGeom prst="straightConnector1">
            <a:avLst/>
          </a:prstGeom>
          <a:ln w="22225">
            <a:solidFill>
              <a:srgbClr val="FF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Documento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Análisis de archivo “ETF ECH SWELL”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Preguntas generales: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Tolerancia al riesgo frente  SL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la señal diaria es más importante que la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hay divergencia?. Esto implica que la posición abierta durante el día se mantiene al menos hasta el otro día, y hasta que la señal diaria cambie? Cuál es la razón?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Cuál es la razón por la que no incluyen la variable de volumen en las señales?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Archivo: 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Por qué separan los fractales 1 y 2 de las demás,</a:t>
            </a:r>
          </a:p>
          <a:p>
            <a:pPr lvl="1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Hoja LADO A: Datos numéricos pegados en columnas BM y BN (cuadro resumen anual – mensual).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Qué aportan los datos que se están adquiriendo frente a lo que se puede sacar de Bloomberg actualmente?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Set FX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6872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Siguiente paso:</a:t>
            </a:r>
          </a:p>
        </p:txBody>
      </p:sp>
      <p:grpSp>
        <p:nvGrpSpPr>
          <p:cNvPr id="9" name="Google Shape;243;p28">
            <a:extLst>
              <a:ext uri="{FF2B5EF4-FFF2-40B4-BE49-F238E27FC236}">
                <a16:creationId xmlns:a16="http://schemas.microsoft.com/office/drawing/2014/main" id="{7591CD66-1198-4CB3-9926-1C23A3C38EFF}"/>
              </a:ext>
            </a:extLst>
          </p:cNvPr>
          <p:cNvGrpSpPr/>
          <p:nvPr/>
        </p:nvGrpSpPr>
        <p:grpSpPr>
          <a:xfrm>
            <a:off x="5632317" y="1204552"/>
            <a:ext cx="3441940" cy="3871945"/>
            <a:chOff x="5632317" y="1189775"/>
            <a:chExt cx="3441940" cy="5162593"/>
          </a:xfrm>
        </p:grpSpPr>
        <p:sp>
          <p:nvSpPr>
            <p:cNvPr id="10" name="Google Shape;244;p28">
              <a:extLst>
                <a:ext uri="{FF2B5EF4-FFF2-40B4-BE49-F238E27FC236}">
                  <a16:creationId xmlns:a16="http://schemas.microsoft.com/office/drawing/2014/main" id="{3CD6D843-9784-4B2F-B2B7-0391635741D2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Producto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1" name="Google Shape;245;p28">
              <a:extLst>
                <a:ext uri="{FF2B5EF4-FFF2-40B4-BE49-F238E27FC236}">
                  <a16:creationId xmlns:a16="http://schemas.microsoft.com/office/drawing/2014/main" id="{173AE459-3DED-4BF5-94AC-4D0049BD6D31}"/>
                </a:ext>
              </a:extLst>
            </p:cNvPr>
            <p:cNvSpPr txBox="1"/>
            <p:nvPr/>
          </p:nvSpPr>
          <p:spPr>
            <a:xfrm>
              <a:off x="6167062" y="2057126"/>
              <a:ext cx="2907195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Base de datos con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: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Cálculo de indicadores de riesgo/retorno.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Registro diario de los criterios aplicados a las decisiones de inversión.</a:t>
              </a:r>
            </a:p>
            <a:p>
              <a:pPr marL="285750" lvl="0" indent="-285750">
                <a:lnSpc>
                  <a:spcPct val="115000"/>
                </a:lnSpc>
                <a:buClr>
                  <a:srgbClr val="677480"/>
                </a:buClr>
                <a:buSzPts val="1100"/>
                <a:buFont typeface="Arial" panose="020B0604020202020204" pitchFamily="34" charset="0"/>
                <a:buChar char="•"/>
                <a:defRPr/>
              </a:pPr>
              <a:r>
                <a:rPr kumimoji="0" lang="es-CO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Ordenamiento de los fractales con los mejores indicadores. 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grpSp>
        <p:nvGrpSpPr>
          <p:cNvPr id="12" name="Google Shape;246;p28">
            <a:extLst>
              <a:ext uri="{FF2B5EF4-FFF2-40B4-BE49-F238E27FC236}">
                <a16:creationId xmlns:a16="http://schemas.microsoft.com/office/drawing/2014/main" id="{AFC11CB5-769E-4490-99F0-005555118558}"/>
              </a:ext>
            </a:extLst>
          </p:cNvPr>
          <p:cNvGrpSpPr/>
          <p:nvPr/>
        </p:nvGrpSpPr>
        <p:grpSpPr>
          <a:xfrm>
            <a:off x="0" y="1204713"/>
            <a:ext cx="3546900" cy="3871784"/>
            <a:chOff x="0" y="1189989"/>
            <a:chExt cx="3546900" cy="5162379"/>
          </a:xfrm>
        </p:grpSpPr>
        <p:sp>
          <p:nvSpPr>
            <p:cNvPr id="13" name="Google Shape;247;p28">
              <a:extLst>
                <a:ext uri="{FF2B5EF4-FFF2-40B4-BE49-F238E27FC236}">
                  <a16:creationId xmlns:a16="http://schemas.microsoft.com/office/drawing/2014/main" id="{46EC70F6-6F8B-43A3-9C36-88401B4F9805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Insumos</a:t>
              </a:r>
              <a:endParaRPr kumimoji="0" lang="es-CO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Raleway"/>
              </a:endParaRPr>
            </a:p>
          </p:txBody>
        </p:sp>
        <p:sp>
          <p:nvSpPr>
            <p:cNvPr id="14" name="Google Shape;248;p28">
              <a:extLst>
                <a:ext uri="{FF2B5EF4-FFF2-40B4-BE49-F238E27FC236}">
                  <a16:creationId xmlns:a16="http://schemas.microsoft.com/office/drawing/2014/main" id="{55F7C32F-0E65-4EB3-9631-BFBB3BD36630}"/>
                </a:ext>
              </a:extLst>
            </p:cNvPr>
            <p:cNvSpPr txBox="1"/>
            <p:nvPr/>
          </p:nvSpPr>
          <p:spPr>
            <a:xfrm>
              <a:off x="126125" y="2057125"/>
              <a:ext cx="2765436" cy="42952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Serie histórica intradía (cada 30 minutos) </a:t>
              </a:r>
              <a:r>
                <a:rPr kumimoji="0" lang="es-CO" sz="1600" i="0" u="none" strike="noStrike" kern="0" cap="none" spc="0" normalizeH="0" baseline="0" noProof="0" dirty="0">
                  <a:ln>
                    <a:noFill/>
                  </a:ln>
                  <a:solidFill>
                    <a:srgbClr val="677480"/>
                  </a:solidFill>
                  <a:effectLst/>
                  <a:uLnTx/>
                  <a:uFillTx/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del activo con p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rincipales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estadísticas del precio de negociación y volumen.</a:t>
              </a:r>
            </a:p>
            <a:p>
              <a:pPr marL="285750" indent="-285750">
                <a:lnSpc>
                  <a:spcPct val="115000"/>
                </a:lnSpc>
                <a:buFont typeface="Arial" panose="020B0604020202020204" pitchFamily="34" charset="0"/>
                <a:buChar char="•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Procedimiento para el cálculo de los 9 fractales. </a:t>
              </a:r>
            </a:p>
          </p:txBody>
        </p:sp>
      </p:grpSp>
      <p:grpSp>
        <p:nvGrpSpPr>
          <p:cNvPr id="15" name="Google Shape;249;p28">
            <a:extLst>
              <a:ext uri="{FF2B5EF4-FFF2-40B4-BE49-F238E27FC236}">
                <a16:creationId xmlns:a16="http://schemas.microsoft.com/office/drawing/2014/main" id="{55B23A87-263C-4B3C-B52E-E26E7BC6A018}"/>
              </a:ext>
            </a:extLst>
          </p:cNvPr>
          <p:cNvGrpSpPr/>
          <p:nvPr/>
        </p:nvGrpSpPr>
        <p:grpSpPr>
          <a:xfrm>
            <a:off x="2944204" y="1204552"/>
            <a:ext cx="3305700" cy="3871945"/>
            <a:chOff x="2944204" y="1189775"/>
            <a:chExt cx="3305700" cy="5162593"/>
          </a:xfrm>
        </p:grpSpPr>
        <p:sp>
          <p:nvSpPr>
            <p:cNvPr id="16" name="Google Shape;250;p28">
              <a:extLst>
                <a:ext uri="{FF2B5EF4-FFF2-40B4-BE49-F238E27FC236}">
                  <a16:creationId xmlns:a16="http://schemas.microsoft.com/office/drawing/2014/main" id="{60FDDF48-0D8B-4D2F-868A-44B690142E35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s-CO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  <a:sym typeface="Raleway"/>
                </a:rPr>
                <a:t>Proceso</a:t>
              </a:r>
              <a:endParaRPr kumimoji="0" lang="es-CO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  <p:sp>
          <p:nvSpPr>
            <p:cNvPr id="17" name="Google Shape;251;p28">
              <a:extLst>
                <a:ext uri="{FF2B5EF4-FFF2-40B4-BE49-F238E27FC236}">
                  <a16:creationId xmlns:a16="http://schemas.microsoft.com/office/drawing/2014/main" id="{428657A2-1274-4722-8130-17D8F87D478E}"/>
                </a:ext>
              </a:extLst>
            </p:cNvPr>
            <p:cNvSpPr txBox="1"/>
            <p:nvPr/>
          </p:nvSpPr>
          <p:spPr>
            <a:xfrm>
              <a:off x="3356658" y="2057126"/>
              <a:ext cx="2358491" cy="4295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buClr>
                  <a:srgbClr val="677480"/>
                </a:buClr>
                <a:buSzPts val="1100"/>
                <a:defRPr/>
              </a:pP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Construcción de un portafolio que sigue las señales de los 9 fractales (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intradiario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 y diario) de acuerdo al procedimiento definido por </a:t>
              </a:r>
              <a:r>
                <a:rPr lang="es-CO" sz="1600" dirty="0" err="1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Swell</a:t>
              </a:r>
              <a:r>
                <a:rPr lang="es-CO" sz="1600" dirty="0">
                  <a:solidFill>
                    <a:srgbClr val="677480"/>
                  </a:solidFill>
                  <a:latin typeface="Montserrat Medium" panose="020B0604020202020204" charset="0"/>
                  <a:ea typeface="Open Sans" panose="020B0604020202020204" charset="0"/>
                  <a:cs typeface="Open Sans" panose="020B0604020202020204" charset="0"/>
                  <a:sym typeface="Lato"/>
                </a:rPr>
                <a:t>.</a:t>
              </a:r>
              <a:endParaRPr kumimoji="0" lang="es-CO" sz="1200" b="0" i="0" u="none" strike="noStrike" kern="0" cap="none" spc="0" normalizeH="0" baseline="0" noProof="0" dirty="0">
                <a:ln>
                  <a:noFill/>
                </a:ln>
                <a:solidFill>
                  <a:srgbClr val="677480"/>
                </a:solidFill>
                <a:effectLst/>
                <a:uLnTx/>
                <a:uFillTx/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endParaRPr>
            </a:p>
          </p:txBody>
        </p:sp>
      </p:grpSp>
      <p:sp>
        <p:nvSpPr>
          <p:cNvPr id="18" name="Google Shape;226;p37">
            <a:extLst>
              <a:ext uri="{FF2B5EF4-FFF2-40B4-BE49-F238E27FC236}">
                <a16:creationId xmlns:a16="http://schemas.microsoft.com/office/drawing/2014/main" id="{1FB0A60B-A39D-4ACB-8477-4A380815F0DB}"/>
              </a:ext>
            </a:extLst>
          </p:cNvPr>
          <p:cNvSpPr/>
          <p:nvPr/>
        </p:nvSpPr>
        <p:spPr>
          <a:xfrm>
            <a:off x="78762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8897" y="119606"/>
            <a:ext cx="8841816" cy="517002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4. Procedimiento de cálculo de medidas: Utilidad, YTD,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 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para toda la serie sin tenert en cuenta el fractal: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: P.Close(t) - P.Close (t – 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sz="1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Ejecuta el cálculo de las mismas medidas </a:t>
            </a:r>
            <a:r>
              <a:rPr lang="es-MX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retorno/riesgo</a:t>
            </a:r>
            <a:r>
              <a:rPr lang="it-IT" sz="15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toda la serie, teniendo en cuenta el fractal definido en celda U3: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t - El objetivo es calcular el retorno diario de la posición: P.Close(t) - P.Close (t – 1). El signo de los elementos de la resta depende de la señal en t y en t-1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=SI(Y($U$3=1;H18="BUY";H18=H19);R18;SI(Y($U$3=1;H18="SELL";H18=H19);-R18;SI(Y($U$3=1;H19="SELL";H18="BUY");-R18;SI(Y($U$3=1;H19="BUY";H18="SELL");R18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2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VAR acumulado t : VAR t + VAR acumulado de todos los periodos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 : VAR acumulado en t – Máximo VAR acumulado de todos los periodo anteriores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MDD total: Mínimo MDD acumulado de la serie.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Genera un ID de identificación para cada trade posible en la serie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it-IT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it-IT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3024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1"/>
            <a:ext cx="8991600" cy="450806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señal definitiva se identifican los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ejecutan: 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abrir una posición y se asigna un identificador cuando hay un cambio en la señal (columnas AY – BE): cuando vengo de no tener señal y aparece señal en t (cuando en t-1 no hay señal pero en t sí hay señal) o cuando hay un cambio de señal (en t-1 y en t sí hay señal y las dos señales son diferentes) =SI(Y(AC67="";AC68&lt;&gt;"");X67;SI(Y(AC67&lt;&gt;"";AC68&lt;&gt;"";AC68&lt;&gt;AC67);X67;""))</a:t>
            </a:r>
          </a:p>
          <a:p>
            <a:pPr marL="1174750" lvl="2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Identifica el momento de cerrar una posición y se asigna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está cerrando cuando hay un cambio en la señal (columnas BG – BL): Cuando se acaba la señal que traía cierro la posición (es decir en t-1 hay señal y en t no hay) o cuando hay un cambio de señal (en t y en t-1 sí hay señal y las dos señales son diferentes) =SI(Y(AC37="";AC38&lt;&gt;"");A37;SI(Y(AC37&lt;&gt;"";AC38&lt;&gt;"";AC37&lt;&gt;AC38);A37;""))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el identificador del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 se trae la información de la operación tanto de apertura como de cierre (columnas BN – BY) para calcular Utilidad y MDD después de spread, comisiones y TP (columnas CA – CN)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 (columnas CP – DJ).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matrices de sensibilidad de combinación de fractales intradía y diario para la utilidad, la MDD y el Riesgo (columnas DL – EV).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8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4613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7457" y="97971"/>
            <a:ext cx="8654143" cy="4778829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 (open) E (</a:t>
            </a:r>
            <a:r>
              <a:rPr lang="es-MX" sz="1200" b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max</a:t>
            </a:r>
            <a:r>
              <a:rPr lang="es-MX" sz="12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F(min)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500" b="1" dirty="0">
              <a:solidFill>
                <a:schemeClr val="accent6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=SI($AS$2=1;SI(AR18&gt;MAX(AP19:AP22);"BUY";SI(AR18&lt;MIN(AQ19:AQ22);"SELL";AS19));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1 =SI(G18&gt;MAX(E19:E22);"BUY";SI(G18&lt;MIN(F19:F22);"SELL";H19))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SI($AS$2=2;SI(AR18&gt;MAX(AP20:AP23);"BUY";SI(AR18&lt;MIN(AQ20:AQ23);"SELL";AS19));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2=SI(G18&gt;MAX(E20:E23);"BUY";SI(G18&lt;MIN(F20:F23);"SELL";I19))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SI($AS$2=3;SI(AR18&gt;MAX(AQ19:AQ22);"BUY";SI(AR18&lt;MIN(AP19:AP22);"SELL";AS19));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3 =SI(G18&gt;MAX(F19:F22);"BUY";SI(G18&lt;MIN(E19:E22);"SELL";K19))</a:t>
            </a:r>
            <a:endParaRPr lang="es-MX" sz="11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SI($AS$2=4;SI(AR18&gt;MAX(AQ19:AQ23);"BUY";SI(AR18&lt;MIN(AP19:AP23);"SELL";AS19));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4 =SI(G18&gt;MAX(F19:F23);"BUY";SI(G18&lt;MIN(E19:E23);"SELL";L19))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SI($AS$2=5;SI(AR18&gt;MAX(AQ19:AQ24);"BUY";SI(AR18&lt;MIN(AP19:AP24);"SELL";AS19));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5 =SI(G18&gt;MAX(F19:F24);"BUY";SI(G18&lt;MIN(E19:E24);"SELL";M19))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SI($AS$2=6;SI(AR18&gt;MAX(AQ19:AQ21);"BUY";SI(AR18&lt;MIN(AP19:AP21);"SELL";AS19));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6 =SI(G18&gt;MAX(F19:F21);"BUY";SI(G18&lt;MIN(E19:E21);"SELL";N19))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SI($AS$2=7;SI(AR18&gt;MAX(AQ20:AQ24);"BUY";SI(AR18&lt;MIN(AP20:AP24);"SELL";AS19));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7 =SI(G18&gt;MAX(F20:F24);"BUY";SI(G18&lt;MIN(E20:E24);"SELL";O19))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SI($AS$2=8;SI(AR18&gt;MAX(AO19:AO22);"BUY";SI(AR18&lt;MIN(AQ19:AQ22);"SELL";AS19));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8 =SI(G18&gt;MAX(D19:D22);"BUY";SI(G18&lt;MIN(F19:F22);"SELL";P19))</a:t>
            </a: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100" b="1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100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SI($AS$2=9;SI(AR18&gt;MAX(AO19:AO22);"BUY";SI(AR18&lt;MIN(AP19:AP22);"SELL";AS19)))))))))))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it-IT" sz="11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FRACTAL 9 =SI(G18&gt;MAX(D19:D22);"BUY";SI(G18&lt;MIN(E19:E22);"SELL";Q19))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9592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efectividad “futura” de las estrategias es estimada bajo el supuesto de que las series históricas se mantienen.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Restar Rf de retorno.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Definir comisión y B-A spread.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258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Conclusiones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The Fund seeks daily investment results, before fees and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expenses, of 300% of the inverse (or opposite) of the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performance of the Index. The Fund does not seek to achieve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stated investment objective for a period of time different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than a trading day.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 Risk — The Fund obtains investment exposure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 excess of its net assets by utilizing leverage and may lose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more money in market conditions that are adverse to its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 objective than a fund that does not utilize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leverage. An investment in the Fund is exposed to the risk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that a rise in the daily performance of the Index will be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magnified. </a:t>
            </a:r>
            <a:r>
              <a:rPr lang="en-US" sz="1400" b="1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Thismeans</a:t>
            </a: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that an investment in the Fund will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be reduced by an amount equal to 3% for every 1% daily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rise in the Index, not including the costs of financing leverage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and other operating expenses, which would further reduce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its value. The Fund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Annual Fund Operating Expenses (expenses that you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pay each year as a percentage of the value of your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investment)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Management Fees 0.75%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Distribution and/or Service (12b-1) Fees 0.00%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Other Expenses of the Fund 0.21%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Acquired Fund Fees and Expenses(1) 0.12%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1.08%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Cap/Reimbursement(2) -0.01%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Total Annual Fund Operating Expenses After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n-US" sz="14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Expense Cap/Reimbursement 1.07%</a:t>
            </a: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081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119743"/>
            <a:ext cx="8817429" cy="4909456"/>
          </a:xfrm>
        </p:spPr>
        <p:txBody>
          <a:bodyPr/>
          <a:lstStyle/>
          <a:p>
            <a:pPr marL="114300" indent="0"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“Se propone proyecto para optimizar estrategias actuales”.</a:t>
            </a:r>
            <a:endParaRPr lang="es-MX" sz="1600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9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Objetivos específicos: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</a:t>
            </a:r>
            <a:r>
              <a:rPr lang="es-MX" sz="1600" i="1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</a:t>
            </a: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estrategias actuales”!.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sz="12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“Optimización de estrategias actuales”.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 los parámetros (SL, TP) utilizado en las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un modelo de optimización de los parámetros para mejorar el desempeño de la estrategia.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600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“Desarrollo de variantes a estrategias actuales mediante el análisis de performance en varios activos, utilizando herramientas sofisticadas de análisis estadístico”.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del modelo utilizado para crear la señal de estrategias actuales.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sz="12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Desarrollo de modelos que buscan optimizar la efectividad de la  señal.</a:t>
            </a:r>
            <a:endParaRPr lang="es-MX" sz="1200" i="1" dirty="0">
              <a:solidFill>
                <a:srgbClr val="FF000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0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Duración: 12 semanas (144 horas).</a:t>
            </a:r>
          </a:p>
          <a:p>
            <a:pPr lvl="0"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Output: optimización de estrategias actuales con </a:t>
            </a:r>
            <a:r>
              <a:rPr lang="es-MX" sz="16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backtests</a:t>
            </a: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probados en varios activos.</a:t>
            </a:r>
            <a:endParaRPr lang="es-CO" sz="16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algn="l"/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25437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Aclaraciones:</a:t>
            </a: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Alcance: 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Estrategias bajo análisis: ETF (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spxl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fas,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ech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) y  monedas (MXN, ZAR, TRY).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Tipo de análisis: el conocimiento aportado por los consultores se enfoca en modelos cuantitativos que serán desarrollados con base en el conocimiento de mercado suministrado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para cada uno de los activos.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Entregables: asociados a los objetivos específicos: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para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backtesting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 las estrategias definidas por el alcance.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parámetros óptimos.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Códigos y resultados de estrategias definidas por el alcance con señales óptimas.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Cronograma: fecha y condiciones de inicio, periodicidad de reuniones de seguimiento y retroalimentación.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Modificación a términos acordados: procedimiento para tratar contingencias.</a:t>
            </a:r>
          </a:p>
        </p:txBody>
      </p:sp>
    </p:spTree>
    <p:extLst>
      <p:ext uri="{BB962C8B-B14F-4D97-AF65-F5344CB8AC3E}">
        <p14:creationId xmlns:p14="http://schemas.microsoft.com/office/powerpoint/2010/main" val="15308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1. Cronograma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5080EB-A3AD-4F0E-8239-8A45840B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719137"/>
            <a:ext cx="8248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484914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2000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Análisis de archivo “ETF ECH SWELL”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datos.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Descripción de archivo: </a:t>
            </a:r>
            <a:r>
              <a:rPr lang="es-MX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ECH, LADO A, LADO A + B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fractales.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Procedimiento de cálculo de medidas Utilidad, YTD,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MDD, VAR, riesgo y presentación de resultados en matrices de sensibilidad.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259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69" y="119606"/>
            <a:ext cx="8654143" cy="4926956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1. Descripción de datos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Serie histórica del 23-03-2018 al 04-02-2021, con una frecuencia de 30 minutos, que contiene los datos básicos de negociación del activo ECH. Los datos disponibles para cada frecuencia son los siguientes: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 temporada del año, cada día puede tener las siguientes horas de negociación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horario chileno</a:t>
            </a:r>
            <a:r>
              <a:rPr lang="es-MX" sz="1300" dirty="0">
                <a:solidFill>
                  <a:srgbClr val="336699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: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500" dirty="0">
              <a:solidFill>
                <a:srgbClr val="FF5D5D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Algunos datos presentan horas de apertura y cierre diferentes: </a:t>
            </a:r>
            <a:r>
              <a:rPr lang="es-MX" sz="1300" dirty="0" err="1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11:30 Vs 11:35 – 17:30 Vs 17:35.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Las últimas tres franjas horarias de cada día se consideran de baja liquidez, </a:t>
            </a: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no se ejecutan operaciones, pero sí se tienen en cuenta para el cálculo de los fractales. Estoy tomando franjas horarias de t-1 para calcular señales en t.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300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primera franja horaria del día se considera de baja liquidez, sí se ejecutan operaciones y se tiene en cuenta para el cálculo de los fractales.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3846AAD-391A-4581-A01C-E3C7A6330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17059"/>
              </p:ext>
            </p:extLst>
          </p:nvPr>
        </p:nvGraphicFramePr>
        <p:xfrm>
          <a:off x="1834586" y="1296366"/>
          <a:ext cx="5058137" cy="68290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22591">
                  <a:extLst>
                    <a:ext uri="{9D8B030D-6E8A-4147-A177-3AD203B41FA5}">
                      <a16:colId xmlns:a16="http://schemas.microsoft.com/office/drawing/2014/main" val="842000124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170210129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4101754405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63836046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17925088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2551228652"/>
                    </a:ext>
                  </a:extLst>
                </a:gridCol>
                <a:gridCol w="722591">
                  <a:extLst>
                    <a:ext uri="{9D8B030D-6E8A-4147-A177-3AD203B41FA5}">
                      <a16:colId xmlns:a16="http://schemas.microsoft.com/office/drawing/2014/main" val="3275680066"/>
                    </a:ext>
                  </a:extLst>
                </a:gridCol>
              </a:tblGrid>
              <a:tr h="34145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FRECUENCIA 30 MINUTOS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62186"/>
                  </a:ext>
                </a:extLst>
              </a:tr>
              <a:tr h="3414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DATE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FRAME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VOL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OPEN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MAX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MIN 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  <a:latin typeface="Montserrat Medium" panose="020B0604020202020204" charset="0"/>
                        </a:rPr>
                        <a:t>CLOSE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75967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4B1A727-FA00-438E-806A-A639CC4B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02246"/>
              </p:ext>
            </p:extLst>
          </p:nvPr>
        </p:nvGraphicFramePr>
        <p:xfrm>
          <a:off x="1360506" y="2628080"/>
          <a:ext cx="6586271" cy="9633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86271">
                  <a:extLst>
                    <a:ext uri="{9D8B030D-6E8A-4147-A177-3AD203B41FA5}">
                      <a16:colId xmlns:a16="http://schemas.microsoft.com/office/drawing/2014/main" val="13150189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9654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32512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067264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09057906"/>
                    </a:ext>
                  </a:extLst>
                </a:gridCol>
              </a:tblGrid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H(1) 2S Abr – 1S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>
                          <a:effectLst/>
                          <a:latin typeface="Montserrat Medium" panose="020B0604020202020204" charset="0"/>
                        </a:rPr>
                        <a:t>9:30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15:30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295758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H(2) 2S mar – 1S Abr y 2S </a:t>
                      </a:r>
                      <a:r>
                        <a:rPr lang="es-CO" sz="1200" u="none" strike="noStrike" dirty="0" err="1">
                          <a:effectLst/>
                          <a:latin typeface="Montserrat Medium" panose="020B0604020202020204" charset="0"/>
                        </a:rPr>
                        <a:t>Sep</a:t>
                      </a:r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 – 1S Nov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10:30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16:30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91019"/>
                  </a:ext>
                </a:extLst>
              </a:tr>
              <a:tr h="321101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H(3) 2S Nov – 1S Mar (t+1)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Apertura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11:30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Cierre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>
                          <a:effectLst/>
                          <a:latin typeface="Montserrat Medium" panose="020B0604020202020204" charset="0"/>
                        </a:rPr>
                        <a:t>17:30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8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2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6571" y="304801"/>
            <a:ext cx="8654143" cy="4591290"/>
          </a:xfrm>
        </p:spPr>
        <p:txBody>
          <a:bodyPr/>
          <a:lstStyle/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r>
              <a:rPr lang="es-MX" sz="16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2. Descripción de archivo: </a:t>
            </a:r>
            <a:endParaRPr lang="es-MX" sz="16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14300" indent="0">
              <a:lnSpc>
                <a:spcPct val="100000"/>
              </a:lnSpc>
              <a:buClr>
                <a:srgbClr val="677480"/>
              </a:buClr>
              <a:buSzPts val="1100"/>
              <a:buNone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DATOS ECH: Hoja con datos de precios - volumen intradía (velas) periodicidad cada 30 minutos, con base en esta información calculan los 9 fractales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</a:t>
            </a:r>
            <a:r>
              <a:rPr lang="es-MX" sz="14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(Señal 1)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elimina franjas horarios de baja liquidez para que no se tengan en cuenta en los </a:t>
            </a:r>
            <a:r>
              <a:rPr lang="es-MX" sz="14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 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A: 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Copia y pega información de DATOS ECH. 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 calcula la diferencia de precio entre t y t – 1 (VAR – utilidad/pérdida ), se calcula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Dependiendo del fractal que se esté evaluando, se calcula la utilidad / pérdida como si se hubieran ejecutado todos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 evaluado, el acumulado del VAR y el MDD del VAR acumulado.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intradía (Señal 1):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Dependiendo del fractal, se identifican los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que se habrían ejecutado comparando la señal en t y en t -1, si son diferentes se marca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como ejecutado, solamente ejecuto el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cuando cambia la señal. Se lleva un índice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y de señales totales.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Comparación de precios de </a:t>
            </a:r>
            <a:r>
              <a:rPr lang="es-MX" sz="1300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trades</a:t>
            </a: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 ejecutados para calcular Utilidad y MDD.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Calcular Utilidad y MDD después de spread y comisiones y TP.</a:t>
            </a:r>
          </a:p>
          <a:p>
            <a:pPr marL="93980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sz="13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Utilidad y MDD mensual y anual. </a:t>
            </a:r>
            <a:endParaRPr lang="es-MX" sz="13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sz="1400" b="1" i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34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" y="98660"/>
            <a:ext cx="8991600" cy="4959477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r>
              <a:rPr lang="es-MX" sz="1400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 + B</a:t>
            </a:r>
          </a:p>
          <a:p>
            <a:pPr>
              <a:lnSpc>
                <a:spcPct val="100000"/>
              </a:lnSpc>
              <a:buClr>
                <a:srgbClr val="677480"/>
              </a:buClr>
              <a:buSzPts val="1100"/>
              <a:defRPr/>
            </a:pPr>
            <a:endParaRPr lang="es-MX" sz="1400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TODO IGUAL QUE HOJA “</a:t>
            </a:r>
            <a:r>
              <a:rPr lang="es-MX" b="1" i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LADO A” </a:t>
            </a: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HASTA COLUMNA X</a:t>
            </a:r>
          </a:p>
          <a:p>
            <a:pPr marL="717550" lvl="1" indent="-2667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b="1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información intradía se calcula la vela del día (VOL, OPEN. MAX, MIN, CLOSE) en las columnas AN – AR. 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diaria (Señal 2):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 base en la vela del día se calcula la señal/Fractal de periodicidad diaria, siguiendo las mismas reglas de los fractales intradía pero con datos diarios, en la columna AS.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3, </a:t>
            </a:r>
            <a:r>
              <a:rPr lang="es-MX" b="1" dirty="0">
                <a:solidFill>
                  <a:srgbClr val="FF5D5D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AB incluye una regla adicional que define la estrategia: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si el precio de cierre de la franja horaria evaluada es mayor/menor que el precio máximo/mínimo de la franja de días en las que se está evaluando el fractal; entonces la señal es "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buy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/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"; de lo contrario, sigue la Señal 2 (t-1).</a:t>
            </a: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793750" lvl="1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b="1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Señal definitiva: 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 la columna AC se define la señal después de “emparejar” la Señal 1 y la Señal 3, cuando coinciden da como producto la señal a tener en cuenta para operar, si no son iguales se deja vacío.</a:t>
            </a:r>
          </a:p>
        </p:txBody>
      </p:sp>
    </p:spTree>
    <p:extLst>
      <p:ext uri="{BB962C8B-B14F-4D97-AF65-F5344CB8AC3E}">
        <p14:creationId xmlns:p14="http://schemas.microsoft.com/office/powerpoint/2010/main" val="133837294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14394</TotalTime>
  <Words>5054</Words>
  <Application>Microsoft Office PowerPoint</Application>
  <PresentationFormat>On-screen Show (16:9)</PresentationFormat>
  <Paragraphs>598</Paragraphs>
  <Slides>26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Open Sans</vt:lpstr>
      <vt:lpstr>Arial</vt:lpstr>
      <vt:lpstr>Montserrat</vt:lpstr>
      <vt:lpstr>Montserrat Medium</vt:lpstr>
      <vt:lpstr>Sales Meeting by Slidesgo</vt:lpstr>
      <vt:lpstr>Proyecto de análisis de datos: reunión de seguimiento.</vt:lpstr>
      <vt:lpstr>Agenda</vt:lpstr>
      <vt:lpstr>PowerPoint Presentation</vt:lpstr>
      <vt:lpstr>PowerPoint Presentation</vt:lpstr>
      <vt:lpstr>1. Cronograma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Siguiente paso: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Ivan Dario Serrano Guerra</cp:lastModifiedBy>
  <cp:revision>282</cp:revision>
  <dcterms:modified xsi:type="dcterms:W3CDTF">2021-03-13T22:52:44Z</dcterms:modified>
</cp:coreProperties>
</file>