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401" r:id="rId2"/>
    <p:sldId id="402" r:id="rId3"/>
    <p:sldId id="416" r:id="rId4"/>
    <p:sldId id="419" r:id="rId5"/>
    <p:sldId id="361" r:id="rId6"/>
    <p:sldId id="422" r:id="rId7"/>
    <p:sldId id="417" r:id="rId8"/>
    <p:sldId id="437" r:id="rId9"/>
    <p:sldId id="429" r:id="rId10"/>
    <p:sldId id="430" r:id="rId11"/>
    <p:sldId id="413" r:id="rId12"/>
    <p:sldId id="435" r:id="rId13"/>
    <p:sldId id="426" r:id="rId14"/>
    <p:sldId id="434" r:id="rId15"/>
    <p:sldId id="427" r:id="rId16"/>
    <p:sldId id="433" r:id="rId17"/>
    <p:sldId id="428" r:id="rId18"/>
    <p:sldId id="431" r:id="rId19"/>
    <p:sldId id="423" r:id="rId20"/>
    <p:sldId id="432" r:id="rId21"/>
    <p:sldId id="424" r:id="rId22"/>
    <p:sldId id="436" r:id="rId23"/>
    <p:sldId id="425" r:id="rId24"/>
    <p:sldId id="400" r:id="rId25"/>
    <p:sldId id="404" r:id="rId26"/>
    <p:sldId id="371" r:id="rId27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Montserrat Medium" panose="020B060402020202020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336699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90" d="100"/>
          <a:sy n="90" d="100"/>
        </p:scale>
        <p:origin x="6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1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B3395E-CAF8-4E71-B99B-94A61F18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77" y="1445001"/>
            <a:ext cx="4537762" cy="2664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E4C30A-ADC3-4345-BA6A-1753A41E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" y="1445001"/>
            <a:ext cx="4537763" cy="2664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5C39EF5-652F-4A61-AB60-E56478C5AF0A}"/>
              </a:ext>
            </a:extLst>
          </p:cNvPr>
          <p:cNvSpPr txBox="1">
            <a:spLocks/>
          </p:cNvSpPr>
          <p:nvPr/>
        </p:nvSpPr>
        <p:spPr>
          <a:xfrm>
            <a:off x="713224" y="539500"/>
            <a:ext cx="6867789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ECH: la estrategia óptima es I2R8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343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4" y="93462"/>
            <a:ext cx="7979364" cy="521100"/>
          </a:xfrm>
        </p:spPr>
        <p:txBody>
          <a:bodyPr/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Fase 1 - </a:t>
            </a:r>
            <a:r>
              <a:rPr lang="es-CO" dirty="0" err="1"/>
              <a:t>Backtest</a:t>
            </a:r>
            <a:r>
              <a:rPr lang="es-CO" dirty="0"/>
              <a:t> de estrategias actuales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0E78F0-1912-4152-8C0A-110035FD2B89}"/>
              </a:ext>
            </a:extLst>
          </p:cNvPr>
          <p:cNvGraphicFramePr>
            <a:graphicFrameLocks noGrp="1"/>
          </p:cNvGraphicFramePr>
          <p:nvPr/>
        </p:nvGraphicFramePr>
        <p:xfrm>
          <a:off x="135622" y="1192273"/>
          <a:ext cx="8905288" cy="202024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658572">
                  <a:extLst>
                    <a:ext uri="{9D8B030D-6E8A-4147-A177-3AD203B41FA5}">
                      <a16:colId xmlns:a16="http://schemas.microsoft.com/office/drawing/2014/main" val="3895943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084863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77804318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1185944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1795664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060991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75260679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12708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4387531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2464029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4494131"/>
                    </a:ext>
                  </a:extLst>
                </a:gridCol>
              </a:tblGrid>
              <a:tr h="659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ETF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Proveedor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Apalancamiento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Temporalidad </a:t>
                      </a:r>
                      <a:b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</a:br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de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Dirección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Índice de referencia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inicial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final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Franja horaria permitida para negociar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819951238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TQQQ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ProShares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Nasdaq 100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04/01/2016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4:00:00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5682736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TNA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2000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02/01/2014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093270522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FAZ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Bear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1000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15/01/2015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12/02/2021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452748577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SPXL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S&amp;P 500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05/01/2015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391516834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7CE4F2E-75D3-4C97-A989-E0D4628C9B9C}"/>
              </a:ext>
            </a:extLst>
          </p:cNvPr>
          <p:cNvGraphicFramePr>
            <a:graphicFrameLocks noGrp="1"/>
          </p:cNvGraphicFramePr>
          <p:nvPr/>
        </p:nvGraphicFramePr>
        <p:xfrm>
          <a:off x="135622" y="3680138"/>
          <a:ext cx="5524500" cy="107550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1116317">
                  <a:extLst>
                    <a:ext uri="{9D8B030D-6E8A-4147-A177-3AD203B41FA5}">
                      <a16:colId xmlns:a16="http://schemas.microsoft.com/office/drawing/2014/main" val="672008146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496544048"/>
                    </a:ext>
                  </a:extLst>
                </a:gridCol>
                <a:gridCol w="951406">
                  <a:extLst>
                    <a:ext uri="{9D8B030D-6E8A-4147-A177-3AD203B41FA5}">
                      <a16:colId xmlns:a16="http://schemas.microsoft.com/office/drawing/2014/main" val="2629658399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215754613"/>
                    </a:ext>
                  </a:extLst>
                </a:gridCol>
                <a:gridCol w="875294">
                  <a:extLst>
                    <a:ext uri="{9D8B030D-6E8A-4147-A177-3AD203B41FA5}">
                      <a16:colId xmlns:a16="http://schemas.microsoft.com/office/drawing/2014/main" val="168973729"/>
                    </a:ext>
                  </a:extLst>
                </a:gridCol>
                <a:gridCol w="1078261">
                  <a:extLst>
                    <a:ext uri="{9D8B030D-6E8A-4147-A177-3AD203B41FA5}">
                      <a16:colId xmlns:a16="http://schemas.microsoft.com/office/drawing/2014/main" val="278727527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Monedas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inicial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final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Franja horaria permitida para negociar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2099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Bitcoin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12378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Ethereum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4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0D9936-D54F-4CA3-99B2-9537FD32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5D8B1F1-99FC-483C-8E12-7FB65988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SPXL: la estrategia óptima es I8R7</a:t>
            </a:r>
          </a:p>
        </p:txBody>
      </p:sp>
    </p:spTree>
    <p:extLst>
      <p:ext uri="{BB962C8B-B14F-4D97-AF65-F5344CB8AC3E}">
        <p14:creationId xmlns:p14="http://schemas.microsoft.com/office/powerpoint/2010/main" val="119785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CBA20D-386A-410F-B221-386849C4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" y="1489325"/>
            <a:ext cx="4537761" cy="2664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2831DD-964E-4039-AE29-23D86944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23" y="1489325"/>
            <a:ext cx="4537761" cy="2664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C61FE79-202D-4292-BE15-6B0CDBEA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SPXL: la estrategia óptima es I8R7</a:t>
            </a:r>
          </a:p>
        </p:txBody>
      </p:sp>
    </p:spTree>
    <p:extLst>
      <p:ext uri="{BB962C8B-B14F-4D97-AF65-F5344CB8AC3E}">
        <p14:creationId xmlns:p14="http://schemas.microsoft.com/office/powerpoint/2010/main" val="71400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BD0D30-8E28-4B13-B539-83EF447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27A3609-E4A0-4344-B5CA-075417D6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TNA: la estrategia óptima es I5R9</a:t>
            </a:r>
          </a:p>
        </p:txBody>
      </p:sp>
    </p:spTree>
    <p:extLst>
      <p:ext uri="{BB962C8B-B14F-4D97-AF65-F5344CB8AC3E}">
        <p14:creationId xmlns:p14="http://schemas.microsoft.com/office/powerpoint/2010/main" val="234638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B43428-5BEC-4FCA-AF92-54BE4C23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" y="1517800"/>
            <a:ext cx="4537761" cy="2664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AFDAFE-DDD3-4117-B7A6-E6A97886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079" y="1524777"/>
            <a:ext cx="4537761" cy="2664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649A574-4E07-4B80-B0AC-CCD70EB8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TNA: la estrategia óptima es I5R9</a:t>
            </a:r>
          </a:p>
        </p:txBody>
      </p:sp>
    </p:spTree>
    <p:extLst>
      <p:ext uri="{BB962C8B-B14F-4D97-AF65-F5344CB8AC3E}">
        <p14:creationId xmlns:p14="http://schemas.microsoft.com/office/powerpoint/2010/main" val="382122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290D-915F-4195-8E13-96F3AC29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TQQQ: la estrategia óptima es I1R5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2F3DF-1D07-482B-881D-EE38DA95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28"/>
            <a:ext cx="9144000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6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A6EAF7-8967-4DC3-9892-5628F585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" y="1236467"/>
            <a:ext cx="4534687" cy="26621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2C670DD-F6D3-418B-878F-C1404232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52" y="1282655"/>
            <a:ext cx="4537762" cy="2664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4FD2DEC-EEDC-46EF-B589-000D2BD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7590803" cy="521100"/>
          </a:xfrm>
        </p:spPr>
        <p:txBody>
          <a:bodyPr/>
          <a:lstStyle/>
          <a:p>
            <a:r>
              <a:rPr lang="es-CO" dirty="0"/>
              <a:t>TQQQ: la estrategia óptima es I1R5</a:t>
            </a:r>
          </a:p>
        </p:txBody>
      </p:sp>
    </p:spTree>
    <p:extLst>
      <p:ext uri="{BB962C8B-B14F-4D97-AF65-F5344CB8AC3E}">
        <p14:creationId xmlns:p14="http://schemas.microsoft.com/office/powerpoint/2010/main" val="340241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1ABDA-41A2-4AC3-B101-D216E97E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909780" cy="521100"/>
          </a:xfrm>
        </p:spPr>
        <p:txBody>
          <a:bodyPr/>
          <a:lstStyle/>
          <a:p>
            <a:r>
              <a:rPr lang="es-CO" dirty="0"/>
              <a:t>BITCOIN: la estrategia óptima es I5R5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C27D4B-D409-4F50-B5C4-CD155DBC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863"/>
            <a:ext cx="9144000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1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0A236D-337E-49D1-AEC1-E22FF569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344021"/>
            <a:ext cx="4284617" cy="3114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DC5F3C-64C3-4569-9B8F-959821AF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31" y="1344020"/>
            <a:ext cx="4794069" cy="31146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E4C60A8-94D2-4937-B570-C7629A7A0DE1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90978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BITCOIN: la estrategia óptima es I5R5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354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Réplica ETF ECH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Fase 1 - </a:t>
            </a:r>
            <a:r>
              <a:rPr lang="es-CO" dirty="0" err="1"/>
              <a:t>Backtest</a:t>
            </a:r>
            <a:r>
              <a:rPr lang="es-CO" dirty="0"/>
              <a:t> de estrategias actuales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19392-B75C-4B76-B0AB-32A4EB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239928" cy="521100"/>
          </a:xfrm>
        </p:spPr>
        <p:txBody>
          <a:bodyPr/>
          <a:lstStyle/>
          <a:p>
            <a:r>
              <a:rPr lang="es-CO" dirty="0"/>
              <a:t>ETHEREUM: la estrategia óptima es I5R6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8AB16-8075-4AB1-9BB5-AE87BCED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702"/>
            <a:ext cx="9144000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188F21-7D9E-4DC7-937E-196600C1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3" y="1374089"/>
            <a:ext cx="4483626" cy="26322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551829-AC89-45E9-82F9-42408C0D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54" y="1374088"/>
            <a:ext cx="4483627" cy="263221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862BD1C-D00D-43EC-8490-F837A8CB3BA9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239928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ETHEREUM: la estrategia óptima es I5R6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112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A74BA-31E4-47A1-A87F-CA17957A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12"/>
            <a:ext cx="9144000" cy="305307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7BB0720-C6FC-4933-9BCF-B4CCCDE4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239928" cy="521100"/>
          </a:xfrm>
        </p:spPr>
        <p:txBody>
          <a:bodyPr/>
          <a:lstStyle/>
          <a:p>
            <a:r>
              <a:rPr lang="es-CO" dirty="0"/>
              <a:t>FAZ: la estrategia óptima es I9R9</a:t>
            </a:r>
          </a:p>
        </p:txBody>
      </p:sp>
    </p:spTree>
    <p:extLst>
      <p:ext uri="{BB962C8B-B14F-4D97-AF65-F5344CB8AC3E}">
        <p14:creationId xmlns:p14="http://schemas.microsoft.com/office/powerpoint/2010/main" val="179314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ECC001-FC84-4672-BE89-9F018B4C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" y="1312123"/>
            <a:ext cx="4537761" cy="2664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166F04-61B4-4FAC-AFFB-97DB783A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81" y="1312123"/>
            <a:ext cx="4537761" cy="2664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98895AF-3371-4565-9D49-AE405F22E2AB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239928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FAZ: la estrategia óptima es I9R9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544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979810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04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bases de </a:t>
            </a:r>
            <a:r>
              <a:rPr lang="en-US" b="1" u="sng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Rf y T.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Inicio Fase 2:  “optimización de estrategias actuales “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parámetros SL, TP y apalancamiento en estrategias actuales.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 datos de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pre-market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post-market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no tienen la periodicidad de 30 minutos en todas las bases de datos.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0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replicando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replicando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la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indent="-342900">
                <a:lnSpc>
                  <a:spcPct val="115000"/>
                </a:lnSpc>
                <a:buFont typeface="+mj-lt"/>
                <a:buAutoNum type="arabicPeriod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señal.</a:t>
              </a:r>
            </a:p>
            <a:p>
              <a:pPr marL="342900" indent="-342900">
                <a:lnSpc>
                  <a:spcPct val="115000"/>
                </a:lnSpc>
                <a:buFont typeface="+mj-lt"/>
                <a:buAutoNum type="arabicPeriod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253564" y="2057126"/>
              <a:ext cx="2647506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(9 fractales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combinados con 9 diarios) que siguen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99;p38">
            <a:extLst>
              <a:ext uri="{FF2B5EF4-FFF2-40B4-BE49-F238E27FC236}">
                <a16:creationId xmlns:a16="http://schemas.microsoft.com/office/drawing/2014/main" id="{AD5B967F-660C-413C-911C-1DA9D580ED03}"/>
              </a:ext>
            </a:extLst>
          </p:cNvPr>
          <p:cNvSpPr/>
          <p:nvPr/>
        </p:nvSpPr>
        <p:spPr>
          <a:xfrm>
            <a:off x="8646752" y="3272430"/>
            <a:ext cx="450849" cy="393600"/>
          </a:xfrm>
          <a:prstGeom prst="homePlate">
            <a:avLst>
              <a:gd name="adj" fmla="val 32030"/>
            </a:avLst>
          </a:prstGeom>
          <a:solidFill>
            <a:srgbClr val="FF5D5D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89;p38">
            <a:extLst>
              <a:ext uri="{FF2B5EF4-FFF2-40B4-BE49-F238E27FC236}">
                <a16:creationId xmlns:a16="http://schemas.microsoft.com/office/drawing/2014/main" id="{4EF6C1B2-FB98-4CCD-906D-EDF141661E4A}"/>
              </a:ext>
            </a:extLst>
          </p:cNvPr>
          <p:cNvSpPr/>
          <p:nvPr/>
        </p:nvSpPr>
        <p:spPr>
          <a:xfrm>
            <a:off x="7725679" y="3272430"/>
            <a:ext cx="9142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>
              <a:defRPr/>
            </a:pPr>
            <a:r>
              <a:rPr lang="en-US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Selección de estrategia</a:t>
            </a:r>
            <a:endParaRPr kumimoji="0" lang="es-CO" sz="9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1" name="Google Shape;390;p38">
            <a:extLst>
              <a:ext uri="{FF2B5EF4-FFF2-40B4-BE49-F238E27FC236}">
                <a16:creationId xmlns:a16="http://schemas.microsoft.com/office/drawing/2014/main" id="{749A2479-CA45-470D-A938-C9C46262BFF1}"/>
              </a:ext>
            </a:extLst>
          </p:cNvPr>
          <p:cNvSpPr/>
          <p:nvPr/>
        </p:nvSpPr>
        <p:spPr>
          <a:xfrm>
            <a:off x="7065596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&amp; 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2" name="Google Shape;391;p38">
            <a:extLst>
              <a:ext uri="{FF2B5EF4-FFF2-40B4-BE49-F238E27FC236}">
                <a16:creationId xmlns:a16="http://schemas.microsoft.com/office/drawing/2014/main" id="{760F118C-8A3C-4032-82E1-9F68A1D92308}"/>
              </a:ext>
            </a:extLst>
          </p:cNvPr>
          <p:cNvSpPr/>
          <p:nvPr/>
        </p:nvSpPr>
        <p:spPr>
          <a:xfrm>
            <a:off x="6024512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Registro</a:t>
            </a:r>
          </a:p>
          <a:p>
            <a:pPr lvl="0" algn="ct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decisión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3" name="Google Shape;392;p38">
            <a:extLst>
              <a:ext uri="{FF2B5EF4-FFF2-40B4-BE49-F238E27FC236}">
                <a16:creationId xmlns:a16="http://schemas.microsoft.com/office/drawing/2014/main" id="{18504E9F-9B6C-4546-8BFC-8DEEE6F833CF}"/>
              </a:ext>
            </a:extLst>
          </p:cNvPr>
          <p:cNvSpPr/>
          <p:nvPr/>
        </p:nvSpPr>
        <p:spPr>
          <a:xfrm>
            <a:off x="5364428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Posición &amp; Valoración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4" name="Google Shape;393;p38">
            <a:extLst>
              <a:ext uri="{FF2B5EF4-FFF2-40B4-BE49-F238E27FC236}">
                <a16:creationId xmlns:a16="http://schemas.microsoft.com/office/drawing/2014/main" id="{E232FBDA-B279-41D8-857B-72A90880A803}"/>
              </a:ext>
            </a:extLst>
          </p:cNvPr>
          <p:cNvSpPr/>
          <p:nvPr/>
        </p:nvSpPr>
        <p:spPr>
          <a:xfrm>
            <a:off x="4323344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Ejecución   de órdenes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Google Shape;394;p38">
            <a:extLst>
              <a:ext uri="{FF2B5EF4-FFF2-40B4-BE49-F238E27FC236}">
                <a16:creationId xmlns:a16="http://schemas.microsoft.com/office/drawing/2014/main" id="{EB04A8ED-2FE7-4C0F-8053-3CB2D7882E7A}"/>
              </a:ext>
            </a:extLst>
          </p:cNvPr>
          <p:cNvSpPr/>
          <p:nvPr/>
        </p:nvSpPr>
        <p:spPr>
          <a:xfrm>
            <a:off x="3663259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Cálculo SIF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Google Shape;395;p38">
            <a:extLst>
              <a:ext uri="{FF2B5EF4-FFF2-40B4-BE49-F238E27FC236}">
                <a16:creationId xmlns:a16="http://schemas.microsoft.com/office/drawing/2014/main" id="{6A4FB04D-BF37-4733-B5C3-173F0F797D76}"/>
              </a:ext>
            </a:extLst>
          </p:cNvPr>
          <p:cNvSpPr/>
          <p:nvPr/>
        </p:nvSpPr>
        <p:spPr>
          <a:xfrm>
            <a:off x="2879156" y="3272430"/>
            <a:ext cx="9469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F. diarios de referencia</a:t>
            </a:r>
          </a:p>
        </p:txBody>
      </p:sp>
      <p:sp>
        <p:nvSpPr>
          <p:cNvPr id="27" name="Google Shape;396;p38">
            <a:extLst>
              <a:ext uri="{FF2B5EF4-FFF2-40B4-BE49-F238E27FC236}">
                <a16:creationId xmlns:a16="http://schemas.microsoft.com/office/drawing/2014/main" id="{D77DBADA-995D-47A1-B4FE-CB27BFB0087E}"/>
              </a:ext>
            </a:extLst>
          </p:cNvPr>
          <p:cNvSpPr/>
          <p:nvPr/>
        </p:nvSpPr>
        <p:spPr>
          <a:xfrm>
            <a:off x="2218005" y="3272430"/>
            <a:ext cx="825844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Vela diaria y F. diarios</a:t>
            </a:r>
          </a:p>
        </p:txBody>
      </p:sp>
      <p:sp>
        <p:nvSpPr>
          <p:cNvPr id="28" name="Google Shape;397;p38">
            <a:extLst>
              <a:ext uri="{FF2B5EF4-FFF2-40B4-BE49-F238E27FC236}">
                <a16:creationId xmlns:a16="http://schemas.microsoft.com/office/drawing/2014/main" id="{679BB8F8-A331-4D58-97E0-363E695EC39F}"/>
              </a:ext>
            </a:extLst>
          </p:cNvPr>
          <p:cNvSpPr/>
          <p:nvPr/>
        </p:nvSpPr>
        <p:spPr>
          <a:xfrm>
            <a:off x="1347083" y="3272430"/>
            <a:ext cx="98451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F. </a:t>
            </a:r>
            <a:r>
              <a:rPr kumimoji="0" lang="es-CO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9" name="Google Shape;398;p38">
            <a:extLst>
              <a:ext uri="{FF2B5EF4-FFF2-40B4-BE49-F238E27FC236}">
                <a16:creationId xmlns:a16="http://schemas.microsoft.com/office/drawing/2014/main" id="{10FABA4E-8F64-4725-9D72-955FDCBFEA3D}"/>
              </a:ext>
            </a:extLst>
          </p:cNvPr>
          <p:cNvSpPr/>
          <p:nvPr/>
        </p:nvSpPr>
        <p:spPr>
          <a:xfrm>
            <a:off x="641923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Cargue</a:t>
            </a:r>
          </a:p>
        </p:txBody>
      </p:sp>
      <p:sp>
        <p:nvSpPr>
          <p:cNvPr id="30" name="Google Shape;399;p38">
            <a:extLst>
              <a:ext uri="{FF2B5EF4-FFF2-40B4-BE49-F238E27FC236}">
                <a16:creationId xmlns:a16="http://schemas.microsoft.com/office/drawing/2014/main" id="{1A7748EE-3725-48AF-AF40-632B4FD401E2}"/>
              </a:ext>
            </a:extLst>
          </p:cNvPr>
          <p:cNvSpPr/>
          <p:nvPr/>
        </p:nvSpPr>
        <p:spPr>
          <a:xfrm>
            <a:off x="31043" y="3272430"/>
            <a:ext cx="4500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cxnSp>
        <p:nvCxnSpPr>
          <p:cNvPr id="31" name="Google Shape;400;p38">
            <a:extLst>
              <a:ext uri="{FF2B5EF4-FFF2-40B4-BE49-F238E27FC236}">
                <a16:creationId xmlns:a16="http://schemas.microsoft.com/office/drawing/2014/main" id="{D5C55587-007F-4405-8601-D3F79406EC13}"/>
              </a:ext>
            </a:extLst>
          </p:cNvPr>
          <p:cNvCxnSpPr>
            <a:cxnSpLocks/>
          </p:cNvCxnSpPr>
          <p:nvPr/>
        </p:nvCxnSpPr>
        <p:spPr>
          <a:xfrm rot="10800000">
            <a:off x="88715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" name="Google Shape;401;p38">
            <a:extLst>
              <a:ext uri="{FF2B5EF4-FFF2-40B4-BE49-F238E27FC236}">
                <a16:creationId xmlns:a16="http://schemas.microsoft.com/office/drawing/2014/main" id="{AE8CC691-69BB-4591-8BD0-D7D853328077}"/>
              </a:ext>
            </a:extLst>
          </p:cNvPr>
          <p:cNvSpPr txBox="1"/>
          <p:nvPr/>
        </p:nvSpPr>
        <p:spPr>
          <a:xfrm>
            <a:off x="533720" y="1871070"/>
            <a:ext cx="711775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Cargue de 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principales estadísticas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intradiarias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de precio y de la tabla de fractales a evaluar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3" name="Google Shape;402;p38">
            <a:extLst>
              <a:ext uri="{FF2B5EF4-FFF2-40B4-BE49-F238E27FC236}">
                <a16:creationId xmlns:a16="http://schemas.microsoft.com/office/drawing/2014/main" id="{F66A8AF5-4262-4F07-A012-3FE6DF79CDD1}"/>
              </a:ext>
            </a:extLst>
          </p:cNvPr>
          <p:cNvCxnSpPr>
            <a:cxnSpLocks/>
          </p:cNvCxnSpPr>
          <p:nvPr/>
        </p:nvCxnSpPr>
        <p:spPr>
          <a:xfrm rot="10800000">
            <a:off x="234661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403;p38">
            <a:extLst>
              <a:ext uri="{FF2B5EF4-FFF2-40B4-BE49-F238E27FC236}">
                <a16:creationId xmlns:a16="http://schemas.microsoft.com/office/drawing/2014/main" id="{6E9E46F6-B014-4B7E-8050-78EEEA11F1FA}"/>
              </a:ext>
            </a:extLst>
          </p:cNvPr>
          <p:cNvSpPr txBox="1"/>
          <p:nvPr/>
        </p:nvSpPr>
        <p:spPr>
          <a:xfrm>
            <a:off x="1382579" y="1871070"/>
            <a:ext cx="1656831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vela diaria y codificación de fractales diarios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5" name="Google Shape;404;p38">
            <a:extLst>
              <a:ext uri="{FF2B5EF4-FFF2-40B4-BE49-F238E27FC236}">
                <a16:creationId xmlns:a16="http://schemas.microsoft.com/office/drawing/2014/main" id="{4CC402A1-02EC-49CB-9B23-59F75609D0F6}"/>
              </a:ext>
            </a:extLst>
          </p:cNvPr>
          <p:cNvCxnSpPr>
            <a:cxnSpLocks/>
          </p:cNvCxnSpPr>
          <p:nvPr/>
        </p:nvCxnSpPr>
        <p:spPr>
          <a:xfrm rot="10800000">
            <a:off x="391062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" name="Google Shape;405;p38">
            <a:extLst>
              <a:ext uri="{FF2B5EF4-FFF2-40B4-BE49-F238E27FC236}">
                <a16:creationId xmlns:a16="http://schemas.microsoft.com/office/drawing/2014/main" id="{916F9486-09C3-452D-9553-44D8F8B6C85F}"/>
              </a:ext>
            </a:extLst>
          </p:cNvPr>
          <p:cNvSpPr txBox="1"/>
          <p:nvPr/>
        </p:nvSpPr>
        <p:spPr>
          <a:xfrm>
            <a:off x="3272916" y="224368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señal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final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7" name="Google Shape;406;p38">
            <a:extLst>
              <a:ext uri="{FF2B5EF4-FFF2-40B4-BE49-F238E27FC236}">
                <a16:creationId xmlns:a16="http://schemas.microsoft.com/office/drawing/2014/main" id="{18BC78FE-A953-49DF-AF8F-189A3F98C7C8}"/>
              </a:ext>
            </a:extLst>
          </p:cNvPr>
          <p:cNvCxnSpPr>
            <a:cxnSpLocks/>
          </p:cNvCxnSpPr>
          <p:nvPr/>
        </p:nvCxnSpPr>
        <p:spPr>
          <a:xfrm rot="10800000">
            <a:off x="5612863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Google Shape;407;p38">
            <a:extLst>
              <a:ext uri="{FF2B5EF4-FFF2-40B4-BE49-F238E27FC236}">
                <a16:creationId xmlns:a16="http://schemas.microsoft.com/office/drawing/2014/main" id="{85E651F0-2B19-496A-A543-EB514A7C3638}"/>
              </a:ext>
            </a:extLst>
          </p:cNvPr>
          <p:cNvSpPr txBox="1"/>
          <p:nvPr/>
        </p:nvSpPr>
        <p:spPr>
          <a:xfrm>
            <a:off x="4792822" y="2180321"/>
            <a:ext cx="1656830" cy="59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Registro de apertura y cierre de posiciones, identificando precio de apertura PA y cierre PC.</a:t>
            </a:r>
          </a:p>
        </p:txBody>
      </p:sp>
      <p:cxnSp>
        <p:nvCxnSpPr>
          <p:cNvPr id="39" name="Google Shape;408;p38">
            <a:extLst>
              <a:ext uri="{FF2B5EF4-FFF2-40B4-BE49-F238E27FC236}">
                <a16:creationId xmlns:a16="http://schemas.microsoft.com/office/drawing/2014/main" id="{38F4F476-77B4-4308-8C33-9FA4004F5D29}"/>
              </a:ext>
            </a:extLst>
          </p:cNvPr>
          <p:cNvCxnSpPr>
            <a:cxnSpLocks/>
          </p:cNvCxnSpPr>
          <p:nvPr/>
        </p:nvCxnSpPr>
        <p:spPr>
          <a:xfrm rot="10800000">
            <a:off x="731509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409;p38">
            <a:extLst>
              <a:ext uri="{FF2B5EF4-FFF2-40B4-BE49-F238E27FC236}">
                <a16:creationId xmlns:a16="http://schemas.microsoft.com/office/drawing/2014/main" id="{C8542D8B-B1DC-4F71-94C2-9D8C69378824}"/>
              </a:ext>
            </a:extLst>
          </p:cNvPr>
          <p:cNvSpPr txBox="1"/>
          <p:nvPr/>
        </p:nvSpPr>
        <p:spPr>
          <a:xfrm>
            <a:off x="6878854" y="2243680"/>
            <a:ext cx="878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de: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diario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 acumulado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Máxima pérdida observada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3" name="Google Shape;412;p38">
            <a:extLst>
              <a:ext uri="{FF2B5EF4-FFF2-40B4-BE49-F238E27FC236}">
                <a16:creationId xmlns:a16="http://schemas.microsoft.com/office/drawing/2014/main" id="{9131EE6F-ED74-4809-8F59-A181EE972AE6}"/>
              </a:ext>
            </a:extLst>
          </p:cNvPr>
          <p:cNvCxnSpPr/>
          <p:nvPr/>
        </p:nvCxnSpPr>
        <p:spPr>
          <a:xfrm rot="10800000">
            <a:off x="155792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413;p38">
            <a:extLst>
              <a:ext uri="{FF2B5EF4-FFF2-40B4-BE49-F238E27FC236}">
                <a16:creationId xmlns:a16="http://schemas.microsoft.com/office/drawing/2014/main" id="{DA753787-CDAA-491E-B717-2D2B3E235B54}"/>
              </a:ext>
            </a:extLst>
          </p:cNvPr>
          <p:cNvSpPr txBox="1"/>
          <p:nvPr/>
        </p:nvSpPr>
        <p:spPr>
          <a:xfrm>
            <a:off x="767624" y="4164630"/>
            <a:ext cx="1579333" cy="88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intradiarios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5" name="Google Shape;414;p38">
            <a:extLst>
              <a:ext uri="{FF2B5EF4-FFF2-40B4-BE49-F238E27FC236}">
                <a16:creationId xmlns:a16="http://schemas.microsoft.com/office/drawing/2014/main" id="{5ADCD642-C584-49E9-AC82-F5121A4A635B}"/>
              </a:ext>
            </a:extLst>
          </p:cNvPr>
          <p:cNvCxnSpPr/>
          <p:nvPr/>
        </p:nvCxnSpPr>
        <p:spPr>
          <a:xfrm rot="10800000">
            <a:off x="324491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" name="Google Shape;415;p38">
            <a:extLst>
              <a:ext uri="{FF2B5EF4-FFF2-40B4-BE49-F238E27FC236}">
                <a16:creationId xmlns:a16="http://schemas.microsoft.com/office/drawing/2014/main" id="{AB54F45A-78F4-4C70-B6DD-8378E828C703}"/>
              </a:ext>
            </a:extLst>
          </p:cNvPr>
          <p:cNvSpPr txBox="1"/>
          <p:nvPr/>
        </p:nvSpPr>
        <p:spPr>
          <a:xfrm>
            <a:off x="2837936" y="4169233"/>
            <a:ext cx="82289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diarios de referencia 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7" name="Google Shape;416;p38">
            <a:extLst>
              <a:ext uri="{FF2B5EF4-FFF2-40B4-BE49-F238E27FC236}">
                <a16:creationId xmlns:a16="http://schemas.microsoft.com/office/drawing/2014/main" id="{6FA3CCDF-9446-479B-B05D-C9E155488977}"/>
              </a:ext>
            </a:extLst>
          </p:cNvPr>
          <p:cNvCxnSpPr/>
          <p:nvPr/>
        </p:nvCxnSpPr>
        <p:spPr>
          <a:xfrm rot="10800000">
            <a:off x="458139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Google Shape;417;p38">
            <a:extLst>
              <a:ext uri="{FF2B5EF4-FFF2-40B4-BE49-F238E27FC236}">
                <a16:creationId xmlns:a16="http://schemas.microsoft.com/office/drawing/2014/main" id="{67BEF0D8-4594-4EE9-891E-439D1E5EE916}"/>
              </a:ext>
            </a:extLst>
          </p:cNvPr>
          <p:cNvSpPr txBox="1"/>
          <p:nvPr/>
        </p:nvSpPr>
        <p:spPr>
          <a:xfrm>
            <a:off x="3836804" y="4164629"/>
            <a:ext cx="1489521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Ejecución de órdenes de acuerdo a decisión de inversión.</a:t>
            </a:r>
          </a:p>
        </p:txBody>
      </p:sp>
      <p:cxnSp>
        <p:nvCxnSpPr>
          <p:cNvPr id="49" name="Google Shape;418;p38">
            <a:extLst>
              <a:ext uri="{FF2B5EF4-FFF2-40B4-BE49-F238E27FC236}">
                <a16:creationId xmlns:a16="http://schemas.microsoft.com/office/drawing/2014/main" id="{6855A957-2EF8-4E1E-8797-CB7BB859F695}"/>
              </a:ext>
            </a:extLst>
          </p:cNvPr>
          <p:cNvCxnSpPr/>
          <p:nvPr/>
        </p:nvCxnSpPr>
        <p:spPr>
          <a:xfrm rot="10800000">
            <a:off x="628362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419;p38">
            <a:extLst>
              <a:ext uri="{FF2B5EF4-FFF2-40B4-BE49-F238E27FC236}">
                <a16:creationId xmlns:a16="http://schemas.microsoft.com/office/drawing/2014/main" id="{1D9B214D-AA18-4FE4-9938-8EF038DA451D}"/>
              </a:ext>
            </a:extLst>
          </p:cNvPr>
          <p:cNvSpPr txBox="1"/>
          <p:nvPr/>
        </p:nvSpPr>
        <p:spPr>
          <a:xfrm>
            <a:off x="5643522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Cálculo de utilidad por </a:t>
            </a:r>
            <a:r>
              <a:rPr kumimoji="0" lang="es-CO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trade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: PC - PA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51" name="Google Shape;420;p38">
            <a:extLst>
              <a:ext uri="{FF2B5EF4-FFF2-40B4-BE49-F238E27FC236}">
                <a16:creationId xmlns:a16="http://schemas.microsoft.com/office/drawing/2014/main" id="{C60BCB5A-3EE7-4353-AF76-8E4D1B74BE73}"/>
              </a:ext>
            </a:extLst>
          </p:cNvPr>
          <p:cNvCxnSpPr>
            <a:cxnSpLocks/>
          </p:cNvCxnSpPr>
          <p:nvPr/>
        </p:nvCxnSpPr>
        <p:spPr>
          <a:xfrm rot="10800000">
            <a:off x="798586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421;p38">
            <a:extLst>
              <a:ext uri="{FF2B5EF4-FFF2-40B4-BE49-F238E27FC236}">
                <a16:creationId xmlns:a16="http://schemas.microsoft.com/office/drawing/2014/main" id="{C30AE72B-3DF4-4C41-B642-06F16FFD9CA8}"/>
              </a:ext>
            </a:extLst>
          </p:cNvPr>
          <p:cNvSpPr txBox="1"/>
          <p:nvPr/>
        </p:nvSpPr>
        <p:spPr>
          <a:xfrm>
            <a:off x="7353501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Selección de estrategia con mayor Retorno acumulado / máxima pérdida observada.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79" name="Google Shape;244;p28">
            <a:extLst>
              <a:ext uri="{FF2B5EF4-FFF2-40B4-BE49-F238E27FC236}">
                <a16:creationId xmlns:a16="http://schemas.microsoft.com/office/drawing/2014/main" id="{615C8BB2-ABB6-4E69-B575-75202A03B88E}"/>
              </a:ext>
            </a:extLst>
          </p:cNvPr>
          <p:cNvSpPr/>
          <p:nvPr/>
        </p:nvSpPr>
        <p:spPr>
          <a:xfrm>
            <a:off x="5632317" y="1204552"/>
            <a:ext cx="1187583" cy="501750"/>
          </a:xfrm>
          <a:prstGeom prst="chevron">
            <a:avLst>
              <a:gd name="adj" fmla="val 50000"/>
            </a:avLst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2" name="Google Shape;247;p28">
            <a:extLst>
              <a:ext uri="{FF2B5EF4-FFF2-40B4-BE49-F238E27FC236}">
                <a16:creationId xmlns:a16="http://schemas.microsoft.com/office/drawing/2014/main" id="{3E68DF5A-3DA1-4B0A-82A7-F9B00666D728}"/>
              </a:ext>
            </a:extLst>
          </p:cNvPr>
          <p:cNvSpPr/>
          <p:nvPr/>
        </p:nvSpPr>
        <p:spPr>
          <a:xfrm>
            <a:off x="2342966" y="1204552"/>
            <a:ext cx="1187583" cy="50175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Raleway"/>
            </a:endParaRPr>
          </a:p>
        </p:txBody>
      </p:sp>
      <p:sp>
        <p:nvSpPr>
          <p:cNvPr id="85" name="Google Shape;250;p28">
            <a:extLst>
              <a:ext uri="{FF2B5EF4-FFF2-40B4-BE49-F238E27FC236}">
                <a16:creationId xmlns:a16="http://schemas.microsoft.com/office/drawing/2014/main" id="{88BE6612-236B-472A-9590-6E9106C2875D}"/>
              </a:ext>
            </a:extLst>
          </p:cNvPr>
          <p:cNvSpPr/>
          <p:nvPr/>
        </p:nvSpPr>
        <p:spPr>
          <a:xfrm>
            <a:off x="2944204" y="1204552"/>
            <a:ext cx="3305700" cy="50175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Proceso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53" name="Picture 2" descr="R Project Concepción - Posts | Facebook">
            <a:extLst>
              <a:ext uri="{FF2B5EF4-FFF2-40B4-BE49-F238E27FC236}">
                <a16:creationId xmlns:a16="http://schemas.microsoft.com/office/drawing/2014/main" id="{0AE59B72-CBEF-4120-8309-28D5827A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60" y="1204553"/>
            <a:ext cx="501750" cy="5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 Project Concepción - Posts | Facebook">
            <a:extLst>
              <a:ext uri="{FF2B5EF4-FFF2-40B4-BE49-F238E27FC236}">
                <a16:creationId xmlns:a16="http://schemas.microsoft.com/office/drawing/2014/main" id="{5BFE3EEC-9D45-444C-AD27-082B3447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16" y="1217118"/>
            <a:ext cx="489184" cy="4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225;p37">
            <a:extLst>
              <a:ext uri="{FF2B5EF4-FFF2-40B4-BE49-F238E27FC236}">
                <a16:creationId xmlns:a16="http://schemas.microsoft.com/office/drawing/2014/main" id="{09F238D9-FDB7-48C8-88CF-4BDCC3A99CA3}"/>
              </a:ext>
            </a:extLst>
          </p:cNvPr>
          <p:cNvSpPr txBox="1">
            <a:spLocks/>
          </p:cNvSpPr>
          <p:nvPr/>
        </p:nvSpPr>
        <p:spPr>
          <a:xfrm>
            <a:off x="713224" y="539500"/>
            <a:ext cx="8224793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1756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e</a:t>
            </a:r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</a:rPr>
              <a:t>structura del código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6A725D-5A57-4C62-8789-D7E5B0E6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0" t="20239" r="47659" b="46665"/>
          <a:stretch/>
        </p:blipFill>
        <p:spPr>
          <a:xfrm>
            <a:off x="214527" y="903288"/>
            <a:ext cx="8714946" cy="3495555"/>
          </a:xfrm>
          <a:prstGeom prst="rect">
            <a:avLst/>
          </a:prstGeom>
          <a:ln>
            <a:solidFill>
              <a:srgbClr val="336699"/>
            </a:solidFill>
          </a:ln>
        </p:spPr>
      </p:pic>
    </p:spTree>
    <p:extLst>
      <p:ext uri="{BB962C8B-B14F-4D97-AF65-F5344CB8AC3E}">
        <p14:creationId xmlns:p14="http://schemas.microsoft.com/office/powerpoint/2010/main" val="32763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r>
              <a:rPr lang="es-CO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Tabla de cargue de resumen de estrategias evaluadas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 o FD (FI o FD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FIRX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FIR, (FIR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39437"/>
              </p:ext>
            </p:extLst>
          </p:nvPr>
        </p:nvGraphicFramePr>
        <p:xfrm>
          <a:off x="54000" y="1057843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solidFill>
                            <a:srgbClr val="FF5D5D"/>
                          </a:solidFill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3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la mejor estrategia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 y serie histórica </a:t>
              </a:r>
              <a:r>
                <a:rPr lang="es-CO" sz="1600" dirty="0" err="1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que siguen el algoritmo de órdenes de acuerdo a la estrategia definida por </a:t>
              </a:r>
              <a:r>
                <a:rPr lang="es-CO" sz="1600" dirty="0" err="1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chemeClr val="bg1">
                      <a:lumMod val="85000"/>
                    </a:schemeClr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15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3EAE9-3A3A-4699-9106-F701E4EA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6867789" cy="521100"/>
          </a:xfrm>
        </p:spPr>
        <p:txBody>
          <a:bodyPr/>
          <a:lstStyle/>
          <a:p>
            <a:r>
              <a:rPr lang="es-CO" dirty="0"/>
              <a:t>ECH: la estrategia óptima es I2R8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15C7377-1210-4D42-8668-ED0EB117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600"/>
            <a:ext cx="9144000" cy="36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515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</TotalTime>
  <Words>1078</Words>
  <Application>Microsoft Office PowerPoint</Application>
  <PresentationFormat>Presentación en pantalla (16:9)</PresentationFormat>
  <Paragraphs>344</Paragraphs>
  <Slides>26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Open Sans</vt:lpstr>
      <vt:lpstr>Montserrat</vt:lpstr>
      <vt:lpstr>Courier New</vt:lpstr>
      <vt:lpstr>Montserrat Medium</vt:lpstr>
      <vt:lpstr>Sales Meeting by Slidesgo</vt:lpstr>
      <vt:lpstr>Proyecto de análisis de datos: reunión de seguimiento.</vt:lpstr>
      <vt:lpstr>Agenda</vt:lpstr>
      <vt:lpstr>Actividades programadas</vt:lpstr>
      <vt:lpstr>Réplica ETF EHT</vt:lpstr>
      <vt:lpstr>Presentación de PowerPoint</vt:lpstr>
      <vt:lpstr>Réplica ETF EHT: estructura del código</vt:lpstr>
      <vt:lpstr>Presentación de PowerPoint</vt:lpstr>
      <vt:lpstr>Réplica ETF EHT</vt:lpstr>
      <vt:lpstr>ECH: la estrategia óptima es I2R8</vt:lpstr>
      <vt:lpstr>Presentación de PowerPoint</vt:lpstr>
      <vt:lpstr>Fase 1 - Backtest de estrategias actuales</vt:lpstr>
      <vt:lpstr>SPXL: la estrategia óptima es I8R7</vt:lpstr>
      <vt:lpstr>SPXL: la estrategia óptima es I8R7</vt:lpstr>
      <vt:lpstr>TNA: la estrategia óptima es I5R9</vt:lpstr>
      <vt:lpstr>TNA: la estrategia óptima es I5R9</vt:lpstr>
      <vt:lpstr>TQQQ: la estrategia óptima es I1R5</vt:lpstr>
      <vt:lpstr>TQQQ: la estrategia óptima es I1R5</vt:lpstr>
      <vt:lpstr>BITCOIN: la estrategia óptima es I5R5</vt:lpstr>
      <vt:lpstr>Presentación de PowerPoint</vt:lpstr>
      <vt:lpstr>ETHEREUM: la estrategia óptima es I5R6</vt:lpstr>
      <vt:lpstr>Presentación de PowerPoint</vt:lpstr>
      <vt:lpstr>FAZ: la estrategia óptima es I9R9</vt:lpstr>
      <vt:lpstr>Presentación de PowerPoint</vt:lpstr>
      <vt:lpstr>Cronograma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180</cp:revision>
  <dcterms:modified xsi:type="dcterms:W3CDTF">2021-03-19T19:44:19Z</dcterms:modified>
</cp:coreProperties>
</file>