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5"/>
  </p:notesMasterIdLst>
  <p:handoutMasterIdLst>
    <p:handoutMasterId r:id="rId16"/>
  </p:handoutMasterIdLst>
  <p:sldIdLst>
    <p:sldId id="401" r:id="rId2"/>
    <p:sldId id="402" r:id="rId3"/>
    <p:sldId id="415" r:id="rId4"/>
    <p:sldId id="416" r:id="rId5"/>
    <p:sldId id="419" r:id="rId6"/>
    <p:sldId id="361" r:id="rId7"/>
    <p:sldId id="422" r:id="rId8"/>
    <p:sldId id="417" r:id="rId9"/>
    <p:sldId id="406" r:id="rId10"/>
    <p:sldId id="410" r:id="rId11"/>
    <p:sldId id="400" r:id="rId12"/>
    <p:sldId id="404" r:id="rId13"/>
    <p:sldId id="371" r:id="rId14"/>
  </p:sldIdLst>
  <p:sldSz cx="9144000" cy="5143500" type="screen16x9"/>
  <p:notesSz cx="6858000" cy="9144000"/>
  <p:embeddedFontLst>
    <p:embeddedFont>
      <p:font typeface="Montserrat" panose="020B0604020202020204" charset="0"/>
      <p:regular r:id="rId17"/>
      <p:bold r:id="rId18"/>
      <p:italic r:id="rId19"/>
      <p:boldItalic r:id="rId20"/>
    </p:embeddedFont>
    <p:embeddedFont>
      <p:font typeface="Montserrat Medium" panose="020B0604020202020204" charset="0"/>
      <p:regular r:id="rId21"/>
      <p:bold r:id="rId22"/>
      <p:italic r:id="rId23"/>
      <p:boldItalic r:id="rId24"/>
    </p:embeddedFont>
    <p:embeddedFont>
      <p:font typeface="Open Sans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Dario Serrano Guerra" initials="IDSG" lastIdx="1" clrIdx="0">
    <p:extLst>
      <p:ext uri="{19B8F6BF-5375-455C-9EA6-DF929625EA0E}">
        <p15:presenceInfo xmlns:p15="http://schemas.microsoft.com/office/powerpoint/2012/main" userId="S::Iserrano@fogafin.gov.co::322e5773-4a5b-40d8-a412-4659f13908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FF5D5D"/>
    <a:srgbClr val="FF9933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726A9D-E0CB-4EF1-A61A-D68CCAF3E86F}">
  <a:tblStyle styleId="{26726A9D-E0CB-4EF1-A61A-D68CCAF3E8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2578" autoAdjust="0"/>
  </p:normalViewPr>
  <p:slideViewPr>
    <p:cSldViewPr snapToGrid="0">
      <p:cViewPr varScale="1">
        <p:scale>
          <a:sx n="90" d="100"/>
          <a:sy n="90" d="100"/>
        </p:scale>
        <p:origin x="67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33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29D96E-5537-4D51-9A8C-ECC02EA1FC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80C74-6D6E-4042-A80A-9A947C74BC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96DD2-7C55-401B-B490-511405823B8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7169F-DC22-46F3-A8E4-7D82884D23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F6BE1-CAF5-4EF5-B52C-E3EB68125B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3A351-F6D7-4491-BB2C-32B50DC05C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26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172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117dff702_0_15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117dff702_0_15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28575"/>
            <a:ext cx="3858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9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41925"/>
            <a:ext cx="38589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8" name="Google Shape;11;p2">
            <a:extLst>
              <a:ext uri="{FF2B5EF4-FFF2-40B4-BE49-F238E27FC236}">
                <a16:creationId xmlns:a16="http://schemas.microsoft.com/office/drawing/2014/main" id="{0E1FBAAD-FA0F-4292-8CA0-0D28FC01223E}"/>
              </a:ext>
            </a:extLst>
          </p:cNvPr>
          <p:cNvSpPr/>
          <p:nvPr userDrawn="1"/>
        </p:nvSpPr>
        <p:spPr>
          <a:xfrm>
            <a:off x="5938246" y="4053622"/>
            <a:ext cx="7218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;p2">
            <a:extLst>
              <a:ext uri="{FF2B5EF4-FFF2-40B4-BE49-F238E27FC236}">
                <a16:creationId xmlns:a16="http://schemas.microsoft.com/office/drawing/2014/main" id="{01499C51-A87E-4A48-BB30-D8F1966753EB}"/>
              </a:ext>
            </a:extLst>
          </p:cNvPr>
          <p:cNvSpPr/>
          <p:nvPr userDrawn="1"/>
        </p:nvSpPr>
        <p:spPr>
          <a:xfrm>
            <a:off x="6659861" y="4053622"/>
            <a:ext cx="7218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029AC340-AA63-4E50-9710-6F61F078A541}"/>
              </a:ext>
            </a:extLst>
          </p:cNvPr>
          <p:cNvSpPr/>
          <p:nvPr userDrawn="1"/>
        </p:nvSpPr>
        <p:spPr>
          <a:xfrm>
            <a:off x="-1" y="4053622"/>
            <a:ext cx="7218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6080D48B-B370-4AF7-BE56-C20DF3620016}"/>
              </a:ext>
            </a:extLst>
          </p:cNvPr>
          <p:cNvSpPr/>
          <p:nvPr userDrawn="1"/>
        </p:nvSpPr>
        <p:spPr>
          <a:xfrm>
            <a:off x="721425" y="4053622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  <p15:guide id="2" pos="5760">
          <p15:clr>
            <a:srgbClr val="FA7B17"/>
          </p15:clr>
        </p15:guide>
        <p15:guide id="3" pos="449">
          <p15:clr>
            <a:srgbClr val="FA7B17"/>
          </p15:clr>
        </p15:guide>
        <p15:guide id="4" pos="5311">
          <p15:clr>
            <a:srgbClr val="FA7B17"/>
          </p15:clr>
        </p15:guide>
        <p15:guide id="5" orient="horz" pos="1620">
          <p15:clr>
            <a:srgbClr val="FA7B17"/>
          </p15:clr>
        </p15:guide>
        <p15:guide id="6" orient="horz" pos="340">
          <p15:clr>
            <a:srgbClr val="FA7B17"/>
          </p15:clr>
        </p15:guide>
        <p15:guide id="7" orient="horz">
          <p15:clr>
            <a:srgbClr val="FA7B17"/>
          </p15:clr>
        </p15:guide>
        <p15:guide id="8" orient="horz" pos="2903">
          <p15:clr>
            <a:srgbClr val="FA7B17"/>
          </p15:clr>
        </p15:guide>
        <p15:guide id="9" orient="horz" pos="3237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589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" name="Google Shape;73;p10">
            <a:extLst>
              <a:ext uri="{FF2B5EF4-FFF2-40B4-BE49-F238E27FC236}">
                <a16:creationId xmlns:a16="http://schemas.microsoft.com/office/drawing/2014/main" id="{E125DFDF-1004-496B-9010-D96CD3847D62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4;p10">
            <a:extLst>
              <a:ext uri="{FF2B5EF4-FFF2-40B4-BE49-F238E27FC236}">
                <a16:creationId xmlns:a16="http://schemas.microsoft.com/office/drawing/2014/main" id="{6A88AA71-AD70-4938-8602-F31F6FD503CF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5;p10">
            <a:extLst>
              <a:ext uri="{FF2B5EF4-FFF2-40B4-BE49-F238E27FC236}">
                <a16:creationId xmlns:a16="http://schemas.microsoft.com/office/drawing/2014/main" id="{C65B6263-7BDE-4220-A8AA-424833FF1644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6;p10">
            <a:extLst>
              <a:ext uri="{FF2B5EF4-FFF2-40B4-BE49-F238E27FC236}">
                <a16:creationId xmlns:a16="http://schemas.microsoft.com/office/drawing/2014/main" id="{D9DCA355-87BB-4D1A-8A27-B9DCD3E21BEA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21475" y="1437100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2"/>
          </p:nvPr>
        </p:nvSpPr>
        <p:spPr>
          <a:xfrm>
            <a:off x="3121475" y="1682363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3"/>
          </p:nvPr>
        </p:nvSpPr>
        <p:spPr>
          <a:xfrm>
            <a:off x="5961775" y="1437100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4"/>
          </p:nvPr>
        </p:nvSpPr>
        <p:spPr>
          <a:xfrm>
            <a:off x="5961775" y="1682350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5"/>
          </p:nvPr>
        </p:nvSpPr>
        <p:spPr>
          <a:xfrm>
            <a:off x="3121475" y="3585512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6"/>
          </p:nvPr>
        </p:nvSpPr>
        <p:spPr>
          <a:xfrm>
            <a:off x="3121475" y="3830776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7"/>
          </p:nvPr>
        </p:nvSpPr>
        <p:spPr>
          <a:xfrm>
            <a:off x="5961775" y="3585522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8"/>
          </p:nvPr>
        </p:nvSpPr>
        <p:spPr>
          <a:xfrm>
            <a:off x="5961775" y="3830772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9" hasCustomPrompt="1"/>
          </p:nvPr>
        </p:nvSpPr>
        <p:spPr>
          <a:xfrm>
            <a:off x="31214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13" hasCustomPrompt="1"/>
          </p:nvPr>
        </p:nvSpPr>
        <p:spPr>
          <a:xfrm>
            <a:off x="3121475" y="266638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14" hasCustomPrompt="1"/>
          </p:nvPr>
        </p:nvSpPr>
        <p:spPr>
          <a:xfrm>
            <a:off x="59617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15" hasCustomPrompt="1"/>
          </p:nvPr>
        </p:nvSpPr>
        <p:spPr>
          <a:xfrm>
            <a:off x="5961775" y="266638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73;p10">
            <a:extLst>
              <a:ext uri="{FF2B5EF4-FFF2-40B4-BE49-F238E27FC236}">
                <a16:creationId xmlns:a16="http://schemas.microsoft.com/office/drawing/2014/main" id="{C314E293-4659-4F95-839E-02617F516747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4;p10">
            <a:extLst>
              <a:ext uri="{FF2B5EF4-FFF2-40B4-BE49-F238E27FC236}">
                <a16:creationId xmlns:a16="http://schemas.microsoft.com/office/drawing/2014/main" id="{BB207C7E-CBCB-4E82-9DBE-2ADD97E5AED3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5;p10">
            <a:extLst>
              <a:ext uri="{FF2B5EF4-FFF2-40B4-BE49-F238E27FC236}">
                <a16:creationId xmlns:a16="http://schemas.microsoft.com/office/drawing/2014/main" id="{D56A39A8-85FA-4070-BBC4-9B758166744B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6;p10">
            <a:extLst>
              <a:ext uri="{FF2B5EF4-FFF2-40B4-BE49-F238E27FC236}">
                <a16:creationId xmlns:a16="http://schemas.microsoft.com/office/drawing/2014/main" id="{DC630C3F-4C96-4AF8-9BEE-194CA0650BB6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bg>
      <p:bgPr>
        <a:solidFill>
          <a:schemeClr val="dk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0">
            <a:extLst>
              <a:ext uri="{FF2B5EF4-FFF2-40B4-BE49-F238E27FC236}">
                <a16:creationId xmlns:a16="http://schemas.microsoft.com/office/drawing/2014/main" id="{3BA118C3-D124-42D8-85EC-8F79B521B6BD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0">
            <a:extLst>
              <a:ext uri="{FF2B5EF4-FFF2-40B4-BE49-F238E27FC236}">
                <a16:creationId xmlns:a16="http://schemas.microsoft.com/office/drawing/2014/main" id="{48B1E0C4-7349-4090-AE14-11503CE8D194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0">
            <a:extLst>
              <a:ext uri="{FF2B5EF4-FFF2-40B4-BE49-F238E27FC236}">
                <a16:creationId xmlns:a16="http://schemas.microsoft.com/office/drawing/2014/main" id="{D7C2DE97-F57C-4A6A-997B-7F93153BD499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0">
            <a:extLst>
              <a:ext uri="{FF2B5EF4-FFF2-40B4-BE49-F238E27FC236}">
                <a16:creationId xmlns:a16="http://schemas.microsoft.com/office/drawing/2014/main" id="{6AAEC9D7-270D-4712-91F6-5B63D5CBEDDB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bg>
      <p:bgPr>
        <a:solidFill>
          <a:schemeClr val="dk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0">
            <a:extLst>
              <a:ext uri="{FF2B5EF4-FFF2-40B4-BE49-F238E27FC236}">
                <a16:creationId xmlns:a16="http://schemas.microsoft.com/office/drawing/2014/main" id="{EDBC57D7-4DDA-4714-BDB6-C5CEC99CF5C0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0">
            <a:extLst>
              <a:ext uri="{FF2B5EF4-FFF2-40B4-BE49-F238E27FC236}">
                <a16:creationId xmlns:a16="http://schemas.microsoft.com/office/drawing/2014/main" id="{ED65C25C-2F50-45D7-8AD2-E84FB805039E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0">
            <a:extLst>
              <a:ext uri="{FF2B5EF4-FFF2-40B4-BE49-F238E27FC236}">
                <a16:creationId xmlns:a16="http://schemas.microsoft.com/office/drawing/2014/main" id="{C15CE0C1-ACBD-4AFB-AEB9-55AA1228A7C1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0">
            <a:extLst>
              <a:ext uri="{FF2B5EF4-FFF2-40B4-BE49-F238E27FC236}">
                <a16:creationId xmlns:a16="http://schemas.microsoft.com/office/drawing/2014/main" id="{72D1D976-44AD-4B9E-AC7D-447FC51402FD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" name="Google Shape;73;p10">
            <a:extLst>
              <a:ext uri="{FF2B5EF4-FFF2-40B4-BE49-F238E27FC236}">
                <a16:creationId xmlns:a16="http://schemas.microsoft.com/office/drawing/2014/main" id="{861D5F46-85B9-4B01-A6A6-0A1B25EE05A8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4;p10">
            <a:extLst>
              <a:ext uri="{FF2B5EF4-FFF2-40B4-BE49-F238E27FC236}">
                <a16:creationId xmlns:a16="http://schemas.microsoft.com/office/drawing/2014/main" id="{1AE36284-1F92-4EAD-9EAA-59FDECB7B091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5;p10">
            <a:extLst>
              <a:ext uri="{FF2B5EF4-FFF2-40B4-BE49-F238E27FC236}">
                <a16:creationId xmlns:a16="http://schemas.microsoft.com/office/drawing/2014/main" id="{859D9167-6B78-418F-8833-A0FE4EC72EC4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6;p10">
            <a:extLst>
              <a:ext uri="{FF2B5EF4-FFF2-40B4-BE49-F238E27FC236}">
                <a16:creationId xmlns:a16="http://schemas.microsoft.com/office/drawing/2014/main" id="{2164E374-DC33-4286-B78C-10F0ED4D4DEA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37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811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811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0" r:id="rId3"/>
    <p:sldLayoutId id="2147483673" r:id="rId4"/>
    <p:sldLayoutId id="2147483674" r:id="rId5"/>
    <p:sldLayoutId id="214748367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TtBDf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ctrTitle"/>
          </p:nvPr>
        </p:nvSpPr>
        <p:spPr>
          <a:xfrm>
            <a:off x="713225" y="119743"/>
            <a:ext cx="7035928" cy="28754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400" dirty="0"/>
              <a:t>P</a:t>
            </a:r>
            <a:r>
              <a:rPr lang="es-MX" sz="4400" dirty="0">
                <a:solidFill>
                  <a:schemeClr val="dk2"/>
                </a:solidFill>
              </a:rPr>
              <a:t>royecto de análisis de datos: reunión de seguimiento.</a:t>
            </a:r>
            <a:endParaRPr lang="es-CO" sz="4400" dirty="0">
              <a:solidFill>
                <a:schemeClr val="dk2"/>
              </a:solidFill>
            </a:endParaRPr>
          </a:p>
        </p:txBody>
      </p:sp>
      <p:sp>
        <p:nvSpPr>
          <p:cNvPr id="160" name="Google Shape;160;p31"/>
          <p:cNvSpPr txBox="1">
            <a:spLocks noGrp="1"/>
          </p:cNvSpPr>
          <p:nvPr>
            <p:ph type="subTitle" idx="1"/>
          </p:nvPr>
        </p:nvSpPr>
        <p:spPr>
          <a:xfrm>
            <a:off x="713225" y="3343398"/>
            <a:ext cx="6668436" cy="1800101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Swell Capital</a:t>
            </a:r>
          </a:p>
          <a:p>
            <a:pPr marL="0" indent="0"/>
            <a:r>
              <a:rPr lang="es-ES" sz="1400" dirty="0"/>
              <a:t>19 de Marzo de 2021</a:t>
            </a:r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 algn="r"/>
            <a:endParaRPr lang="en-US" sz="1800" dirty="0"/>
          </a:p>
          <a:p>
            <a:pPr marL="0" lvl="0" indent="0" algn="r"/>
            <a:r>
              <a:rPr lang="en-US" sz="1800" dirty="0"/>
              <a:t>Iván Serrano</a:t>
            </a:r>
          </a:p>
          <a:p>
            <a:pPr marL="0" lvl="0" indent="0" algn="r"/>
            <a:r>
              <a:rPr lang="en-US" sz="1800" dirty="0"/>
              <a:t>Olga Serna</a:t>
            </a:r>
          </a:p>
        </p:txBody>
      </p:sp>
      <p:sp>
        <p:nvSpPr>
          <p:cNvPr id="161" name="Google Shape;161;p31"/>
          <p:cNvSpPr/>
          <p:nvPr/>
        </p:nvSpPr>
        <p:spPr>
          <a:xfrm>
            <a:off x="-13500" y="1424250"/>
            <a:ext cx="546600" cy="1498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;p2">
            <a:extLst>
              <a:ext uri="{FF2B5EF4-FFF2-40B4-BE49-F238E27FC236}">
                <a16:creationId xmlns:a16="http://schemas.microsoft.com/office/drawing/2014/main" id="{222195CB-994B-4674-9C92-DFC6EBC0F7FF}"/>
              </a:ext>
            </a:extLst>
          </p:cNvPr>
          <p:cNvSpPr/>
          <p:nvPr/>
        </p:nvSpPr>
        <p:spPr>
          <a:xfrm>
            <a:off x="5938246" y="4053622"/>
            <a:ext cx="721800" cy="77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;p2">
            <a:extLst>
              <a:ext uri="{FF2B5EF4-FFF2-40B4-BE49-F238E27FC236}">
                <a16:creationId xmlns:a16="http://schemas.microsoft.com/office/drawing/2014/main" id="{F3EAF617-DC82-4208-8F6B-99C3257F6C8D}"/>
              </a:ext>
            </a:extLst>
          </p:cNvPr>
          <p:cNvSpPr/>
          <p:nvPr/>
        </p:nvSpPr>
        <p:spPr>
          <a:xfrm>
            <a:off x="6659861" y="4053622"/>
            <a:ext cx="7218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3;p2">
            <a:extLst>
              <a:ext uri="{FF2B5EF4-FFF2-40B4-BE49-F238E27FC236}">
                <a16:creationId xmlns:a16="http://schemas.microsoft.com/office/drawing/2014/main" id="{FE056DC3-261E-4C76-87EC-5141C6DD6401}"/>
              </a:ext>
            </a:extLst>
          </p:cNvPr>
          <p:cNvSpPr/>
          <p:nvPr/>
        </p:nvSpPr>
        <p:spPr>
          <a:xfrm>
            <a:off x="-1" y="4053622"/>
            <a:ext cx="7218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;p2">
            <a:extLst>
              <a:ext uri="{FF2B5EF4-FFF2-40B4-BE49-F238E27FC236}">
                <a16:creationId xmlns:a16="http://schemas.microsoft.com/office/drawing/2014/main" id="{56F16A07-CEA3-43F5-9F52-B85C84AB659C}"/>
              </a:ext>
            </a:extLst>
          </p:cNvPr>
          <p:cNvSpPr/>
          <p:nvPr/>
        </p:nvSpPr>
        <p:spPr>
          <a:xfrm>
            <a:off x="721425" y="4053621"/>
            <a:ext cx="5320146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339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19686" y="903288"/>
            <a:ext cx="8824314" cy="3886200"/>
          </a:xfrm>
        </p:spPr>
        <p:txBody>
          <a:bodyPr/>
          <a:lstStyle/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Sharpe: (Rp – Rf) /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DSp</a:t>
            </a: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n-US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Rf = </a:t>
            </a:r>
            <a:r>
              <a:rPr lang="en-US" b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Rentabilidad</a:t>
            </a:r>
            <a:r>
              <a:rPr lang="en-US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sin </a:t>
            </a:r>
            <a:r>
              <a:rPr lang="en-US" b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riesgo</a:t>
            </a:r>
            <a:r>
              <a:rPr lang="en-US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. </a:t>
            </a:r>
            <a:r>
              <a:rPr lang="en-US" b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Obligaciones</a:t>
            </a:r>
            <a:r>
              <a:rPr lang="en-US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 </a:t>
            </a:r>
            <a:r>
              <a:rPr lang="en-US" b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corto</a:t>
            </a:r>
            <a:r>
              <a:rPr lang="en-US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b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plazo</a:t>
            </a:r>
            <a:r>
              <a:rPr lang="en-US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</a:t>
            </a:r>
            <a:r>
              <a:rPr lang="en-US" b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deuda</a:t>
            </a:r>
            <a:r>
              <a:rPr lang="en-US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b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pública</a:t>
            </a:r>
            <a:r>
              <a:rPr lang="en-US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(</a:t>
            </a:r>
            <a:r>
              <a:rPr lang="en-US" b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bonos</a:t>
            </a:r>
            <a:r>
              <a:rPr lang="en-US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b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letras</a:t>
            </a:r>
            <a:r>
              <a:rPr lang="en-US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del Tesoro) de una zona </a:t>
            </a:r>
            <a:r>
              <a:rPr lang="en-US" b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geográfica</a:t>
            </a:r>
            <a:r>
              <a:rPr lang="en-US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similar a la del active que </a:t>
            </a:r>
            <a:r>
              <a:rPr lang="en-US" b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deseamos</a:t>
            </a:r>
            <a:r>
              <a:rPr lang="en-US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b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evaluar</a:t>
            </a:r>
            <a:r>
              <a:rPr lang="en-US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.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Sortino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: 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(R – T) / TDD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 = rentabilidad media anual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 =  El rendimiento mínimo aceptable, target u objetivo de rendimiento. Puede ser cero, o cualquier otro </a:t>
            </a:r>
            <a:r>
              <a:rPr lang="es-MX" b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benchmark</a:t>
            </a: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como por ejemplo el rendimiento de un índice bursátil.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TDD = Target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downside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deviation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.  Representa la dispersión de los resultados que son inferiores al target.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b="1" u="sng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 requieren bases de datos con la misma frecuencia que la de los activos evaluados para Rf y T.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lvl="2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571500" lvl="3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2F92596-855C-4DC7-8FAE-CFA48C0DCAFC}"/>
              </a:ext>
            </a:extLst>
          </p:cNvPr>
          <p:cNvSpPr txBox="1">
            <a:spLocks/>
          </p:cNvSpPr>
          <p:nvPr/>
        </p:nvSpPr>
        <p:spPr>
          <a:xfrm>
            <a:off x="319686" y="58738"/>
            <a:ext cx="7875190" cy="809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/>
              <a:t>Estadísticas de riesgo / retorno solicitadas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4847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AF454D-EB09-456A-8C8A-9F9022704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846459"/>
            <a:ext cx="8248650" cy="3705225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308EA3A2-8D9E-4CDA-BD58-22C55FC2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7" y="111344"/>
            <a:ext cx="3858900" cy="521100"/>
          </a:xfrm>
        </p:spPr>
        <p:txBody>
          <a:bodyPr/>
          <a:lstStyle/>
          <a:p>
            <a:r>
              <a:rPr lang="es-CO" dirty="0"/>
              <a:t>Cronograma</a:t>
            </a:r>
          </a:p>
        </p:txBody>
      </p:sp>
      <p:grpSp>
        <p:nvGrpSpPr>
          <p:cNvPr id="4" name="Google Shape;5496;p73">
            <a:extLst>
              <a:ext uri="{FF2B5EF4-FFF2-40B4-BE49-F238E27FC236}">
                <a16:creationId xmlns:a16="http://schemas.microsoft.com/office/drawing/2014/main" id="{F76F9885-B262-418F-A2A0-44390A89C944}"/>
              </a:ext>
            </a:extLst>
          </p:cNvPr>
          <p:cNvGrpSpPr>
            <a:grpSpLocks noChangeAspect="1"/>
          </p:cNvGrpSpPr>
          <p:nvPr/>
        </p:nvGrpSpPr>
        <p:grpSpPr>
          <a:xfrm>
            <a:off x="4884113" y="1426322"/>
            <a:ext cx="198040" cy="195642"/>
            <a:chOff x="3858100" y="1435075"/>
            <a:chExt cx="487775" cy="481875"/>
          </a:xfrm>
          <a:solidFill>
            <a:srgbClr val="336699">
              <a:alpha val="60000"/>
            </a:srgbClr>
          </a:solidFill>
        </p:grpSpPr>
        <p:sp>
          <p:nvSpPr>
            <p:cNvPr id="7" name="Google Shape;5497;p73">
              <a:extLst>
                <a:ext uri="{FF2B5EF4-FFF2-40B4-BE49-F238E27FC236}">
                  <a16:creationId xmlns:a16="http://schemas.microsoft.com/office/drawing/2014/main" id="{FBB2E84B-FFDB-4AAA-9B8D-1126C89051D9}"/>
                </a:ext>
              </a:extLst>
            </p:cNvPr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5498;p73">
              <a:extLst>
                <a:ext uri="{FF2B5EF4-FFF2-40B4-BE49-F238E27FC236}">
                  <a16:creationId xmlns:a16="http://schemas.microsoft.com/office/drawing/2014/main" id="{1BA31B9A-3E09-4314-8739-811D86D586DD}"/>
                </a:ext>
              </a:extLst>
            </p:cNvPr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5499;p73">
              <a:extLst>
                <a:ext uri="{FF2B5EF4-FFF2-40B4-BE49-F238E27FC236}">
                  <a16:creationId xmlns:a16="http://schemas.microsoft.com/office/drawing/2014/main" id="{9329B5BB-A091-414E-8BAB-4C22FF5ECA76}"/>
                </a:ext>
              </a:extLst>
            </p:cNvPr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5500;p73">
              <a:extLst>
                <a:ext uri="{FF2B5EF4-FFF2-40B4-BE49-F238E27FC236}">
                  <a16:creationId xmlns:a16="http://schemas.microsoft.com/office/drawing/2014/main" id="{F627E3A5-CF89-45E3-9897-1AA472792CB5}"/>
                </a:ext>
              </a:extLst>
            </p:cNvPr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5501;p73">
              <a:extLst>
                <a:ext uri="{FF2B5EF4-FFF2-40B4-BE49-F238E27FC236}">
                  <a16:creationId xmlns:a16="http://schemas.microsoft.com/office/drawing/2014/main" id="{A558FA3E-F502-491B-89C5-B5328D9E1B26}"/>
                </a:ext>
              </a:extLst>
            </p:cNvPr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5603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93462"/>
            <a:ext cx="8245580" cy="809826"/>
          </a:xfrm>
        </p:spPr>
        <p:txBody>
          <a:bodyPr/>
          <a:lstStyle/>
          <a:p>
            <a:r>
              <a:rPr lang="es-CO" dirty="0"/>
              <a:t>Actividades programadas siguiente semana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90538" y="903288"/>
            <a:ext cx="8479842" cy="3886200"/>
          </a:xfrm>
        </p:spPr>
        <p:txBody>
          <a:bodyPr/>
          <a:lstStyle/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medidas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riesgo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retorno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propuestas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: </a:t>
            </a:r>
            <a:r>
              <a:rPr lang="en-US" b="1" u="sng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bases de </a:t>
            </a:r>
            <a:r>
              <a:rPr lang="en-US" b="1" u="sng" dirty="0" err="1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datos</a:t>
            </a:r>
            <a:r>
              <a:rPr lang="en-US" b="1" u="sng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Rf y T.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Inicio Fase 2:  “optimización de estrategias actuales “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Análisis de parámetros SL, TP y apalancamiento en estrategias actuales.</a:t>
            </a:r>
          </a:p>
          <a:p>
            <a:pPr marL="114300" lvl="2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MX" b="1" u="sng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571500" lvl="3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366013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6607;p75">
            <a:extLst>
              <a:ext uri="{FF2B5EF4-FFF2-40B4-BE49-F238E27FC236}">
                <a16:creationId xmlns:a16="http://schemas.microsoft.com/office/drawing/2014/main" id="{FFEC01EC-8CF7-4128-AA17-AD26B4A03091}"/>
              </a:ext>
            </a:extLst>
          </p:cNvPr>
          <p:cNvGrpSpPr>
            <a:grpSpLocks noChangeAspect="1"/>
          </p:cNvGrpSpPr>
          <p:nvPr/>
        </p:nvGrpSpPr>
        <p:grpSpPr>
          <a:xfrm>
            <a:off x="3085864" y="733839"/>
            <a:ext cx="992732" cy="992732"/>
            <a:chOff x="2037825" y="3254050"/>
            <a:chExt cx="296175" cy="296175"/>
          </a:xfrm>
          <a:solidFill>
            <a:srgbClr val="336699">
              <a:alpha val="60000"/>
            </a:srgbClr>
          </a:solidFill>
        </p:grpSpPr>
        <p:sp>
          <p:nvSpPr>
            <p:cNvPr id="4" name="Google Shape;6608;p75">
              <a:extLst>
                <a:ext uri="{FF2B5EF4-FFF2-40B4-BE49-F238E27FC236}">
                  <a16:creationId xmlns:a16="http://schemas.microsoft.com/office/drawing/2014/main" id="{575F9F67-9C79-4314-ABE9-9F9FE1A9AF2A}"/>
                </a:ext>
              </a:extLst>
            </p:cNvPr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609;p75">
              <a:extLst>
                <a:ext uri="{FF2B5EF4-FFF2-40B4-BE49-F238E27FC236}">
                  <a16:creationId xmlns:a16="http://schemas.microsoft.com/office/drawing/2014/main" id="{3E9FB79C-AF05-4129-8B53-CC6295F6EA2E}"/>
                </a:ext>
              </a:extLst>
            </p:cNvPr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610;p75">
              <a:extLst>
                <a:ext uri="{FF2B5EF4-FFF2-40B4-BE49-F238E27FC236}">
                  <a16:creationId xmlns:a16="http://schemas.microsoft.com/office/drawing/2014/main" id="{830156C9-1C2B-4577-9129-1679B2204FB9}"/>
                </a:ext>
              </a:extLst>
            </p:cNvPr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611;p75">
              <a:extLst>
                <a:ext uri="{FF2B5EF4-FFF2-40B4-BE49-F238E27FC236}">
                  <a16:creationId xmlns:a16="http://schemas.microsoft.com/office/drawing/2014/main" id="{23CEFD9C-C28C-4576-98DC-AE18AA4BB959}"/>
                </a:ext>
              </a:extLst>
            </p:cNvPr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612;p75">
              <a:extLst>
                <a:ext uri="{FF2B5EF4-FFF2-40B4-BE49-F238E27FC236}">
                  <a16:creationId xmlns:a16="http://schemas.microsoft.com/office/drawing/2014/main" id="{AC623D55-A2E8-4FCA-BA8C-EA8675C0B969}"/>
                </a:ext>
              </a:extLst>
            </p:cNvPr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613;p75">
              <a:extLst>
                <a:ext uri="{FF2B5EF4-FFF2-40B4-BE49-F238E27FC236}">
                  <a16:creationId xmlns:a16="http://schemas.microsoft.com/office/drawing/2014/main" id="{6F5449CF-AFB6-40A3-96E5-4BDEFB91B034}"/>
                </a:ext>
              </a:extLst>
            </p:cNvPr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" name="Google Shape;6728;p76">
            <a:extLst>
              <a:ext uri="{FF2B5EF4-FFF2-40B4-BE49-F238E27FC236}">
                <a16:creationId xmlns:a16="http://schemas.microsoft.com/office/drawing/2014/main" id="{50A19DA8-B070-42CC-A38F-988D2786954B}"/>
              </a:ext>
            </a:extLst>
          </p:cNvPr>
          <p:cNvGrpSpPr>
            <a:grpSpLocks noChangeAspect="1"/>
          </p:cNvGrpSpPr>
          <p:nvPr/>
        </p:nvGrpSpPr>
        <p:grpSpPr>
          <a:xfrm>
            <a:off x="7381137" y="748969"/>
            <a:ext cx="982906" cy="977602"/>
            <a:chOff x="-35482200" y="3561225"/>
            <a:chExt cx="292225" cy="290650"/>
          </a:xfrm>
          <a:solidFill>
            <a:srgbClr val="336699">
              <a:alpha val="60000"/>
            </a:srgbClr>
          </a:solidFill>
        </p:grpSpPr>
        <p:sp>
          <p:nvSpPr>
            <p:cNvPr id="11" name="Google Shape;6729;p76">
              <a:extLst>
                <a:ext uri="{FF2B5EF4-FFF2-40B4-BE49-F238E27FC236}">
                  <a16:creationId xmlns:a16="http://schemas.microsoft.com/office/drawing/2014/main" id="{BE3BB896-88FB-4E77-AF36-5D7FAFFFEFEC}"/>
                </a:ext>
              </a:extLst>
            </p:cNvPr>
            <p:cNvSpPr/>
            <p:nvPr/>
          </p:nvSpPr>
          <p:spPr>
            <a:xfrm>
              <a:off x="-35482200" y="3749475"/>
              <a:ext cx="292225" cy="102400"/>
            </a:xfrm>
            <a:custGeom>
              <a:avLst/>
              <a:gdLst/>
              <a:ahLst/>
              <a:cxnLst/>
              <a:rect l="l" t="t" r="r" b="b"/>
              <a:pathLst>
                <a:path w="11689" h="4096" extrusionOk="0">
                  <a:moveTo>
                    <a:pt x="1701" y="0"/>
                  </a:moveTo>
                  <a:cubicBezTo>
                    <a:pt x="1040" y="0"/>
                    <a:pt x="473" y="315"/>
                    <a:pt x="63" y="819"/>
                  </a:cubicBezTo>
                  <a:cubicBezTo>
                    <a:pt x="0" y="945"/>
                    <a:pt x="0" y="1040"/>
                    <a:pt x="32" y="1166"/>
                  </a:cubicBezTo>
                  <a:cubicBezTo>
                    <a:pt x="63" y="1292"/>
                    <a:pt x="189" y="1355"/>
                    <a:pt x="347" y="1355"/>
                  </a:cubicBezTo>
                  <a:lnTo>
                    <a:pt x="1008" y="1355"/>
                  </a:lnTo>
                  <a:cubicBezTo>
                    <a:pt x="1418" y="1355"/>
                    <a:pt x="1670" y="1670"/>
                    <a:pt x="1670" y="2048"/>
                  </a:cubicBezTo>
                  <a:cubicBezTo>
                    <a:pt x="1670" y="2426"/>
                    <a:pt x="1355" y="2710"/>
                    <a:pt x="1008" y="2710"/>
                  </a:cubicBezTo>
                  <a:lnTo>
                    <a:pt x="347" y="2710"/>
                  </a:lnTo>
                  <a:cubicBezTo>
                    <a:pt x="221" y="2710"/>
                    <a:pt x="95" y="2773"/>
                    <a:pt x="32" y="2899"/>
                  </a:cubicBezTo>
                  <a:cubicBezTo>
                    <a:pt x="0" y="3025"/>
                    <a:pt x="0" y="3151"/>
                    <a:pt x="63" y="3245"/>
                  </a:cubicBezTo>
                  <a:cubicBezTo>
                    <a:pt x="410" y="3781"/>
                    <a:pt x="1040" y="4096"/>
                    <a:pt x="1701" y="4096"/>
                  </a:cubicBezTo>
                  <a:cubicBezTo>
                    <a:pt x="2615" y="4096"/>
                    <a:pt x="3371" y="3497"/>
                    <a:pt x="3655" y="2710"/>
                  </a:cubicBezTo>
                  <a:lnTo>
                    <a:pt x="8065" y="2710"/>
                  </a:lnTo>
                  <a:cubicBezTo>
                    <a:pt x="8317" y="3497"/>
                    <a:pt x="9073" y="4096"/>
                    <a:pt x="9987" y="4096"/>
                  </a:cubicBezTo>
                  <a:cubicBezTo>
                    <a:pt x="10649" y="4096"/>
                    <a:pt x="11247" y="3781"/>
                    <a:pt x="11594" y="3245"/>
                  </a:cubicBezTo>
                  <a:cubicBezTo>
                    <a:pt x="11688" y="3119"/>
                    <a:pt x="11688" y="3025"/>
                    <a:pt x="11625" y="2899"/>
                  </a:cubicBezTo>
                  <a:cubicBezTo>
                    <a:pt x="11594" y="2773"/>
                    <a:pt x="11468" y="2710"/>
                    <a:pt x="11310" y="2710"/>
                  </a:cubicBezTo>
                  <a:lnTo>
                    <a:pt x="10649" y="2710"/>
                  </a:lnTo>
                  <a:cubicBezTo>
                    <a:pt x="10271" y="2710"/>
                    <a:pt x="9987" y="2395"/>
                    <a:pt x="9987" y="2048"/>
                  </a:cubicBezTo>
                  <a:cubicBezTo>
                    <a:pt x="9987" y="1670"/>
                    <a:pt x="10302" y="1355"/>
                    <a:pt x="10649" y="1355"/>
                  </a:cubicBezTo>
                  <a:lnTo>
                    <a:pt x="11310" y="1355"/>
                  </a:lnTo>
                  <a:cubicBezTo>
                    <a:pt x="11436" y="1355"/>
                    <a:pt x="11562" y="1292"/>
                    <a:pt x="11625" y="1166"/>
                  </a:cubicBezTo>
                  <a:cubicBezTo>
                    <a:pt x="11688" y="1040"/>
                    <a:pt x="11688" y="945"/>
                    <a:pt x="11594" y="819"/>
                  </a:cubicBezTo>
                  <a:cubicBezTo>
                    <a:pt x="11247" y="315"/>
                    <a:pt x="10649" y="0"/>
                    <a:pt x="9987" y="0"/>
                  </a:cubicBezTo>
                  <a:cubicBezTo>
                    <a:pt x="9073" y="0"/>
                    <a:pt x="8349" y="567"/>
                    <a:pt x="8065" y="1355"/>
                  </a:cubicBezTo>
                  <a:lnTo>
                    <a:pt x="3655" y="1355"/>
                  </a:lnTo>
                  <a:cubicBezTo>
                    <a:pt x="3371" y="567"/>
                    <a:pt x="2615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730;p76">
              <a:extLst>
                <a:ext uri="{FF2B5EF4-FFF2-40B4-BE49-F238E27FC236}">
                  <a16:creationId xmlns:a16="http://schemas.microsoft.com/office/drawing/2014/main" id="{8E437C74-DCBF-4480-854A-79A9ED377D22}"/>
                </a:ext>
              </a:extLst>
            </p:cNvPr>
            <p:cNvSpPr/>
            <p:nvPr/>
          </p:nvSpPr>
          <p:spPr>
            <a:xfrm>
              <a:off x="-35371150" y="35612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5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11"/>
                    <a:pt x="630" y="2741"/>
                    <a:pt x="1355" y="2741"/>
                  </a:cubicBezTo>
                  <a:cubicBezTo>
                    <a:pt x="2111" y="2741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731;p76">
              <a:extLst>
                <a:ext uri="{FF2B5EF4-FFF2-40B4-BE49-F238E27FC236}">
                  <a16:creationId xmlns:a16="http://schemas.microsoft.com/office/drawing/2014/main" id="{72FBC069-7078-4E33-94B0-630377E4AA46}"/>
                </a:ext>
              </a:extLst>
            </p:cNvPr>
            <p:cNvSpPr/>
            <p:nvPr/>
          </p:nvSpPr>
          <p:spPr>
            <a:xfrm>
              <a:off x="-35405025" y="3647075"/>
              <a:ext cx="136275" cy="119750"/>
            </a:xfrm>
            <a:custGeom>
              <a:avLst/>
              <a:gdLst/>
              <a:ahLst/>
              <a:cxnLst/>
              <a:rect l="l" t="t" r="r" b="b"/>
              <a:pathLst>
                <a:path w="5451" h="4790" extrusionOk="0">
                  <a:moveTo>
                    <a:pt x="2710" y="1"/>
                  </a:moveTo>
                  <a:cubicBezTo>
                    <a:pt x="1387" y="1"/>
                    <a:pt x="253" y="1009"/>
                    <a:pt x="32" y="2300"/>
                  </a:cubicBezTo>
                  <a:cubicBezTo>
                    <a:pt x="1" y="2521"/>
                    <a:pt x="158" y="2710"/>
                    <a:pt x="410" y="2710"/>
                  </a:cubicBezTo>
                  <a:lnTo>
                    <a:pt x="2395" y="2710"/>
                  </a:lnTo>
                  <a:lnTo>
                    <a:pt x="2395" y="4789"/>
                  </a:lnTo>
                  <a:lnTo>
                    <a:pt x="3088" y="4789"/>
                  </a:lnTo>
                  <a:lnTo>
                    <a:pt x="3088" y="2710"/>
                  </a:lnTo>
                  <a:lnTo>
                    <a:pt x="5073" y="2710"/>
                  </a:lnTo>
                  <a:cubicBezTo>
                    <a:pt x="5293" y="2710"/>
                    <a:pt x="5451" y="2521"/>
                    <a:pt x="5451" y="2300"/>
                  </a:cubicBezTo>
                  <a:cubicBezTo>
                    <a:pt x="5230" y="977"/>
                    <a:pt x="4096" y="1"/>
                    <a:pt x="27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5496;p73">
            <a:extLst>
              <a:ext uri="{FF2B5EF4-FFF2-40B4-BE49-F238E27FC236}">
                <a16:creationId xmlns:a16="http://schemas.microsoft.com/office/drawing/2014/main" id="{598672DB-48C8-4C3C-9940-0BB9458E2B94}"/>
              </a:ext>
            </a:extLst>
          </p:cNvPr>
          <p:cNvGrpSpPr>
            <a:grpSpLocks noChangeAspect="1"/>
          </p:cNvGrpSpPr>
          <p:nvPr/>
        </p:nvGrpSpPr>
        <p:grpSpPr>
          <a:xfrm>
            <a:off x="5099053" y="3728176"/>
            <a:ext cx="982906" cy="971006"/>
            <a:chOff x="3858100" y="1435075"/>
            <a:chExt cx="487775" cy="481875"/>
          </a:xfrm>
          <a:solidFill>
            <a:srgbClr val="336699">
              <a:alpha val="60000"/>
            </a:srgbClr>
          </a:solidFill>
        </p:grpSpPr>
        <p:sp>
          <p:nvSpPr>
            <p:cNvPr id="15" name="Google Shape;5497;p73">
              <a:extLst>
                <a:ext uri="{FF2B5EF4-FFF2-40B4-BE49-F238E27FC236}">
                  <a16:creationId xmlns:a16="http://schemas.microsoft.com/office/drawing/2014/main" id="{6104C40D-B030-4886-824C-4FA4B5AF2FF3}"/>
                </a:ext>
              </a:extLst>
            </p:cNvPr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5498;p73">
              <a:extLst>
                <a:ext uri="{FF2B5EF4-FFF2-40B4-BE49-F238E27FC236}">
                  <a16:creationId xmlns:a16="http://schemas.microsoft.com/office/drawing/2014/main" id="{CB9EA23C-983C-4203-82DE-28F079B4D6C8}"/>
                </a:ext>
              </a:extLst>
            </p:cNvPr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5499;p73">
              <a:extLst>
                <a:ext uri="{FF2B5EF4-FFF2-40B4-BE49-F238E27FC236}">
                  <a16:creationId xmlns:a16="http://schemas.microsoft.com/office/drawing/2014/main" id="{7A3CCC44-276F-4FC6-8BB9-E3D06C098D84}"/>
                </a:ext>
              </a:extLst>
            </p:cNvPr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5500;p73">
              <a:extLst>
                <a:ext uri="{FF2B5EF4-FFF2-40B4-BE49-F238E27FC236}">
                  <a16:creationId xmlns:a16="http://schemas.microsoft.com/office/drawing/2014/main" id="{808B92FB-C1F7-4364-9149-B2FE39D3BD11}"/>
                </a:ext>
              </a:extLst>
            </p:cNvPr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5501;p73">
              <a:extLst>
                <a:ext uri="{FF2B5EF4-FFF2-40B4-BE49-F238E27FC236}">
                  <a16:creationId xmlns:a16="http://schemas.microsoft.com/office/drawing/2014/main" id="{350A17B0-D301-4DF0-87DF-61B5B48ED5B1}"/>
                </a:ext>
              </a:extLst>
            </p:cNvPr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4" name="Google Shape;172;p33">
            <a:extLst>
              <a:ext uri="{FF2B5EF4-FFF2-40B4-BE49-F238E27FC236}">
                <a16:creationId xmlns:a16="http://schemas.microsoft.com/office/drawing/2014/main" id="{0D11A571-75FA-4520-9489-3316BCD7B175}"/>
              </a:ext>
            </a:extLst>
          </p:cNvPr>
          <p:cNvSpPr/>
          <p:nvPr/>
        </p:nvSpPr>
        <p:spPr>
          <a:xfrm>
            <a:off x="466550" y="-22578"/>
            <a:ext cx="1984200" cy="46086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Título 26">
            <a:extLst>
              <a:ext uri="{FF2B5EF4-FFF2-40B4-BE49-F238E27FC236}">
                <a16:creationId xmlns:a16="http://schemas.microsoft.com/office/drawing/2014/main" id="{68C47D13-8B05-4870-B5E8-3FFFD51D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51" y="539500"/>
            <a:ext cx="1984200" cy="521100"/>
          </a:xfrm>
        </p:spPr>
        <p:txBody>
          <a:bodyPr/>
          <a:lstStyle/>
          <a:p>
            <a:pPr algn="ctr"/>
            <a:r>
              <a:rPr lang="es-CO" dirty="0"/>
              <a:t>¡Gracias!</a:t>
            </a:r>
          </a:p>
        </p:txBody>
      </p:sp>
      <p:sp>
        <p:nvSpPr>
          <p:cNvPr id="25" name="Google Shape;138;p24">
            <a:extLst>
              <a:ext uri="{FF2B5EF4-FFF2-40B4-BE49-F238E27FC236}">
                <a16:creationId xmlns:a16="http://schemas.microsoft.com/office/drawing/2014/main" id="{32F82714-966C-4D12-8AC4-17151FD8449A}"/>
              </a:ext>
            </a:extLst>
          </p:cNvPr>
          <p:cNvSpPr txBox="1"/>
          <p:nvPr/>
        </p:nvSpPr>
        <p:spPr>
          <a:xfrm>
            <a:off x="466550" y="4756212"/>
            <a:ext cx="8669716" cy="37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300"/>
              </a:spcBef>
            </a:pP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CREDITS: presentation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based on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template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including icons by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and infographics &amp; images by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000" dirty="0">
              <a:solidFill>
                <a:schemeClr val="bg1">
                  <a:lumMod val="75000"/>
                </a:schemeClr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33" name="Google Shape;6929;p76">
            <a:extLst>
              <a:ext uri="{FF2B5EF4-FFF2-40B4-BE49-F238E27FC236}">
                <a16:creationId xmlns:a16="http://schemas.microsoft.com/office/drawing/2014/main" id="{F24FD540-D937-4D35-9806-BBE28FF7C4FA}"/>
              </a:ext>
            </a:extLst>
          </p:cNvPr>
          <p:cNvGrpSpPr/>
          <p:nvPr/>
        </p:nvGrpSpPr>
        <p:grpSpPr>
          <a:xfrm>
            <a:off x="4986826" y="1300071"/>
            <a:ext cx="1519390" cy="1512628"/>
            <a:chOff x="-30735200" y="3552550"/>
            <a:chExt cx="292225" cy="290925"/>
          </a:xfrm>
          <a:solidFill>
            <a:srgbClr val="336699">
              <a:alpha val="60000"/>
            </a:srgbClr>
          </a:solidFill>
        </p:grpSpPr>
        <p:sp>
          <p:nvSpPr>
            <p:cNvPr id="34" name="Google Shape;6930;p76">
              <a:extLst>
                <a:ext uri="{FF2B5EF4-FFF2-40B4-BE49-F238E27FC236}">
                  <a16:creationId xmlns:a16="http://schemas.microsoft.com/office/drawing/2014/main" id="{BBB23BA1-78B0-4D71-8FC4-C00EF11FBF1E}"/>
                </a:ext>
              </a:extLst>
            </p:cNvPr>
            <p:cNvSpPr/>
            <p:nvPr/>
          </p:nvSpPr>
          <p:spPr>
            <a:xfrm>
              <a:off x="-30613900" y="3655750"/>
              <a:ext cx="170925" cy="187725"/>
            </a:xfrm>
            <a:custGeom>
              <a:avLst/>
              <a:gdLst/>
              <a:ahLst/>
              <a:cxnLst/>
              <a:rect l="l" t="t" r="r" b="b"/>
              <a:pathLst>
                <a:path w="6837" h="7509" extrusionOk="0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31;p76">
              <a:extLst>
                <a:ext uri="{FF2B5EF4-FFF2-40B4-BE49-F238E27FC236}">
                  <a16:creationId xmlns:a16="http://schemas.microsoft.com/office/drawing/2014/main" id="{E6977EEA-DA18-43A3-883F-0BB2D2A931EF}"/>
                </a:ext>
              </a:extLst>
            </p:cNvPr>
            <p:cNvSpPr/>
            <p:nvPr/>
          </p:nvSpPr>
          <p:spPr>
            <a:xfrm>
              <a:off x="-30735200" y="3552550"/>
              <a:ext cx="188275" cy="205075"/>
            </a:xfrm>
            <a:custGeom>
              <a:avLst/>
              <a:gdLst/>
              <a:ahLst/>
              <a:cxnLst/>
              <a:rect l="l" t="t" r="r" b="b"/>
              <a:pathLst>
                <a:path w="7531" h="8203" extrusionOk="0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Elipse 25">
            <a:extLst>
              <a:ext uri="{FF2B5EF4-FFF2-40B4-BE49-F238E27FC236}">
                <a16:creationId xmlns:a16="http://schemas.microsoft.com/office/drawing/2014/main" id="{3FB0CDF4-F151-4C0F-A4A0-B06326ECE7D1}"/>
              </a:ext>
            </a:extLst>
          </p:cNvPr>
          <p:cNvSpPr/>
          <p:nvPr/>
        </p:nvSpPr>
        <p:spPr>
          <a:xfrm>
            <a:off x="4141826" y="429226"/>
            <a:ext cx="3198107" cy="3198107"/>
          </a:xfrm>
          <a:prstGeom prst="ellipse">
            <a:avLst/>
          </a:prstGeom>
          <a:noFill/>
          <a:ln w="76200">
            <a:solidFill>
              <a:srgbClr val="3366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660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/>
          <p:nvPr/>
        </p:nvSpPr>
        <p:spPr>
          <a:xfrm>
            <a:off x="466550" y="-22578"/>
            <a:ext cx="1984200" cy="46086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74" name="Google Shape;174;p33"/>
          <p:cNvSpPr txBox="1">
            <a:spLocks noGrp="1"/>
          </p:cNvSpPr>
          <p:nvPr>
            <p:ph type="subTitle" idx="1"/>
          </p:nvPr>
        </p:nvSpPr>
        <p:spPr>
          <a:xfrm>
            <a:off x="3121475" y="1036899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/>
              <a:t>Inicio del proyecto</a:t>
            </a:r>
          </a:p>
        </p:txBody>
      </p:sp>
      <p:sp>
        <p:nvSpPr>
          <p:cNvPr id="175" name="Google Shape;175;p33"/>
          <p:cNvSpPr txBox="1">
            <a:spLocks noGrp="1"/>
          </p:cNvSpPr>
          <p:nvPr>
            <p:ph type="subTitle" idx="2"/>
          </p:nvPr>
        </p:nvSpPr>
        <p:spPr>
          <a:xfrm>
            <a:off x="3121474" y="1282162"/>
            <a:ext cx="3487669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s-CO"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subTitle" idx="5"/>
          </p:nvPr>
        </p:nvSpPr>
        <p:spPr>
          <a:xfrm>
            <a:off x="3121475" y="3313520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/>
              <a:t>Seguimiento a cronograma</a:t>
            </a:r>
          </a:p>
        </p:txBody>
      </p:sp>
      <p:sp>
        <p:nvSpPr>
          <p:cNvPr id="179" name="Google Shape;179;p33"/>
          <p:cNvSpPr txBox="1">
            <a:spLocks noGrp="1"/>
          </p:cNvSpPr>
          <p:nvPr>
            <p:ph type="subTitle" idx="6"/>
          </p:nvPr>
        </p:nvSpPr>
        <p:spPr>
          <a:xfrm>
            <a:off x="3121474" y="3632601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s-CO" dirty="0"/>
          </a:p>
        </p:txBody>
      </p:sp>
      <p:sp>
        <p:nvSpPr>
          <p:cNvPr id="182" name="Google Shape;182;p33"/>
          <p:cNvSpPr txBox="1">
            <a:spLocks noGrp="1"/>
          </p:cNvSpPr>
          <p:nvPr>
            <p:ph type="title" idx="9"/>
          </p:nvPr>
        </p:nvSpPr>
        <p:spPr>
          <a:xfrm>
            <a:off x="3121475" y="133737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3" name="Google Shape;183;p33"/>
          <p:cNvSpPr txBox="1">
            <a:spLocks noGrp="1"/>
          </p:cNvSpPr>
          <p:nvPr>
            <p:ph type="title" idx="13"/>
          </p:nvPr>
        </p:nvSpPr>
        <p:spPr>
          <a:xfrm>
            <a:off x="3121475" y="23200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AF454D-EB09-456A-8C8A-9F9022704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846459"/>
            <a:ext cx="8248650" cy="3705225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308EA3A2-8D9E-4CDA-BD58-22C55FC2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7" y="111344"/>
            <a:ext cx="3858900" cy="521100"/>
          </a:xfrm>
        </p:spPr>
        <p:txBody>
          <a:bodyPr/>
          <a:lstStyle/>
          <a:p>
            <a:r>
              <a:rPr lang="es-CO" dirty="0"/>
              <a:t>Cronograma</a:t>
            </a:r>
          </a:p>
        </p:txBody>
      </p:sp>
      <p:grpSp>
        <p:nvGrpSpPr>
          <p:cNvPr id="4" name="Google Shape;5496;p73">
            <a:extLst>
              <a:ext uri="{FF2B5EF4-FFF2-40B4-BE49-F238E27FC236}">
                <a16:creationId xmlns:a16="http://schemas.microsoft.com/office/drawing/2014/main" id="{F76F9885-B262-418F-A2A0-44390A89C944}"/>
              </a:ext>
            </a:extLst>
          </p:cNvPr>
          <p:cNvGrpSpPr>
            <a:grpSpLocks noChangeAspect="1"/>
          </p:cNvGrpSpPr>
          <p:nvPr/>
        </p:nvGrpSpPr>
        <p:grpSpPr>
          <a:xfrm>
            <a:off x="4618299" y="1426322"/>
            <a:ext cx="198040" cy="195642"/>
            <a:chOff x="3858100" y="1435075"/>
            <a:chExt cx="487775" cy="481875"/>
          </a:xfrm>
          <a:solidFill>
            <a:srgbClr val="336699">
              <a:alpha val="60000"/>
            </a:srgbClr>
          </a:solidFill>
        </p:grpSpPr>
        <p:sp>
          <p:nvSpPr>
            <p:cNvPr id="7" name="Google Shape;5497;p73">
              <a:extLst>
                <a:ext uri="{FF2B5EF4-FFF2-40B4-BE49-F238E27FC236}">
                  <a16:creationId xmlns:a16="http://schemas.microsoft.com/office/drawing/2014/main" id="{FBB2E84B-FFDB-4AAA-9B8D-1126C89051D9}"/>
                </a:ext>
              </a:extLst>
            </p:cNvPr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5498;p73">
              <a:extLst>
                <a:ext uri="{FF2B5EF4-FFF2-40B4-BE49-F238E27FC236}">
                  <a16:creationId xmlns:a16="http://schemas.microsoft.com/office/drawing/2014/main" id="{1BA31B9A-3E09-4314-8739-811D86D586DD}"/>
                </a:ext>
              </a:extLst>
            </p:cNvPr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5499;p73">
              <a:extLst>
                <a:ext uri="{FF2B5EF4-FFF2-40B4-BE49-F238E27FC236}">
                  <a16:creationId xmlns:a16="http://schemas.microsoft.com/office/drawing/2014/main" id="{9329B5BB-A091-414E-8BAB-4C22FF5ECA76}"/>
                </a:ext>
              </a:extLst>
            </p:cNvPr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5500;p73">
              <a:extLst>
                <a:ext uri="{FF2B5EF4-FFF2-40B4-BE49-F238E27FC236}">
                  <a16:creationId xmlns:a16="http://schemas.microsoft.com/office/drawing/2014/main" id="{F627E3A5-CF89-45E3-9897-1AA472792CB5}"/>
                </a:ext>
              </a:extLst>
            </p:cNvPr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5501;p73">
              <a:extLst>
                <a:ext uri="{FF2B5EF4-FFF2-40B4-BE49-F238E27FC236}">
                  <a16:creationId xmlns:a16="http://schemas.microsoft.com/office/drawing/2014/main" id="{A558FA3E-F502-491B-89C5-B5328D9E1B26}"/>
                </a:ext>
              </a:extLst>
            </p:cNvPr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015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93462"/>
            <a:ext cx="8245580" cy="809826"/>
          </a:xfrm>
        </p:spPr>
        <p:txBody>
          <a:bodyPr/>
          <a:lstStyle/>
          <a:p>
            <a:r>
              <a:rPr lang="es-CO" dirty="0"/>
              <a:t>Actividades programadas siguiente semana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90538" y="903288"/>
            <a:ext cx="8479842" cy="3886200"/>
          </a:xfrm>
        </p:spPr>
        <p:txBody>
          <a:bodyPr/>
          <a:lstStyle/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Construcción de un portafolio que sigue el algoritmo de órdenes de acuerdo a la estrategia definida por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Swell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para calcular estadísticas históricas de retorno/riesgo.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estadísticas de riesgo retorno calculado igual que en el archivo 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ETF  ECH SWELL PERFECTO.xlsx</a:t>
            </a: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Análisis y comparación de estadísticas para identificar la mejor estrategia igual que en el archivo 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ETF  ECH SWELL PERFECTO.xlsx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medidas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riesgo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retorno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propuestas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: </a:t>
            </a:r>
            <a:r>
              <a:rPr lang="en-US" b="1" u="sng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bases de </a:t>
            </a:r>
            <a:r>
              <a:rPr lang="en-US" b="1" u="sng" dirty="0" err="1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datos</a:t>
            </a:r>
            <a:r>
              <a:rPr lang="en-US" b="1" u="sng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Rf y T.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n-US" b="1" u="sng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lvl="2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MX" b="1" u="sng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571500" lvl="3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561063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713224" y="539500"/>
            <a:ext cx="8224793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/>
              <a:t>Estructura de Fase 1 - </a:t>
            </a:r>
            <a:r>
              <a:rPr lang="es-CO" sz="2000" dirty="0" err="1"/>
              <a:t>Backtest</a:t>
            </a:r>
            <a:r>
              <a:rPr lang="es-CO" sz="2000" dirty="0"/>
              <a:t> de estrategias actuales </a:t>
            </a:r>
          </a:p>
        </p:txBody>
      </p:sp>
      <p:grpSp>
        <p:nvGrpSpPr>
          <p:cNvPr id="9" name="Google Shape;243;p28">
            <a:extLst>
              <a:ext uri="{FF2B5EF4-FFF2-40B4-BE49-F238E27FC236}">
                <a16:creationId xmlns:a16="http://schemas.microsoft.com/office/drawing/2014/main" id="{7591CD66-1198-4CB3-9926-1C23A3C38EFF}"/>
              </a:ext>
            </a:extLst>
          </p:cNvPr>
          <p:cNvGrpSpPr/>
          <p:nvPr/>
        </p:nvGrpSpPr>
        <p:grpSpPr>
          <a:xfrm>
            <a:off x="5632317" y="1204552"/>
            <a:ext cx="3441940" cy="3871945"/>
            <a:chOff x="5632317" y="1189775"/>
            <a:chExt cx="3441940" cy="5162593"/>
          </a:xfrm>
        </p:grpSpPr>
        <p:sp>
          <p:nvSpPr>
            <p:cNvPr id="10" name="Google Shape;244;p28">
              <a:extLst>
                <a:ext uri="{FF2B5EF4-FFF2-40B4-BE49-F238E27FC236}">
                  <a16:creationId xmlns:a16="http://schemas.microsoft.com/office/drawing/2014/main" id="{3CD6D843-9784-4B2F-B2B7-0391635741D2}"/>
                </a:ext>
              </a:extLst>
            </p:cNvPr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F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Producto</a:t>
              </a:r>
              <a:endParaRPr kumimoji="0" lang="es-C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  <p:sp>
          <p:nvSpPr>
            <p:cNvPr id="11" name="Google Shape;245;p28">
              <a:extLst>
                <a:ext uri="{FF2B5EF4-FFF2-40B4-BE49-F238E27FC236}">
                  <a16:creationId xmlns:a16="http://schemas.microsoft.com/office/drawing/2014/main" id="{173AE459-3DED-4BF5-94AC-4D0049BD6D31}"/>
                </a:ext>
              </a:extLst>
            </p:cNvPr>
            <p:cNvSpPr txBox="1"/>
            <p:nvPr/>
          </p:nvSpPr>
          <p:spPr>
            <a:xfrm>
              <a:off x="6167062" y="2057126"/>
              <a:ext cx="2907195" cy="42952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buClr>
                  <a:srgbClr val="677480"/>
                </a:buClr>
                <a:buSzPts val="1100"/>
                <a:defRPr/>
              </a:pPr>
              <a:r>
                <a:rPr kumimoji="0" lang="es-CO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Base de datos de las 81 estrategias con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:</a:t>
              </a:r>
            </a:p>
            <a:p>
              <a:pPr marL="169863" lvl="0" indent="-169863">
                <a:lnSpc>
                  <a:spcPct val="115000"/>
                </a:lnSpc>
                <a:buClr>
                  <a:srgbClr val="67748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Cálculo de medidas de riesgo/retorno.</a:t>
              </a:r>
            </a:p>
            <a:p>
              <a:pPr marL="169863" indent="-169863">
                <a:lnSpc>
                  <a:spcPct val="115000"/>
                </a:lnSpc>
                <a:buClr>
                  <a:srgbClr val="67748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Registro diario de los criterios aplicados a las decisiones de inversión.</a:t>
              </a:r>
              <a:endParaRPr lang="es-CO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  <a:p>
              <a:pPr marL="169863" lvl="0" indent="-169863">
                <a:lnSpc>
                  <a:spcPct val="115000"/>
                </a:lnSpc>
                <a:buClr>
                  <a:srgbClr val="67748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Identificación de mejor estrategia.</a:t>
              </a:r>
            </a:p>
          </p:txBody>
        </p:sp>
      </p:grpSp>
      <p:grpSp>
        <p:nvGrpSpPr>
          <p:cNvPr id="12" name="Google Shape;246;p28">
            <a:extLst>
              <a:ext uri="{FF2B5EF4-FFF2-40B4-BE49-F238E27FC236}">
                <a16:creationId xmlns:a16="http://schemas.microsoft.com/office/drawing/2014/main" id="{AFC11CB5-769E-4490-99F0-005555118558}"/>
              </a:ext>
            </a:extLst>
          </p:cNvPr>
          <p:cNvGrpSpPr/>
          <p:nvPr/>
        </p:nvGrpSpPr>
        <p:grpSpPr>
          <a:xfrm>
            <a:off x="0" y="1204713"/>
            <a:ext cx="3546900" cy="3871784"/>
            <a:chOff x="0" y="1189989"/>
            <a:chExt cx="3546900" cy="5162379"/>
          </a:xfrm>
        </p:grpSpPr>
        <p:sp>
          <p:nvSpPr>
            <p:cNvPr id="13" name="Google Shape;247;p28">
              <a:extLst>
                <a:ext uri="{FF2B5EF4-FFF2-40B4-BE49-F238E27FC236}">
                  <a16:creationId xmlns:a16="http://schemas.microsoft.com/office/drawing/2014/main" id="{46EC70F6-6F8B-43A3-9C36-88401B4F9805}"/>
                </a:ext>
              </a:extLst>
            </p:cNvPr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Insumos</a:t>
              </a:r>
              <a:endParaRPr kumimoji="0" lang="es-C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Raleway"/>
              </a:endParaRPr>
            </a:p>
          </p:txBody>
        </p:sp>
        <p:sp>
          <p:nvSpPr>
            <p:cNvPr id="14" name="Google Shape;248;p28">
              <a:extLst>
                <a:ext uri="{FF2B5EF4-FFF2-40B4-BE49-F238E27FC236}">
                  <a16:creationId xmlns:a16="http://schemas.microsoft.com/office/drawing/2014/main" id="{55F7C32F-0E65-4EB3-9631-BFBB3BD36630}"/>
                </a:ext>
              </a:extLst>
            </p:cNvPr>
            <p:cNvSpPr txBox="1"/>
            <p:nvPr/>
          </p:nvSpPr>
          <p:spPr>
            <a:xfrm>
              <a:off x="126125" y="2057125"/>
              <a:ext cx="2765436" cy="42952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lnSpc>
                  <a:spcPct val="115000"/>
                </a:lnSpc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Algoritmo para cálculo de señal y serie histórica 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intradiaria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 de activos seleccionados </a:t>
              </a:r>
              <a:r>
                <a:rPr kumimoji="0" lang="es-CO" sz="160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con p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rincipales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 estadísticas del precio y volumen de negociación.</a:t>
              </a:r>
            </a:p>
          </p:txBody>
        </p:sp>
      </p:grpSp>
      <p:grpSp>
        <p:nvGrpSpPr>
          <p:cNvPr id="15" name="Google Shape;249;p28">
            <a:extLst>
              <a:ext uri="{FF2B5EF4-FFF2-40B4-BE49-F238E27FC236}">
                <a16:creationId xmlns:a16="http://schemas.microsoft.com/office/drawing/2014/main" id="{55B23A87-263C-4B3C-B52E-E26E7BC6A018}"/>
              </a:ext>
            </a:extLst>
          </p:cNvPr>
          <p:cNvGrpSpPr/>
          <p:nvPr/>
        </p:nvGrpSpPr>
        <p:grpSpPr>
          <a:xfrm>
            <a:off x="2944204" y="1204552"/>
            <a:ext cx="3305700" cy="3871945"/>
            <a:chOff x="2944204" y="1189775"/>
            <a:chExt cx="3305700" cy="5162593"/>
          </a:xfrm>
        </p:grpSpPr>
        <p:sp>
          <p:nvSpPr>
            <p:cNvPr id="16" name="Google Shape;250;p28">
              <a:extLst>
                <a:ext uri="{FF2B5EF4-FFF2-40B4-BE49-F238E27FC236}">
                  <a16:creationId xmlns:a16="http://schemas.microsoft.com/office/drawing/2014/main" id="{60FDDF48-0D8B-4D2F-868A-44B690142E35}"/>
                </a:ext>
              </a:extLst>
            </p:cNvPr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Proceso</a:t>
              </a:r>
              <a:endParaRPr kumimoji="0" lang="es-C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  <p:sp>
          <p:nvSpPr>
            <p:cNvPr id="17" name="Google Shape;251;p28">
              <a:extLst>
                <a:ext uri="{FF2B5EF4-FFF2-40B4-BE49-F238E27FC236}">
                  <a16:creationId xmlns:a16="http://schemas.microsoft.com/office/drawing/2014/main" id="{428657A2-1274-4722-8130-17D8F87D478E}"/>
                </a:ext>
              </a:extLst>
            </p:cNvPr>
            <p:cNvSpPr txBox="1"/>
            <p:nvPr/>
          </p:nvSpPr>
          <p:spPr>
            <a:xfrm>
              <a:off x="3478949" y="2057126"/>
              <a:ext cx="2236200" cy="42952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buClr>
                  <a:srgbClr val="677480"/>
                </a:buClr>
                <a:buSzPts val="1100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Construcción de los 81 portafolios que siguen el algoritmo de órdenes de acuerdo a la estrategia definida por 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Swell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.</a:t>
              </a:r>
              <a:endParaRPr kumimoji="0" lang="es-CO" sz="1200" b="0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</p:grpSp>
      <p:sp>
        <p:nvSpPr>
          <p:cNvPr id="18" name="Google Shape;226;p37">
            <a:extLst>
              <a:ext uri="{FF2B5EF4-FFF2-40B4-BE49-F238E27FC236}">
                <a16:creationId xmlns:a16="http://schemas.microsoft.com/office/drawing/2014/main" id="{1FB0A60B-A39D-4ACB-8477-4A380815F0DB}"/>
              </a:ext>
            </a:extLst>
          </p:cNvPr>
          <p:cNvSpPr/>
          <p:nvPr/>
        </p:nvSpPr>
        <p:spPr>
          <a:xfrm>
            <a:off x="787625" y="0"/>
            <a:ext cx="2971500" cy="439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58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399;p38">
            <a:extLst>
              <a:ext uri="{FF2B5EF4-FFF2-40B4-BE49-F238E27FC236}">
                <a16:creationId xmlns:a16="http://schemas.microsoft.com/office/drawing/2014/main" id="{AD5B967F-660C-413C-911C-1DA9D580ED03}"/>
              </a:ext>
            </a:extLst>
          </p:cNvPr>
          <p:cNvSpPr/>
          <p:nvPr/>
        </p:nvSpPr>
        <p:spPr>
          <a:xfrm>
            <a:off x="8646752" y="3272430"/>
            <a:ext cx="450849" cy="393600"/>
          </a:xfrm>
          <a:prstGeom prst="homePlate">
            <a:avLst>
              <a:gd name="adj" fmla="val 32030"/>
            </a:avLst>
          </a:prstGeom>
          <a:solidFill>
            <a:srgbClr val="FF5D5D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677480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Arial"/>
            </a:endParaRPr>
          </a:p>
        </p:txBody>
      </p:sp>
      <p:sp>
        <p:nvSpPr>
          <p:cNvPr id="226" name="Google Shape;226;p37"/>
          <p:cNvSpPr/>
          <p:nvPr/>
        </p:nvSpPr>
        <p:spPr>
          <a:xfrm>
            <a:off x="787625" y="0"/>
            <a:ext cx="2971500" cy="439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389;p38">
            <a:extLst>
              <a:ext uri="{FF2B5EF4-FFF2-40B4-BE49-F238E27FC236}">
                <a16:creationId xmlns:a16="http://schemas.microsoft.com/office/drawing/2014/main" id="{4EF6C1B2-FB98-4CCD-906D-EDF141661E4A}"/>
              </a:ext>
            </a:extLst>
          </p:cNvPr>
          <p:cNvSpPr/>
          <p:nvPr/>
        </p:nvSpPr>
        <p:spPr>
          <a:xfrm>
            <a:off x="7725680" y="327243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r">
              <a:defRPr/>
            </a:pPr>
            <a:r>
              <a:rPr lang="en-US" sz="900" b="1" dirty="0">
                <a:solidFill>
                  <a:srgbClr val="FFFF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 </a:t>
            </a:r>
            <a:r>
              <a:rPr lang="es-CO" sz="900" b="1" dirty="0">
                <a:solidFill>
                  <a:srgbClr val="FFFF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Selección de estrategia</a:t>
            </a:r>
            <a:endParaRPr kumimoji="0" lang="es-CO" sz="900" b="1" i="0" u="none" strike="noStrike" kern="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21" name="Google Shape;390;p38">
            <a:extLst>
              <a:ext uri="{FF2B5EF4-FFF2-40B4-BE49-F238E27FC236}">
                <a16:creationId xmlns:a16="http://schemas.microsoft.com/office/drawing/2014/main" id="{749A2479-CA45-470D-A938-C9C46262BFF1}"/>
              </a:ext>
            </a:extLst>
          </p:cNvPr>
          <p:cNvSpPr/>
          <p:nvPr/>
        </p:nvSpPr>
        <p:spPr>
          <a:xfrm>
            <a:off x="7065596" y="327243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defRPr/>
            </a:pPr>
            <a:r>
              <a:rPr lang="es-CO" sz="900" b="1">
                <a:solidFill>
                  <a:srgbClr val="FFFF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</a:t>
            </a:r>
            <a:r>
              <a:rPr kumimoji="0" lang="es-CO" sz="9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etorno</a:t>
            </a:r>
            <a:r>
              <a:rPr lang="es-CO" sz="900" b="1">
                <a:solidFill>
                  <a:srgbClr val="FFFF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&amp; </a:t>
            </a:r>
            <a:r>
              <a:rPr kumimoji="0" lang="es-CO" sz="9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</a:t>
            </a:r>
            <a:endParaRPr kumimoji="0" lang="es-CO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22" name="Google Shape;391;p38">
            <a:extLst>
              <a:ext uri="{FF2B5EF4-FFF2-40B4-BE49-F238E27FC236}">
                <a16:creationId xmlns:a16="http://schemas.microsoft.com/office/drawing/2014/main" id="{760F118C-8A3C-4032-82E1-9F68A1D92308}"/>
              </a:ext>
            </a:extLst>
          </p:cNvPr>
          <p:cNvSpPr/>
          <p:nvPr/>
        </p:nvSpPr>
        <p:spPr>
          <a:xfrm>
            <a:off x="6024512" y="327243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defRPr/>
            </a:pPr>
            <a:r>
              <a:rPr kumimoji="0" lang="es-CO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    Registro</a:t>
            </a:r>
          </a:p>
          <a:p>
            <a:pPr lvl="0" algn="ctr">
              <a:defRPr/>
            </a:pPr>
            <a:r>
              <a:rPr lang="es-CO" sz="900" b="1" dirty="0">
                <a:solidFill>
                  <a:srgbClr val="FFFF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    decisión</a:t>
            </a:r>
            <a:endParaRPr kumimoji="0" lang="es-CO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23" name="Google Shape;392;p38">
            <a:extLst>
              <a:ext uri="{FF2B5EF4-FFF2-40B4-BE49-F238E27FC236}">
                <a16:creationId xmlns:a16="http://schemas.microsoft.com/office/drawing/2014/main" id="{18504E9F-9B6C-4546-8BFC-8DEEE6F833CF}"/>
              </a:ext>
            </a:extLst>
          </p:cNvPr>
          <p:cNvSpPr/>
          <p:nvPr/>
        </p:nvSpPr>
        <p:spPr>
          <a:xfrm>
            <a:off x="5364428" y="327243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defRPr/>
            </a:pPr>
            <a:r>
              <a:rPr lang="es-CO" sz="900" b="1">
                <a:solidFill>
                  <a:srgbClr val="FFFF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Posición &amp; Valoración</a:t>
            </a:r>
            <a:endParaRPr kumimoji="0" lang="es-CO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24" name="Google Shape;393;p38">
            <a:extLst>
              <a:ext uri="{FF2B5EF4-FFF2-40B4-BE49-F238E27FC236}">
                <a16:creationId xmlns:a16="http://schemas.microsoft.com/office/drawing/2014/main" id="{E232FBDA-B279-41D8-857B-72A90880A803}"/>
              </a:ext>
            </a:extLst>
          </p:cNvPr>
          <p:cNvSpPr/>
          <p:nvPr/>
        </p:nvSpPr>
        <p:spPr>
          <a:xfrm>
            <a:off x="4323344" y="327243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CO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 </a:t>
            </a:r>
            <a:r>
              <a:rPr lang="es-CO" sz="900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Ejecución   de órdenes</a:t>
            </a:r>
            <a:endParaRPr kumimoji="0" lang="es-CO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25" name="Google Shape;394;p38">
            <a:extLst>
              <a:ext uri="{FF2B5EF4-FFF2-40B4-BE49-F238E27FC236}">
                <a16:creationId xmlns:a16="http://schemas.microsoft.com/office/drawing/2014/main" id="{EB04A8ED-2FE7-4C0F-8053-3CB2D7882E7A}"/>
              </a:ext>
            </a:extLst>
          </p:cNvPr>
          <p:cNvSpPr/>
          <p:nvPr/>
        </p:nvSpPr>
        <p:spPr>
          <a:xfrm>
            <a:off x="3663259" y="327243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defRPr/>
            </a:pPr>
            <a:r>
              <a:rPr lang="es-CO" sz="900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    Cálculo SIF</a:t>
            </a:r>
            <a:endParaRPr kumimoji="0" lang="es-CO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26" name="Google Shape;395;p38">
            <a:extLst>
              <a:ext uri="{FF2B5EF4-FFF2-40B4-BE49-F238E27FC236}">
                <a16:creationId xmlns:a16="http://schemas.microsoft.com/office/drawing/2014/main" id="{6A4FB04D-BF37-4733-B5C3-173F0F797D76}"/>
              </a:ext>
            </a:extLst>
          </p:cNvPr>
          <p:cNvSpPr/>
          <p:nvPr/>
        </p:nvSpPr>
        <p:spPr>
          <a:xfrm>
            <a:off x="2879156" y="3272430"/>
            <a:ext cx="946919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CO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  F. diarios de referencia</a:t>
            </a:r>
          </a:p>
        </p:txBody>
      </p:sp>
      <p:sp>
        <p:nvSpPr>
          <p:cNvPr id="27" name="Google Shape;396;p38">
            <a:extLst>
              <a:ext uri="{FF2B5EF4-FFF2-40B4-BE49-F238E27FC236}">
                <a16:creationId xmlns:a16="http://schemas.microsoft.com/office/drawing/2014/main" id="{D77DBADA-995D-47A1-B4FE-CB27BFB0087E}"/>
              </a:ext>
            </a:extLst>
          </p:cNvPr>
          <p:cNvSpPr/>
          <p:nvPr/>
        </p:nvSpPr>
        <p:spPr>
          <a:xfrm>
            <a:off x="2218005" y="3272430"/>
            <a:ext cx="825844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CO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  Vela diaria y F. diarios</a:t>
            </a:r>
          </a:p>
        </p:txBody>
      </p:sp>
      <p:sp>
        <p:nvSpPr>
          <p:cNvPr id="28" name="Google Shape;397;p38">
            <a:extLst>
              <a:ext uri="{FF2B5EF4-FFF2-40B4-BE49-F238E27FC236}">
                <a16:creationId xmlns:a16="http://schemas.microsoft.com/office/drawing/2014/main" id="{679BB8F8-A331-4D58-97E0-363E695EC39F}"/>
              </a:ext>
            </a:extLst>
          </p:cNvPr>
          <p:cNvSpPr/>
          <p:nvPr/>
        </p:nvSpPr>
        <p:spPr>
          <a:xfrm>
            <a:off x="1347083" y="3272430"/>
            <a:ext cx="984518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CO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    F. </a:t>
            </a:r>
            <a:r>
              <a:rPr kumimoji="0" lang="es-CO" sz="9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intradiarios</a:t>
            </a:r>
            <a:endParaRPr kumimoji="0" lang="es-CO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29" name="Google Shape;398;p38">
            <a:extLst>
              <a:ext uri="{FF2B5EF4-FFF2-40B4-BE49-F238E27FC236}">
                <a16:creationId xmlns:a16="http://schemas.microsoft.com/office/drawing/2014/main" id="{10FABA4E-8F64-4725-9D72-955FDCBFEA3D}"/>
              </a:ext>
            </a:extLst>
          </p:cNvPr>
          <p:cNvSpPr/>
          <p:nvPr/>
        </p:nvSpPr>
        <p:spPr>
          <a:xfrm>
            <a:off x="641923" y="327243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CO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Cargue</a:t>
            </a:r>
          </a:p>
        </p:txBody>
      </p:sp>
      <p:sp>
        <p:nvSpPr>
          <p:cNvPr id="30" name="Google Shape;399;p38">
            <a:extLst>
              <a:ext uri="{FF2B5EF4-FFF2-40B4-BE49-F238E27FC236}">
                <a16:creationId xmlns:a16="http://schemas.microsoft.com/office/drawing/2014/main" id="{1A7748EE-3725-48AF-AF40-632B4FD401E2}"/>
              </a:ext>
            </a:extLst>
          </p:cNvPr>
          <p:cNvSpPr/>
          <p:nvPr/>
        </p:nvSpPr>
        <p:spPr>
          <a:xfrm>
            <a:off x="31043" y="3272430"/>
            <a:ext cx="4500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677480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Arial"/>
            </a:endParaRPr>
          </a:p>
        </p:txBody>
      </p:sp>
      <p:cxnSp>
        <p:nvCxnSpPr>
          <p:cNvPr id="31" name="Google Shape;400;p38">
            <a:extLst>
              <a:ext uri="{FF2B5EF4-FFF2-40B4-BE49-F238E27FC236}">
                <a16:creationId xmlns:a16="http://schemas.microsoft.com/office/drawing/2014/main" id="{D5C55587-007F-4405-8601-D3F79406EC13}"/>
              </a:ext>
            </a:extLst>
          </p:cNvPr>
          <p:cNvCxnSpPr>
            <a:cxnSpLocks/>
          </p:cNvCxnSpPr>
          <p:nvPr/>
        </p:nvCxnSpPr>
        <p:spPr>
          <a:xfrm rot="10800000">
            <a:off x="887158" y="279841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2" name="Google Shape;401;p38">
            <a:extLst>
              <a:ext uri="{FF2B5EF4-FFF2-40B4-BE49-F238E27FC236}">
                <a16:creationId xmlns:a16="http://schemas.microsoft.com/office/drawing/2014/main" id="{AE8CC691-69BB-4591-8BD0-D7D853328077}"/>
              </a:ext>
            </a:extLst>
          </p:cNvPr>
          <p:cNvSpPr txBox="1"/>
          <p:nvPr/>
        </p:nvSpPr>
        <p:spPr>
          <a:xfrm>
            <a:off x="533720" y="1871070"/>
            <a:ext cx="711775" cy="906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defRPr/>
            </a:pPr>
            <a:r>
              <a:rPr kumimoji="0" lang="es-CO" sz="9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Medium" panose="020B0604020202020204" charset="0"/>
                <a:ea typeface="Lato"/>
                <a:cs typeface="Lato"/>
                <a:sym typeface="Lato"/>
              </a:rPr>
              <a:t>Cargue de </a:t>
            </a: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principales estadísticas </a:t>
            </a:r>
            <a:r>
              <a:rPr lang="es-CO" sz="900" dirty="0" err="1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intradiarias</a:t>
            </a: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 de precio y de tabla de fractales a evaluar</a:t>
            </a:r>
            <a:endParaRPr kumimoji="0" lang="es-CO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Medium" panose="020B0604020202020204" charset="0"/>
              <a:ea typeface="Lato"/>
              <a:cs typeface="Lato"/>
              <a:sym typeface="Lato"/>
            </a:endParaRPr>
          </a:p>
        </p:txBody>
      </p:sp>
      <p:cxnSp>
        <p:nvCxnSpPr>
          <p:cNvPr id="33" name="Google Shape;402;p38">
            <a:extLst>
              <a:ext uri="{FF2B5EF4-FFF2-40B4-BE49-F238E27FC236}">
                <a16:creationId xmlns:a16="http://schemas.microsoft.com/office/drawing/2014/main" id="{F66A8AF5-4262-4F07-A012-3FE6DF79CDD1}"/>
              </a:ext>
            </a:extLst>
          </p:cNvPr>
          <p:cNvCxnSpPr>
            <a:cxnSpLocks/>
          </p:cNvCxnSpPr>
          <p:nvPr/>
        </p:nvCxnSpPr>
        <p:spPr>
          <a:xfrm rot="10800000">
            <a:off x="2208393" y="279841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4" name="Google Shape;403;p38">
            <a:extLst>
              <a:ext uri="{FF2B5EF4-FFF2-40B4-BE49-F238E27FC236}">
                <a16:creationId xmlns:a16="http://schemas.microsoft.com/office/drawing/2014/main" id="{6E9E46F6-B014-4B7E-8050-78EEEA11F1FA}"/>
              </a:ext>
            </a:extLst>
          </p:cNvPr>
          <p:cNvSpPr txBox="1"/>
          <p:nvPr/>
        </p:nvSpPr>
        <p:spPr>
          <a:xfrm>
            <a:off x="1382579" y="1871070"/>
            <a:ext cx="1656831" cy="906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Cálculo de vela diaria y codificación de fractales diarios</a:t>
            </a:r>
            <a:endParaRPr kumimoji="0" lang="es-CO" sz="9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Medium" panose="020B0604020202020204" charset="0"/>
              <a:ea typeface="Lato"/>
              <a:cs typeface="Lato"/>
              <a:sym typeface="Lato"/>
            </a:endParaRPr>
          </a:p>
        </p:txBody>
      </p:sp>
      <p:cxnSp>
        <p:nvCxnSpPr>
          <p:cNvPr id="35" name="Google Shape;404;p38">
            <a:extLst>
              <a:ext uri="{FF2B5EF4-FFF2-40B4-BE49-F238E27FC236}">
                <a16:creationId xmlns:a16="http://schemas.microsoft.com/office/drawing/2014/main" id="{4CC402A1-02EC-49CB-9B23-59F75609D0F6}"/>
              </a:ext>
            </a:extLst>
          </p:cNvPr>
          <p:cNvCxnSpPr>
            <a:cxnSpLocks/>
          </p:cNvCxnSpPr>
          <p:nvPr/>
        </p:nvCxnSpPr>
        <p:spPr>
          <a:xfrm rot="10800000">
            <a:off x="3910628" y="279841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6" name="Google Shape;405;p38">
            <a:extLst>
              <a:ext uri="{FF2B5EF4-FFF2-40B4-BE49-F238E27FC236}">
                <a16:creationId xmlns:a16="http://schemas.microsoft.com/office/drawing/2014/main" id="{916F9486-09C3-452D-9553-44D8F8B6C85F}"/>
              </a:ext>
            </a:extLst>
          </p:cNvPr>
          <p:cNvSpPr txBox="1"/>
          <p:nvPr/>
        </p:nvSpPr>
        <p:spPr>
          <a:xfrm>
            <a:off x="3272916" y="224368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Cálculo de señal </a:t>
            </a:r>
            <a:r>
              <a:rPr lang="es-CO" sz="900" dirty="0" err="1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intradiaria</a:t>
            </a: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 final</a:t>
            </a:r>
            <a:endParaRPr kumimoji="0" lang="es-CO" sz="9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Medium" panose="020B0604020202020204" charset="0"/>
              <a:ea typeface="Lato"/>
              <a:cs typeface="Lato"/>
              <a:sym typeface="Lato"/>
            </a:endParaRPr>
          </a:p>
        </p:txBody>
      </p:sp>
      <p:cxnSp>
        <p:nvCxnSpPr>
          <p:cNvPr id="37" name="Google Shape;406;p38">
            <a:extLst>
              <a:ext uri="{FF2B5EF4-FFF2-40B4-BE49-F238E27FC236}">
                <a16:creationId xmlns:a16="http://schemas.microsoft.com/office/drawing/2014/main" id="{18BC78FE-A953-49DF-AF8F-189A3F98C7C8}"/>
              </a:ext>
            </a:extLst>
          </p:cNvPr>
          <p:cNvCxnSpPr>
            <a:cxnSpLocks/>
          </p:cNvCxnSpPr>
          <p:nvPr/>
        </p:nvCxnSpPr>
        <p:spPr>
          <a:xfrm rot="10800000">
            <a:off x="5612863" y="279841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" name="Google Shape;407;p38">
            <a:extLst>
              <a:ext uri="{FF2B5EF4-FFF2-40B4-BE49-F238E27FC236}">
                <a16:creationId xmlns:a16="http://schemas.microsoft.com/office/drawing/2014/main" id="{85E651F0-2B19-496A-A543-EB514A7C3638}"/>
              </a:ext>
            </a:extLst>
          </p:cNvPr>
          <p:cNvSpPr txBox="1"/>
          <p:nvPr/>
        </p:nvSpPr>
        <p:spPr>
          <a:xfrm>
            <a:off x="5300611" y="2243680"/>
            <a:ext cx="61974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defRPr/>
            </a:pPr>
            <a:r>
              <a:rPr lang="es-CO" sz="90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Cálculo de posiciones finales y valoración del portafolio.</a:t>
            </a:r>
            <a:endParaRPr kumimoji="0" lang="es-CO" sz="900" b="0" i="0" u="none" strike="noStrike" kern="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Medium" panose="020B0604020202020204" charset="0"/>
              <a:ea typeface="Lato"/>
              <a:cs typeface="Lato"/>
              <a:sym typeface="Lato"/>
            </a:endParaRPr>
          </a:p>
        </p:txBody>
      </p:sp>
      <p:cxnSp>
        <p:nvCxnSpPr>
          <p:cNvPr id="39" name="Google Shape;408;p38">
            <a:extLst>
              <a:ext uri="{FF2B5EF4-FFF2-40B4-BE49-F238E27FC236}">
                <a16:creationId xmlns:a16="http://schemas.microsoft.com/office/drawing/2014/main" id="{38F4F476-77B4-4308-8C33-9FA4004F5D29}"/>
              </a:ext>
            </a:extLst>
          </p:cNvPr>
          <p:cNvCxnSpPr>
            <a:cxnSpLocks/>
          </p:cNvCxnSpPr>
          <p:nvPr/>
        </p:nvCxnSpPr>
        <p:spPr>
          <a:xfrm rot="10800000">
            <a:off x="7315098" y="279841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" name="Google Shape;409;p38">
            <a:extLst>
              <a:ext uri="{FF2B5EF4-FFF2-40B4-BE49-F238E27FC236}">
                <a16:creationId xmlns:a16="http://schemas.microsoft.com/office/drawing/2014/main" id="{C8542D8B-B1DC-4F71-94C2-9D8C69378824}"/>
              </a:ext>
            </a:extLst>
          </p:cNvPr>
          <p:cNvSpPr txBox="1"/>
          <p:nvPr/>
        </p:nvSpPr>
        <p:spPr>
          <a:xfrm>
            <a:off x="6878854" y="2243680"/>
            <a:ext cx="87804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Cálculo de:</a:t>
            </a:r>
          </a:p>
          <a:p>
            <a:pPr marL="57150" lvl="0" indent="-57150">
              <a:buFont typeface="Arial" panose="020B0604020202020204" pitchFamily="34" charset="0"/>
              <a:buChar char="•"/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Retorno diario</a:t>
            </a:r>
          </a:p>
          <a:p>
            <a:pPr marL="57150" lvl="0" indent="-57150">
              <a:buFont typeface="Arial" panose="020B0604020202020204" pitchFamily="34" charset="0"/>
              <a:buChar char="•"/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Retorno  acumulado</a:t>
            </a:r>
          </a:p>
          <a:p>
            <a:pPr marL="57150" lvl="0" indent="-57150">
              <a:buFont typeface="Arial" panose="020B0604020202020204" pitchFamily="34" charset="0"/>
              <a:buChar char="•"/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Máxima pérdida observada</a:t>
            </a:r>
            <a:endParaRPr kumimoji="0" lang="es-CO" sz="9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Medium" panose="020B0604020202020204" charset="0"/>
              <a:ea typeface="Lato"/>
              <a:cs typeface="Lato"/>
              <a:sym typeface="Lato"/>
            </a:endParaRPr>
          </a:p>
        </p:txBody>
      </p:sp>
      <p:cxnSp>
        <p:nvCxnSpPr>
          <p:cNvPr id="43" name="Google Shape;412;p38">
            <a:extLst>
              <a:ext uri="{FF2B5EF4-FFF2-40B4-BE49-F238E27FC236}">
                <a16:creationId xmlns:a16="http://schemas.microsoft.com/office/drawing/2014/main" id="{9131EE6F-ED74-4809-8F59-A181EE972AE6}"/>
              </a:ext>
            </a:extLst>
          </p:cNvPr>
          <p:cNvCxnSpPr/>
          <p:nvPr/>
        </p:nvCxnSpPr>
        <p:spPr>
          <a:xfrm rot="10800000">
            <a:off x="1557922" y="364144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" name="Google Shape;413;p38">
            <a:extLst>
              <a:ext uri="{FF2B5EF4-FFF2-40B4-BE49-F238E27FC236}">
                <a16:creationId xmlns:a16="http://schemas.microsoft.com/office/drawing/2014/main" id="{DA753787-CDAA-491E-B717-2D2B3E235B54}"/>
              </a:ext>
            </a:extLst>
          </p:cNvPr>
          <p:cNvSpPr txBox="1"/>
          <p:nvPr/>
        </p:nvSpPr>
        <p:spPr>
          <a:xfrm>
            <a:off x="767624" y="4164630"/>
            <a:ext cx="1579333" cy="887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Codificación de fractales </a:t>
            </a:r>
            <a:r>
              <a:rPr lang="es-CO" sz="900" dirty="0" err="1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intradiarios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Medium" panose="020B0604020202020204" charset="0"/>
              <a:ea typeface="Lato"/>
              <a:cs typeface="Lato"/>
              <a:sym typeface="Lato"/>
            </a:endParaRPr>
          </a:p>
        </p:txBody>
      </p:sp>
      <p:cxnSp>
        <p:nvCxnSpPr>
          <p:cNvPr id="45" name="Google Shape;414;p38">
            <a:extLst>
              <a:ext uri="{FF2B5EF4-FFF2-40B4-BE49-F238E27FC236}">
                <a16:creationId xmlns:a16="http://schemas.microsoft.com/office/drawing/2014/main" id="{5ADCD642-C584-49E9-AC82-F5121A4A635B}"/>
              </a:ext>
            </a:extLst>
          </p:cNvPr>
          <p:cNvCxnSpPr/>
          <p:nvPr/>
        </p:nvCxnSpPr>
        <p:spPr>
          <a:xfrm rot="10800000">
            <a:off x="3244917" y="364144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" name="Google Shape;415;p38">
            <a:extLst>
              <a:ext uri="{FF2B5EF4-FFF2-40B4-BE49-F238E27FC236}">
                <a16:creationId xmlns:a16="http://schemas.microsoft.com/office/drawing/2014/main" id="{AB54F45A-78F4-4C70-B6DD-8378E828C703}"/>
              </a:ext>
            </a:extLst>
          </p:cNvPr>
          <p:cNvSpPr txBox="1"/>
          <p:nvPr/>
        </p:nvSpPr>
        <p:spPr>
          <a:xfrm>
            <a:off x="2837936" y="4169233"/>
            <a:ext cx="822898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Codificación de fractales diarios de referencia </a:t>
            </a:r>
            <a:endParaRPr kumimoji="0" lang="es-CO" sz="9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Medium" panose="020B0604020202020204" charset="0"/>
              <a:ea typeface="Lato"/>
              <a:cs typeface="Lato"/>
              <a:sym typeface="Lato"/>
            </a:endParaRPr>
          </a:p>
        </p:txBody>
      </p:sp>
      <p:cxnSp>
        <p:nvCxnSpPr>
          <p:cNvPr id="47" name="Google Shape;416;p38">
            <a:extLst>
              <a:ext uri="{FF2B5EF4-FFF2-40B4-BE49-F238E27FC236}">
                <a16:creationId xmlns:a16="http://schemas.microsoft.com/office/drawing/2014/main" id="{6FA3CCDF-9446-479B-B05D-C9E155488977}"/>
              </a:ext>
            </a:extLst>
          </p:cNvPr>
          <p:cNvCxnSpPr/>
          <p:nvPr/>
        </p:nvCxnSpPr>
        <p:spPr>
          <a:xfrm rot="10800000">
            <a:off x="4581392" y="364144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" name="Google Shape;417;p38">
            <a:extLst>
              <a:ext uri="{FF2B5EF4-FFF2-40B4-BE49-F238E27FC236}">
                <a16:creationId xmlns:a16="http://schemas.microsoft.com/office/drawing/2014/main" id="{67BEF0D8-4594-4EE9-891E-439D1E5EE916}"/>
              </a:ext>
            </a:extLst>
          </p:cNvPr>
          <p:cNvSpPr txBox="1"/>
          <p:nvPr/>
        </p:nvSpPr>
        <p:spPr>
          <a:xfrm>
            <a:off x="3836804" y="4164629"/>
            <a:ext cx="1489521" cy="802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Ejecución de órdenes de acuerdo a decisión de inversión.</a:t>
            </a:r>
          </a:p>
        </p:txBody>
      </p:sp>
      <p:cxnSp>
        <p:nvCxnSpPr>
          <p:cNvPr id="49" name="Google Shape;418;p38">
            <a:extLst>
              <a:ext uri="{FF2B5EF4-FFF2-40B4-BE49-F238E27FC236}">
                <a16:creationId xmlns:a16="http://schemas.microsoft.com/office/drawing/2014/main" id="{6855A957-2EF8-4E1E-8797-CB7BB859F695}"/>
              </a:ext>
            </a:extLst>
          </p:cNvPr>
          <p:cNvCxnSpPr/>
          <p:nvPr/>
        </p:nvCxnSpPr>
        <p:spPr>
          <a:xfrm rot="10800000">
            <a:off x="6283627" y="364144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0" name="Google Shape;419;p38">
            <a:extLst>
              <a:ext uri="{FF2B5EF4-FFF2-40B4-BE49-F238E27FC236}">
                <a16:creationId xmlns:a16="http://schemas.microsoft.com/office/drawing/2014/main" id="{1D9B214D-AA18-4FE4-9938-8EF038DA451D}"/>
              </a:ext>
            </a:extLst>
          </p:cNvPr>
          <p:cNvSpPr txBox="1"/>
          <p:nvPr/>
        </p:nvSpPr>
        <p:spPr>
          <a:xfrm>
            <a:off x="5643522" y="416463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defRPr/>
            </a:pPr>
            <a:r>
              <a:rPr kumimoji="0" lang="es-CO" sz="9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Medium" panose="020B0604020202020204" charset="0"/>
                <a:ea typeface="Lato"/>
                <a:cs typeface="Lato"/>
                <a:sym typeface="Lato"/>
              </a:rPr>
              <a:t>Registro de apertura y cierre de posiciones, identificando precio de apertura y cierre</a:t>
            </a:r>
          </a:p>
        </p:txBody>
      </p:sp>
      <p:cxnSp>
        <p:nvCxnSpPr>
          <p:cNvPr id="51" name="Google Shape;420;p38">
            <a:extLst>
              <a:ext uri="{FF2B5EF4-FFF2-40B4-BE49-F238E27FC236}">
                <a16:creationId xmlns:a16="http://schemas.microsoft.com/office/drawing/2014/main" id="{C60BCB5A-3EE7-4353-AF76-8E4D1B74BE73}"/>
              </a:ext>
            </a:extLst>
          </p:cNvPr>
          <p:cNvCxnSpPr>
            <a:cxnSpLocks/>
          </p:cNvCxnSpPr>
          <p:nvPr/>
        </p:nvCxnSpPr>
        <p:spPr>
          <a:xfrm rot="10800000">
            <a:off x="7985862" y="364144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" name="Google Shape;421;p38">
            <a:extLst>
              <a:ext uri="{FF2B5EF4-FFF2-40B4-BE49-F238E27FC236}">
                <a16:creationId xmlns:a16="http://schemas.microsoft.com/office/drawing/2014/main" id="{C30AE72B-3DF4-4C41-B642-06F16FFD9CA8}"/>
              </a:ext>
            </a:extLst>
          </p:cNvPr>
          <p:cNvSpPr txBox="1"/>
          <p:nvPr/>
        </p:nvSpPr>
        <p:spPr>
          <a:xfrm>
            <a:off x="7353501" y="416463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defRPr/>
            </a:pPr>
            <a:r>
              <a:rPr lang="es-CO" sz="900" dirty="0">
                <a:solidFill>
                  <a:schemeClr val="tx1"/>
                </a:solidFill>
                <a:latin typeface="Montserrat Medium" panose="020B0604020202020204" charset="0"/>
                <a:ea typeface="Lato"/>
                <a:cs typeface="Lato"/>
                <a:sym typeface="Lato"/>
              </a:rPr>
              <a:t>Selección de estrategia con mayor Retorno acumulado / máxima pérdida observada.</a:t>
            </a:r>
            <a:endParaRPr kumimoji="0" lang="es-CO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Medium" panose="020B0604020202020204" charset="0"/>
              <a:ea typeface="Lato"/>
              <a:cs typeface="Lato"/>
              <a:sym typeface="Lato"/>
            </a:endParaRPr>
          </a:p>
        </p:txBody>
      </p:sp>
      <p:sp>
        <p:nvSpPr>
          <p:cNvPr id="79" name="Google Shape;244;p28">
            <a:extLst>
              <a:ext uri="{FF2B5EF4-FFF2-40B4-BE49-F238E27FC236}">
                <a16:creationId xmlns:a16="http://schemas.microsoft.com/office/drawing/2014/main" id="{615C8BB2-ABB6-4E69-B575-75202A03B88E}"/>
              </a:ext>
            </a:extLst>
          </p:cNvPr>
          <p:cNvSpPr/>
          <p:nvPr/>
        </p:nvSpPr>
        <p:spPr>
          <a:xfrm>
            <a:off x="5632317" y="1204552"/>
            <a:ext cx="1187583" cy="501750"/>
          </a:xfrm>
          <a:prstGeom prst="chevron">
            <a:avLst>
              <a:gd name="adj" fmla="val 50000"/>
            </a:avLst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82" name="Google Shape;247;p28">
            <a:extLst>
              <a:ext uri="{FF2B5EF4-FFF2-40B4-BE49-F238E27FC236}">
                <a16:creationId xmlns:a16="http://schemas.microsoft.com/office/drawing/2014/main" id="{3E68DF5A-3DA1-4B0A-82A7-F9B00666D728}"/>
              </a:ext>
            </a:extLst>
          </p:cNvPr>
          <p:cNvSpPr/>
          <p:nvPr/>
        </p:nvSpPr>
        <p:spPr>
          <a:xfrm>
            <a:off x="2342966" y="1204552"/>
            <a:ext cx="1187583" cy="501750"/>
          </a:xfrm>
          <a:prstGeom prst="homePlat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Raleway"/>
            </a:endParaRPr>
          </a:p>
        </p:txBody>
      </p:sp>
      <p:sp>
        <p:nvSpPr>
          <p:cNvPr id="85" name="Google Shape;250;p28">
            <a:extLst>
              <a:ext uri="{FF2B5EF4-FFF2-40B4-BE49-F238E27FC236}">
                <a16:creationId xmlns:a16="http://schemas.microsoft.com/office/drawing/2014/main" id="{88BE6612-236B-472A-9590-6E9106C2875D}"/>
              </a:ext>
            </a:extLst>
          </p:cNvPr>
          <p:cNvSpPr/>
          <p:nvPr/>
        </p:nvSpPr>
        <p:spPr>
          <a:xfrm>
            <a:off x="2944204" y="1204552"/>
            <a:ext cx="3305700" cy="50175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s-CO" sz="24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Raleway"/>
              </a:rPr>
              <a:t>Proceso</a:t>
            </a:r>
            <a:endParaRPr kumimoji="0" lang="es-CO" sz="1400" b="1" i="0" u="none" strike="noStrike" kern="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pic>
        <p:nvPicPr>
          <p:cNvPr id="53" name="Picture 2" descr="R Project Concepción - Posts | Facebook">
            <a:extLst>
              <a:ext uri="{FF2B5EF4-FFF2-40B4-BE49-F238E27FC236}">
                <a16:creationId xmlns:a16="http://schemas.microsoft.com/office/drawing/2014/main" id="{0AE59B72-CBEF-4120-8309-28D5827AC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260" y="1204553"/>
            <a:ext cx="501750" cy="50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R Project Concepción - Posts | Facebook">
            <a:extLst>
              <a:ext uri="{FF2B5EF4-FFF2-40B4-BE49-F238E27FC236}">
                <a16:creationId xmlns:a16="http://schemas.microsoft.com/office/drawing/2014/main" id="{5BFE3EEC-9D45-444C-AD27-082B34474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916" y="1217118"/>
            <a:ext cx="489184" cy="48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Google Shape;225;p37">
            <a:extLst>
              <a:ext uri="{FF2B5EF4-FFF2-40B4-BE49-F238E27FC236}">
                <a16:creationId xmlns:a16="http://schemas.microsoft.com/office/drawing/2014/main" id="{09F238D9-FDB7-48C8-88CF-4BDCC3A99CA3}"/>
              </a:ext>
            </a:extLst>
          </p:cNvPr>
          <p:cNvSpPr txBox="1">
            <a:spLocks/>
          </p:cNvSpPr>
          <p:nvPr/>
        </p:nvSpPr>
        <p:spPr>
          <a:xfrm>
            <a:off x="713224" y="539500"/>
            <a:ext cx="8224793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2000"/>
              <a:t>Estructura de Fase 1 - Backtest de estrategias actuales 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01756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93462"/>
            <a:ext cx="8245580" cy="809826"/>
          </a:xfrm>
        </p:spPr>
        <p:txBody>
          <a:bodyPr/>
          <a:lstStyle/>
          <a:p>
            <a:r>
              <a:rPr lang="es-CO" dirty="0"/>
              <a:t>Estructura del código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46A725D-5A57-4C62-8789-D7E5B0E6C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0" t="20239" r="47659" b="46665"/>
          <a:stretch/>
        </p:blipFill>
        <p:spPr>
          <a:xfrm>
            <a:off x="214527" y="903288"/>
            <a:ext cx="8714946" cy="3495555"/>
          </a:xfrm>
          <a:prstGeom prst="rect">
            <a:avLst/>
          </a:prstGeom>
          <a:ln>
            <a:solidFill>
              <a:srgbClr val="336699"/>
            </a:solidFill>
          </a:ln>
        </p:spPr>
      </p:pic>
    </p:spTree>
    <p:extLst>
      <p:ext uri="{BB962C8B-B14F-4D97-AF65-F5344CB8AC3E}">
        <p14:creationId xmlns:p14="http://schemas.microsoft.com/office/powerpoint/2010/main" val="3276309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4925360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b="1" dirty="0">
                <a:solidFill>
                  <a:schemeClr val="tx1">
                    <a:lumMod val="75000"/>
                  </a:schemeClr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Tabla de cargue de resumen de estrategias evaluadas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0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50000"/>
              </a:lnSpc>
              <a:buClr>
                <a:srgbClr val="677480"/>
              </a:buClr>
              <a:buSzPts val="1100"/>
              <a:defRPr/>
            </a:pP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Resumen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fractal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intradiario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(FI),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diario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(FD) e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intradiario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referencia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(FIR)</a:t>
            </a:r>
          </a:p>
          <a:p>
            <a:pPr>
              <a:lnSpc>
                <a:spcPct val="15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285750" indent="-28575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no hay FI o FD (FI o FD no es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ni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BUY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ni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SELL),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entonces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se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asigna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el valor anterior de FI o FD. </a:t>
            </a:r>
          </a:p>
          <a:p>
            <a:pPr marL="285750" indent="-28575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FIRX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corresponde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 un fractal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calculado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con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frecuencia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pero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con base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una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ventana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móvil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diaria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.</a:t>
            </a:r>
          </a:p>
          <a:p>
            <a:pPr marL="285750" indent="-28575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no hay FIR, (FIR no es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ni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BUY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ni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SELL),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entonces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se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asigna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el valor anterior de FD.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5D5BA6A-0DB7-45C8-91D0-86E4FC767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802450"/>
              </p:ext>
            </p:extLst>
          </p:nvPr>
        </p:nvGraphicFramePr>
        <p:xfrm>
          <a:off x="54000" y="1057843"/>
          <a:ext cx="9036000" cy="2651760"/>
        </p:xfrm>
        <a:graphic>
          <a:graphicData uri="http://schemas.openxmlformats.org/drawingml/2006/table">
            <a:tbl>
              <a:tblPr firstRow="1" bandRow="1">
                <a:tableStyleId>{26726A9D-E0CB-4EF1-A61A-D68CCAF3E86F}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370739866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29383978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614306687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25488239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79245665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23960507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78948385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94677431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165103518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70484081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4593078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84665366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5560812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Estrategia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Variable compra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Criterio compra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Función</a:t>
                      </a:r>
                    </a:p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compra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Ref. compra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Señal compra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Variable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Criterio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Función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Ref.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Señal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Periodo inicio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Periodo fin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573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900" noProof="0" dirty="0">
                          <a:latin typeface="Montserrat Medium" panose="020B0604020202020204" charset="0"/>
                        </a:rPr>
                        <a:t>FIRX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noProof="0" dirty="0">
                          <a:latin typeface="Montserrat Medium" panose="020B0604020202020204" charset="0"/>
                        </a:rPr>
                        <a:t>F</a:t>
                      </a:r>
                      <a:r>
                        <a:rPr lang="es-CO" sz="900" noProof="0" dirty="0">
                          <a:latin typeface="Montserrat Medium" panose="020B0604020202020204" charset="0"/>
                        </a:rPr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noProof="0" dirty="0">
                          <a:latin typeface="Montserrat Medium" panose="020B0604020202020204" charset="0"/>
                        </a:rPr>
                        <a:t>F</a:t>
                      </a:r>
                      <a:r>
                        <a:rPr lang="es-CO" sz="900" noProof="0" dirty="0">
                          <a:latin typeface="Montserrat Medium" panose="020B0604020202020204" charset="0"/>
                        </a:rPr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noProof="0" dirty="0">
                          <a:latin typeface="Montserrat Medium" panose="020B0604020202020204" charset="0"/>
                        </a:rPr>
                        <a:t>F</a:t>
                      </a:r>
                      <a:r>
                        <a:rPr lang="es-CO" sz="900" noProof="0" dirty="0">
                          <a:latin typeface="Montserrat Medium" panose="020B0604020202020204" charset="0"/>
                        </a:rPr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noProof="0" dirty="0">
                          <a:latin typeface="Montserrat Medium" panose="020B0604020202020204" charset="0"/>
                        </a:rPr>
                        <a:t>F</a:t>
                      </a:r>
                      <a:r>
                        <a:rPr lang="es-CO" sz="900" noProof="0" dirty="0">
                          <a:latin typeface="Montserrat Medium" panose="020B0604020202020204" charset="0"/>
                        </a:rPr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FDX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FDX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260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900" noProof="0" dirty="0">
                          <a:latin typeface="Montserrat Medium" panose="020B0604020202020204" charset="0"/>
                        </a:rPr>
                        <a:t>FI1 – FD1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399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FI2 – FD2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900" noProof="0" dirty="0">
                          <a:latin typeface="Montserrat Medium" panose="020B060402020202020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900" noProof="0" dirty="0">
                          <a:latin typeface="Montserrat Medium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516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FI3 – FD3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529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FI4 – FD4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HIGH</a:t>
                      </a:r>
                      <a:endParaRPr kumimoji="0" lang="es-CO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Medium" panose="020B060402020202020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>
                          <a:latin typeface="Montserrat Medium" panose="020B0604020202020204" charset="0"/>
                        </a:rPr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43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FI5 – FD5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239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FI5 – FD6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007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FI7 – FD7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690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FI8 – FD8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004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FI9 – FD9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450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3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93462"/>
            <a:ext cx="7875190" cy="809826"/>
          </a:xfrm>
        </p:spPr>
        <p:txBody>
          <a:bodyPr/>
          <a:lstStyle/>
          <a:p>
            <a:r>
              <a:rPr lang="es-CO" dirty="0"/>
              <a:t>Estadísticas de riesgo / retorno solicitadas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19686" y="903288"/>
            <a:ext cx="8824314" cy="3886200"/>
          </a:xfrm>
        </p:spPr>
        <p:txBody>
          <a:bodyPr/>
          <a:lstStyle/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AROR (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Anualized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Rate of Return) =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Beneficio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anualizado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=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Utilidad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/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P.Inicial</a:t>
            </a: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Anual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y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mensual</a:t>
            </a: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lvl="2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R/R = AROR / Net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Stdv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=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Tomando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como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referencia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la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desviación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estándar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los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retornos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mensuales</a:t>
            </a: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Anual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y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mensual</a:t>
            </a: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571500" lvl="3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: AROR / Maximo Draw Down =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Fórmula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del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archivo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enviado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(ETF ECH)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Anual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y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mensual</a:t>
            </a: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Maximo Drawdown =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Fórmula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del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archivo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enviado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ETF ECH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Anual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y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mensual</a:t>
            </a: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576055950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Meeting by Slidesgo">
  <a:themeElements>
    <a:clrScheme name="Simple Light">
      <a:dk1>
        <a:srgbClr val="434343"/>
      </a:dk1>
      <a:lt1>
        <a:srgbClr val="FFFFFF"/>
      </a:lt1>
      <a:dk2>
        <a:srgbClr val="4EB8E1"/>
      </a:dk2>
      <a:lt2>
        <a:srgbClr val="434343"/>
      </a:lt2>
      <a:accent1>
        <a:srgbClr val="4EB8E1"/>
      </a:accent1>
      <a:accent2>
        <a:srgbClr val="212121"/>
      </a:accent2>
      <a:accent3>
        <a:srgbClr val="4EB8E1"/>
      </a:accent3>
      <a:accent4>
        <a:srgbClr val="212121"/>
      </a:accent4>
      <a:accent5>
        <a:srgbClr val="4EB8E1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3734</TotalTime>
  <Words>921</Words>
  <Application>Microsoft Office PowerPoint</Application>
  <PresentationFormat>Presentación en pantalla (16:9)</PresentationFormat>
  <Paragraphs>276</Paragraphs>
  <Slides>13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Montserrat Medium</vt:lpstr>
      <vt:lpstr>Courier New</vt:lpstr>
      <vt:lpstr>Open Sans</vt:lpstr>
      <vt:lpstr>Montserrat</vt:lpstr>
      <vt:lpstr>Sales Meeting by Slidesgo</vt:lpstr>
      <vt:lpstr>Proyecto de análisis de datos: reunión de seguimiento.</vt:lpstr>
      <vt:lpstr>Agenda</vt:lpstr>
      <vt:lpstr>Cronograma</vt:lpstr>
      <vt:lpstr>Actividades programadas siguiente semana</vt:lpstr>
      <vt:lpstr>Estructura de Fase 1 - Backtest de estrategias actuales </vt:lpstr>
      <vt:lpstr>Presentación de PowerPoint</vt:lpstr>
      <vt:lpstr>Estructura del código</vt:lpstr>
      <vt:lpstr>Presentación de PowerPoint</vt:lpstr>
      <vt:lpstr>Estadísticas de riesgo / retorno solicitadas</vt:lpstr>
      <vt:lpstr>Presentación de PowerPoint</vt:lpstr>
      <vt:lpstr>Cronograma</vt:lpstr>
      <vt:lpstr>Actividades programadas siguiente semana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Meeting</dc:title>
  <dc:creator>Olga Esperanza Serna Ramirez</dc:creator>
  <cp:lastModifiedBy>Olga Esperanza Serna Ramirez</cp:lastModifiedBy>
  <cp:revision>152</cp:revision>
  <dcterms:modified xsi:type="dcterms:W3CDTF">2021-03-17T04:22:53Z</dcterms:modified>
</cp:coreProperties>
</file>