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401" r:id="rId2"/>
    <p:sldId id="402" r:id="rId3"/>
    <p:sldId id="441" r:id="rId4"/>
    <p:sldId id="416" r:id="rId5"/>
    <p:sldId id="443" r:id="rId6"/>
    <p:sldId id="445" r:id="rId7"/>
    <p:sldId id="446" r:id="rId8"/>
    <p:sldId id="371" r:id="rId9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D1D1"/>
    <a:srgbClr val="D6EDBD"/>
    <a:srgbClr val="FF9933"/>
    <a:srgbClr val="0099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2578" autoAdjust="0"/>
  </p:normalViewPr>
  <p:slideViewPr>
    <p:cSldViewPr snapToGrid="0">
      <p:cViewPr varScale="1">
        <p:scale>
          <a:sx n="112" d="100"/>
          <a:sy n="112" d="100"/>
        </p:scale>
        <p:origin x="54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1037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08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=""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=""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=""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=""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=""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=""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=""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=""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=""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=""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=""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=""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=""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=""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=""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=""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=""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=""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=""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=""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 smtClean="0"/>
              <a:t>06 </a:t>
            </a:r>
            <a:r>
              <a:rPr lang="es-ES" sz="1400" dirty="0"/>
              <a:t>de </a:t>
            </a:r>
            <a:r>
              <a:rPr lang="es-ES" sz="1400" dirty="0" smtClean="0"/>
              <a:t>mayo </a:t>
            </a:r>
            <a:r>
              <a:rPr lang="es-ES" sz="1400" dirty="0"/>
              <a:t>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=""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=""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=""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=""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3" y="1036899"/>
            <a:ext cx="5309301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Fase 2: “Optimización de estrategias </a:t>
            </a:r>
            <a:r>
              <a:rPr lang="es-ES" dirty="0" smtClean="0"/>
              <a:t>actuales”</a:t>
            </a:r>
            <a:endParaRPr lang="es-CO" dirty="0"/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3" y="141050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Análisis de los parámetros para su optimización</a:t>
            </a:r>
          </a:p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3" y="3313520"/>
            <a:ext cx="3880743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Construcción de herramienta de optimización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87834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 smtClean="0"/>
              <a:t>Primeros pasos</a:t>
            </a:r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r="6871" b="3210"/>
          <a:stretch/>
        </p:blipFill>
        <p:spPr>
          <a:xfrm>
            <a:off x="349804" y="823980"/>
            <a:ext cx="8363066" cy="338594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=""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=""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5853235" y="2322017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=""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=""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=""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=""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=""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4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Objetivo de la Fase </a:t>
            </a:r>
            <a:r>
              <a:rPr lang="es-ES" dirty="0" smtClean="0"/>
              <a:t>2</a:t>
            </a:r>
            <a:r>
              <a:rPr lang="es-ES" dirty="0"/>
              <a:t>: “Optimización de estrategias actuales”.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TP, apalancamiento) utilizado en las estrategias </a:t>
            </a:r>
            <a:r>
              <a:rPr lang="es-ES" b="1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actuales: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nálisis de los parámetros para su optimización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 del análisis: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Existen 5 opciones de decisión posibles en cada franja horaria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 “OPEN”, “CLOSE”, "CLOSE-OPEN“, "NO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POSITION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 y "HOLD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POSITION“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proceso de optimización de parámetros se realizará sobre las decisiones marcadas como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"HOLD POSITION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“, que es donde hay espacio para ST o TP.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decisiones 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“OPEN”, “CLOSE”, "CLOSE-OPEN“, "NO POSITION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 están marcadas por la orden recibida de los fractales y no se modifican.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ejecutar el proceso sistemático de optimización se requiere estructurar un análisis diferente al realizado en el ejercicio anterior de </a:t>
            </a: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MXN-USD, puesto que ese tipo de análisis haría muy pesado el código y retrasarían los procesos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Sin embargo, se deben analizar las diferentes combinaciones posibles para encontrar los mejores parámetros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1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Objetivo de la Fase </a:t>
            </a:r>
            <a:r>
              <a:rPr lang="es-ES" dirty="0" smtClean="0"/>
              <a:t>2</a:t>
            </a:r>
            <a:r>
              <a:rPr lang="es-ES" dirty="0"/>
              <a:t>: “Optimización de estrategias actuales”.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345000"/>
            <a:ext cx="8479842" cy="992474"/>
          </a:xfrm>
        </p:spPr>
        <p:txBody>
          <a:bodyPr/>
          <a:lstStyle/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ejecutar el proceso sistemático de 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optimización se crearán “4 zonas de retorno” y “4 zonas de volatilidad”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4234" y="2727997"/>
            <a:ext cx="2844378" cy="48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514234" y="3211217"/>
            <a:ext cx="2844378" cy="483220"/>
          </a:xfrm>
          <a:prstGeom prst="rect">
            <a:avLst/>
          </a:prstGeom>
          <a:solidFill>
            <a:srgbClr val="D6E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14234" y="3694437"/>
            <a:ext cx="2844378" cy="483220"/>
          </a:xfrm>
          <a:prstGeom prst="rect">
            <a:avLst/>
          </a:prstGeom>
          <a:solidFill>
            <a:srgbClr val="FFD1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14233" y="4177657"/>
            <a:ext cx="2844378" cy="483220"/>
          </a:xfrm>
          <a:prstGeom prst="rect">
            <a:avLst/>
          </a:prstGeom>
          <a:solidFill>
            <a:srgbClr val="FF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582734" y="4265378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Stop </a:t>
            </a:r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15790" y="3805599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868190" y="3291573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020590" y="2831794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Take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cxnSp>
        <p:nvCxnSpPr>
          <p:cNvPr id="16" name="Conector recto 15"/>
          <p:cNvCxnSpPr/>
          <p:nvPr/>
        </p:nvCxnSpPr>
        <p:spPr>
          <a:xfrm flipH="1">
            <a:off x="514233" y="2667394"/>
            <a:ext cx="1" cy="2052000"/>
          </a:xfrm>
          <a:prstGeom prst="line">
            <a:avLst/>
          </a:prstGeom>
          <a:ln w="508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514233" y="3694437"/>
            <a:ext cx="2960615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153264" y="2918708"/>
            <a:ext cx="1871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optimización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busca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encontrar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valores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parámetros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(SL y TP) y de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cierre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requerido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cada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zona para que la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razón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etorno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 MDD se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maximice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endParaRPr lang="en-US" sz="1200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861272" y="2740913"/>
            <a:ext cx="2844378" cy="48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3861272" y="3224133"/>
            <a:ext cx="2844378" cy="483220"/>
          </a:xfrm>
          <a:prstGeom prst="rect">
            <a:avLst/>
          </a:prstGeom>
          <a:solidFill>
            <a:srgbClr val="D6E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3861272" y="3707353"/>
            <a:ext cx="2844378" cy="483220"/>
          </a:xfrm>
          <a:prstGeom prst="rect">
            <a:avLst/>
          </a:prstGeom>
          <a:solidFill>
            <a:srgbClr val="FFD1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861271" y="4190573"/>
            <a:ext cx="2844378" cy="483220"/>
          </a:xfrm>
          <a:prstGeom prst="rect">
            <a:avLst/>
          </a:prstGeom>
          <a:solidFill>
            <a:srgbClr val="FF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/>
          <p:cNvSpPr txBox="1"/>
          <p:nvPr/>
        </p:nvSpPr>
        <p:spPr>
          <a:xfrm>
            <a:off x="4985005" y="4278294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Stop </a:t>
            </a:r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062828" y="3818515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215228" y="3304489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367628" y="2844710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Take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cxnSp>
        <p:nvCxnSpPr>
          <p:cNvPr id="28" name="Conector recto 27"/>
          <p:cNvCxnSpPr/>
          <p:nvPr/>
        </p:nvCxnSpPr>
        <p:spPr>
          <a:xfrm flipH="1">
            <a:off x="3861271" y="2680310"/>
            <a:ext cx="1" cy="2052000"/>
          </a:xfrm>
          <a:prstGeom prst="line">
            <a:avLst/>
          </a:prstGeom>
          <a:ln w="508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861271" y="3707353"/>
            <a:ext cx="2960615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13893" y="2267445"/>
            <a:ext cx="264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Zonas de Retorno </a:t>
            </a:r>
          </a:p>
          <a:p>
            <a:pPr algn="ctr"/>
            <a:r>
              <a:rPr lang="es-ES" sz="1200" dirty="0" smtClean="0"/>
              <a:t>Open / </a:t>
            </a:r>
            <a:r>
              <a:rPr lang="es-ES" sz="1200" dirty="0"/>
              <a:t>P. Entrada </a:t>
            </a:r>
            <a:endParaRPr lang="es-CO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66559" y="3541516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CO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244621" y="2248361"/>
            <a:ext cx="207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Zonas de Volatilidad</a:t>
            </a:r>
          </a:p>
          <a:p>
            <a:pPr algn="ctr"/>
            <a:r>
              <a:rPr lang="es-ES" sz="1200" dirty="0" smtClean="0"/>
              <a:t>(</a:t>
            </a:r>
            <a:r>
              <a:rPr lang="es-ES" sz="1200" dirty="0" err="1" smtClean="0"/>
              <a:t>Pmín</a:t>
            </a:r>
            <a:r>
              <a:rPr lang="es-ES" sz="1200" dirty="0" smtClean="0"/>
              <a:t> </a:t>
            </a:r>
            <a:r>
              <a:rPr lang="es-ES" sz="1200" dirty="0" err="1" smtClean="0"/>
              <a:t>ó</a:t>
            </a:r>
            <a:r>
              <a:rPr lang="es-ES" sz="1200" dirty="0" smtClean="0"/>
              <a:t> </a:t>
            </a:r>
            <a:r>
              <a:rPr lang="es-ES" sz="1200" dirty="0" err="1" smtClean="0"/>
              <a:t>Pmax</a:t>
            </a:r>
            <a:r>
              <a:rPr lang="es-ES" sz="1200" dirty="0" smtClean="0"/>
              <a:t>)</a:t>
            </a:r>
            <a:r>
              <a:rPr lang="es-CO" sz="1200" dirty="0"/>
              <a:t> </a:t>
            </a:r>
            <a:r>
              <a:rPr lang="es-ES" sz="1200" dirty="0" smtClean="0"/>
              <a:t>/ P. Entrada</a:t>
            </a:r>
            <a:endParaRPr lang="es-CO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174876" y="3652929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640832" y="3565039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549149" y="3676452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9554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Objetivo de la Fase </a:t>
            </a:r>
            <a:r>
              <a:rPr lang="es-ES" dirty="0" smtClean="0"/>
              <a:t>2</a:t>
            </a:r>
            <a:r>
              <a:rPr lang="es-ES" dirty="0"/>
              <a:t>: “Optimización de estrategias actuales”.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39148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</a:t>
            </a:r>
            <a:r>
              <a:rPr lang="es-ES" b="1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herramienta de optimización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Crear una función que calcule las variables requeridas para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identificar “4 zonas de retorno” y “4 zonas de volatilidad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”</a:t>
            </a:r>
            <a:endParaRPr lang="es-E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rear una función que para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decisión "HOLD POSITION“, identifique en cada franja horaria la zona de retorno y la zona de volatilidad en la que se encuentra el </a:t>
            </a:r>
            <a:r>
              <a:rPr lang="es-ES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endParaRPr lang="es-ES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del parámetro del cierre definido, crear una función que ejecute el cierre correspondiente para la zona de retorno y la zona de volatilidad y calcule la posición final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Crear una función que calcule los indicadores de riesgo retorno para las nuevas posiciones</a:t>
            </a: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757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 siguiente semana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Continuar con la construcción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 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herramienta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 optimización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Comentarios: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el plan de trabajo se incluye correr el ejercicio de optimización para todas las estrategias de cada activo y no limitarlo a las preseleccionadas.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 posible que el proceso de optimización haga atractivas algunas estrategias que sin este proceso no resultaran viables, por lo tanto aconsejamos que se siga el proceso y se revisen los resultados completos del proceso de optimización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Una vez ejecutado este proceso se analizará de forma particular el comportamiento de las estrategias preseleccionadas para corroborar su desempeño y compararlas con las demás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34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=""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=""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=""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=""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=""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=""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=""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=""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=""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=""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=""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=""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=""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=""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=""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=""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=""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=""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=""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=""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=""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=""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=""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15355</TotalTime>
  <Words>590</Words>
  <Application>Microsoft Office PowerPoint</Application>
  <PresentationFormat>Presentación en pantalla (16:9)</PresentationFormat>
  <Paragraphs>78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</vt:lpstr>
      <vt:lpstr>Courier New</vt:lpstr>
      <vt:lpstr>Arial</vt:lpstr>
      <vt:lpstr>Montserrat</vt:lpstr>
      <vt:lpstr>Montserrat Medium</vt:lpstr>
      <vt:lpstr>Lato</vt:lpstr>
      <vt:lpstr>Sales Meeting by Slidesgo</vt:lpstr>
      <vt:lpstr>Proyecto de análisis de datos: reunión de seguimiento.</vt:lpstr>
      <vt:lpstr>Agenda</vt:lpstr>
      <vt:lpstr>Cronograma</vt:lpstr>
      <vt:lpstr>Objetivo de la Fase 2: “Optimización de estrategias actuales”.</vt:lpstr>
      <vt:lpstr>Objetivo de la Fase 2: “Optimización de estrategias actuales”.</vt:lpstr>
      <vt:lpstr>Objetivo de la Fase 2: “Optimización de estrategias actuales”.</vt:lpstr>
      <vt:lpstr>Actividades programadas siguiente semana</vt:lpstr>
      <vt:lpstr>¡Gracias!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217</cp:revision>
  <dcterms:modified xsi:type="dcterms:W3CDTF">2021-05-06T19:50:18Z</dcterms:modified>
</cp:coreProperties>
</file>