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handoutMasterIdLst>
    <p:handoutMasterId r:id="rId19"/>
  </p:handoutMasterIdLst>
  <p:sldIdLst>
    <p:sldId id="401" r:id="rId2"/>
    <p:sldId id="402" r:id="rId3"/>
    <p:sldId id="441" r:id="rId4"/>
    <p:sldId id="416" r:id="rId5"/>
    <p:sldId id="443" r:id="rId6"/>
    <p:sldId id="447" r:id="rId7"/>
    <p:sldId id="453" r:id="rId8"/>
    <p:sldId id="452" r:id="rId9"/>
    <p:sldId id="449" r:id="rId10"/>
    <p:sldId id="450" r:id="rId11"/>
    <p:sldId id="454" r:id="rId12"/>
    <p:sldId id="455" r:id="rId13"/>
    <p:sldId id="456" r:id="rId14"/>
    <p:sldId id="457" r:id="rId15"/>
    <p:sldId id="451" r:id="rId16"/>
    <p:sldId id="371" r:id="rId17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D1D1"/>
    <a:srgbClr val="D6EDBD"/>
    <a:srgbClr val="FF9933"/>
    <a:srgbClr val="0099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118" d="100"/>
          <a:sy n="118" d="100"/>
        </p:scale>
        <p:origin x="37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103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8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xmlns="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xmlns="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xmlns="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xmlns="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xmlns="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xmlns="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xmlns="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xmlns="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xmlns="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xmlns="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xmlns="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xmlns="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xmlns="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xmlns="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xmlns="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xmlns="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xmlns="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xmlns="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xmlns="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xmlns="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 smtClean="0"/>
              <a:t>14</a:t>
            </a:r>
            <a:r>
              <a:rPr lang="es-ES" sz="1400" dirty="0" smtClean="0"/>
              <a:t> </a:t>
            </a:r>
            <a:r>
              <a:rPr lang="es-ES" sz="1400" dirty="0"/>
              <a:t>de </a:t>
            </a:r>
            <a:r>
              <a:rPr lang="es-ES" sz="1400" dirty="0" smtClean="0"/>
              <a:t>junio </a:t>
            </a:r>
            <a:r>
              <a:rPr lang="es-ES" sz="1400" dirty="0"/>
              <a:t>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xmlns="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xmlns="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xmlns="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xmlns="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86977"/>
            <a:ext cx="8245580" cy="809826"/>
          </a:xfrm>
        </p:spPr>
        <p:txBody>
          <a:bodyPr/>
          <a:lstStyle/>
          <a:p>
            <a:r>
              <a:rPr lang="es-ES" dirty="0" smtClean="0"/>
              <a:t>Otros factores del modelo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Variables incorporadas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Bid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– Ask spread: 0,01% en compras y ventas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Comisión de negociación sobre compras y ventas: se incorpora el parámetro para probas estrategias de negocio con comisión, para las optimizaciones se asume en cero.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864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TQQQ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7" y="1317714"/>
            <a:ext cx="7717277" cy="33885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75" y="265232"/>
            <a:ext cx="5953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BTC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1" y="1352056"/>
            <a:ext cx="6880698" cy="34611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75" y="338087"/>
            <a:ext cx="5953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ETH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609688"/>
            <a:ext cx="6563064" cy="33013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09" y="338087"/>
            <a:ext cx="5953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86977"/>
            <a:ext cx="8245580" cy="809826"/>
          </a:xfrm>
        </p:spPr>
        <p:txBody>
          <a:bodyPr/>
          <a:lstStyle/>
          <a:p>
            <a:r>
              <a:rPr lang="es-ES" dirty="0" smtClean="0"/>
              <a:t>Otros factores del modelo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Variables por incorporar</a:t>
            </a:r>
            <a:endParaRPr lang="es-ES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Apalancamiento: ejemplos y preguntas.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 móvil para calibración de SL y TP?</a:t>
            </a:r>
            <a:endParaRPr lang="es-ES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624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86977"/>
            <a:ext cx="8245580" cy="809826"/>
          </a:xfrm>
        </p:spPr>
        <p:txBody>
          <a:bodyPr/>
          <a:lstStyle/>
          <a:p>
            <a:r>
              <a:rPr lang="es-ES" dirty="0" smtClean="0"/>
              <a:t>Pasos a seguir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optimización completa en los activos (BTC, ETC, TQQQ). </a:t>
            </a:r>
          </a:p>
        </p:txBody>
      </p:sp>
    </p:spTree>
    <p:extLst>
      <p:ext uri="{BB962C8B-B14F-4D97-AF65-F5344CB8AC3E}">
        <p14:creationId xmlns:p14="http://schemas.microsoft.com/office/powerpoint/2010/main" val="18302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xmlns="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xmlns="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xmlns="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xmlns="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xmlns="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xmlns="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xmlns="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xmlns="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xmlns="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xmlns="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xmlns="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xmlns="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xmlns="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xmlns="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xmlns="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xmlns="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xmlns="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xmlns="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xmlns="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xmlns="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xmlns="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xmlns="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xmlns="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3" y="1036899"/>
            <a:ext cx="5309301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Fase 2: “Optimización de estrategias </a:t>
            </a:r>
            <a:r>
              <a:rPr lang="es-ES" dirty="0" smtClean="0"/>
              <a:t>actuales”</a:t>
            </a:r>
            <a:endParaRPr lang="es-CO" dirty="0"/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3" y="141050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Análisis de los parámetros para su optimización</a:t>
            </a:r>
          </a:p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3" y="3313520"/>
            <a:ext cx="3880743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 smtClean="0"/>
              <a:t>Resultados preliminares </a:t>
            </a:r>
            <a:r>
              <a:rPr lang="es-ES" dirty="0" smtClean="0"/>
              <a:t>TQQQ, BTC, ETH</a:t>
            </a:r>
            <a:endParaRPr lang="es-ES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87834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r="6871" b="3210"/>
          <a:stretch/>
        </p:blipFill>
        <p:spPr>
          <a:xfrm>
            <a:off x="349804" y="823980"/>
            <a:ext cx="8363066" cy="338594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xmlns="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6456350" y="2321309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xmlns="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xmlns="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xmlns="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xmlns="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xmlns="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4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</a:t>
            </a:r>
            <a:r>
              <a:rPr lang="es-ES" dirty="0" smtClean="0"/>
              <a:t>2</a:t>
            </a:r>
            <a:r>
              <a:rPr lang="es-ES" dirty="0"/>
              <a:t>: “Optimización de estrategias actuales”.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</a:t>
            </a:r>
            <a:r>
              <a:rPr lang="es-ES" b="1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TP y sus cierres de posición) </a:t>
            </a:r>
            <a:r>
              <a:rPr lang="es-E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utilizado en las estrategias </a:t>
            </a:r>
            <a:r>
              <a:rPr lang="es-ES" b="1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actuales: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nálisis de los parámetros para su optimización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 del análisis: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proceso de optimización de parámetros se realizará sobre las decisiones marcadas como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"HOLD POSITION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“, que es donde hay espacio para ST o TP.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decisiones 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“OPEN”, “CLOSE”, "CLOSE-OPEN“, "NO POSITION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 están marcadas por la orden recibida de los fractales y no se modifican.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Sin embargo, se deben analizar las diferentes combinaciones posibles para encontrar los mejores parámetros.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b="1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Concusión de reunión anterior: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Los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parámetros en la optimización deberían ser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móviles,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evitar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niveles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estáticos y permitir que SL y TP dependan del movimiento de los precios y del retorno de la posición abierta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</a:t>
            </a: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1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</a:t>
            </a:r>
            <a:r>
              <a:rPr lang="es-ES" dirty="0" smtClean="0"/>
              <a:t>2</a:t>
            </a:r>
            <a:r>
              <a:rPr lang="es-ES" dirty="0"/>
              <a:t>: “Optimización de estrategias actuales”.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345000"/>
            <a:ext cx="8479842" cy="992474"/>
          </a:xfrm>
        </p:spPr>
        <p:txBody>
          <a:bodyPr/>
          <a:lstStyle/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ejecutar el proceso sistemático de 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optimización se crearán “4 zonas de retorno” y “4 zonas de volatilidad”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4234" y="2727997"/>
            <a:ext cx="2844378" cy="48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514234" y="3211217"/>
            <a:ext cx="2844378" cy="483220"/>
          </a:xfrm>
          <a:prstGeom prst="rect">
            <a:avLst/>
          </a:prstGeom>
          <a:solidFill>
            <a:srgbClr val="D6E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14234" y="3694437"/>
            <a:ext cx="2844378" cy="483220"/>
          </a:xfrm>
          <a:prstGeom prst="rect">
            <a:avLst/>
          </a:prstGeom>
          <a:solidFill>
            <a:srgbClr val="FFD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14233" y="4177657"/>
            <a:ext cx="2844378" cy="483220"/>
          </a:xfrm>
          <a:prstGeom prst="rect">
            <a:avLst/>
          </a:prstGeom>
          <a:solidFill>
            <a:srgbClr val="FF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582734" y="4265378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Stop </a:t>
            </a:r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15790" y="3805599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868190" y="3291573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020590" y="2831794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Take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514233" y="2667394"/>
            <a:ext cx="1" cy="2052000"/>
          </a:xfrm>
          <a:prstGeom prst="line">
            <a:avLst/>
          </a:prstGeom>
          <a:ln w="508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14233" y="3694437"/>
            <a:ext cx="2960615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954247" y="2507598"/>
            <a:ext cx="2036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optimización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busca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encontrar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valores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parámetros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(SL y TP) y de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cierre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requerido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cada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zona para que la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razón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etorno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 MDD se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maximice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endParaRPr lang="en-US" sz="1200" dirty="0" smtClean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 parámetros en la optimización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deben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 móviles</a:t>
            </a:r>
            <a:endParaRPr lang="en-US" sz="1200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861272" y="2740913"/>
            <a:ext cx="2844378" cy="48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3861272" y="3224133"/>
            <a:ext cx="2844378" cy="483220"/>
          </a:xfrm>
          <a:prstGeom prst="rect">
            <a:avLst/>
          </a:prstGeom>
          <a:solidFill>
            <a:srgbClr val="D6E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3861272" y="3707353"/>
            <a:ext cx="2844378" cy="483220"/>
          </a:xfrm>
          <a:prstGeom prst="rect">
            <a:avLst/>
          </a:prstGeom>
          <a:solidFill>
            <a:srgbClr val="FFD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861271" y="4190573"/>
            <a:ext cx="2844378" cy="483220"/>
          </a:xfrm>
          <a:prstGeom prst="rect">
            <a:avLst/>
          </a:prstGeom>
          <a:solidFill>
            <a:srgbClr val="FF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4985005" y="4278294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Stop </a:t>
            </a:r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062828" y="3818515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215228" y="3304489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367628" y="2844710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Take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cxnSp>
        <p:nvCxnSpPr>
          <p:cNvPr id="28" name="Conector recto 27"/>
          <p:cNvCxnSpPr/>
          <p:nvPr/>
        </p:nvCxnSpPr>
        <p:spPr>
          <a:xfrm flipH="1">
            <a:off x="3861271" y="2680310"/>
            <a:ext cx="1" cy="2052000"/>
          </a:xfrm>
          <a:prstGeom prst="line">
            <a:avLst/>
          </a:prstGeom>
          <a:ln w="508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861271" y="3707353"/>
            <a:ext cx="2960615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13893" y="2267445"/>
            <a:ext cx="264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Zonas de Retorno </a:t>
            </a:r>
          </a:p>
          <a:p>
            <a:pPr algn="ctr"/>
            <a:r>
              <a:rPr lang="es-ES" sz="1200" dirty="0" smtClean="0"/>
              <a:t>Open / </a:t>
            </a:r>
            <a:r>
              <a:rPr lang="es-ES" sz="1200" dirty="0"/>
              <a:t>P. Entrada </a:t>
            </a:r>
            <a:endParaRPr lang="es-CO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66559" y="3541516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CO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244621" y="2248361"/>
            <a:ext cx="207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Zonas de Volatilidad</a:t>
            </a:r>
          </a:p>
          <a:p>
            <a:pPr algn="ctr"/>
            <a:r>
              <a:rPr lang="es-ES" sz="1200" dirty="0" smtClean="0"/>
              <a:t>(</a:t>
            </a:r>
            <a:r>
              <a:rPr lang="es-ES" sz="1200" dirty="0" err="1" smtClean="0"/>
              <a:t>Pmín</a:t>
            </a:r>
            <a:r>
              <a:rPr lang="es-ES" sz="1200" dirty="0" smtClean="0"/>
              <a:t> </a:t>
            </a:r>
            <a:r>
              <a:rPr lang="es-ES" sz="1200" dirty="0" err="1" smtClean="0"/>
              <a:t>ó</a:t>
            </a:r>
            <a:r>
              <a:rPr lang="es-ES" sz="1200" dirty="0" smtClean="0"/>
              <a:t> </a:t>
            </a:r>
            <a:r>
              <a:rPr lang="es-ES" sz="1200" dirty="0" err="1" smtClean="0"/>
              <a:t>Pmax</a:t>
            </a:r>
            <a:r>
              <a:rPr lang="es-ES" sz="1200" dirty="0" smtClean="0"/>
              <a:t>)</a:t>
            </a:r>
            <a:r>
              <a:rPr lang="es-CO" sz="1200" dirty="0"/>
              <a:t> </a:t>
            </a:r>
            <a:r>
              <a:rPr lang="es-ES" sz="1200" dirty="0" smtClean="0"/>
              <a:t>/ P. Entrada</a:t>
            </a:r>
            <a:endParaRPr lang="es-CO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174876" y="3652929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640832" y="3565039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549149" y="3676452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554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ES" sz="2400" dirty="0" smtClean="0"/>
              <a:t>“</a:t>
            </a:r>
            <a:r>
              <a:rPr lang="es-ES" sz="2400" dirty="0"/>
              <a:t>Optimización de estrategias actuales</a:t>
            </a:r>
            <a:r>
              <a:rPr lang="es-ES" sz="2400" dirty="0" smtClean="0"/>
              <a:t>”: parámetros móviles</a:t>
            </a:r>
            <a:endParaRPr lang="es-CO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0" y="3078224"/>
            <a:ext cx="2564124" cy="19241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54" y="3060805"/>
            <a:ext cx="2461697" cy="19563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869" y="1083441"/>
            <a:ext cx="2446083" cy="192051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60" y="1083441"/>
            <a:ext cx="2564124" cy="191047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141397" y="1003054"/>
            <a:ext cx="2704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 niveles de SL  y TP en cada franja horaria dependerán de: </a:t>
            </a:r>
          </a:p>
          <a:p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iveles mínimos que dependen del precio de apertura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Niveles móviles que dependen de la variación del mercado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LL es cero en todos los casos</a:t>
            </a:r>
            <a:endParaRPr lang="en-US" sz="1200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180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633" y="150394"/>
            <a:ext cx="8106521" cy="521100"/>
          </a:xfrm>
        </p:spPr>
        <p:txBody>
          <a:bodyPr/>
          <a:lstStyle/>
          <a:p>
            <a:r>
              <a:rPr lang="es-ES" sz="1800" dirty="0" smtClean="0"/>
              <a:t>Los parámetros se calibran según la distribución de los precios de la serie histórica y se identifican percentiles en las colas</a:t>
            </a:r>
            <a:endParaRPr lang="es-CO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8" y="930791"/>
            <a:ext cx="6298293" cy="39014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06637" y="1003054"/>
            <a:ext cx="19390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 niveles de SL /TP en cada franja: </a:t>
            </a:r>
          </a:p>
          <a:p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SL: percentiles 5%, 2,5% y 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TP: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percentiles 95%, 97,5% y 99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Cierres permitidos:</a:t>
            </a:r>
          </a:p>
          <a:p>
            <a:r>
              <a:rPr lang="en-U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0%, 25%, 50%</a:t>
            </a:r>
          </a:p>
          <a:p>
            <a:endParaRPr lang="en-US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r>
              <a:rPr lang="en-U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SL el </a:t>
            </a:r>
            <a:r>
              <a:rPr lang="en-US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cierre</a:t>
            </a:r>
            <a:r>
              <a:rPr lang="en-U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</a:t>
            </a:r>
            <a:r>
              <a:rPr lang="en-U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100%.</a:t>
            </a:r>
            <a:endParaRPr lang="en-US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520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1" y="1243928"/>
            <a:ext cx="4348728" cy="2570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02" y="1242383"/>
            <a:ext cx="4354165" cy="25724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 txBox="1">
            <a:spLocks/>
          </p:cNvSpPr>
          <p:nvPr/>
        </p:nvSpPr>
        <p:spPr>
          <a:xfrm>
            <a:off x="319686" y="93462"/>
            <a:ext cx="8245580" cy="8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 smtClean="0"/>
              <a:t>“Optimización de estrategias actuales”: parámetros móviles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198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ES" dirty="0" smtClean="0"/>
              <a:t>Análisis de parámetros de negociación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Proceso de optimización: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81 combinaciones de parámetros (3 niveles de TP, 3 niveles de SL, 3 posibles cierres LL y 3 posibles cierres de TP)  y una de control donde se incorpora escenario base evaluadas en las 81 estrategias:  6561 bases de datos de valoración por activo. 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selecciona la combinación con el mayor RAA/MDD  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realizaron pruebas con los fractales que conforman la mejor estrategia que arrojó el ejercicio de 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sugeridos por 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Prueba de 4 estrategias con 82 combinaciones de parámetros (328 bases de datos por activo)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 preliminares: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 estrategia óptima cambia con las combinaciones de parámetros, por lo tanto es posible que la estrategia óptima cambie al correr las 81 estrategias por activo.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combinación de parámetros óptima puede cambiar al incorporar las 81 estrategias en la optimización.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combinación de parámetros óptima puede ser diferente para cada activo.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estrategia óptima puede variar si se analizan indicadores adicionales de riesgo retorno (</a:t>
            </a:r>
            <a:r>
              <a:rPr lang="es-ES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harpe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,  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Sortino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RAA/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</a:t>
            </a:r>
            <a:endParaRPr lang="es-ES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477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24206</TotalTime>
  <Words>727</Words>
  <Application>Microsoft Office PowerPoint</Application>
  <PresentationFormat>Presentación en pantalla (16:9)</PresentationFormat>
  <Paragraphs>93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Courier New</vt:lpstr>
      <vt:lpstr>Arial</vt:lpstr>
      <vt:lpstr>Open Sans</vt:lpstr>
      <vt:lpstr>Lato</vt:lpstr>
      <vt:lpstr>Montserrat</vt:lpstr>
      <vt:lpstr>Montserrat Medium</vt:lpstr>
      <vt:lpstr>Sales Meeting by Slidesgo</vt:lpstr>
      <vt:lpstr>Proyecto de análisis de datos: reunión de seguimiento.</vt:lpstr>
      <vt:lpstr>Agenda</vt:lpstr>
      <vt:lpstr>Cronograma</vt:lpstr>
      <vt:lpstr>Objetivo de la Fase 2: “Optimización de estrategias actuales”.</vt:lpstr>
      <vt:lpstr>Objetivo de la Fase 2: “Optimización de estrategias actuales”.</vt:lpstr>
      <vt:lpstr>“Optimización de estrategias actuales”: parámetros móviles</vt:lpstr>
      <vt:lpstr>Los parámetros se calibran según la distribución de los precios de la serie histórica y se identifican percentiles en las colas</vt:lpstr>
      <vt:lpstr>Presentación de PowerPoint</vt:lpstr>
      <vt:lpstr>Análisis de parámetros de negociación</vt:lpstr>
      <vt:lpstr>Otros factores del modelo</vt:lpstr>
      <vt:lpstr>TQQQ</vt:lpstr>
      <vt:lpstr>BTC</vt:lpstr>
      <vt:lpstr>ETH</vt:lpstr>
      <vt:lpstr>Otros factores del modelo</vt:lpstr>
      <vt:lpstr>Pasos a seguir</vt:lpstr>
      <vt:lpstr>¡Gracias!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239</cp:revision>
  <dcterms:modified xsi:type="dcterms:W3CDTF">2021-06-14T22:56:46Z</dcterms:modified>
</cp:coreProperties>
</file>