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handoutMasterIdLst>
    <p:handoutMasterId r:id="rId10"/>
  </p:handoutMasterIdLst>
  <p:sldIdLst>
    <p:sldId id="401" r:id="rId2"/>
    <p:sldId id="402" r:id="rId3"/>
    <p:sldId id="403" r:id="rId4"/>
    <p:sldId id="383" r:id="rId5"/>
    <p:sldId id="400" r:id="rId6"/>
    <p:sldId id="404" r:id="rId7"/>
    <p:sldId id="371" r:id="rId8"/>
  </p:sldIdLst>
  <p:sldSz cx="9144000" cy="5143500" type="screen16x9"/>
  <p:notesSz cx="6858000" cy="9144000"/>
  <p:embeddedFontLst>
    <p:embeddedFont>
      <p:font typeface="Montserrat" panose="020B0604020202020204" charset="0"/>
      <p:regular r:id="rId11"/>
      <p:bold r:id="rId12"/>
      <p:italic r:id="rId13"/>
      <p:boldItalic r:id="rId14"/>
    </p:embeddedFont>
    <p:embeddedFont>
      <p:font typeface="Montserrat Medium" panose="020B0604020202020204" charset="0"/>
      <p:regular r:id="rId15"/>
      <p:bold r:id="rId16"/>
      <p:italic r:id="rId17"/>
      <p:boldItalic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Dario Serrano Guerra" initials="IDSG" lastIdx="1" clrIdx="0">
    <p:extLst>
      <p:ext uri="{19B8F6BF-5375-455C-9EA6-DF929625EA0E}">
        <p15:presenceInfo xmlns:p15="http://schemas.microsoft.com/office/powerpoint/2012/main" userId="S::Iserrano@fogafin.gov.co::322e5773-4a5b-40d8-a412-4659f13908a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FF5D5D"/>
    <a:srgbClr val="FF9933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726A9D-E0CB-4EF1-A61A-D68CCAF3E86F}">
  <a:tblStyle styleId="{26726A9D-E0CB-4EF1-A61A-D68CCAF3E8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78" autoAdjust="0"/>
  </p:normalViewPr>
  <p:slideViewPr>
    <p:cSldViewPr snapToGrid="0">
      <p:cViewPr varScale="1">
        <p:scale>
          <a:sx n="83" d="100"/>
          <a:sy n="83" d="100"/>
        </p:scale>
        <p:origin x="94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333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commentAuthors" Target="commentAuthor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29D96E-5537-4D51-9A8C-ECC02EA1FC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80C74-6D6E-4042-A80A-9A947C74BC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96DD2-7C55-401B-B490-511405823B84}" type="datetimeFigureOut">
              <a:rPr lang="en-US" smtClean="0"/>
              <a:t>3/2/2021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7169F-DC22-46F3-A8E4-7D82884D23B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F6BE1-CAF5-4EF5-B52C-E3EB68125B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3A351-F6D7-4491-BB2C-32B50DC05CD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26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172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117dff702_0_15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117dff702_0_15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8575"/>
            <a:ext cx="3858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69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41925"/>
            <a:ext cx="38589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6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8" name="Google Shape;11;p2">
            <a:extLst>
              <a:ext uri="{FF2B5EF4-FFF2-40B4-BE49-F238E27FC236}">
                <a16:creationId xmlns:a16="http://schemas.microsoft.com/office/drawing/2014/main" id="{0E1FBAAD-FA0F-4292-8CA0-0D28FC01223E}"/>
              </a:ext>
            </a:extLst>
          </p:cNvPr>
          <p:cNvSpPr/>
          <p:nvPr userDrawn="1"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;p2">
            <a:extLst>
              <a:ext uri="{FF2B5EF4-FFF2-40B4-BE49-F238E27FC236}">
                <a16:creationId xmlns:a16="http://schemas.microsoft.com/office/drawing/2014/main" id="{01499C51-A87E-4A48-BB30-D8F1966753EB}"/>
              </a:ext>
            </a:extLst>
          </p:cNvPr>
          <p:cNvSpPr/>
          <p:nvPr userDrawn="1"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3;p2">
            <a:extLst>
              <a:ext uri="{FF2B5EF4-FFF2-40B4-BE49-F238E27FC236}">
                <a16:creationId xmlns:a16="http://schemas.microsoft.com/office/drawing/2014/main" id="{029AC340-AA63-4E50-9710-6F61F078A541}"/>
              </a:ext>
            </a:extLst>
          </p:cNvPr>
          <p:cNvSpPr/>
          <p:nvPr userDrawn="1"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4;p2">
            <a:extLst>
              <a:ext uri="{FF2B5EF4-FFF2-40B4-BE49-F238E27FC236}">
                <a16:creationId xmlns:a16="http://schemas.microsoft.com/office/drawing/2014/main" id="{6080D48B-B370-4AF7-BE56-C20DF3620016}"/>
              </a:ext>
            </a:extLst>
          </p:cNvPr>
          <p:cNvSpPr/>
          <p:nvPr userDrawn="1"/>
        </p:nvSpPr>
        <p:spPr>
          <a:xfrm>
            <a:off x="721425" y="4053622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A7B17"/>
          </p15:clr>
        </p15:guide>
        <p15:guide id="2" pos="5760">
          <p15:clr>
            <a:srgbClr val="FA7B17"/>
          </p15:clr>
        </p15:guide>
        <p15:guide id="3" pos="449">
          <p15:clr>
            <a:srgbClr val="FA7B17"/>
          </p15:clr>
        </p15:guide>
        <p15:guide id="4" pos="5311">
          <p15:clr>
            <a:srgbClr val="FA7B17"/>
          </p15:clr>
        </p15:guide>
        <p15:guide id="5" orient="horz" pos="1620">
          <p15:clr>
            <a:srgbClr val="FA7B17"/>
          </p15:clr>
        </p15:guide>
        <p15:guide id="6" orient="horz" pos="340">
          <p15:clr>
            <a:srgbClr val="FA7B17"/>
          </p15:clr>
        </p15:guide>
        <p15:guide id="7" orient="horz">
          <p15:clr>
            <a:srgbClr val="FA7B17"/>
          </p15:clr>
        </p15:guide>
        <p15:guide id="8" orient="horz" pos="2903">
          <p15:clr>
            <a:srgbClr val="FA7B17"/>
          </p15:clr>
        </p15:guide>
        <p15:guide id="9" orient="horz" pos="3237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3858900" cy="5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" name="Google Shape;73;p10">
            <a:extLst>
              <a:ext uri="{FF2B5EF4-FFF2-40B4-BE49-F238E27FC236}">
                <a16:creationId xmlns:a16="http://schemas.microsoft.com/office/drawing/2014/main" id="{E125DFDF-1004-496B-9010-D96CD3847D62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4;p10">
            <a:extLst>
              <a:ext uri="{FF2B5EF4-FFF2-40B4-BE49-F238E27FC236}">
                <a16:creationId xmlns:a16="http://schemas.microsoft.com/office/drawing/2014/main" id="{6A88AA71-AD70-4938-8602-F31F6FD503CF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C65B6263-7BDE-4220-A8AA-424833FF164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6;p10">
            <a:extLst>
              <a:ext uri="{FF2B5EF4-FFF2-40B4-BE49-F238E27FC236}">
                <a16:creationId xmlns:a16="http://schemas.microsoft.com/office/drawing/2014/main" id="{D9DCA355-87BB-4D1A-8A27-B9DCD3E21B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3121475" y="143710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3121475" y="1682363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3"/>
          </p:nvPr>
        </p:nvSpPr>
        <p:spPr>
          <a:xfrm>
            <a:off x="5961775" y="143710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5961775" y="1682350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5"/>
          </p:nvPr>
        </p:nvSpPr>
        <p:spPr>
          <a:xfrm>
            <a:off x="3121475" y="3585512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6"/>
          </p:nvPr>
        </p:nvSpPr>
        <p:spPr>
          <a:xfrm>
            <a:off x="3121475" y="3830776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7"/>
          </p:nvPr>
        </p:nvSpPr>
        <p:spPr>
          <a:xfrm>
            <a:off x="5961775" y="358552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  <a:defRPr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pen Sans"/>
              <a:buNone/>
              <a:defRPr sz="1800" b="1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8"/>
          </p:nvPr>
        </p:nvSpPr>
        <p:spPr>
          <a:xfrm>
            <a:off x="5961775" y="3830772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 hasCustomPrompt="1"/>
          </p:nvPr>
        </p:nvSpPr>
        <p:spPr>
          <a:xfrm>
            <a:off x="31214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 idx="13" hasCustomPrompt="1"/>
          </p:nvPr>
        </p:nvSpPr>
        <p:spPr>
          <a:xfrm>
            <a:off x="31214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14" hasCustomPrompt="1"/>
          </p:nvPr>
        </p:nvSpPr>
        <p:spPr>
          <a:xfrm>
            <a:off x="5961775" y="5339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 idx="15" hasCustomPrompt="1"/>
          </p:nvPr>
        </p:nvSpPr>
        <p:spPr>
          <a:xfrm>
            <a:off x="5961775" y="266638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600" b="1">
                <a:solidFill>
                  <a:srgbClr val="4EB8E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73;p10">
            <a:extLst>
              <a:ext uri="{FF2B5EF4-FFF2-40B4-BE49-F238E27FC236}">
                <a16:creationId xmlns:a16="http://schemas.microsoft.com/office/drawing/2014/main" id="{C314E293-4659-4F95-839E-02617F516747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74;p10">
            <a:extLst>
              <a:ext uri="{FF2B5EF4-FFF2-40B4-BE49-F238E27FC236}">
                <a16:creationId xmlns:a16="http://schemas.microsoft.com/office/drawing/2014/main" id="{BB207C7E-CBCB-4E82-9DBE-2ADD97E5AED3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5;p10">
            <a:extLst>
              <a:ext uri="{FF2B5EF4-FFF2-40B4-BE49-F238E27FC236}">
                <a16:creationId xmlns:a16="http://schemas.microsoft.com/office/drawing/2014/main" id="{D56A39A8-85FA-4070-BBC4-9B758166744B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6;p10">
            <a:extLst>
              <a:ext uri="{FF2B5EF4-FFF2-40B4-BE49-F238E27FC236}">
                <a16:creationId xmlns:a16="http://schemas.microsoft.com/office/drawing/2014/main" id="{DC630C3F-4C96-4AF8-9BEE-194CA0650BB6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3BA118C3-D124-42D8-85EC-8F79B521B6BD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48B1E0C4-7349-4090-AE14-11503CE8D194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D7C2DE97-F57C-4A6A-997B-7F93153BD499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6AAEC9D7-270D-4712-91F6-5B63D5CBEDDB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5">
    <p:bg>
      <p:bgPr>
        <a:solidFill>
          <a:schemeClr val="dk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3;p10">
            <a:extLst>
              <a:ext uri="{FF2B5EF4-FFF2-40B4-BE49-F238E27FC236}">
                <a16:creationId xmlns:a16="http://schemas.microsoft.com/office/drawing/2014/main" id="{EDBC57D7-4DDA-4714-BDB6-C5CEC99CF5C0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4;p10">
            <a:extLst>
              <a:ext uri="{FF2B5EF4-FFF2-40B4-BE49-F238E27FC236}">
                <a16:creationId xmlns:a16="http://schemas.microsoft.com/office/drawing/2014/main" id="{ED65C25C-2F50-45D7-8AD2-E84FB805039E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5;p10">
            <a:extLst>
              <a:ext uri="{FF2B5EF4-FFF2-40B4-BE49-F238E27FC236}">
                <a16:creationId xmlns:a16="http://schemas.microsoft.com/office/drawing/2014/main" id="{C15CE0C1-ACBD-4AFB-AEB9-55AA1228A7C1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6;p10">
            <a:extLst>
              <a:ext uri="{FF2B5EF4-FFF2-40B4-BE49-F238E27FC236}">
                <a16:creationId xmlns:a16="http://schemas.microsoft.com/office/drawing/2014/main" id="{72D1D976-44AD-4B9E-AC7D-447FC51402FD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3;p10">
            <a:extLst>
              <a:ext uri="{FF2B5EF4-FFF2-40B4-BE49-F238E27FC236}">
                <a16:creationId xmlns:a16="http://schemas.microsoft.com/office/drawing/2014/main" id="{861D5F46-85B9-4B01-A6A6-0A1B25EE05A8}"/>
              </a:ext>
            </a:extLst>
          </p:cNvPr>
          <p:cNvSpPr/>
          <p:nvPr userDrawn="1"/>
        </p:nvSpPr>
        <p:spPr>
          <a:xfrm>
            <a:off x="7356366" y="5073525"/>
            <a:ext cx="893700" cy="771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4;p10">
            <a:extLst>
              <a:ext uri="{FF2B5EF4-FFF2-40B4-BE49-F238E27FC236}">
                <a16:creationId xmlns:a16="http://schemas.microsoft.com/office/drawing/2014/main" id="{1AE36284-1F92-4EAD-9EAA-59FDECB7B091}"/>
              </a:ext>
            </a:extLst>
          </p:cNvPr>
          <p:cNvSpPr/>
          <p:nvPr userDrawn="1"/>
        </p:nvSpPr>
        <p:spPr>
          <a:xfrm>
            <a:off x="8250312" y="5073525"/>
            <a:ext cx="8937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5;p10">
            <a:extLst>
              <a:ext uri="{FF2B5EF4-FFF2-40B4-BE49-F238E27FC236}">
                <a16:creationId xmlns:a16="http://schemas.microsoft.com/office/drawing/2014/main" id="{859D9167-6B78-418F-8833-A0FE4EC72EC4}"/>
              </a:ext>
            </a:extLst>
          </p:cNvPr>
          <p:cNvSpPr/>
          <p:nvPr userDrawn="1"/>
        </p:nvSpPr>
        <p:spPr>
          <a:xfrm>
            <a:off x="1" y="5073525"/>
            <a:ext cx="8937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76;p10">
            <a:extLst>
              <a:ext uri="{FF2B5EF4-FFF2-40B4-BE49-F238E27FC236}">
                <a16:creationId xmlns:a16="http://schemas.microsoft.com/office/drawing/2014/main" id="{2164E374-DC33-4286-B78C-10F0ED4D4DEA}"/>
              </a:ext>
            </a:extLst>
          </p:cNvPr>
          <p:cNvSpPr/>
          <p:nvPr userDrawn="1"/>
        </p:nvSpPr>
        <p:spPr>
          <a:xfrm>
            <a:off x="893710" y="50735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37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11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811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60" r:id="rId3"/>
    <p:sldLayoutId id="2147483673" r:id="rId4"/>
    <p:sldLayoutId id="2147483674" r:id="rId5"/>
    <p:sldLayoutId id="214748367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TtBD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ctrTitle"/>
          </p:nvPr>
        </p:nvSpPr>
        <p:spPr>
          <a:xfrm>
            <a:off x="713225" y="119743"/>
            <a:ext cx="7035928" cy="28754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4400" dirty="0"/>
              <a:t>P</a:t>
            </a:r>
            <a:r>
              <a:rPr lang="es-MX" sz="4400" dirty="0">
                <a:solidFill>
                  <a:schemeClr val="dk2"/>
                </a:solidFill>
              </a:rPr>
              <a:t>royecto de análisis de datos: reunión de seguimiento.</a:t>
            </a:r>
            <a:endParaRPr lang="es-CO" sz="4400" dirty="0">
              <a:solidFill>
                <a:schemeClr val="dk2"/>
              </a:solidFill>
            </a:endParaRPr>
          </a:p>
        </p:txBody>
      </p:sp>
      <p:sp>
        <p:nvSpPr>
          <p:cNvPr id="160" name="Google Shape;160;p31"/>
          <p:cNvSpPr txBox="1">
            <a:spLocks noGrp="1"/>
          </p:cNvSpPr>
          <p:nvPr>
            <p:ph type="subTitle" idx="1"/>
          </p:nvPr>
        </p:nvSpPr>
        <p:spPr>
          <a:xfrm>
            <a:off x="713225" y="3343398"/>
            <a:ext cx="6668436" cy="1800101"/>
          </a:xfrm>
          <a:prstGeom prst="rect">
            <a:avLst/>
          </a:prstGeom>
        </p:spPr>
        <p:txBody>
          <a:bodyPr spcFirstLastPara="1" wrap="square" lIns="91425" tIns="91425" rIns="91425" bIns="91425" numCol="2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Swell Capital</a:t>
            </a:r>
          </a:p>
          <a:p>
            <a:pPr marL="0" indent="0"/>
            <a:r>
              <a:rPr lang="es-ES" sz="1400" dirty="0"/>
              <a:t>03 de Marzo de 2021</a:t>
            </a:r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/>
            <a:endParaRPr lang="en-US" sz="1800" dirty="0"/>
          </a:p>
          <a:p>
            <a:pPr marL="0" lvl="0" indent="0" algn="r"/>
            <a:endParaRPr lang="en-US" sz="1800" dirty="0"/>
          </a:p>
          <a:p>
            <a:pPr marL="0" lvl="0" indent="0" algn="r"/>
            <a:r>
              <a:rPr lang="en-US" sz="1800" dirty="0"/>
              <a:t>Iván Serrano</a:t>
            </a:r>
          </a:p>
          <a:p>
            <a:pPr marL="0" lvl="0" indent="0" algn="r"/>
            <a:r>
              <a:rPr lang="en-US" sz="1800" dirty="0"/>
              <a:t>Olga Serna</a:t>
            </a:r>
          </a:p>
        </p:txBody>
      </p:sp>
      <p:sp>
        <p:nvSpPr>
          <p:cNvPr id="161" name="Google Shape;161;p31"/>
          <p:cNvSpPr/>
          <p:nvPr/>
        </p:nvSpPr>
        <p:spPr>
          <a:xfrm>
            <a:off x="-13500" y="1424250"/>
            <a:ext cx="546600" cy="14985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;p2">
            <a:extLst>
              <a:ext uri="{FF2B5EF4-FFF2-40B4-BE49-F238E27FC236}">
                <a16:creationId xmlns:a16="http://schemas.microsoft.com/office/drawing/2014/main" id="{222195CB-994B-4674-9C92-DFC6EBC0F7FF}"/>
              </a:ext>
            </a:extLst>
          </p:cNvPr>
          <p:cNvSpPr/>
          <p:nvPr/>
        </p:nvSpPr>
        <p:spPr>
          <a:xfrm>
            <a:off x="5938246" y="4053622"/>
            <a:ext cx="721800" cy="77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2;p2">
            <a:extLst>
              <a:ext uri="{FF2B5EF4-FFF2-40B4-BE49-F238E27FC236}">
                <a16:creationId xmlns:a16="http://schemas.microsoft.com/office/drawing/2014/main" id="{F3EAF617-DC82-4208-8F6B-99C3257F6C8D}"/>
              </a:ext>
            </a:extLst>
          </p:cNvPr>
          <p:cNvSpPr/>
          <p:nvPr/>
        </p:nvSpPr>
        <p:spPr>
          <a:xfrm>
            <a:off x="6659861" y="4053622"/>
            <a:ext cx="721800" cy="77100"/>
          </a:xfrm>
          <a:prstGeom prst="rect">
            <a:avLst/>
          </a:prstGeom>
          <a:solidFill>
            <a:srgbClr val="FF5D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3;p2">
            <a:extLst>
              <a:ext uri="{FF2B5EF4-FFF2-40B4-BE49-F238E27FC236}">
                <a16:creationId xmlns:a16="http://schemas.microsoft.com/office/drawing/2014/main" id="{FE056DC3-261E-4C76-87EC-5141C6DD6401}"/>
              </a:ext>
            </a:extLst>
          </p:cNvPr>
          <p:cNvSpPr/>
          <p:nvPr/>
        </p:nvSpPr>
        <p:spPr>
          <a:xfrm>
            <a:off x="-1" y="4053622"/>
            <a:ext cx="721800" cy="771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4;p2">
            <a:extLst>
              <a:ext uri="{FF2B5EF4-FFF2-40B4-BE49-F238E27FC236}">
                <a16:creationId xmlns:a16="http://schemas.microsoft.com/office/drawing/2014/main" id="{56F16A07-CEA3-43F5-9F52-B85C84AB659C}"/>
              </a:ext>
            </a:extLst>
          </p:cNvPr>
          <p:cNvSpPr/>
          <p:nvPr/>
        </p:nvSpPr>
        <p:spPr>
          <a:xfrm>
            <a:off x="721425" y="4053622"/>
            <a:ext cx="5320146" cy="724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33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119200" cy="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74" name="Google Shape;174;p33"/>
          <p:cNvSpPr txBox="1">
            <a:spLocks noGrp="1"/>
          </p:cNvSpPr>
          <p:nvPr>
            <p:ph type="subTitle" idx="1"/>
          </p:nvPr>
        </p:nvSpPr>
        <p:spPr>
          <a:xfrm>
            <a:off x="3121475" y="1036899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Inicio del proyecto</a:t>
            </a:r>
          </a:p>
        </p:txBody>
      </p:sp>
      <p:sp>
        <p:nvSpPr>
          <p:cNvPr id="175" name="Google Shape;175;p33"/>
          <p:cNvSpPr txBox="1">
            <a:spLocks noGrp="1"/>
          </p:cNvSpPr>
          <p:nvPr>
            <p:ph type="subTitle" idx="2"/>
          </p:nvPr>
        </p:nvSpPr>
        <p:spPr>
          <a:xfrm>
            <a:off x="3121474" y="1282162"/>
            <a:ext cx="3487669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78" name="Google Shape;178;p33"/>
          <p:cNvSpPr txBox="1">
            <a:spLocks noGrp="1"/>
          </p:cNvSpPr>
          <p:nvPr>
            <p:ph type="subTitle" idx="5"/>
          </p:nvPr>
        </p:nvSpPr>
        <p:spPr>
          <a:xfrm>
            <a:off x="3121475" y="3313520"/>
            <a:ext cx="2498100" cy="4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CO" dirty="0"/>
              <a:t>Seguimiento a cronograma</a:t>
            </a:r>
          </a:p>
        </p:txBody>
      </p:sp>
      <p:sp>
        <p:nvSpPr>
          <p:cNvPr id="179" name="Google Shape;179;p33"/>
          <p:cNvSpPr txBox="1">
            <a:spLocks noGrp="1"/>
          </p:cNvSpPr>
          <p:nvPr>
            <p:ph type="subTitle" idx="6"/>
          </p:nvPr>
        </p:nvSpPr>
        <p:spPr>
          <a:xfrm>
            <a:off x="3121474" y="3632601"/>
            <a:ext cx="25116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endParaRPr lang="es-CO" dirty="0"/>
          </a:p>
        </p:txBody>
      </p:sp>
      <p:sp>
        <p:nvSpPr>
          <p:cNvPr id="182" name="Google Shape;182;p33"/>
          <p:cNvSpPr txBox="1">
            <a:spLocks noGrp="1"/>
          </p:cNvSpPr>
          <p:nvPr>
            <p:ph type="title" idx="9"/>
          </p:nvPr>
        </p:nvSpPr>
        <p:spPr>
          <a:xfrm>
            <a:off x="3121475" y="133737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83" name="Google Shape;183;p33"/>
          <p:cNvSpPr txBox="1">
            <a:spLocks noGrp="1"/>
          </p:cNvSpPr>
          <p:nvPr>
            <p:ph type="title" idx="13"/>
          </p:nvPr>
        </p:nvSpPr>
        <p:spPr>
          <a:xfrm>
            <a:off x="3121475" y="2320038"/>
            <a:ext cx="13008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3858900" cy="521100"/>
          </a:xfrm>
        </p:spPr>
        <p:txBody>
          <a:bodyPr/>
          <a:lstStyle/>
          <a:p>
            <a:r>
              <a:rPr lang="es-CO" dirty="0"/>
              <a:t>Inicio del proyecto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0538" y="903288"/>
            <a:ext cx="8653462" cy="3886200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El inicio del proyecto está determinado por: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Entrega de algoritmo de órdenes de acuerdo con la estrategia definida por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para calcular estadísticas históricas de retorno/riesgo. 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Entendimiento mutuo sobre definición de estrategia (19-02-2021 – reunión y correo electrónico)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Definición de caja (23-02-2021 – correo electrónico).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Definición de medidas de riesgo – retorno (23-02-2021 – correo electrónico).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entrega a conformidad de las bases de datos necesarias para el análisis de las estrategias. La conformidad con las bases de datos la darán los consultores una vez revisadas.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Entrega de bases de datos: cuatro de seis bases de datos recibidas a conformidad.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3401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3858900" cy="521100"/>
          </a:xfrm>
        </p:spPr>
        <p:txBody>
          <a:bodyPr/>
          <a:lstStyle/>
          <a:p>
            <a:r>
              <a:rPr lang="es-CO" dirty="0"/>
              <a:t>Inicio del proyecto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0538" y="903288"/>
            <a:ext cx="8653462" cy="3886200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El inicio del proyecto está determinado por: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Entrega de algoritmo de órdenes de acuerdo con la estrategia definida por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para calcular estadísticas históricas de retorno/riesgo. 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Entendimiento mutuo sobre definición de estrategia (19-02-2021 – reunión y correo electrónico)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Definición de caja (24-02-2021 – correo electrónico).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Definición de medidas de riesgo – retorno (24-02-2021 – correo electrónico).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La entrega a conformidad de las bases de datos necesarias para el análisis de las estrategias. La conformidad con las bases de datos la darán los consultores una vez revisadas.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Entrega de bases de datos: cuatro de seis bases de datos recibidas a conformidad.</a:t>
            </a: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  <p:grpSp>
        <p:nvGrpSpPr>
          <p:cNvPr id="5" name="Google Shape;5496;p73">
            <a:extLst>
              <a:ext uri="{FF2B5EF4-FFF2-40B4-BE49-F238E27FC236}">
                <a16:creationId xmlns:a16="http://schemas.microsoft.com/office/drawing/2014/main" id="{3076940A-875A-4084-9306-712C00591B84}"/>
              </a:ext>
            </a:extLst>
          </p:cNvPr>
          <p:cNvGrpSpPr>
            <a:grpSpLocks noChangeAspect="1"/>
          </p:cNvGrpSpPr>
          <p:nvPr/>
        </p:nvGrpSpPr>
        <p:grpSpPr>
          <a:xfrm>
            <a:off x="787081" y="2115486"/>
            <a:ext cx="648180" cy="640331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6" name="Google Shape;5497;p73">
              <a:extLst>
                <a:ext uri="{FF2B5EF4-FFF2-40B4-BE49-F238E27FC236}">
                  <a16:creationId xmlns:a16="http://schemas.microsoft.com/office/drawing/2014/main" id="{603FC1E7-A684-4938-9A84-240C1C8005F0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" name="Google Shape;5498;p73">
              <a:extLst>
                <a:ext uri="{FF2B5EF4-FFF2-40B4-BE49-F238E27FC236}">
                  <a16:creationId xmlns:a16="http://schemas.microsoft.com/office/drawing/2014/main" id="{47E8E66B-D4AC-4B90-9B28-03E33F27DF79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5499;p73">
              <a:extLst>
                <a:ext uri="{FF2B5EF4-FFF2-40B4-BE49-F238E27FC236}">
                  <a16:creationId xmlns:a16="http://schemas.microsoft.com/office/drawing/2014/main" id="{8B0776BD-B445-43F5-B1E1-EB3AA24D24C7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5500;p73">
              <a:extLst>
                <a:ext uri="{FF2B5EF4-FFF2-40B4-BE49-F238E27FC236}">
                  <a16:creationId xmlns:a16="http://schemas.microsoft.com/office/drawing/2014/main" id="{72677C6A-6964-4FF6-8131-E255ADDF0882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5501;p73">
              <a:extLst>
                <a:ext uri="{FF2B5EF4-FFF2-40B4-BE49-F238E27FC236}">
                  <a16:creationId xmlns:a16="http://schemas.microsoft.com/office/drawing/2014/main" id="{1D03C8BD-F547-434E-9898-18539C2D1B4A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4620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AF454D-EB09-456A-8C8A-9F902270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834884"/>
            <a:ext cx="8248650" cy="3705225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308EA3A2-8D9E-4CDA-BD58-22C55FC2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87" y="111344"/>
            <a:ext cx="3858900" cy="521100"/>
          </a:xfrm>
        </p:spPr>
        <p:txBody>
          <a:bodyPr/>
          <a:lstStyle/>
          <a:p>
            <a:r>
              <a:rPr lang="es-CO" dirty="0"/>
              <a:t>Cronograma</a:t>
            </a:r>
          </a:p>
        </p:txBody>
      </p:sp>
      <p:grpSp>
        <p:nvGrpSpPr>
          <p:cNvPr id="4" name="Google Shape;5496;p73">
            <a:extLst>
              <a:ext uri="{FF2B5EF4-FFF2-40B4-BE49-F238E27FC236}">
                <a16:creationId xmlns:a16="http://schemas.microsoft.com/office/drawing/2014/main" id="{F76F9885-B262-418F-A2A0-44390A89C944}"/>
              </a:ext>
            </a:extLst>
          </p:cNvPr>
          <p:cNvGrpSpPr>
            <a:grpSpLocks noChangeAspect="1"/>
          </p:cNvGrpSpPr>
          <p:nvPr/>
        </p:nvGrpSpPr>
        <p:grpSpPr>
          <a:xfrm>
            <a:off x="4490975" y="1414747"/>
            <a:ext cx="198040" cy="195642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7" name="Google Shape;5497;p73">
              <a:extLst>
                <a:ext uri="{FF2B5EF4-FFF2-40B4-BE49-F238E27FC236}">
                  <a16:creationId xmlns:a16="http://schemas.microsoft.com/office/drawing/2014/main" id="{FBB2E84B-FFDB-4AAA-9B8D-1126C89051D9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5498;p73">
              <a:extLst>
                <a:ext uri="{FF2B5EF4-FFF2-40B4-BE49-F238E27FC236}">
                  <a16:creationId xmlns:a16="http://schemas.microsoft.com/office/drawing/2014/main" id="{1BA31B9A-3E09-4314-8739-811D86D586DD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5499;p73">
              <a:extLst>
                <a:ext uri="{FF2B5EF4-FFF2-40B4-BE49-F238E27FC236}">
                  <a16:creationId xmlns:a16="http://schemas.microsoft.com/office/drawing/2014/main" id="{9329B5BB-A091-414E-8BAB-4C22FF5ECA76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0" name="Google Shape;5500;p73">
              <a:extLst>
                <a:ext uri="{FF2B5EF4-FFF2-40B4-BE49-F238E27FC236}">
                  <a16:creationId xmlns:a16="http://schemas.microsoft.com/office/drawing/2014/main" id="{F627E3A5-CF89-45E3-9897-1AA472792CB5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" name="Google Shape;5501;p73">
              <a:extLst>
                <a:ext uri="{FF2B5EF4-FFF2-40B4-BE49-F238E27FC236}">
                  <a16:creationId xmlns:a16="http://schemas.microsoft.com/office/drawing/2014/main" id="{A558FA3E-F502-491B-89C5-B5328D9E1B26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425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F31F2-31A8-44C5-879F-059B210F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86" y="93462"/>
            <a:ext cx="3858900" cy="521100"/>
          </a:xfrm>
        </p:spPr>
        <p:txBody>
          <a:bodyPr/>
          <a:lstStyle/>
          <a:p>
            <a:r>
              <a:rPr lang="es-CO" dirty="0"/>
              <a:t>Avances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E779F4-73C4-435D-8652-207FBED77C1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90538" y="903288"/>
            <a:ext cx="8653462" cy="3886200"/>
          </a:xfrm>
        </p:spPr>
        <p:txBody>
          <a:bodyPr/>
          <a:lstStyle/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Construcción de un portafolio que sigue el algoritmo de órdenes de acuerdo a la estrategia definida por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Swell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, para calcular estadísticas históricas de retorno/riesgo.</a:t>
            </a: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Lectura y adecuación de base de datos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intradiaria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vela diaria.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fractales diarios e </a:t>
            </a:r>
            <a:r>
              <a:rPr lang="es-MX" dirty="0" err="1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intradiarios</a:t>
            </a: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Ejecución de órdenes de compra y venta.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Cálculo de estadísticas de riesgo retorno.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Courier New" panose="02070309020205020404" pitchFamily="49" charset="0"/>
              <a:buChar char="o"/>
              <a:defRPr/>
            </a:pPr>
            <a:r>
              <a:rPr lang="es-MX" dirty="0">
                <a:solidFill>
                  <a:srgbClr val="677480"/>
                </a:solidFill>
                <a:latin typeface="Montserrat Medium" panose="020B0604020202020204" charset="0"/>
                <a:ea typeface="Open Sans" panose="020B0604020202020204" charset="0"/>
                <a:cs typeface="Open Sans" panose="020B0604020202020204" charset="0"/>
                <a:sym typeface="Lato"/>
              </a:rPr>
              <a:t>Análisis y comparación de estadísticas para identificar la mejor estrategia.</a:t>
            </a:r>
          </a:p>
          <a:p>
            <a:pPr marL="914400" lvl="3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1371600" lvl="4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  <a:p>
            <a:pPr marL="457200" lvl="2" indent="-342900">
              <a:lnSpc>
                <a:spcPct val="100000"/>
              </a:lnSpc>
              <a:spcBef>
                <a:spcPts val="0"/>
              </a:spcBef>
              <a:buClr>
                <a:srgbClr val="677480"/>
              </a:buClr>
              <a:buSzPts val="1100"/>
              <a:buFont typeface="+mj-lt"/>
              <a:buAutoNum type="arabicPeriod"/>
              <a:defRPr/>
            </a:pPr>
            <a:endParaRPr lang="es-MX" dirty="0">
              <a:solidFill>
                <a:srgbClr val="677480"/>
              </a:solidFill>
              <a:latin typeface="Montserrat Medium" panose="020B0604020202020204" charset="0"/>
              <a:ea typeface="Open Sans" panose="020B0604020202020204" charset="0"/>
              <a:cs typeface="Open Sans" panose="020B060402020202020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673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6607;p75">
            <a:extLst>
              <a:ext uri="{FF2B5EF4-FFF2-40B4-BE49-F238E27FC236}">
                <a16:creationId xmlns:a16="http://schemas.microsoft.com/office/drawing/2014/main" id="{FFEC01EC-8CF7-4128-AA17-AD26B4A03091}"/>
              </a:ext>
            </a:extLst>
          </p:cNvPr>
          <p:cNvGrpSpPr>
            <a:grpSpLocks noChangeAspect="1"/>
          </p:cNvGrpSpPr>
          <p:nvPr/>
        </p:nvGrpSpPr>
        <p:grpSpPr>
          <a:xfrm>
            <a:off x="3085864" y="733839"/>
            <a:ext cx="992732" cy="992732"/>
            <a:chOff x="2037825" y="3254050"/>
            <a:chExt cx="296175" cy="296175"/>
          </a:xfrm>
          <a:solidFill>
            <a:srgbClr val="336699">
              <a:alpha val="60000"/>
            </a:srgbClr>
          </a:solidFill>
        </p:grpSpPr>
        <p:sp>
          <p:nvSpPr>
            <p:cNvPr id="4" name="Google Shape;6608;p75">
              <a:extLst>
                <a:ext uri="{FF2B5EF4-FFF2-40B4-BE49-F238E27FC236}">
                  <a16:creationId xmlns:a16="http://schemas.microsoft.com/office/drawing/2014/main" id="{575F9F67-9C79-4314-ABE9-9F9FE1A9AF2A}"/>
                </a:ext>
              </a:extLst>
            </p:cNvPr>
            <p:cNvSpPr/>
            <p:nvPr/>
          </p:nvSpPr>
          <p:spPr>
            <a:xfrm>
              <a:off x="2063825" y="3254050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609;p75">
              <a:extLst>
                <a:ext uri="{FF2B5EF4-FFF2-40B4-BE49-F238E27FC236}">
                  <a16:creationId xmlns:a16="http://schemas.microsoft.com/office/drawing/2014/main" id="{3E9FB79C-AF05-4129-8B53-CC6295F6EA2E}"/>
                </a:ext>
              </a:extLst>
            </p:cNvPr>
            <p:cNvSpPr/>
            <p:nvPr/>
          </p:nvSpPr>
          <p:spPr>
            <a:xfrm>
              <a:off x="2178025" y="3289500"/>
              <a:ext cx="104000" cy="67950"/>
            </a:xfrm>
            <a:custGeom>
              <a:avLst/>
              <a:gdLst/>
              <a:ahLst/>
              <a:cxnLst/>
              <a:rect l="l" t="t" r="r" b="b"/>
              <a:pathLst>
                <a:path w="4160" h="2718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10;p75">
              <a:extLst>
                <a:ext uri="{FF2B5EF4-FFF2-40B4-BE49-F238E27FC236}">
                  <a16:creationId xmlns:a16="http://schemas.microsoft.com/office/drawing/2014/main" id="{830156C9-1C2B-4577-9129-1679B2204FB9}"/>
                </a:ext>
              </a:extLst>
            </p:cNvPr>
            <p:cNvSpPr/>
            <p:nvPr/>
          </p:nvSpPr>
          <p:spPr>
            <a:xfrm>
              <a:off x="2070125" y="3444225"/>
              <a:ext cx="106350" cy="69075"/>
            </a:xfrm>
            <a:custGeom>
              <a:avLst/>
              <a:gdLst/>
              <a:ahLst/>
              <a:cxnLst/>
              <a:rect l="l" t="t" r="r" b="b"/>
              <a:pathLst>
                <a:path w="4254" h="2763" extrusionOk="0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11;p75">
              <a:extLst>
                <a:ext uri="{FF2B5EF4-FFF2-40B4-BE49-F238E27FC236}">
                  <a16:creationId xmlns:a16="http://schemas.microsoft.com/office/drawing/2014/main" id="{23CEFD9C-C28C-4576-98DC-AE18AA4BB959}"/>
                </a:ext>
              </a:extLst>
            </p:cNvPr>
            <p:cNvSpPr/>
            <p:nvPr/>
          </p:nvSpPr>
          <p:spPr>
            <a:xfrm>
              <a:off x="2219775" y="3375350"/>
              <a:ext cx="89025" cy="85875"/>
            </a:xfrm>
            <a:custGeom>
              <a:avLst/>
              <a:gdLst/>
              <a:ahLst/>
              <a:cxnLst/>
              <a:rect l="l" t="t" r="r" b="b"/>
              <a:pathLst>
                <a:path w="3561" h="3435" extrusionOk="0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12;p75">
              <a:extLst>
                <a:ext uri="{FF2B5EF4-FFF2-40B4-BE49-F238E27FC236}">
                  <a16:creationId xmlns:a16="http://schemas.microsoft.com/office/drawing/2014/main" id="{AC623D55-A2E8-4FCA-BA8C-EA8675C0B969}"/>
                </a:ext>
              </a:extLst>
            </p:cNvPr>
            <p:cNvSpPr/>
            <p:nvPr/>
          </p:nvSpPr>
          <p:spPr>
            <a:xfrm>
              <a:off x="2037825" y="3339125"/>
              <a:ext cx="138650" cy="88225"/>
            </a:xfrm>
            <a:custGeom>
              <a:avLst/>
              <a:gdLst/>
              <a:ahLst/>
              <a:cxnLst/>
              <a:rect l="l" t="t" r="r" b="b"/>
              <a:pathLst>
                <a:path w="5546" h="3529" extrusionOk="0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13;p75">
              <a:extLst>
                <a:ext uri="{FF2B5EF4-FFF2-40B4-BE49-F238E27FC236}">
                  <a16:creationId xmlns:a16="http://schemas.microsoft.com/office/drawing/2014/main" id="{6F5449CF-AFB6-40A3-96E5-4BDEFB91B034}"/>
                </a:ext>
              </a:extLst>
            </p:cNvPr>
            <p:cNvSpPr/>
            <p:nvPr/>
          </p:nvSpPr>
          <p:spPr>
            <a:xfrm>
              <a:off x="2193775" y="3460400"/>
              <a:ext cx="140225" cy="89825"/>
            </a:xfrm>
            <a:custGeom>
              <a:avLst/>
              <a:gdLst/>
              <a:ahLst/>
              <a:cxnLst/>
              <a:rect l="l" t="t" r="r" b="b"/>
              <a:pathLst>
                <a:path w="5609" h="3593" extrusionOk="0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6728;p76">
            <a:extLst>
              <a:ext uri="{FF2B5EF4-FFF2-40B4-BE49-F238E27FC236}">
                <a16:creationId xmlns:a16="http://schemas.microsoft.com/office/drawing/2014/main" id="{50A19DA8-B070-42CC-A38F-988D2786954B}"/>
              </a:ext>
            </a:extLst>
          </p:cNvPr>
          <p:cNvGrpSpPr>
            <a:grpSpLocks noChangeAspect="1"/>
          </p:cNvGrpSpPr>
          <p:nvPr/>
        </p:nvGrpSpPr>
        <p:grpSpPr>
          <a:xfrm>
            <a:off x="7381137" y="748969"/>
            <a:ext cx="982906" cy="977602"/>
            <a:chOff x="-35482200" y="3561225"/>
            <a:chExt cx="292225" cy="290650"/>
          </a:xfrm>
          <a:solidFill>
            <a:srgbClr val="336699">
              <a:alpha val="60000"/>
            </a:srgbClr>
          </a:solidFill>
        </p:grpSpPr>
        <p:sp>
          <p:nvSpPr>
            <p:cNvPr id="11" name="Google Shape;6729;p76">
              <a:extLst>
                <a:ext uri="{FF2B5EF4-FFF2-40B4-BE49-F238E27FC236}">
                  <a16:creationId xmlns:a16="http://schemas.microsoft.com/office/drawing/2014/main" id="{BE3BB896-88FB-4E77-AF36-5D7FAFFFEFEC}"/>
                </a:ext>
              </a:extLst>
            </p:cNvPr>
            <p:cNvSpPr/>
            <p:nvPr/>
          </p:nvSpPr>
          <p:spPr>
            <a:xfrm>
              <a:off x="-35482200" y="3749475"/>
              <a:ext cx="292225" cy="102400"/>
            </a:xfrm>
            <a:custGeom>
              <a:avLst/>
              <a:gdLst/>
              <a:ahLst/>
              <a:cxnLst/>
              <a:rect l="l" t="t" r="r" b="b"/>
              <a:pathLst>
                <a:path w="11689" h="4096" extrusionOk="0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730;p76">
              <a:extLst>
                <a:ext uri="{FF2B5EF4-FFF2-40B4-BE49-F238E27FC236}">
                  <a16:creationId xmlns:a16="http://schemas.microsoft.com/office/drawing/2014/main" id="{8E437C74-DCBF-4480-854A-79A9ED377D22}"/>
                </a:ext>
              </a:extLst>
            </p:cNvPr>
            <p:cNvSpPr/>
            <p:nvPr/>
          </p:nvSpPr>
          <p:spPr>
            <a:xfrm>
              <a:off x="-35371150" y="35612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31;p76">
              <a:extLst>
                <a:ext uri="{FF2B5EF4-FFF2-40B4-BE49-F238E27FC236}">
                  <a16:creationId xmlns:a16="http://schemas.microsoft.com/office/drawing/2014/main" id="{72FBC069-7078-4E33-94B0-630377E4AA46}"/>
                </a:ext>
              </a:extLst>
            </p:cNvPr>
            <p:cNvSpPr/>
            <p:nvPr/>
          </p:nvSpPr>
          <p:spPr>
            <a:xfrm>
              <a:off x="-35405025" y="3647075"/>
              <a:ext cx="136275" cy="119750"/>
            </a:xfrm>
            <a:custGeom>
              <a:avLst/>
              <a:gdLst/>
              <a:ahLst/>
              <a:cxnLst/>
              <a:rect l="l" t="t" r="r" b="b"/>
              <a:pathLst>
                <a:path w="5451" h="4790" extrusionOk="0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5496;p73">
            <a:extLst>
              <a:ext uri="{FF2B5EF4-FFF2-40B4-BE49-F238E27FC236}">
                <a16:creationId xmlns:a16="http://schemas.microsoft.com/office/drawing/2014/main" id="{598672DB-48C8-4C3C-9940-0BB9458E2B94}"/>
              </a:ext>
            </a:extLst>
          </p:cNvPr>
          <p:cNvGrpSpPr>
            <a:grpSpLocks noChangeAspect="1"/>
          </p:cNvGrpSpPr>
          <p:nvPr/>
        </p:nvGrpSpPr>
        <p:grpSpPr>
          <a:xfrm>
            <a:off x="5099053" y="3728176"/>
            <a:ext cx="982906" cy="971006"/>
            <a:chOff x="3858100" y="1435075"/>
            <a:chExt cx="487775" cy="481875"/>
          </a:xfrm>
          <a:solidFill>
            <a:srgbClr val="336699">
              <a:alpha val="60000"/>
            </a:srgbClr>
          </a:solidFill>
        </p:grpSpPr>
        <p:sp>
          <p:nvSpPr>
            <p:cNvPr id="15" name="Google Shape;5497;p73">
              <a:extLst>
                <a:ext uri="{FF2B5EF4-FFF2-40B4-BE49-F238E27FC236}">
                  <a16:creationId xmlns:a16="http://schemas.microsoft.com/office/drawing/2014/main" id="{6104C40D-B030-4886-824C-4FA4B5AF2FF3}"/>
                </a:ext>
              </a:extLst>
            </p:cNvPr>
            <p:cNvSpPr/>
            <p:nvPr/>
          </p:nvSpPr>
          <p:spPr>
            <a:xfrm>
              <a:off x="3858100" y="1868750"/>
              <a:ext cx="55575" cy="48200"/>
            </a:xfrm>
            <a:custGeom>
              <a:avLst/>
              <a:gdLst/>
              <a:ahLst/>
              <a:cxnLst/>
              <a:rect l="l" t="t" r="r" b="b"/>
              <a:pathLst>
                <a:path w="2223" h="1928" extrusionOk="0">
                  <a:moveTo>
                    <a:pt x="1600" y="0"/>
                  </a:moveTo>
                  <a:cubicBezTo>
                    <a:pt x="1460" y="0"/>
                    <a:pt x="1319" y="53"/>
                    <a:pt x="1211" y="158"/>
                  </a:cubicBezTo>
                  <a:lnTo>
                    <a:pt x="413" y="959"/>
                  </a:lnTo>
                  <a:cubicBezTo>
                    <a:pt x="0" y="1369"/>
                    <a:pt x="388" y="1927"/>
                    <a:pt x="825" y="1927"/>
                  </a:cubicBezTo>
                  <a:cubicBezTo>
                    <a:pt x="956" y="1927"/>
                    <a:pt x="1091" y="1877"/>
                    <a:pt x="1211" y="1757"/>
                  </a:cubicBezTo>
                  <a:lnTo>
                    <a:pt x="2009" y="959"/>
                  </a:lnTo>
                  <a:cubicBezTo>
                    <a:pt x="2222" y="736"/>
                    <a:pt x="2219" y="384"/>
                    <a:pt x="2000" y="167"/>
                  </a:cubicBezTo>
                  <a:cubicBezTo>
                    <a:pt x="1890" y="56"/>
                    <a:pt x="1745" y="0"/>
                    <a:pt x="16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" name="Google Shape;5498;p73">
              <a:extLst>
                <a:ext uri="{FF2B5EF4-FFF2-40B4-BE49-F238E27FC236}">
                  <a16:creationId xmlns:a16="http://schemas.microsoft.com/office/drawing/2014/main" id="{CB9EA23C-983C-4203-82DE-28F079B4D6C8}"/>
                </a:ext>
              </a:extLst>
            </p:cNvPr>
            <p:cNvSpPr/>
            <p:nvPr/>
          </p:nvSpPr>
          <p:spPr>
            <a:xfrm>
              <a:off x="3917950" y="1808500"/>
              <a:ext cx="60350" cy="48525"/>
            </a:xfrm>
            <a:custGeom>
              <a:avLst/>
              <a:gdLst/>
              <a:ahLst/>
              <a:cxnLst/>
              <a:rect l="l" t="t" r="r" b="b"/>
              <a:pathLst>
                <a:path w="2414" h="1941" extrusionOk="0">
                  <a:moveTo>
                    <a:pt x="1601" y="1"/>
                  </a:moveTo>
                  <a:cubicBezTo>
                    <a:pt x="1470" y="1"/>
                    <a:pt x="1333" y="52"/>
                    <a:pt x="1211" y="174"/>
                  </a:cubicBezTo>
                  <a:lnTo>
                    <a:pt x="413" y="972"/>
                  </a:lnTo>
                  <a:cubicBezTo>
                    <a:pt x="1" y="1384"/>
                    <a:pt x="388" y="1941"/>
                    <a:pt x="824" y="1941"/>
                  </a:cubicBezTo>
                  <a:cubicBezTo>
                    <a:pt x="955" y="1941"/>
                    <a:pt x="1091" y="1890"/>
                    <a:pt x="1211" y="1770"/>
                  </a:cubicBezTo>
                  <a:lnTo>
                    <a:pt x="2009" y="972"/>
                  </a:lnTo>
                  <a:cubicBezTo>
                    <a:pt x="2414" y="569"/>
                    <a:pt x="2037" y="1"/>
                    <a:pt x="16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" name="Google Shape;5499;p73">
              <a:extLst>
                <a:ext uri="{FF2B5EF4-FFF2-40B4-BE49-F238E27FC236}">
                  <a16:creationId xmlns:a16="http://schemas.microsoft.com/office/drawing/2014/main" id="{7A3CCC44-276F-4FC6-8BB9-E3D06C098D84}"/>
                </a:ext>
              </a:extLst>
            </p:cNvPr>
            <p:cNvSpPr/>
            <p:nvPr/>
          </p:nvSpPr>
          <p:spPr>
            <a:xfrm>
              <a:off x="3876450" y="1435075"/>
              <a:ext cx="450375" cy="251250"/>
            </a:xfrm>
            <a:custGeom>
              <a:avLst/>
              <a:gdLst/>
              <a:ahLst/>
              <a:cxnLst/>
              <a:rect l="l" t="t" r="r" b="b"/>
              <a:pathLst>
                <a:path w="18015" h="10050" extrusionOk="0">
                  <a:moveTo>
                    <a:pt x="18014" y="1"/>
                  </a:moveTo>
                  <a:lnTo>
                    <a:pt x="561" y="4762"/>
                  </a:lnTo>
                  <a:cubicBezTo>
                    <a:pt x="121" y="4882"/>
                    <a:pt x="1" y="5448"/>
                    <a:pt x="350" y="5740"/>
                  </a:cubicBezTo>
                  <a:lnTo>
                    <a:pt x="5584" y="10049"/>
                  </a:lnTo>
                  <a:lnTo>
                    <a:pt x="1801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" name="Google Shape;5500;p73">
              <a:extLst>
                <a:ext uri="{FF2B5EF4-FFF2-40B4-BE49-F238E27FC236}">
                  <a16:creationId xmlns:a16="http://schemas.microsoft.com/office/drawing/2014/main" id="{808B92FB-C1F7-4364-9149-B2FE39D3BD11}"/>
                </a:ext>
              </a:extLst>
            </p:cNvPr>
            <p:cNvSpPr/>
            <p:nvPr/>
          </p:nvSpPr>
          <p:spPr>
            <a:xfrm>
              <a:off x="4094925" y="1456025"/>
              <a:ext cx="250950" cy="445250"/>
            </a:xfrm>
            <a:custGeom>
              <a:avLst/>
              <a:gdLst/>
              <a:ahLst/>
              <a:cxnLst/>
              <a:rect l="l" t="t" r="r" b="b"/>
              <a:pathLst>
                <a:path w="10038" h="17810" extrusionOk="0">
                  <a:moveTo>
                    <a:pt x="10037" y="0"/>
                  </a:moveTo>
                  <a:cubicBezTo>
                    <a:pt x="9890" y="120"/>
                    <a:pt x="118" y="12226"/>
                    <a:pt x="1" y="12370"/>
                  </a:cubicBezTo>
                  <a:lnTo>
                    <a:pt x="4313" y="17604"/>
                  </a:lnTo>
                  <a:cubicBezTo>
                    <a:pt x="4428" y="17744"/>
                    <a:pt x="4587" y="17809"/>
                    <a:pt x="4745" y="17809"/>
                  </a:cubicBezTo>
                  <a:cubicBezTo>
                    <a:pt x="4985" y="17809"/>
                    <a:pt x="5222" y="17659"/>
                    <a:pt x="5294" y="17390"/>
                  </a:cubicBezTo>
                  <a:lnTo>
                    <a:pt x="1003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" name="Google Shape;5501;p73">
              <a:extLst>
                <a:ext uri="{FF2B5EF4-FFF2-40B4-BE49-F238E27FC236}">
                  <a16:creationId xmlns:a16="http://schemas.microsoft.com/office/drawing/2014/main" id="{350A17B0-D301-4DF0-87DF-61B5B48ED5B1}"/>
                </a:ext>
              </a:extLst>
            </p:cNvPr>
            <p:cNvSpPr/>
            <p:nvPr/>
          </p:nvSpPr>
          <p:spPr>
            <a:xfrm>
              <a:off x="3993575" y="1542825"/>
              <a:ext cx="245025" cy="242525"/>
            </a:xfrm>
            <a:custGeom>
              <a:avLst/>
              <a:gdLst/>
              <a:ahLst/>
              <a:cxnLst/>
              <a:rect l="l" t="t" r="r" b="b"/>
              <a:pathLst>
                <a:path w="9801" h="9701" extrusionOk="0">
                  <a:moveTo>
                    <a:pt x="9800" y="0"/>
                  </a:moveTo>
                  <a:lnTo>
                    <a:pt x="646" y="7399"/>
                  </a:lnTo>
                  <a:lnTo>
                    <a:pt x="125" y="8955"/>
                  </a:lnTo>
                  <a:cubicBezTo>
                    <a:pt x="1" y="9338"/>
                    <a:pt x="298" y="9700"/>
                    <a:pt x="659" y="9700"/>
                  </a:cubicBezTo>
                  <a:cubicBezTo>
                    <a:pt x="719" y="9700"/>
                    <a:pt x="780" y="9690"/>
                    <a:pt x="842" y="9669"/>
                  </a:cubicBezTo>
                  <a:lnTo>
                    <a:pt x="2398" y="9151"/>
                  </a:lnTo>
                  <a:lnTo>
                    <a:pt x="980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" name="Google Shape;172;p33">
            <a:extLst>
              <a:ext uri="{FF2B5EF4-FFF2-40B4-BE49-F238E27FC236}">
                <a16:creationId xmlns:a16="http://schemas.microsoft.com/office/drawing/2014/main" id="{0D11A571-75FA-4520-9489-3316BCD7B175}"/>
              </a:ext>
            </a:extLst>
          </p:cNvPr>
          <p:cNvSpPr/>
          <p:nvPr/>
        </p:nvSpPr>
        <p:spPr>
          <a:xfrm>
            <a:off x="466550" y="-22578"/>
            <a:ext cx="1984200" cy="4608600"/>
          </a:xfrm>
          <a:prstGeom prst="rect">
            <a:avLst/>
          </a:prstGeom>
          <a:solidFill>
            <a:srgbClr val="4EB8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Título 26">
            <a:extLst>
              <a:ext uri="{FF2B5EF4-FFF2-40B4-BE49-F238E27FC236}">
                <a16:creationId xmlns:a16="http://schemas.microsoft.com/office/drawing/2014/main" id="{68C47D13-8B05-4870-B5E8-3FFFD51D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51" y="539500"/>
            <a:ext cx="1984200" cy="521100"/>
          </a:xfrm>
        </p:spPr>
        <p:txBody>
          <a:bodyPr/>
          <a:lstStyle/>
          <a:p>
            <a:pPr algn="ctr"/>
            <a:r>
              <a:rPr lang="es-CO" dirty="0"/>
              <a:t>¡Gracias!</a:t>
            </a:r>
          </a:p>
        </p:txBody>
      </p:sp>
      <p:sp>
        <p:nvSpPr>
          <p:cNvPr id="25" name="Google Shape;138;p24">
            <a:extLst>
              <a:ext uri="{FF2B5EF4-FFF2-40B4-BE49-F238E27FC236}">
                <a16:creationId xmlns:a16="http://schemas.microsoft.com/office/drawing/2014/main" id="{32F82714-966C-4D12-8AC4-17151FD8449A}"/>
              </a:ext>
            </a:extLst>
          </p:cNvPr>
          <p:cNvSpPr txBox="1"/>
          <p:nvPr/>
        </p:nvSpPr>
        <p:spPr>
          <a:xfrm>
            <a:off x="466550" y="4756212"/>
            <a:ext cx="8669716" cy="375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300"/>
              </a:spcBef>
            </a:pP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presentation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based on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template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including icons by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dirty="0">
                <a:solidFill>
                  <a:schemeClr val="bg1">
                    <a:lumMod val="75000"/>
                  </a:schemeClr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000" dirty="0">
              <a:solidFill>
                <a:schemeClr val="bg1">
                  <a:lumMod val="75000"/>
                </a:schemeClr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33" name="Google Shape;6929;p76">
            <a:extLst>
              <a:ext uri="{FF2B5EF4-FFF2-40B4-BE49-F238E27FC236}">
                <a16:creationId xmlns:a16="http://schemas.microsoft.com/office/drawing/2014/main" id="{F24FD540-D937-4D35-9806-BBE28FF7C4FA}"/>
              </a:ext>
            </a:extLst>
          </p:cNvPr>
          <p:cNvGrpSpPr/>
          <p:nvPr/>
        </p:nvGrpSpPr>
        <p:grpSpPr>
          <a:xfrm>
            <a:off x="4986826" y="1300071"/>
            <a:ext cx="1519390" cy="1512628"/>
            <a:chOff x="-30735200" y="3552550"/>
            <a:chExt cx="292225" cy="290925"/>
          </a:xfrm>
          <a:solidFill>
            <a:srgbClr val="336699">
              <a:alpha val="60000"/>
            </a:srgbClr>
          </a:solidFill>
        </p:grpSpPr>
        <p:sp>
          <p:nvSpPr>
            <p:cNvPr id="34" name="Google Shape;6930;p76">
              <a:extLst>
                <a:ext uri="{FF2B5EF4-FFF2-40B4-BE49-F238E27FC236}">
                  <a16:creationId xmlns:a16="http://schemas.microsoft.com/office/drawing/2014/main" id="{BBB23BA1-78B0-4D71-8FC4-C00EF11FBF1E}"/>
                </a:ext>
              </a:extLst>
            </p:cNvPr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931;p76">
              <a:extLst>
                <a:ext uri="{FF2B5EF4-FFF2-40B4-BE49-F238E27FC236}">
                  <a16:creationId xmlns:a16="http://schemas.microsoft.com/office/drawing/2014/main" id="{E6977EEA-DA18-43A3-883F-0BB2D2A931EF}"/>
                </a:ext>
              </a:extLst>
            </p:cNvPr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Elipse 25">
            <a:extLst>
              <a:ext uri="{FF2B5EF4-FFF2-40B4-BE49-F238E27FC236}">
                <a16:creationId xmlns:a16="http://schemas.microsoft.com/office/drawing/2014/main" id="{3FB0CDF4-F151-4C0F-A4A0-B06326ECE7D1}"/>
              </a:ext>
            </a:extLst>
          </p:cNvPr>
          <p:cNvSpPr/>
          <p:nvPr/>
        </p:nvSpPr>
        <p:spPr>
          <a:xfrm>
            <a:off x="4141826" y="429226"/>
            <a:ext cx="3198107" cy="3198107"/>
          </a:xfrm>
          <a:prstGeom prst="ellipse">
            <a:avLst/>
          </a:prstGeom>
          <a:noFill/>
          <a:ln w="76200">
            <a:solidFill>
              <a:srgbClr val="336699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6606677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Meeting by Slidesgo">
  <a:themeElements>
    <a:clrScheme name="Simple Light">
      <a:dk1>
        <a:srgbClr val="434343"/>
      </a:dk1>
      <a:lt1>
        <a:srgbClr val="FFFFFF"/>
      </a:lt1>
      <a:dk2>
        <a:srgbClr val="4EB8E1"/>
      </a:dk2>
      <a:lt2>
        <a:srgbClr val="434343"/>
      </a:lt2>
      <a:accent1>
        <a:srgbClr val="4EB8E1"/>
      </a:accent1>
      <a:accent2>
        <a:srgbClr val="212121"/>
      </a:accent2>
      <a:accent3>
        <a:srgbClr val="4EB8E1"/>
      </a:accent3>
      <a:accent4>
        <a:srgbClr val="212121"/>
      </a:accent4>
      <a:accent5>
        <a:srgbClr val="4EB8E1"/>
      </a:accent5>
      <a:accent6>
        <a:srgbClr val="434343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1372</TotalTime>
  <Words>366</Words>
  <Application>Microsoft Office PowerPoint</Application>
  <PresentationFormat>Presentación en pantalla (16:9)</PresentationFormat>
  <Paragraphs>55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Open Sans</vt:lpstr>
      <vt:lpstr>Montserrat</vt:lpstr>
      <vt:lpstr>Courier New</vt:lpstr>
      <vt:lpstr>Montserrat Medium</vt:lpstr>
      <vt:lpstr>Sales Meeting by Slidesgo</vt:lpstr>
      <vt:lpstr>Proyecto de análisis de datos: reunión de seguimiento.</vt:lpstr>
      <vt:lpstr>Agenda</vt:lpstr>
      <vt:lpstr>Inicio del proyecto</vt:lpstr>
      <vt:lpstr>Inicio del proyecto</vt:lpstr>
      <vt:lpstr>Cronograma</vt:lpstr>
      <vt:lpstr>Avances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Meeting</dc:title>
  <dc:creator>Olga Esperanza Serna Ramirez</dc:creator>
  <cp:lastModifiedBy>Olga Esperanza Serna Ramirez</cp:lastModifiedBy>
  <cp:revision>107</cp:revision>
  <dcterms:modified xsi:type="dcterms:W3CDTF">2021-03-02T15:44:07Z</dcterms:modified>
</cp:coreProperties>
</file>