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306" r:id="rId2"/>
    <p:sldId id="258" r:id="rId3"/>
    <p:sldId id="307" r:id="rId4"/>
    <p:sldId id="359" r:id="rId5"/>
    <p:sldId id="357" r:id="rId6"/>
    <p:sldId id="360" r:id="rId7"/>
    <p:sldId id="370" r:id="rId8"/>
    <p:sldId id="362" r:id="rId9"/>
    <p:sldId id="366" r:id="rId10"/>
    <p:sldId id="367" r:id="rId11"/>
    <p:sldId id="368" r:id="rId12"/>
    <p:sldId id="358" r:id="rId13"/>
    <p:sldId id="382" r:id="rId14"/>
    <p:sldId id="400" r:id="rId15"/>
    <p:sldId id="371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30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7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32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2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9aea3a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9aea3a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8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17dff702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17dff702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estándar BPMN (Business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Notation</a:t>
            </a:r>
            <a:r>
              <a:rPr lang="es-MX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permite a las empresas visualizar sus procedimientos internos de negocio de forma gráfica y proporciona la notación estándar para la comunicación de procesos.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32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9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8dceff4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28dceff4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6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2000" y="-1145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09663" y="2244875"/>
            <a:ext cx="32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" name="Google Shape;73;p10">
            <a:extLst>
              <a:ext uri="{FF2B5EF4-FFF2-40B4-BE49-F238E27FC236}">
                <a16:creationId xmlns:a16="http://schemas.microsoft.com/office/drawing/2014/main" id="{360A0199-8AB0-4E92-83BA-0BC8853C6B64}"/>
              </a:ext>
            </a:extLst>
          </p:cNvPr>
          <p:cNvSpPr/>
          <p:nvPr userDrawn="1"/>
        </p:nvSpPr>
        <p:spPr>
          <a:xfrm>
            <a:off x="7356366" y="50807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;p10">
            <a:extLst>
              <a:ext uri="{FF2B5EF4-FFF2-40B4-BE49-F238E27FC236}">
                <a16:creationId xmlns:a16="http://schemas.microsoft.com/office/drawing/2014/main" id="{6235BA07-B801-4EF5-863C-1D413CB11791}"/>
              </a:ext>
            </a:extLst>
          </p:cNvPr>
          <p:cNvSpPr/>
          <p:nvPr userDrawn="1"/>
        </p:nvSpPr>
        <p:spPr>
          <a:xfrm>
            <a:off x="8250312" y="50807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;p10">
            <a:extLst>
              <a:ext uri="{FF2B5EF4-FFF2-40B4-BE49-F238E27FC236}">
                <a16:creationId xmlns:a16="http://schemas.microsoft.com/office/drawing/2014/main" id="{9F64EA5C-4F6A-47D1-8401-785CFA5B6047}"/>
              </a:ext>
            </a:extLst>
          </p:cNvPr>
          <p:cNvSpPr/>
          <p:nvPr userDrawn="1"/>
        </p:nvSpPr>
        <p:spPr>
          <a:xfrm>
            <a:off x="1" y="50807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0">
            <a:extLst>
              <a:ext uri="{FF2B5EF4-FFF2-40B4-BE49-F238E27FC236}">
                <a16:creationId xmlns:a16="http://schemas.microsoft.com/office/drawing/2014/main" id="{F053E194-CB7E-463C-92D0-AE2E34814CD7}"/>
              </a:ext>
            </a:extLst>
          </p:cNvPr>
          <p:cNvSpPr/>
          <p:nvPr userDrawn="1"/>
        </p:nvSpPr>
        <p:spPr>
          <a:xfrm>
            <a:off x="893710" y="50807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 userDrawn="1"/>
        </p:nvSpPr>
        <p:spPr>
          <a:xfrm>
            <a:off x="4572000" y="-11450"/>
            <a:ext cx="4572000" cy="51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100" y="1551200"/>
            <a:ext cx="3623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100" y="2152075"/>
            <a:ext cx="36231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07777" y="2152075"/>
            <a:ext cx="36231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07675" y="1585300"/>
            <a:ext cx="3623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pen Sans"/>
              <a:buNone/>
              <a:defRPr sz="21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Open Sans"/>
              <a:buNone/>
              <a:defRPr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73;p10">
            <a:extLst>
              <a:ext uri="{FF2B5EF4-FFF2-40B4-BE49-F238E27FC236}">
                <a16:creationId xmlns:a16="http://schemas.microsoft.com/office/drawing/2014/main" id="{C916C57E-1B05-4D0B-9D82-9339CFDBC4EA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;p10">
            <a:extLst>
              <a:ext uri="{FF2B5EF4-FFF2-40B4-BE49-F238E27FC236}">
                <a16:creationId xmlns:a16="http://schemas.microsoft.com/office/drawing/2014/main" id="{6DC85808-2A2A-44D5-9191-180AA94163E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5;p10">
            <a:extLst>
              <a:ext uri="{FF2B5EF4-FFF2-40B4-BE49-F238E27FC236}">
                <a16:creationId xmlns:a16="http://schemas.microsoft.com/office/drawing/2014/main" id="{D8CD9049-516F-4116-BA6A-36C45B24FB0C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6;p10">
            <a:extLst>
              <a:ext uri="{FF2B5EF4-FFF2-40B4-BE49-F238E27FC236}">
                <a16:creationId xmlns:a16="http://schemas.microsoft.com/office/drawing/2014/main" id="{24546568-FA93-4F30-88B9-41BC71CD5C0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812801"/>
            <a:ext cx="7035928" cy="218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5400" dirty="0"/>
              <a:t>Presentación de proyecto </a:t>
            </a:r>
            <a:endParaRPr lang="es-CO" sz="5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02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339486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2. Extensión de la herramienta</a:t>
            </a:r>
            <a:br>
              <a:rPr lang="es-CO" sz="2000" dirty="0">
                <a:solidFill>
                  <a:schemeClr val="bg1"/>
                </a:solidFill>
              </a:rPr>
            </a:b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765745"/>
            <a:ext cx="4357511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de costos de transacción asociados a la estrategia para cuantificar su eficiencia real en la generación de valor.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2281416"/>
            <a:ext cx="4357512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Aplicación del análisis para incluir varios activos en un mismo portafolio.</a:t>
            </a:r>
          </a:p>
        </p:txBody>
      </p:sp>
      <p:grpSp>
        <p:nvGrpSpPr>
          <p:cNvPr id="16" name="Google Shape;6234;p75">
            <a:extLst>
              <a:ext uri="{FF2B5EF4-FFF2-40B4-BE49-F238E27FC236}">
                <a16:creationId xmlns:a16="http://schemas.microsoft.com/office/drawing/2014/main" id="{A1F9608D-6A4E-4436-B06D-52FAFD7C6210}"/>
              </a:ext>
            </a:extLst>
          </p:cNvPr>
          <p:cNvGrpSpPr/>
          <p:nvPr/>
        </p:nvGrpSpPr>
        <p:grpSpPr>
          <a:xfrm>
            <a:off x="4070016" y="2281416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17" name="Google Shape;6235;p75">
              <a:extLst>
                <a:ext uri="{FF2B5EF4-FFF2-40B4-BE49-F238E27FC236}">
                  <a16:creationId xmlns:a16="http://schemas.microsoft.com/office/drawing/2014/main" id="{CBA2DA23-708B-47A2-ADAB-FF912903B05E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36;p75">
              <a:extLst>
                <a:ext uri="{FF2B5EF4-FFF2-40B4-BE49-F238E27FC236}">
                  <a16:creationId xmlns:a16="http://schemas.microsoft.com/office/drawing/2014/main" id="{13028540-AB64-4F85-B2C3-DACAAF4919D9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7;p75">
              <a:extLst>
                <a:ext uri="{FF2B5EF4-FFF2-40B4-BE49-F238E27FC236}">
                  <a16:creationId xmlns:a16="http://schemas.microsoft.com/office/drawing/2014/main" id="{772E2100-116C-4722-A657-A89B3E3DAD0B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548;p77">
            <a:extLst>
              <a:ext uri="{FF2B5EF4-FFF2-40B4-BE49-F238E27FC236}">
                <a16:creationId xmlns:a16="http://schemas.microsoft.com/office/drawing/2014/main" id="{A44BFD49-FDE4-4447-B963-CBAAB73A1297}"/>
              </a:ext>
            </a:extLst>
          </p:cNvPr>
          <p:cNvGrpSpPr/>
          <p:nvPr/>
        </p:nvGrpSpPr>
        <p:grpSpPr>
          <a:xfrm>
            <a:off x="4081113" y="765745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21" name="Google Shape;7549;p77">
              <a:extLst>
                <a:ext uri="{FF2B5EF4-FFF2-40B4-BE49-F238E27FC236}">
                  <a16:creationId xmlns:a16="http://schemas.microsoft.com/office/drawing/2014/main" id="{51E6D6D1-9C8B-4900-ADC9-A822DCBC9614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0;p77">
              <a:extLst>
                <a:ext uri="{FF2B5EF4-FFF2-40B4-BE49-F238E27FC236}">
                  <a16:creationId xmlns:a16="http://schemas.microsoft.com/office/drawing/2014/main" id="{2CA918DE-03F2-4A26-9F2A-1D60D753F8C4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51;p77">
              <a:extLst>
                <a:ext uri="{FF2B5EF4-FFF2-40B4-BE49-F238E27FC236}">
                  <a16:creationId xmlns:a16="http://schemas.microsoft.com/office/drawing/2014/main" id="{BA5C7023-D950-4308-8867-333587BF5F10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52;p77">
              <a:extLst>
                <a:ext uri="{FF2B5EF4-FFF2-40B4-BE49-F238E27FC236}">
                  <a16:creationId xmlns:a16="http://schemas.microsoft.com/office/drawing/2014/main" id="{625EBA8F-700B-4C42-99AD-8BA140FCCABD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53;p77">
              <a:extLst>
                <a:ext uri="{FF2B5EF4-FFF2-40B4-BE49-F238E27FC236}">
                  <a16:creationId xmlns:a16="http://schemas.microsoft.com/office/drawing/2014/main" id="{20C3DBB9-1EE8-491E-8083-8EA7C902CC93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54;p77">
              <a:extLst>
                <a:ext uri="{FF2B5EF4-FFF2-40B4-BE49-F238E27FC236}">
                  <a16:creationId xmlns:a16="http://schemas.microsoft.com/office/drawing/2014/main" id="{BD66A3C2-C239-438B-A293-826FECA3B754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319;p43">
            <a:extLst>
              <a:ext uri="{FF2B5EF4-FFF2-40B4-BE49-F238E27FC236}">
                <a16:creationId xmlns:a16="http://schemas.microsoft.com/office/drawing/2014/main" id="{149CB7F9-16F5-44AF-8E91-004329933375}"/>
              </a:ext>
            </a:extLst>
          </p:cNvPr>
          <p:cNvSpPr txBox="1">
            <a:spLocks/>
          </p:cNvSpPr>
          <p:nvPr/>
        </p:nvSpPr>
        <p:spPr>
          <a:xfrm>
            <a:off x="4572001" y="3797088"/>
            <a:ext cx="4357510" cy="13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Estandarización y automatización de otros procesos/análisis de </a:t>
            </a:r>
            <a:r>
              <a:rPr lang="es-MX" sz="14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Swell</a:t>
            </a: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grpSp>
        <p:nvGrpSpPr>
          <p:cNvPr id="28" name="Google Shape;5704;p73">
            <a:extLst>
              <a:ext uri="{FF2B5EF4-FFF2-40B4-BE49-F238E27FC236}">
                <a16:creationId xmlns:a16="http://schemas.microsoft.com/office/drawing/2014/main" id="{300CFE50-CAC3-4598-B0A2-DB0D2E81EC58}"/>
              </a:ext>
            </a:extLst>
          </p:cNvPr>
          <p:cNvGrpSpPr/>
          <p:nvPr/>
        </p:nvGrpSpPr>
        <p:grpSpPr>
          <a:xfrm>
            <a:off x="4143588" y="3797088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29" name="Google Shape;5705;p73">
              <a:extLst>
                <a:ext uri="{FF2B5EF4-FFF2-40B4-BE49-F238E27FC236}">
                  <a16:creationId xmlns:a16="http://schemas.microsoft.com/office/drawing/2014/main" id="{5EFC03BE-DBCA-4E89-8D5C-A860DCD80BDC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706;p73">
              <a:extLst>
                <a:ext uri="{FF2B5EF4-FFF2-40B4-BE49-F238E27FC236}">
                  <a16:creationId xmlns:a16="http://schemas.microsoft.com/office/drawing/2014/main" id="{41AD8737-08E4-43F3-AA54-471FD2650E13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707;p73">
              <a:extLst>
                <a:ext uri="{FF2B5EF4-FFF2-40B4-BE49-F238E27FC236}">
                  <a16:creationId xmlns:a16="http://schemas.microsoft.com/office/drawing/2014/main" id="{74E216CB-2973-4954-8E82-9FBDFECCC09D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708;p73">
              <a:extLst>
                <a:ext uri="{FF2B5EF4-FFF2-40B4-BE49-F238E27FC236}">
                  <a16:creationId xmlns:a16="http://schemas.microsoft.com/office/drawing/2014/main" id="{5E045DAE-C897-4FC1-9EC5-70BD04A9E909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709;p73">
              <a:extLst>
                <a:ext uri="{FF2B5EF4-FFF2-40B4-BE49-F238E27FC236}">
                  <a16:creationId xmlns:a16="http://schemas.microsoft.com/office/drawing/2014/main" id="{A996C338-152A-4F0E-AB44-8A46E385CE26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710;p73">
              <a:extLst>
                <a:ext uri="{FF2B5EF4-FFF2-40B4-BE49-F238E27FC236}">
                  <a16:creationId xmlns:a16="http://schemas.microsoft.com/office/drawing/2014/main" id="{C4732918-96B1-42A2-86F7-8C263DD46401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711;p73">
              <a:extLst>
                <a:ext uri="{FF2B5EF4-FFF2-40B4-BE49-F238E27FC236}">
                  <a16:creationId xmlns:a16="http://schemas.microsoft.com/office/drawing/2014/main" id="{70F72CB8-3E0D-4ED5-955C-966EC5D8AB86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712;p73">
              <a:extLst>
                <a:ext uri="{FF2B5EF4-FFF2-40B4-BE49-F238E27FC236}">
                  <a16:creationId xmlns:a16="http://schemas.microsoft.com/office/drawing/2014/main" id="{C934B2A8-8787-4D67-A4FD-28A0FDEBD369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74625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3. Análisis cuantitativo</a:t>
            </a:r>
            <a:br>
              <a:rPr lang="es-CO" sz="2000" dirty="0">
                <a:solidFill>
                  <a:schemeClr val="bg1"/>
                </a:solidFill>
              </a:rPr>
            </a:br>
            <a:br>
              <a:rPr lang="es-CO" sz="2000" dirty="0">
                <a:solidFill>
                  <a:schemeClr val="bg1"/>
                </a:solidFill>
              </a:rPr>
            </a:b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4822" y="317410"/>
            <a:ext cx="4357511" cy="9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Identificación de patrones de retorno de las estrategias actuales mediante análisis de matrices de transición.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4821" y="1364185"/>
            <a:ext cx="4357512" cy="183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Calibración de estrategias ganadoras mediante la aplicación de técnicas de </a:t>
            </a:r>
            <a:r>
              <a:rPr lang="es-MX" sz="14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</a:t>
            </a:r>
            <a:r>
              <a:rPr lang="es-MX" sz="1400" i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simulación de Monte Carlo sobre el algoritmo. Esto permitiría, por ejemplo, determinar límites para los criterios y porcentajes de cierres parciales en donde se obtengan resultados óptimos.</a:t>
            </a:r>
          </a:p>
        </p:txBody>
      </p:sp>
      <p:sp>
        <p:nvSpPr>
          <p:cNvPr id="6" name="Google Shape;318;p43">
            <a:extLst>
              <a:ext uri="{FF2B5EF4-FFF2-40B4-BE49-F238E27FC236}">
                <a16:creationId xmlns:a16="http://schemas.microsoft.com/office/drawing/2014/main" id="{D450C3ED-E58D-4DB4-90C9-49B15B4C7725}"/>
              </a:ext>
            </a:extLst>
          </p:cNvPr>
          <p:cNvSpPr txBox="1">
            <a:spLocks/>
          </p:cNvSpPr>
          <p:nvPr/>
        </p:nvSpPr>
        <p:spPr>
          <a:xfrm>
            <a:off x="4574821" y="3382075"/>
            <a:ext cx="4357512" cy="161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Estimación de modelos para diferentes activos y mercados que sirvan como insumo para la modificación/creación de estrategias de inversión, con base en técnicas de análisis cuantitativo como componentes principales y econometría.</a:t>
            </a:r>
          </a:p>
        </p:txBody>
      </p:sp>
      <p:grpSp>
        <p:nvGrpSpPr>
          <p:cNvPr id="7" name="Google Shape;5704;p73">
            <a:extLst>
              <a:ext uri="{FF2B5EF4-FFF2-40B4-BE49-F238E27FC236}">
                <a16:creationId xmlns:a16="http://schemas.microsoft.com/office/drawing/2014/main" id="{1F40074D-6862-4C5F-ADB9-D7EF8996A2E6}"/>
              </a:ext>
            </a:extLst>
          </p:cNvPr>
          <p:cNvGrpSpPr/>
          <p:nvPr/>
        </p:nvGrpSpPr>
        <p:grpSpPr>
          <a:xfrm>
            <a:off x="4143588" y="3382075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8" name="Google Shape;5705;p73">
              <a:extLst>
                <a:ext uri="{FF2B5EF4-FFF2-40B4-BE49-F238E27FC236}">
                  <a16:creationId xmlns:a16="http://schemas.microsoft.com/office/drawing/2014/main" id="{B7DBBD0A-07E5-498D-BB77-623FD0A7157F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706;p73">
              <a:extLst>
                <a:ext uri="{FF2B5EF4-FFF2-40B4-BE49-F238E27FC236}">
                  <a16:creationId xmlns:a16="http://schemas.microsoft.com/office/drawing/2014/main" id="{60D17EEF-8ED5-4080-B2C1-006D4E0A212A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707;p73">
              <a:extLst>
                <a:ext uri="{FF2B5EF4-FFF2-40B4-BE49-F238E27FC236}">
                  <a16:creationId xmlns:a16="http://schemas.microsoft.com/office/drawing/2014/main" id="{F6F72437-ED8C-4E49-8D79-7E1817D0A8F0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708;p73">
              <a:extLst>
                <a:ext uri="{FF2B5EF4-FFF2-40B4-BE49-F238E27FC236}">
                  <a16:creationId xmlns:a16="http://schemas.microsoft.com/office/drawing/2014/main" id="{064BF01A-8691-4B9D-B350-836B76BB1E8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5709;p73">
              <a:extLst>
                <a:ext uri="{FF2B5EF4-FFF2-40B4-BE49-F238E27FC236}">
                  <a16:creationId xmlns:a16="http://schemas.microsoft.com/office/drawing/2014/main" id="{918C5422-4BEE-4A7D-A973-42C59930355F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710;p73">
              <a:extLst>
                <a:ext uri="{FF2B5EF4-FFF2-40B4-BE49-F238E27FC236}">
                  <a16:creationId xmlns:a16="http://schemas.microsoft.com/office/drawing/2014/main" id="{71EF96CD-DFEC-402B-BA66-E8AE120BA590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11;p73">
              <a:extLst>
                <a:ext uri="{FF2B5EF4-FFF2-40B4-BE49-F238E27FC236}">
                  <a16:creationId xmlns:a16="http://schemas.microsoft.com/office/drawing/2014/main" id="{4C2C40A7-1DAB-4803-B0CB-E3241F81A663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712;p73">
              <a:extLst>
                <a:ext uri="{FF2B5EF4-FFF2-40B4-BE49-F238E27FC236}">
                  <a16:creationId xmlns:a16="http://schemas.microsoft.com/office/drawing/2014/main" id="{AC71098A-44A0-487A-9485-605CB407E6D7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oogle Shape;6234;p75">
            <a:extLst>
              <a:ext uri="{FF2B5EF4-FFF2-40B4-BE49-F238E27FC236}">
                <a16:creationId xmlns:a16="http://schemas.microsoft.com/office/drawing/2014/main" id="{9331C821-A927-4051-A997-871A827A958D}"/>
              </a:ext>
            </a:extLst>
          </p:cNvPr>
          <p:cNvGrpSpPr/>
          <p:nvPr/>
        </p:nvGrpSpPr>
        <p:grpSpPr>
          <a:xfrm>
            <a:off x="4070016" y="1364185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17" name="Google Shape;6235;p75">
              <a:extLst>
                <a:ext uri="{FF2B5EF4-FFF2-40B4-BE49-F238E27FC236}">
                  <a16:creationId xmlns:a16="http://schemas.microsoft.com/office/drawing/2014/main" id="{5BB7020D-60C5-4118-A600-80069F9F794D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36;p75">
              <a:extLst>
                <a:ext uri="{FF2B5EF4-FFF2-40B4-BE49-F238E27FC236}">
                  <a16:creationId xmlns:a16="http://schemas.microsoft.com/office/drawing/2014/main" id="{3104D029-C9F9-4945-B685-59B5382CD5BD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7;p75">
              <a:extLst>
                <a:ext uri="{FF2B5EF4-FFF2-40B4-BE49-F238E27FC236}">
                  <a16:creationId xmlns:a16="http://schemas.microsoft.com/office/drawing/2014/main" id="{EE34C1CF-9C39-42EF-B0C5-F0AD6C130C3E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548;p77">
            <a:extLst>
              <a:ext uri="{FF2B5EF4-FFF2-40B4-BE49-F238E27FC236}">
                <a16:creationId xmlns:a16="http://schemas.microsoft.com/office/drawing/2014/main" id="{DF905F1D-7F8E-4DE3-97A6-3C1229B67B6F}"/>
              </a:ext>
            </a:extLst>
          </p:cNvPr>
          <p:cNvGrpSpPr/>
          <p:nvPr/>
        </p:nvGrpSpPr>
        <p:grpSpPr>
          <a:xfrm>
            <a:off x="4081113" y="317410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21" name="Google Shape;7549;p77">
              <a:extLst>
                <a:ext uri="{FF2B5EF4-FFF2-40B4-BE49-F238E27FC236}">
                  <a16:creationId xmlns:a16="http://schemas.microsoft.com/office/drawing/2014/main" id="{274BBCA2-FD8D-444B-83B2-1AEB7E77DF02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50;p77">
              <a:extLst>
                <a:ext uri="{FF2B5EF4-FFF2-40B4-BE49-F238E27FC236}">
                  <a16:creationId xmlns:a16="http://schemas.microsoft.com/office/drawing/2014/main" id="{863153A3-55D3-42CD-B89F-C10FC62BFE0C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51;p77">
              <a:extLst>
                <a:ext uri="{FF2B5EF4-FFF2-40B4-BE49-F238E27FC236}">
                  <a16:creationId xmlns:a16="http://schemas.microsoft.com/office/drawing/2014/main" id="{856BFDC2-C850-458F-B357-E82BF1E4C560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52;p77">
              <a:extLst>
                <a:ext uri="{FF2B5EF4-FFF2-40B4-BE49-F238E27FC236}">
                  <a16:creationId xmlns:a16="http://schemas.microsoft.com/office/drawing/2014/main" id="{D960AE44-AB85-452F-AA71-128DB22C924C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53;p77">
              <a:extLst>
                <a:ext uri="{FF2B5EF4-FFF2-40B4-BE49-F238E27FC236}">
                  <a16:creationId xmlns:a16="http://schemas.microsoft.com/office/drawing/2014/main" id="{F82F6B80-53AA-4E94-870C-20CC9B5BA63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54;p77">
              <a:extLst>
                <a:ext uri="{FF2B5EF4-FFF2-40B4-BE49-F238E27FC236}">
                  <a16:creationId xmlns:a16="http://schemas.microsoft.com/office/drawing/2014/main" id="{01629A4B-016D-4A7F-BF9A-3F98DE460265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021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62" y="2244875"/>
            <a:ext cx="37514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Proyecto análisis de datos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8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5496;p73">
            <a:extLst>
              <a:ext uri="{FF2B5EF4-FFF2-40B4-BE49-F238E27FC236}">
                <a16:creationId xmlns:a16="http://schemas.microsoft.com/office/drawing/2014/main" id="{663D01A1-7BAA-4BD9-B277-5BFACCD81FD1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88720"/>
            <a:ext cx="2882685" cy="2847818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4" name="Google Shape;5497;p73">
              <a:extLst>
                <a:ext uri="{FF2B5EF4-FFF2-40B4-BE49-F238E27FC236}">
                  <a16:creationId xmlns:a16="http://schemas.microsoft.com/office/drawing/2014/main" id="{2B1F8ED2-61E1-4E7A-9D69-B026D94824EB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498;p73">
              <a:extLst>
                <a:ext uri="{FF2B5EF4-FFF2-40B4-BE49-F238E27FC236}">
                  <a16:creationId xmlns:a16="http://schemas.microsoft.com/office/drawing/2014/main" id="{4F3E8507-024E-4607-9A05-17B309A74FEC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9;p73">
              <a:extLst>
                <a:ext uri="{FF2B5EF4-FFF2-40B4-BE49-F238E27FC236}">
                  <a16:creationId xmlns:a16="http://schemas.microsoft.com/office/drawing/2014/main" id="{82E54D27-A971-4933-A95C-321E673E2560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518F21CD-9A12-41B7-B202-D657EE082AD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77AA41E6-6F0A-467E-8E04-4C7A40807394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5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41450" y="129749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831617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/>
              <a:t>Equipo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5" y="107688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Perfil de los integrantes</a:t>
            </a:r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3123967" y="4189687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Proyecto análisis de datos</a:t>
            </a:r>
          </a:p>
        </p:txBody>
      </p:sp>
      <p:sp>
        <p:nvSpPr>
          <p:cNvPr id="177" name="Google Shape;177;p33"/>
          <p:cNvSpPr txBox="1">
            <a:spLocks noGrp="1"/>
          </p:cNvSpPr>
          <p:nvPr>
            <p:ph type="subTitle" idx="4"/>
          </p:nvPr>
        </p:nvSpPr>
        <p:spPr>
          <a:xfrm>
            <a:off x="3123967" y="4434937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Optimización de estrategias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227846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Automatización de </a:t>
            </a:r>
            <a:r>
              <a:rPr lang="es-CO" dirty="0" err="1"/>
              <a:t>backtesting</a:t>
            </a:r>
            <a:r>
              <a:rPr lang="es-CO" dirty="0"/>
              <a:t> 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5" y="252372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Automatización para cálculo de retorno y máxima pérdida para USD/MXN</a:t>
            </a:r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-71545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13593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14"/>
          </p:nvPr>
        </p:nvSpPr>
        <p:spPr>
          <a:xfrm>
            <a:off x="3123967" y="3286525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6607;p75">
            <a:extLst>
              <a:ext uri="{FF2B5EF4-FFF2-40B4-BE49-F238E27FC236}">
                <a16:creationId xmlns:a16="http://schemas.microsoft.com/office/drawing/2014/main" id="{E780B9D9-C4F1-49BD-A100-AA25397A1CAB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90444"/>
            <a:ext cx="2911512" cy="291151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31" name="Google Shape;6608;p75">
              <a:extLst>
                <a:ext uri="{FF2B5EF4-FFF2-40B4-BE49-F238E27FC236}">
                  <a16:creationId xmlns:a16="http://schemas.microsoft.com/office/drawing/2014/main" id="{55843F48-6066-4567-B55D-0FEF3BEDA6D3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09;p75">
              <a:extLst>
                <a:ext uri="{FF2B5EF4-FFF2-40B4-BE49-F238E27FC236}">
                  <a16:creationId xmlns:a16="http://schemas.microsoft.com/office/drawing/2014/main" id="{3957F7BE-F9B2-40B4-BFD4-94E795457546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10;p75">
              <a:extLst>
                <a:ext uri="{FF2B5EF4-FFF2-40B4-BE49-F238E27FC236}">
                  <a16:creationId xmlns:a16="http://schemas.microsoft.com/office/drawing/2014/main" id="{E34FF995-DC8D-46E4-84D5-F8EA3AB78E10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11;p75">
              <a:extLst>
                <a:ext uri="{FF2B5EF4-FFF2-40B4-BE49-F238E27FC236}">
                  <a16:creationId xmlns:a16="http://schemas.microsoft.com/office/drawing/2014/main" id="{D7CE82A4-5565-4930-915F-6437EE484024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12;p75">
              <a:extLst>
                <a:ext uri="{FF2B5EF4-FFF2-40B4-BE49-F238E27FC236}">
                  <a16:creationId xmlns:a16="http://schemas.microsoft.com/office/drawing/2014/main" id="{666B1BF5-ADAF-496A-87D4-F216E1D21D64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13;p75">
              <a:extLst>
                <a:ext uri="{FF2B5EF4-FFF2-40B4-BE49-F238E27FC236}">
                  <a16:creationId xmlns:a16="http://schemas.microsoft.com/office/drawing/2014/main" id="{E8238AF6-8882-4403-B1F2-052D9DCCA522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63" y="2244875"/>
            <a:ext cx="32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Equipo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8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241727" y="977764"/>
            <a:ext cx="4094473" cy="51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Iván Serrano</a:t>
            </a:r>
            <a:endParaRPr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body" idx="1"/>
          </p:nvPr>
        </p:nvSpPr>
        <p:spPr>
          <a:xfrm>
            <a:off x="241727" y="1578638"/>
            <a:ext cx="4094473" cy="315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Ingeniero industrial con estudios de postgrado en finanzas de la escuela de negocios Sloan del Instituto Tecnológico de Massachusetts (MIT).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Experiencia de más de 10 años en diseño, modelamiento y optimización de procesos en diferentes sectores de la economía.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Experiencia de más de 5 años en el diseño e implementación de políticas y metodologías para la administración de portafolios de inversión mediante la aplicación y automatización de herramientas cuantitativas.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2"/>
          </p:nvPr>
        </p:nvSpPr>
        <p:spPr>
          <a:xfrm>
            <a:off x="4807776" y="1578638"/>
            <a:ext cx="4094473" cy="33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Financista con estudios de postgrado en actuaría y MBA de la escuela de negocios Stern de la Universidad de Nueva York (NYU).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Experiencia de más de 15 años creando y aplicando metodologías con amplio componente cuantitativo en el sistema financiero.</a:t>
            </a:r>
          </a:p>
          <a:p>
            <a:pPr marL="285750" indent="-285750" algn="just">
              <a:spcAft>
                <a:spcPts val="600"/>
              </a:spcAft>
            </a:pP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Experiencia de más de 4 años liderando equipos multifuncionales para el diseño e implementación de procesos de modernización de plataformas  tecnológicas.</a:t>
            </a:r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3"/>
          </p:nvPr>
        </p:nvSpPr>
        <p:spPr>
          <a:xfrm>
            <a:off x="4807675" y="977764"/>
            <a:ext cx="4094358" cy="510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Olga Serna</a:t>
            </a:r>
            <a:endParaRPr dirty="0"/>
          </a:p>
        </p:txBody>
      </p:sp>
      <p:sp>
        <p:nvSpPr>
          <p:cNvPr id="265" name="Google Shape;265;p40"/>
          <p:cNvSpPr/>
          <p:nvPr/>
        </p:nvSpPr>
        <p:spPr>
          <a:xfrm>
            <a:off x="241741" y="818789"/>
            <a:ext cx="4094358" cy="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807777" y="818789"/>
            <a:ext cx="4094358" cy="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0;p35">
            <a:extLst>
              <a:ext uri="{FF2B5EF4-FFF2-40B4-BE49-F238E27FC236}">
                <a16:creationId xmlns:a16="http://schemas.microsoft.com/office/drawing/2014/main" id="{06AA5719-D1A8-4612-9E94-24C541D4EA09}"/>
              </a:ext>
            </a:extLst>
          </p:cNvPr>
          <p:cNvSpPr/>
          <p:nvPr/>
        </p:nvSpPr>
        <p:spPr>
          <a:xfrm>
            <a:off x="4197433" y="0"/>
            <a:ext cx="384251" cy="41490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209674" y="2203933"/>
            <a:ext cx="39343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Automatización de </a:t>
            </a:r>
            <a:r>
              <a:rPr lang="es-CO" dirty="0" err="1"/>
              <a:t>backtesting</a:t>
            </a:r>
            <a:r>
              <a:rPr lang="es-CO" dirty="0"/>
              <a:t> 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209675" y="1290625"/>
            <a:ext cx="32211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" name="Google Shape;210;p35">
            <a:extLst>
              <a:ext uri="{FF2B5EF4-FFF2-40B4-BE49-F238E27FC236}">
                <a16:creationId xmlns:a16="http://schemas.microsoft.com/office/drawing/2014/main" id="{8E522A3C-CEE7-4376-95A1-7D2110EA81AA}"/>
              </a:ext>
            </a:extLst>
          </p:cNvPr>
          <p:cNvSpPr/>
          <p:nvPr/>
        </p:nvSpPr>
        <p:spPr>
          <a:xfrm>
            <a:off x="4198762" y="4141049"/>
            <a:ext cx="384251" cy="939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728;p76">
            <a:extLst>
              <a:ext uri="{FF2B5EF4-FFF2-40B4-BE49-F238E27FC236}">
                <a16:creationId xmlns:a16="http://schemas.microsoft.com/office/drawing/2014/main" id="{BC27607D-7A63-4FDF-8177-5EC2EB1DD451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1188720"/>
            <a:ext cx="2882685" cy="2867149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27" name="Google Shape;6729;p76">
              <a:extLst>
                <a:ext uri="{FF2B5EF4-FFF2-40B4-BE49-F238E27FC236}">
                  <a16:creationId xmlns:a16="http://schemas.microsoft.com/office/drawing/2014/main" id="{1EE01A84-BA1F-4EDA-B9F0-C6F1650CEDBD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30;p76">
              <a:extLst>
                <a:ext uri="{FF2B5EF4-FFF2-40B4-BE49-F238E27FC236}">
                  <a16:creationId xmlns:a16="http://schemas.microsoft.com/office/drawing/2014/main" id="{FA8EDA34-A2B2-4507-A43C-A9F49E3BDBAC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31;p76">
              <a:extLst>
                <a:ext uri="{FF2B5EF4-FFF2-40B4-BE49-F238E27FC236}">
                  <a16:creationId xmlns:a16="http://schemas.microsoft.com/office/drawing/2014/main" id="{2677132D-B178-42E9-B7AC-FBB9DA5E5A33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534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 estrategia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del retorno acumulado y la máxima pérdida observada.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Diagrama de flujo del algoritmo y la serie histórica diaria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mercado USD/MXN con: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Principales estadísticas del precio de negociación.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Señal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 compra/venta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 Project Concepción - Posts | Facebook">
            <a:extLst>
              <a:ext uri="{FF2B5EF4-FFF2-40B4-BE49-F238E27FC236}">
                <a16:creationId xmlns:a16="http://schemas.microsoft.com/office/drawing/2014/main" id="{C7B9AA79-5C32-4458-BDB7-33591F7D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42" y="1351147"/>
            <a:ext cx="3679145" cy="3679149"/>
          </a:xfrm>
          <a:prstGeom prst="rect">
            <a:avLst/>
          </a:prstGeom>
          <a:solidFill>
            <a:schemeClr val="lt1">
              <a:alpha val="21000"/>
            </a:schemeClr>
          </a:solidFill>
        </p:spPr>
      </p:pic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Estructura</a:t>
            </a: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9CA1C09-C2E4-4312-8C93-7BDD049D5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" y="3096812"/>
            <a:ext cx="2839033" cy="13974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A13472D-3C78-49F7-BF2E-9EA3C2559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" t="6423" r="59566" b="7022"/>
          <a:stretch/>
        </p:blipFill>
        <p:spPr>
          <a:xfrm>
            <a:off x="3080088" y="1798498"/>
            <a:ext cx="2073049" cy="271832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</p:pic>
      <p:sp>
        <p:nvSpPr>
          <p:cNvPr id="54" name="Google Shape;250;p28">
            <a:extLst>
              <a:ext uri="{FF2B5EF4-FFF2-40B4-BE49-F238E27FC236}">
                <a16:creationId xmlns:a16="http://schemas.microsoft.com/office/drawing/2014/main" id="{2E468D47-CDD5-4516-A94C-13CC2A7FB494}"/>
              </a:ext>
            </a:extLst>
          </p:cNvPr>
          <p:cNvSpPr/>
          <p:nvPr/>
        </p:nvSpPr>
        <p:spPr>
          <a:xfrm>
            <a:off x="39339" y="4604000"/>
            <a:ext cx="8883048" cy="3138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  <a:defRPr/>
            </a:pPr>
            <a:r>
              <a:rPr lang="es-CO" sz="10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Estandarización y codificación</a:t>
            </a:r>
            <a:endParaRPr kumimoji="0" lang="es-CO" sz="1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85A0-C77D-4EBA-A3EE-9EB5C1647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5" y="1923023"/>
            <a:ext cx="2838679" cy="955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F3C76424-6518-41E9-806B-F63470907B94}"/>
              </a:ext>
            </a:extLst>
          </p:cNvPr>
          <p:cNvSpPr/>
          <p:nvPr/>
        </p:nvSpPr>
        <p:spPr>
          <a:xfrm>
            <a:off x="5616687" y="1204552"/>
            <a:ext cx="3305700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Producto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7" name="Google Shape;247;p28">
            <a:extLst>
              <a:ext uri="{FF2B5EF4-FFF2-40B4-BE49-F238E27FC236}">
                <a16:creationId xmlns:a16="http://schemas.microsoft.com/office/drawing/2014/main" id="{104A3174-6946-411B-A4E3-F4F9C00CCD6A}"/>
              </a:ext>
            </a:extLst>
          </p:cNvPr>
          <p:cNvSpPr/>
          <p:nvPr/>
        </p:nvSpPr>
        <p:spPr>
          <a:xfrm>
            <a:off x="0" y="1204713"/>
            <a:ext cx="3546900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Insumos</a:t>
            </a:r>
          </a:p>
        </p:txBody>
      </p:sp>
      <p:sp>
        <p:nvSpPr>
          <p:cNvPr id="20" name="Google Shape;250;p28">
            <a:extLst>
              <a:ext uri="{FF2B5EF4-FFF2-40B4-BE49-F238E27FC236}">
                <a16:creationId xmlns:a16="http://schemas.microsoft.com/office/drawing/2014/main" id="{3121F121-54F6-432B-B365-A2F494BE4F15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25D9F-1FAC-42C7-A7E0-AA98C7C200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5277536" y="2776032"/>
            <a:ext cx="3644852" cy="9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Flexibilidad</a:t>
            </a: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16687" y="1204552"/>
            <a:ext cx="3441940" cy="2612288"/>
            <a:chOff x="5632317" y="1189775"/>
            <a:chExt cx="3441940" cy="3483050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 estadísticos y gráficos del portafolio para el análisis.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2612127"/>
            <a:chOff x="0" y="1189989"/>
            <a:chExt cx="3546900" cy="3482836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47235" y="2057125"/>
              <a:ext cx="2744326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Tipos de activos.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Periodos de tiempo y frecuencia de datos.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Variables a analizar.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Señales/Estrategias</a:t>
              </a:r>
              <a:r>
                <a:rPr kumimoji="0" lang="es-CO" sz="1600" i="0" u="none" strike="noStrike" kern="0" cap="none" spc="0" normalizeH="0" baseline="0" noProof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60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2612288"/>
            <a:chOff x="2944204" y="1189775"/>
            <a:chExt cx="3305700" cy="3483050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153486" y="2057126"/>
              <a:ext cx="2852108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Adición/modificación del algoritmo de la estrategia: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Lógica.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Razones calculadas.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Límites.</a:t>
              </a:r>
            </a:p>
            <a:p>
              <a:pPr marL="115888" lvl="0" indent="-115888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ES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Decisiones (órdenes a ejecutar).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5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585550" y="0"/>
            <a:ext cx="31023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339486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dirty="0"/>
              <a:t>Oportunidades</a:t>
            </a:r>
            <a:br>
              <a:rPr lang="es-CO" dirty="0"/>
            </a:br>
            <a:br>
              <a:rPr lang="es-CO" dirty="0"/>
            </a:br>
            <a:r>
              <a:rPr lang="es-CO" sz="2000" dirty="0">
                <a:solidFill>
                  <a:schemeClr val="bg1"/>
                </a:solidFill>
              </a:rPr>
              <a:t>1. </a:t>
            </a:r>
            <a:r>
              <a:rPr lang="es-MX" sz="2000" dirty="0">
                <a:solidFill>
                  <a:schemeClr val="bg1"/>
                </a:solidFill>
              </a:rPr>
              <a:t>Inclusión de otras herramientas de seguimiento</a:t>
            </a:r>
            <a:br>
              <a:rPr lang="es-MX" dirty="0"/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765745"/>
            <a:ext cx="4357511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Análisis gráfico de las variables críticas de la estrategia actual, como complemento del análisis cuantitativo.</a:t>
            </a:r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2281416"/>
            <a:ext cx="4357512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Estructuración de un tablero de control y seguimiento automatizado con niveles y medidas de tendencia de las variables críticas de las diferentes estrategias.</a:t>
            </a:r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4294967295"/>
          </p:nvPr>
        </p:nvSpPr>
        <p:spPr>
          <a:xfrm>
            <a:off x="4572001" y="3797088"/>
            <a:ext cx="4357510" cy="133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Estandarización y automatización de estrategias de inversión utilizando variables intradía.</a:t>
            </a:r>
          </a:p>
        </p:txBody>
      </p:sp>
      <p:grpSp>
        <p:nvGrpSpPr>
          <p:cNvPr id="29" name="Google Shape;5704;p73">
            <a:extLst>
              <a:ext uri="{FF2B5EF4-FFF2-40B4-BE49-F238E27FC236}">
                <a16:creationId xmlns:a16="http://schemas.microsoft.com/office/drawing/2014/main" id="{36A7DE7B-626E-458A-B24F-7FE020D342A8}"/>
              </a:ext>
            </a:extLst>
          </p:cNvPr>
          <p:cNvGrpSpPr/>
          <p:nvPr/>
        </p:nvGrpSpPr>
        <p:grpSpPr>
          <a:xfrm>
            <a:off x="4143588" y="3797088"/>
            <a:ext cx="340573" cy="339271"/>
            <a:chOff x="898875" y="4399275"/>
            <a:chExt cx="483700" cy="481850"/>
          </a:xfrm>
          <a:solidFill>
            <a:srgbClr val="336699">
              <a:alpha val="60000"/>
            </a:srgbClr>
          </a:solidFill>
        </p:grpSpPr>
        <p:sp>
          <p:nvSpPr>
            <p:cNvPr id="30" name="Google Shape;5705;p73">
              <a:extLst>
                <a:ext uri="{FF2B5EF4-FFF2-40B4-BE49-F238E27FC236}">
                  <a16:creationId xmlns:a16="http://schemas.microsoft.com/office/drawing/2014/main" id="{9C480EB1-30BB-468C-B58B-31538595B04D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706;p73">
              <a:extLst>
                <a:ext uri="{FF2B5EF4-FFF2-40B4-BE49-F238E27FC236}">
                  <a16:creationId xmlns:a16="http://schemas.microsoft.com/office/drawing/2014/main" id="{1DD62752-9C10-42FA-B80F-83D9A9478999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707;p73">
              <a:extLst>
                <a:ext uri="{FF2B5EF4-FFF2-40B4-BE49-F238E27FC236}">
                  <a16:creationId xmlns:a16="http://schemas.microsoft.com/office/drawing/2014/main" id="{DF325419-4F7D-4F47-BF32-C805E6A95A75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708;p73">
              <a:extLst>
                <a:ext uri="{FF2B5EF4-FFF2-40B4-BE49-F238E27FC236}">
                  <a16:creationId xmlns:a16="http://schemas.microsoft.com/office/drawing/2014/main" id="{D9277915-9876-4740-9549-87A025EEFC2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709;p73">
              <a:extLst>
                <a:ext uri="{FF2B5EF4-FFF2-40B4-BE49-F238E27FC236}">
                  <a16:creationId xmlns:a16="http://schemas.microsoft.com/office/drawing/2014/main" id="{601FAED1-6D06-4546-8AFA-F0D4C4DCE24F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710;p73">
              <a:extLst>
                <a:ext uri="{FF2B5EF4-FFF2-40B4-BE49-F238E27FC236}">
                  <a16:creationId xmlns:a16="http://schemas.microsoft.com/office/drawing/2014/main" id="{36C0A970-49DC-4936-A84C-F8D70B2E0B9C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711;p73">
              <a:extLst>
                <a:ext uri="{FF2B5EF4-FFF2-40B4-BE49-F238E27FC236}">
                  <a16:creationId xmlns:a16="http://schemas.microsoft.com/office/drawing/2014/main" id="{15A2F1B6-1507-452E-ABD0-6662FEA0FD46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712;p73">
              <a:extLst>
                <a:ext uri="{FF2B5EF4-FFF2-40B4-BE49-F238E27FC236}">
                  <a16:creationId xmlns:a16="http://schemas.microsoft.com/office/drawing/2014/main" id="{235384D6-DA2F-45C9-B671-6EE1E3735879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6234;p75">
            <a:extLst>
              <a:ext uri="{FF2B5EF4-FFF2-40B4-BE49-F238E27FC236}">
                <a16:creationId xmlns:a16="http://schemas.microsoft.com/office/drawing/2014/main" id="{8E99F66F-BCD4-4274-BA0E-D073970F8215}"/>
              </a:ext>
            </a:extLst>
          </p:cNvPr>
          <p:cNvGrpSpPr/>
          <p:nvPr/>
        </p:nvGrpSpPr>
        <p:grpSpPr>
          <a:xfrm>
            <a:off x="4070016" y="2281416"/>
            <a:ext cx="365438" cy="360001"/>
            <a:chOff x="-60991775" y="3376900"/>
            <a:chExt cx="315850" cy="311150"/>
          </a:xfrm>
          <a:solidFill>
            <a:srgbClr val="336699">
              <a:alpha val="60000"/>
            </a:srgbClr>
          </a:solidFill>
        </p:grpSpPr>
        <p:sp>
          <p:nvSpPr>
            <p:cNvPr id="39" name="Google Shape;6235;p75">
              <a:extLst>
                <a:ext uri="{FF2B5EF4-FFF2-40B4-BE49-F238E27FC236}">
                  <a16:creationId xmlns:a16="http://schemas.microsoft.com/office/drawing/2014/main" id="{64989592-3ED9-4CEA-A44B-62F263C62606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36;p75">
              <a:extLst>
                <a:ext uri="{FF2B5EF4-FFF2-40B4-BE49-F238E27FC236}">
                  <a16:creationId xmlns:a16="http://schemas.microsoft.com/office/drawing/2014/main" id="{8C36EDF7-76A2-499F-82E4-7FF7433DD7A8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37;p75">
              <a:extLst>
                <a:ext uri="{FF2B5EF4-FFF2-40B4-BE49-F238E27FC236}">
                  <a16:creationId xmlns:a16="http://schemas.microsoft.com/office/drawing/2014/main" id="{DCAEAE25-8320-4636-B301-C9CCAE6202DB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7548;p77">
            <a:extLst>
              <a:ext uri="{FF2B5EF4-FFF2-40B4-BE49-F238E27FC236}">
                <a16:creationId xmlns:a16="http://schemas.microsoft.com/office/drawing/2014/main" id="{53819A6D-4AF3-464F-BA24-47ED3B955F2D}"/>
              </a:ext>
            </a:extLst>
          </p:cNvPr>
          <p:cNvGrpSpPr/>
          <p:nvPr/>
        </p:nvGrpSpPr>
        <p:grpSpPr>
          <a:xfrm>
            <a:off x="4081113" y="765745"/>
            <a:ext cx="354341" cy="356205"/>
            <a:chOff x="-45673275" y="3937700"/>
            <a:chExt cx="299325" cy="300900"/>
          </a:xfrm>
          <a:solidFill>
            <a:srgbClr val="336699">
              <a:alpha val="60000"/>
            </a:srgbClr>
          </a:solidFill>
        </p:grpSpPr>
        <p:sp>
          <p:nvSpPr>
            <p:cNvPr id="43" name="Google Shape;7549;p77">
              <a:extLst>
                <a:ext uri="{FF2B5EF4-FFF2-40B4-BE49-F238E27FC236}">
                  <a16:creationId xmlns:a16="http://schemas.microsoft.com/office/drawing/2014/main" id="{0C17ADCC-0E7E-4CCF-B4BB-3E01B81ED60B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50;p77">
              <a:extLst>
                <a:ext uri="{FF2B5EF4-FFF2-40B4-BE49-F238E27FC236}">
                  <a16:creationId xmlns:a16="http://schemas.microsoft.com/office/drawing/2014/main" id="{21ED15D2-6135-4CEC-BB0A-A1BFD6BE2894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51;p77">
              <a:extLst>
                <a:ext uri="{FF2B5EF4-FFF2-40B4-BE49-F238E27FC236}">
                  <a16:creationId xmlns:a16="http://schemas.microsoft.com/office/drawing/2014/main" id="{2B38E61C-4CE0-4E41-84E6-E8224B26B1CC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52;p77">
              <a:extLst>
                <a:ext uri="{FF2B5EF4-FFF2-40B4-BE49-F238E27FC236}">
                  <a16:creationId xmlns:a16="http://schemas.microsoft.com/office/drawing/2014/main" id="{30BE4F4F-7BAC-49B3-A16B-B5BD01EA6982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53;p77">
              <a:extLst>
                <a:ext uri="{FF2B5EF4-FFF2-40B4-BE49-F238E27FC236}">
                  <a16:creationId xmlns:a16="http://schemas.microsoft.com/office/drawing/2014/main" id="{CCC9E9C4-19CB-436C-9BE0-43A4F497F4DF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54;p77">
              <a:extLst>
                <a:ext uri="{FF2B5EF4-FFF2-40B4-BE49-F238E27FC236}">
                  <a16:creationId xmlns:a16="http://schemas.microsoft.com/office/drawing/2014/main" id="{950B5B22-5470-4C00-AE57-570319E7AB61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141333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787</Words>
  <Application>Microsoft Office PowerPoint</Application>
  <PresentationFormat>Presentación en pantalla (16:9)</PresentationFormat>
  <Paragraphs>99</Paragraphs>
  <Slides>15</Slides>
  <Notes>12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Open Sans</vt:lpstr>
      <vt:lpstr>Montserrat</vt:lpstr>
      <vt:lpstr>Montserrat Medium</vt:lpstr>
      <vt:lpstr>Sales Meeting by Slidesgo</vt:lpstr>
      <vt:lpstr>Presentación de proyecto </vt:lpstr>
      <vt:lpstr>Agenda</vt:lpstr>
      <vt:lpstr>Equipo</vt:lpstr>
      <vt:lpstr>Iván Serrano</vt:lpstr>
      <vt:lpstr>Automatización de backtesting </vt:lpstr>
      <vt:lpstr>Estructura</vt:lpstr>
      <vt:lpstr>Estructura</vt:lpstr>
      <vt:lpstr>Flexibilidad</vt:lpstr>
      <vt:lpstr>Oportunidades  1. Inclusión de otras herramientas de seguimiento </vt:lpstr>
      <vt:lpstr>Oportunidades  2. Extensión de la herramienta  </vt:lpstr>
      <vt:lpstr>Oportunidades  3. Análisis cuantitativo   </vt:lpstr>
      <vt:lpstr>Proyecto análisis de datos</vt:lpstr>
      <vt:lpstr>Presentación de PowerPoint</vt:lpstr>
      <vt:lpstr>Cronograma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103</cp:revision>
  <dcterms:modified xsi:type="dcterms:W3CDTF">2021-03-02T15:12:43Z</dcterms:modified>
</cp:coreProperties>
</file>