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6"/>
  </p:notesMasterIdLst>
  <p:handoutMasterIdLst>
    <p:handoutMasterId r:id="rId7"/>
  </p:handoutMasterIdLst>
  <p:sldIdLst>
    <p:sldId id="306" r:id="rId2"/>
    <p:sldId id="382" r:id="rId3"/>
    <p:sldId id="383" r:id="rId4"/>
    <p:sldId id="384" r:id="rId5"/>
  </p:sldIdLst>
  <p:sldSz cx="9144000" cy="5143500" type="screen16x9"/>
  <p:notesSz cx="6858000" cy="9144000"/>
  <p:embeddedFontLst>
    <p:embeddedFont>
      <p:font typeface="Montserrat Medium" panose="020B0604020202020204" charset="0"/>
      <p:regular r:id="rId8"/>
      <p:bold r:id="rId9"/>
      <p:italic r:id="rId10"/>
      <p:boldItalic r:id="rId11"/>
    </p:embeddedFont>
    <p:embeddedFont>
      <p:font typeface="Open Sans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 Dario Serrano Guerra" initials="IDSG" lastIdx="1" clrIdx="0">
    <p:extLst>
      <p:ext uri="{19B8F6BF-5375-455C-9EA6-DF929625EA0E}">
        <p15:presenceInfo xmlns:p15="http://schemas.microsoft.com/office/powerpoint/2012/main" userId="S::Iserrano@fogafin.gov.co::322e5773-4a5b-40d8-a412-4659f13908a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FF5D5D"/>
    <a:srgbClr val="FF9933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726A9D-E0CB-4EF1-A61A-D68CCAF3E86F}">
  <a:tblStyle styleId="{26726A9D-E0CB-4EF1-A61A-D68CCAF3E8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78" autoAdjust="0"/>
  </p:normalViewPr>
  <p:slideViewPr>
    <p:cSldViewPr snapToGrid="0">
      <p:cViewPr varScale="1">
        <p:scale>
          <a:sx n="88" d="100"/>
          <a:sy n="88" d="100"/>
        </p:scale>
        <p:origin x="876" y="1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333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29D96E-5537-4D51-9A8C-ECC02EA1FC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780C74-6D6E-4042-A80A-9A947C74BC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96DD2-7C55-401B-B490-511405823B84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17169F-DC22-46F3-A8E4-7D82884D23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2F6BE1-CAF5-4EF5-B52C-E3EB68125B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3A351-F6D7-4491-BB2C-32B50DC05C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269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8172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128575"/>
            <a:ext cx="38589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69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141925"/>
            <a:ext cx="3858900" cy="8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8" name="Google Shape;11;p2">
            <a:extLst>
              <a:ext uri="{FF2B5EF4-FFF2-40B4-BE49-F238E27FC236}">
                <a16:creationId xmlns:a16="http://schemas.microsoft.com/office/drawing/2014/main" id="{0E1FBAAD-FA0F-4292-8CA0-0D28FC01223E}"/>
              </a:ext>
            </a:extLst>
          </p:cNvPr>
          <p:cNvSpPr/>
          <p:nvPr userDrawn="1"/>
        </p:nvSpPr>
        <p:spPr>
          <a:xfrm>
            <a:off x="5938246" y="4053622"/>
            <a:ext cx="7218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2;p2">
            <a:extLst>
              <a:ext uri="{FF2B5EF4-FFF2-40B4-BE49-F238E27FC236}">
                <a16:creationId xmlns:a16="http://schemas.microsoft.com/office/drawing/2014/main" id="{01499C51-A87E-4A48-BB30-D8F1966753EB}"/>
              </a:ext>
            </a:extLst>
          </p:cNvPr>
          <p:cNvSpPr/>
          <p:nvPr userDrawn="1"/>
        </p:nvSpPr>
        <p:spPr>
          <a:xfrm>
            <a:off x="6659861" y="4053622"/>
            <a:ext cx="7218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;p2">
            <a:extLst>
              <a:ext uri="{FF2B5EF4-FFF2-40B4-BE49-F238E27FC236}">
                <a16:creationId xmlns:a16="http://schemas.microsoft.com/office/drawing/2014/main" id="{029AC340-AA63-4E50-9710-6F61F078A541}"/>
              </a:ext>
            </a:extLst>
          </p:cNvPr>
          <p:cNvSpPr/>
          <p:nvPr userDrawn="1"/>
        </p:nvSpPr>
        <p:spPr>
          <a:xfrm>
            <a:off x="-1" y="4053622"/>
            <a:ext cx="7218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;p2">
            <a:extLst>
              <a:ext uri="{FF2B5EF4-FFF2-40B4-BE49-F238E27FC236}">
                <a16:creationId xmlns:a16="http://schemas.microsoft.com/office/drawing/2014/main" id="{6080D48B-B370-4AF7-BE56-C20DF3620016}"/>
              </a:ext>
            </a:extLst>
          </p:cNvPr>
          <p:cNvSpPr/>
          <p:nvPr userDrawn="1"/>
        </p:nvSpPr>
        <p:spPr>
          <a:xfrm>
            <a:off x="721425" y="4053622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  <p15:guide id="2" pos="5760">
          <p15:clr>
            <a:srgbClr val="FA7B17"/>
          </p15:clr>
        </p15:guide>
        <p15:guide id="3" pos="449">
          <p15:clr>
            <a:srgbClr val="FA7B17"/>
          </p15:clr>
        </p15:guide>
        <p15:guide id="4" pos="5311">
          <p15:clr>
            <a:srgbClr val="FA7B17"/>
          </p15:clr>
        </p15:guide>
        <p15:guide id="5" orient="horz" pos="1620">
          <p15:clr>
            <a:srgbClr val="FA7B17"/>
          </p15:clr>
        </p15:guide>
        <p15:guide id="6" orient="horz" pos="340">
          <p15:clr>
            <a:srgbClr val="FA7B17"/>
          </p15:clr>
        </p15:guide>
        <p15:guide id="7" orient="horz">
          <p15:clr>
            <a:srgbClr val="FA7B17"/>
          </p15:clr>
        </p15:guide>
        <p15:guide id="8" orient="horz" pos="2903">
          <p15:clr>
            <a:srgbClr val="FA7B17"/>
          </p15:clr>
        </p15:guide>
        <p15:guide id="9" orient="horz" pos="3237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7" name="Google Shape;73;p10">
            <a:extLst>
              <a:ext uri="{FF2B5EF4-FFF2-40B4-BE49-F238E27FC236}">
                <a16:creationId xmlns:a16="http://schemas.microsoft.com/office/drawing/2014/main" id="{861D5F46-85B9-4B01-A6A6-0A1B25EE05A8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4;p10">
            <a:extLst>
              <a:ext uri="{FF2B5EF4-FFF2-40B4-BE49-F238E27FC236}">
                <a16:creationId xmlns:a16="http://schemas.microsoft.com/office/drawing/2014/main" id="{1AE36284-1F92-4EAD-9EAA-59FDECB7B091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5;p10">
            <a:extLst>
              <a:ext uri="{FF2B5EF4-FFF2-40B4-BE49-F238E27FC236}">
                <a16:creationId xmlns:a16="http://schemas.microsoft.com/office/drawing/2014/main" id="{859D9167-6B78-418F-8833-A0FE4EC72EC4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76;p10">
            <a:extLst>
              <a:ext uri="{FF2B5EF4-FFF2-40B4-BE49-F238E27FC236}">
                <a16:creationId xmlns:a16="http://schemas.microsoft.com/office/drawing/2014/main" id="{2164E374-DC33-4286-B78C-10F0ED4D4DEA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bg>
      <p:bgPr>
        <a:solidFill>
          <a:schemeClr val="dk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3;p10">
            <a:extLst>
              <a:ext uri="{FF2B5EF4-FFF2-40B4-BE49-F238E27FC236}">
                <a16:creationId xmlns:a16="http://schemas.microsoft.com/office/drawing/2014/main" id="{3BA118C3-D124-42D8-85EC-8F79B521B6BD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4;p10">
            <a:extLst>
              <a:ext uri="{FF2B5EF4-FFF2-40B4-BE49-F238E27FC236}">
                <a16:creationId xmlns:a16="http://schemas.microsoft.com/office/drawing/2014/main" id="{48B1E0C4-7349-4090-AE14-11503CE8D194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5;p10">
            <a:extLst>
              <a:ext uri="{FF2B5EF4-FFF2-40B4-BE49-F238E27FC236}">
                <a16:creationId xmlns:a16="http://schemas.microsoft.com/office/drawing/2014/main" id="{D7C2DE97-F57C-4A6A-997B-7F93153BD499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0">
            <a:extLst>
              <a:ext uri="{FF2B5EF4-FFF2-40B4-BE49-F238E27FC236}">
                <a16:creationId xmlns:a16="http://schemas.microsoft.com/office/drawing/2014/main" id="{6AAEC9D7-270D-4712-91F6-5B63D5CBEDDB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5">
    <p:bg>
      <p:bgPr>
        <a:solidFill>
          <a:schemeClr val="dk2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3;p10">
            <a:extLst>
              <a:ext uri="{FF2B5EF4-FFF2-40B4-BE49-F238E27FC236}">
                <a16:creationId xmlns:a16="http://schemas.microsoft.com/office/drawing/2014/main" id="{EDBC57D7-4DDA-4714-BDB6-C5CEC99CF5C0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4;p10">
            <a:extLst>
              <a:ext uri="{FF2B5EF4-FFF2-40B4-BE49-F238E27FC236}">
                <a16:creationId xmlns:a16="http://schemas.microsoft.com/office/drawing/2014/main" id="{ED65C25C-2F50-45D7-8AD2-E84FB805039E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5;p10">
            <a:extLst>
              <a:ext uri="{FF2B5EF4-FFF2-40B4-BE49-F238E27FC236}">
                <a16:creationId xmlns:a16="http://schemas.microsoft.com/office/drawing/2014/main" id="{C15CE0C1-ACBD-4AFB-AEB9-55AA1228A7C1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0">
            <a:extLst>
              <a:ext uri="{FF2B5EF4-FFF2-40B4-BE49-F238E27FC236}">
                <a16:creationId xmlns:a16="http://schemas.microsoft.com/office/drawing/2014/main" id="{72D1D976-44AD-4B9E-AC7D-447FC51402FD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811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811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3" r:id="rId3"/>
    <p:sldLayoutId id="214748367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pos="5760">
          <p15:clr>
            <a:srgbClr val="EA4335"/>
          </p15:clr>
        </p15:guide>
        <p15:guide id="3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>
          <p15:clr>
            <a:srgbClr val="EA4335"/>
          </p15:clr>
        </p15:guide>
        <p15:guide id="9" orient="horz" pos="2903">
          <p15:clr>
            <a:srgbClr val="EA4335"/>
          </p15:clr>
        </p15:guide>
        <p15:guide id="10" orient="horz" pos="32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>
            <a:spLocks noGrp="1"/>
          </p:cNvSpPr>
          <p:nvPr>
            <p:ph type="ctrTitle"/>
          </p:nvPr>
        </p:nvSpPr>
        <p:spPr>
          <a:xfrm>
            <a:off x="713225" y="119743"/>
            <a:ext cx="7035928" cy="28754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sz="4400" dirty="0">
                <a:solidFill>
                  <a:schemeClr val="dk2"/>
                </a:solidFill>
              </a:rPr>
              <a:t>Definición inicial de términos para proyecto de análisis de datos</a:t>
            </a:r>
            <a:endParaRPr lang="es-CO" sz="4400" dirty="0">
              <a:solidFill>
                <a:schemeClr val="dk2"/>
              </a:solidFill>
            </a:endParaRPr>
          </a:p>
        </p:txBody>
      </p:sp>
      <p:sp>
        <p:nvSpPr>
          <p:cNvPr id="160" name="Google Shape;160;p31"/>
          <p:cNvSpPr txBox="1">
            <a:spLocks noGrp="1"/>
          </p:cNvSpPr>
          <p:nvPr>
            <p:ph type="subTitle" idx="1"/>
          </p:nvPr>
        </p:nvSpPr>
        <p:spPr>
          <a:xfrm>
            <a:off x="713225" y="3343398"/>
            <a:ext cx="6668436" cy="1800101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Swell Capital</a:t>
            </a:r>
          </a:p>
          <a:p>
            <a:pPr marL="0" indent="0"/>
            <a:r>
              <a:rPr lang="es-ES" sz="1400" dirty="0"/>
              <a:t>09 de Febrero de 2021</a:t>
            </a:r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 algn="r"/>
            <a:endParaRPr lang="en-US" sz="1800" dirty="0"/>
          </a:p>
          <a:p>
            <a:pPr marL="0" lvl="0" indent="0" algn="r"/>
            <a:r>
              <a:rPr lang="en-US" sz="1800" dirty="0"/>
              <a:t>Iván Serrano</a:t>
            </a:r>
          </a:p>
          <a:p>
            <a:pPr marL="0" lvl="0" indent="0" algn="r"/>
            <a:r>
              <a:rPr lang="en-US" sz="1800" dirty="0"/>
              <a:t>Olga Serna</a:t>
            </a:r>
          </a:p>
        </p:txBody>
      </p:sp>
      <p:sp>
        <p:nvSpPr>
          <p:cNvPr id="161" name="Google Shape;161;p31"/>
          <p:cNvSpPr/>
          <p:nvPr/>
        </p:nvSpPr>
        <p:spPr>
          <a:xfrm>
            <a:off x="-13500" y="1424250"/>
            <a:ext cx="546600" cy="14985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1;p2">
            <a:extLst>
              <a:ext uri="{FF2B5EF4-FFF2-40B4-BE49-F238E27FC236}">
                <a16:creationId xmlns:a16="http://schemas.microsoft.com/office/drawing/2014/main" id="{222195CB-994B-4674-9C92-DFC6EBC0F7FF}"/>
              </a:ext>
            </a:extLst>
          </p:cNvPr>
          <p:cNvSpPr/>
          <p:nvPr/>
        </p:nvSpPr>
        <p:spPr>
          <a:xfrm>
            <a:off x="5938246" y="4053622"/>
            <a:ext cx="721800" cy="771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2;p2">
            <a:extLst>
              <a:ext uri="{FF2B5EF4-FFF2-40B4-BE49-F238E27FC236}">
                <a16:creationId xmlns:a16="http://schemas.microsoft.com/office/drawing/2014/main" id="{F3EAF617-DC82-4208-8F6B-99C3257F6C8D}"/>
              </a:ext>
            </a:extLst>
          </p:cNvPr>
          <p:cNvSpPr/>
          <p:nvPr/>
        </p:nvSpPr>
        <p:spPr>
          <a:xfrm>
            <a:off x="6659861" y="4053622"/>
            <a:ext cx="7218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3;p2">
            <a:extLst>
              <a:ext uri="{FF2B5EF4-FFF2-40B4-BE49-F238E27FC236}">
                <a16:creationId xmlns:a16="http://schemas.microsoft.com/office/drawing/2014/main" id="{FE056DC3-261E-4C76-87EC-5141C6DD6401}"/>
              </a:ext>
            </a:extLst>
          </p:cNvPr>
          <p:cNvSpPr/>
          <p:nvPr/>
        </p:nvSpPr>
        <p:spPr>
          <a:xfrm>
            <a:off x="-1" y="4053622"/>
            <a:ext cx="7218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;p2">
            <a:extLst>
              <a:ext uri="{FF2B5EF4-FFF2-40B4-BE49-F238E27FC236}">
                <a16:creationId xmlns:a16="http://schemas.microsoft.com/office/drawing/2014/main" id="{56F16A07-CEA3-43F5-9F52-B85C84AB659C}"/>
              </a:ext>
            </a:extLst>
          </p:cNvPr>
          <p:cNvSpPr/>
          <p:nvPr/>
        </p:nvSpPr>
        <p:spPr>
          <a:xfrm>
            <a:off x="721425" y="4053622"/>
            <a:ext cx="5320146" cy="724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6383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6571" y="119743"/>
            <a:ext cx="8817429" cy="4909456"/>
          </a:xfrm>
        </p:spPr>
        <p:txBody>
          <a:bodyPr/>
          <a:lstStyle/>
          <a:p>
            <a:pPr marL="114300" indent="0">
              <a:buClr>
                <a:srgbClr val="677480"/>
              </a:buClr>
              <a:buSzPts val="1100"/>
              <a:buNone/>
              <a:defRPr/>
            </a:pPr>
            <a:r>
              <a:rPr lang="es-MX" sz="16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“Se propone proyecto para optimizar estrategias actuales”.</a:t>
            </a:r>
            <a:endParaRPr lang="es-MX" sz="16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endParaRPr lang="es-MX" sz="9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Objetivos específicos:</a:t>
            </a:r>
          </a:p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endParaRPr lang="es-MX" sz="10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600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“</a:t>
            </a:r>
            <a:r>
              <a:rPr lang="es-MX" sz="1600" i="1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Backtest</a:t>
            </a:r>
            <a:r>
              <a:rPr lang="es-MX" sz="1600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 estrategias actuales”!.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Construcción de un portafolio que sigue el algoritmo de órdenes de acuerdo a la estrategia definida por </a:t>
            </a:r>
            <a:r>
              <a:rPr lang="es-MX" sz="12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Swell</a:t>
            </a:r>
            <a:r>
              <a:rPr lang="es-MX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, para calcular estadísticas históricas de retorno/riesgo.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0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600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“Optimización de estrategias actuales”.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Análisis de los parámetros (SL, TP) utilizado en las estrategias actuales.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Desarrollo de un modelo de optimización de los parámetros para mejorar el desempeño de la estrategia.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000" dirty="0">
              <a:solidFill>
                <a:srgbClr val="FF000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600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“Desarrollo de variantes a estrategias actuales mediante el análisis de performance en varios activos, utilizando herramientas sofisticadas de análisis estadístico”.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Análisis del modelo utilizado para crear la señal de estrategias actuales.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Desarrollo de modelos que buscan optimizar la efectividad de la  señal.</a:t>
            </a:r>
            <a:endParaRPr lang="es-MX" sz="1200" i="1" dirty="0">
              <a:solidFill>
                <a:srgbClr val="FF000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0"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0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0"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Duración: 12 semanas (144 horas).</a:t>
            </a:r>
          </a:p>
          <a:p>
            <a:pPr lvl="0"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Output: optimización de estrategias actuales con </a:t>
            </a:r>
            <a:r>
              <a:rPr lang="es-MX" sz="16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backtests</a:t>
            </a: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probados en varios activos.</a:t>
            </a:r>
            <a:endParaRPr lang="es-CO" sz="16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algn="l"/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3254370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6571" y="304801"/>
            <a:ext cx="8654143" cy="4484914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Aclaraciones:</a:t>
            </a:r>
          </a:p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Alcance: </a:t>
            </a: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Estrategias bajo análisis: ETF (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spxl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, fas,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ech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) y  monedas (MXN, ZAR, TRY).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Tipo de análisis: el conocimiento aportado por los consultores se enfoca en modelos cuantitativos que serán desarrollados con base en el conocimiento de mercado suministrado por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Swell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para cada uno de los activos.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Entregables: asociados a los objetivos específicos:</a:t>
            </a: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Códigos y resultados para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backtesting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 las estrategias definidas por el alcance.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Códigos y resultados de estrategias definidas por el alcance con parámetros óptimos.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Códigos y resultados de estrategias definidas por el alcance con señales óptimas.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Cronograma: fecha y condiciones de inicio, periodicidad de reuniones de seguimiento y retroalimentación.</a:t>
            </a: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Modificación a términos acordados: procedimiento para tratar contingencias.</a:t>
            </a:r>
          </a:p>
        </p:txBody>
      </p:sp>
    </p:spTree>
    <p:extLst>
      <p:ext uri="{BB962C8B-B14F-4D97-AF65-F5344CB8AC3E}">
        <p14:creationId xmlns:p14="http://schemas.microsoft.com/office/powerpoint/2010/main" val="1530843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6571" y="304801"/>
            <a:ext cx="8654143" cy="4484914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Pasos para entender archivo: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Descripción de archivo: DATOS ECH, LADO A, LADO A + B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Descripción de datos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Procedimiento de cálculo de fractales (F1, F2, F3, F4, F5, F6, F7, F8, F9) intradía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Procedimiento de cálculo de fractales (F1, F2, F3, F4, F5, F6, F7, F8, F9) día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Procedimiento de cálculo de medidas de retorno / riesgo: Utilidad, YTD, </a:t>
            </a:r>
            <a:r>
              <a:rPr lang="es-MX" sz="14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</a:t>
            </a: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, MDD, VAR, riesgo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Adición de TP y % de cierre en formulación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Adición de Spread </a:t>
            </a:r>
            <a:r>
              <a:rPr lang="es-MX" sz="14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Swell</a:t>
            </a: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en formulación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Presentación de resultados en matrices de sensibilidad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732594618"/>
      </p:ext>
    </p:extLst>
  </p:cSld>
  <p:clrMapOvr>
    <a:masterClrMapping/>
  </p:clrMapOvr>
</p:sld>
</file>

<file path=ppt/theme/theme1.xml><?xml version="1.0" encoding="utf-8"?>
<a:theme xmlns:a="http://schemas.openxmlformats.org/drawingml/2006/main" name="Sales Meeting by Slidesgo">
  <a:themeElements>
    <a:clrScheme name="Simple Light">
      <a:dk1>
        <a:srgbClr val="434343"/>
      </a:dk1>
      <a:lt1>
        <a:srgbClr val="FFFFFF"/>
      </a:lt1>
      <a:dk2>
        <a:srgbClr val="4EB8E1"/>
      </a:dk2>
      <a:lt2>
        <a:srgbClr val="434343"/>
      </a:lt2>
      <a:accent1>
        <a:srgbClr val="4EB8E1"/>
      </a:accent1>
      <a:accent2>
        <a:srgbClr val="212121"/>
      </a:accent2>
      <a:accent3>
        <a:srgbClr val="4EB8E1"/>
      </a:accent3>
      <a:accent4>
        <a:srgbClr val="212121"/>
      </a:accent4>
      <a:accent5>
        <a:srgbClr val="4EB8E1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3964</TotalTime>
  <Words>421</Words>
  <Application>Microsoft Office PowerPoint</Application>
  <PresentationFormat>Presentación en pantalla (16:9)</PresentationFormat>
  <Paragraphs>55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Open Sans</vt:lpstr>
      <vt:lpstr>Montserrat Medium</vt:lpstr>
      <vt:lpstr>Arial</vt:lpstr>
      <vt:lpstr>Sales Meeting by Slidesgo</vt:lpstr>
      <vt:lpstr>Definición inicial de términos para proyecto de análisis de datos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Meeting</dc:title>
  <dc:creator>Olga Esperanza Serna Ramirez</dc:creator>
  <cp:lastModifiedBy>Olga Esperanza Serna Ramirez</cp:lastModifiedBy>
  <cp:revision>136</cp:revision>
  <dcterms:modified xsi:type="dcterms:W3CDTF">2021-02-15T01:37:12Z</dcterms:modified>
</cp:coreProperties>
</file>