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6"/>
  </p:notesMasterIdLst>
  <p:handoutMasterIdLst>
    <p:handoutMasterId r:id="rId17"/>
  </p:handoutMasterIdLst>
  <p:sldIdLst>
    <p:sldId id="401" r:id="rId2"/>
    <p:sldId id="402" r:id="rId3"/>
    <p:sldId id="407" r:id="rId4"/>
    <p:sldId id="414" r:id="rId5"/>
    <p:sldId id="408" r:id="rId6"/>
    <p:sldId id="413" r:id="rId7"/>
    <p:sldId id="360" r:id="rId8"/>
    <p:sldId id="405" r:id="rId9"/>
    <p:sldId id="409" r:id="rId10"/>
    <p:sldId id="406" r:id="rId11"/>
    <p:sldId id="410" r:id="rId12"/>
    <p:sldId id="400" r:id="rId13"/>
    <p:sldId id="404" r:id="rId14"/>
    <p:sldId id="371" r:id="rId15"/>
  </p:sldIdLst>
  <p:sldSz cx="9144000" cy="5143500" type="screen16x9"/>
  <p:notesSz cx="6858000" cy="9144000"/>
  <p:embeddedFontLst>
    <p:embeddedFont>
      <p:font typeface="Montserrat" panose="020B0604020202020204" charset="0"/>
      <p:regular r:id="rId18"/>
      <p:bold r:id="rId19"/>
      <p:italic r:id="rId20"/>
      <p:boldItalic r:id="rId21"/>
    </p:embeddedFont>
    <p:embeddedFont>
      <p:font typeface="Montserrat Medium" panose="020B0604020202020204" charset="0"/>
      <p:regular r:id="rId22"/>
      <p:bold r:id="rId23"/>
      <p:italic r:id="rId24"/>
      <p:boldItalic r:id="rId25"/>
    </p:embeddedFont>
    <p:embeddedFont>
      <p:font typeface="Open Sans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 Dario Serrano Guerra" initials="IDSG" lastIdx="1" clrIdx="0">
    <p:extLst>
      <p:ext uri="{19B8F6BF-5375-455C-9EA6-DF929625EA0E}">
        <p15:presenceInfo xmlns:p15="http://schemas.microsoft.com/office/powerpoint/2012/main" userId="S::Iserrano@fogafin.gov.co::322e5773-4a5b-40d8-a412-4659f13908a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D5D"/>
    <a:srgbClr val="336699"/>
    <a:srgbClr val="FF9933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726A9D-E0CB-4EF1-A61A-D68CCAF3E86F}">
  <a:tblStyle styleId="{26726A9D-E0CB-4EF1-A61A-D68CCAF3E8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78" autoAdjust="0"/>
  </p:normalViewPr>
  <p:slideViewPr>
    <p:cSldViewPr snapToGrid="0">
      <p:cViewPr varScale="1">
        <p:scale>
          <a:sx n="83" d="100"/>
          <a:sy n="83" d="100"/>
        </p:scale>
        <p:origin x="942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333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29D96E-5537-4D51-9A8C-ECC02EA1FC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780C74-6D6E-4042-A80A-9A947C74BC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96DD2-7C55-401B-B490-511405823B84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17169F-DC22-46F3-A8E4-7D82884D23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2F6BE1-CAF5-4EF5-B52C-E3EB68125B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3A351-F6D7-4491-BB2C-32B50DC05C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269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8172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117dff702_0_15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117dff702_0_15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28dcef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a28dcef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14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128575"/>
            <a:ext cx="38589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69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141925"/>
            <a:ext cx="3858900" cy="8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8" name="Google Shape;11;p2">
            <a:extLst>
              <a:ext uri="{FF2B5EF4-FFF2-40B4-BE49-F238E27FC236}">
                <a16:creationId xmlns:a16="http://schemas.microsoft.com/office/drawing/2014/main" id="{0E1FBAAD-FA0F-4292-8CA0-0D28FC01223E}"/>
              </a:ext>
            </a:extLst>
          </p:cNvPr>
          <p:cNvSpPr/>
          <p:nvPr userDrawn="1"/>
        </p:nvSpPr>
        <p:spPr>
          <a:xfrm>
            <a:off x="5938246" y="4053622"/>
            <a:ext cx="7218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2;p2">
            <a:extLst>
              <a:ext uri="{FF2B5EF4-FFF2-40B4-BE49-F238E27FC236}">
                <a16:creationId xmlns:a16="http://schemas.microsoft.com/office/drawing/2014/main" id="{01499C51-A87E-4A48-BB30-D8F1966753EB}"/>
              </a:ext>
            </a:extLst>
          </p:cNvPr>
          <p:cNvSpPr/>
          <p:nvPr userDrawn="1"/>
        </p:nvSpPr>
        <p:spPr>
          <a:xfrm>
            <a:off x="6659861" y="4053622"/>
            <a:ext cx="7218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;p2">
            <a:extLst>
              <a:ext uri="{FF2B5EF4-FFF2-40B4-BE49-F238E27FC236}">
                <a16:creationId xmlns:a16="http://schemas.microsoft.com/office/drawing/2014/main" id="{029AC340-AA63-4E50-9710-6F61F078A541}"/>
              </a:ext>
            </a:extLst>
          </p:cNvPr>
          <p:cNvSpPr/>
          <p:nvPr userDrawn="1"/>
        </p:nvSpPr>
        <p:spPr>
          <a:xfrm>
            <a:off x="-1" y="4053622"/>
            <a:ext cx="7218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;p2">
            <a:extLst>
              <a:ext uri="{FF2B5EF4-FFF2-40B4-BE49-F238E27FC236}">
                <a16:creationId xmlns:a16="http://schemas.microsoft.com/office/drawing/2014/main" id="{6080D48B-B370-4AF7-BE56-C20DF3620016}"/>
              </a:ext>
            </a:extLst>
          </p:cNvPr>
          <p:cNvSpPr/>
          <p:nvPr userDrawn="1"/>
        </p:nvSpPr>
        <p:spPr>
          <a:xfrm>
            <a:off x="721425" y="4053622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  <p15:guide id="2" pos="5760">
          <p15:clr>
            <a:srgbClr val="FA7B17"/>
          </p15:clr>
        </p15:guide>
        <p15:guide id="3" pos="449">
          <p15:clr>
            <a:srgbClr val="FA7B17"/>
          </p15:clr>
        </p15:guide>
        <p15:guide id="4" pos="5311">
          <p15:clr>
            <a:srgbClr val="FA7B17"/>
          </p15:clr>
        </p15:guide>
        <p15:guide id="5" orient="horz" pos="1620">
          <p15:clr>
            <a:srgbClr val="FA7B17"/>
          </p15:clr>
        </p15:guide>
        <p15:guide id="6" orient="horz" pos="340">
          <p15:clr>
            <a:srgbClr val="FA7B17"/>
          </p15:clr>
        </p15:guide>
        <p15:guide id="7" orient="horz">
          <p15:clr>
            <a:srgbClr val="FA7B17"/>
          </p15:clr>
        </p15:guide>
        <p15:guide id="8" orient="horz" pos="2903">
          <p15:clr>
            <a:srgbClr val="FA7B17"/>
          </p15:clr>
        </p15:guide>
        <p15:guide id="9" orient="horz" pos="3237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858900" cy="5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2" name="Google Shape;73;p10">
            <a:extLst>
              <a:ext uri="{FF2B5EF4-FFF2-40B4-BE49-F238E27FC236}">
                <a16:creationId xmlns:a16="http://schemas.microsoft.com/office/drawing/2014/main" id="{E125DFDF-1004-496B-9010-D96CD3847D62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74;p10">
            <a:extLst>
              <a:ext uri="{FF2B5EF4-FFF2-40B4-BE49-F238E27FC236}">
                <a16:creationId xmlns:a16="http://schemas.microsoft.com/office/drawing/2014/main" id="{6A88AA71-AD70-4938-8602-F31F6FD503CF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75;p10">
            <a:extLst>
              <a:ext uri="{FF2B5EF4-FFF2-40B4-BE49-F238E27FC236}">
                <a16:creationId xmlns:a16="http://schemas.microsoft.com/office/drawing/2014/main" id="{C65B6263-7BDE-4220-A8AA-424833FF1644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76;p10">
            <a:extLst>
              <a:ext uri="{FF2B5EF4-FFF2-40B4-BE49-F238E27FC236}">
                <a16:creationId xmlns:a16="http://schemas.microsoft.com/office/drawing/2014/main" id="{D9DCA355-87BB-4D1A-8A27-B9DCD3E21BEA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81192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3121475" y="1437100"/>
            <a:ext cx="24981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2"/>
          </p:nvPr>
        </p:nvSpPr>
        <p:spPr>
          <a:xfrm>
            <a:off x="3121475" y="1682363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3"/>
          </p:nvPr>
        </p:nvSpPr>
        <p:spPr>
          <a:xfrm>
            <a:off x="5961775" y="1437100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4"/>
          </p:nvPr>
        </p:nvSpPr>
        <p:spPr>
          <a:xfrm>
            <a:off x="5961775" y="1682350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5"/>
          </p:nvPr>
        </p:nvSpPr>
        <p:spPr>
          <a:xfrm>
            <a:off x="3121475" y="3585512"/>
            <a:ext cx="24981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6"/>
          </p:nvPr>
        </p:nvSpPr>
        <p:spPr>
          <a:xfrm>
            <a:off x="3121475" y="3830776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7"/>
          </p:nvPr>
        </p:nvSpPr>
        <p:spPr>
          <a:xfrm>
            <a:off x="5961775" y="3585522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8"/>
          </p:nvPr>
        </p:nvSpPr>
        <p:spPr>
          <a:xfrm>
            <a:off x="5961775" y="3830772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 idx="9" hasCustomPrompt="1"/>
          </p:nvPr>
        </p:nvSpPr>
        <p:spPr>
          <a:xfrm>
            <a:off x="3121475" y="53393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6" name="Google Shape;66;p14"/>
          <p:cNvSpPr txBox="1">
            <a:spLocks noGrp="1"/>
          </p:cNvSpPr>
          <p:nvPr>
            <p:ph type="title" idx="13" hasCustomPrompt="1"/>
          </p:nvPr>
        </p:nvSpPr>
        <p:spPr>
          <a:xfrm>
            <a:off x="3121475" y="266638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14" hasCustomPrompt="1"/>
          </p:nvPr>
        </p:nvSpPr>
        <p:spPr>
          <a:xfrm>
            <a:off x="5961775" y="53393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 idx="15" hasCustomPrompt="1"/>
          </p:nvPr>
        </p:nvSpPr>
        <p:spPr>
          <a:xfrm>
            <a:off x="5961775" y="266638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" name="Google Shape;73;p10">
            <a:extLst>
              <a:ext uri="{FF2B5EF4-FFF2-40B4-BE49-F238E27FC236}">
                <a16:creationId xmlns:a16="http://schemas.microsoft.com/office/drawing/2014/main" id="{C314E293-4659-4F95-839E-02617F516747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74;p10">
            <a:extLst>
              <a:ext uri="{FF2B5EF4-FFF2-40B4-BE49-F238E27FC236}">
                <a16:creationId xmlns:a16="http://schemas.microsoft.com/office/drawing/2014/main" id="{BB207C7E-CBCB-4E82-9DBE-2ADD97E5AED3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75;p10">
            <a:extLst>
              <a:ext uri="{FF2B5EF4-FFF2-40B4-BE49-F238E27FC236}">
                <a16:creationId xmlns:a16="http://schemas.microsoft.com/office/drawing/2014/main" id="{D56A39A8-85FA-4070-BBC4-9B758166744B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76;p10">
            <a:extLst>
              <a:ext uri="{FF2B5EF4-FFF2-40B4-BE49-F238E27FC236}">
                <a16:creationId xmlns:a16="http://schemas.microsoft.com/office/drawing/2014/main" id="{DC630C3F-4C96-4AF8-9BEE-194CA0650BB6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bg>
      <p:bgPr>
        <a:solidFill>
          <a:schemeClr val="dk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3;p10">
            <a:extLst>
              <a:ext uri="{FF2B5EF4-FFF2-40B4-BE49-F238E27FC236}">
                <a16:creationId xmlns:a16="http://schemas.microsoft.com/office/drawing/2014/main" id="{3BA118C3-D124-42D8-85EC-8F79B521B6BD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4;p10">
            <a:extLst>
              <a:ext uri="{FF2B5EF4-FFF2-40B4-BE49-F238E27FC236}">
                <a16:creationId xmlns:a16="http://schemas.microsoft.com/office/drawing/2014/main" id="{48B1E0C4-7349-4090-AE14-11503CE8D194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5;p10">
            <a:extLst>
              <a:ext uri="{FF2B5EF4-FFF2-40B4-BE49-F238E27FC236}">
                <a16:creationId xmlns:a16="http://schemas.microsoft.com/office/drawing/2014/main" id="{D7C2DE97-F57C-4A6A-997B-7F93153BD499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0">
            <a:extLst>
              <a:ext uri="{FF2B5EF4-FFF2-40B4-BE49-F238E27FC236}">
                <a16:creationId xmlns:a16="http://schemas.microsoft.com/office/drawing/2014/main" id="{6AAEC9D7-270D-4712-91F6-5B63D5CBEDDB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5">
    <p:bg>
      <p:bgPr>
        <a:solidFill>
          <a:schemeClr val="dk2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3;p10">
            <a:extLst>
              <a:ext uri="{FF2B5EF4-FFF2-40B4-BE49-F238E27FC236}">
                <a16:creationId xmlns:a16="http://schemas.microsoft.com/office/drawing/2014/main" id="{EDBC57D7-4DDA-4714-BDB6-C5CEC99CF5C0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4;p10">
            <a:extLst>
              <a:ext uri="{FF2B5EF4-FFF2-40B4-BE49-F238E27FC236}">
                <a16:creationId xmlns:a16="http://schemas.microsoft.com/office/drawing/2014/main" id="{ED65C25C-2F50-45D7-8AD2-E84FB805039E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5;p10">
            <a:extLst>
              <a:ext uri="{FF2B5EF4-FFF2-40B4-BE49-F238E27FC236}">
                <a16:creationId xmlns:a16="http://schemas.microsoft.com/office/drawing/2014/main" id="{C15CE0C1-ACBD-4AFB-AEB9-55AA1228A7C1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0">
            <a:extLst>
              <a:ext uri="{FF2B5EF4-FFF2-40B4-BE49-F238E27FC236}">
                <a16:creationId xmlns:a16="http://schemas.microsoft.com/office/drawing/2014/main" id="{72D1D976-44AD-4B9E-AC7D-447FC51402FD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7" name="Google Shape;73;p10">
            <a:extLst>
              <a:ext uri="{FF2B5EF4-FFF2-40B4-BE49-F238E27FC236}">
                <a16:creationId xmlns:a16="http://schemas.microsoft.com/office/drawing/2014/main" id="{861D5F46-85B9-4B01-A6A6-0A1B25EE05A8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4;p10">
            <a:extLst>
              <a:ext uri="{FF2B5EF4-FFF2-40B4-BE49-F238E27FC236}">
                <a16:creationId xmlns:a16="http://schemas.microsoft.com/office/drawing/2014/main" id="{1AE36284-1F92-4EAD-9EAA-59FDECB7B091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5;p10">
            <a:extLst>
              <a:ext uri="{FF2B5EF4-FFF2-40B4-BE49-F238E27FC236}">
                <a16:creationId xmlns:a16="http://schemas.microsoft.com/office/drawing/2014/main" id="{859D9167-6B78-418F-8833-A0FE4EC72EC4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76;p10">
            <a:extLst>
              <a:ext uri="{FF2B5EF4-FFF2-40B4-BE49-F238E27FC236}">
                <a16:creationId xmlns:a16="http://schemas.microsoft.com/office/drawing/2014/main" id="{2164E374-DC33-4286-B78C-10F0ED4D4DEA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6376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811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811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60" r:id="rId3"/>
    <p:sldLayoutId id="2147483673" r:id="rId4"/>
    <p:sldLayoutId id="2147483674" r:id="rId5"/>
    <p:sldLayoutId id="214748367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pos="5760">
          <p15:clr>
            <a:srgbClr val="EA4335"/>
          </p15:clr>
        </p15:guide>
        <p15:guide id="3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2903">
          <p15:clr>
            <a:srgbClr val="EA4335"/>
          </p15:clr>
        </p15:guide>
        <p15:guide id="10" orient="horz" pos="32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TtBDf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>
            <a:spLocks noGrp="1"/>
          </p:cNvSpPr>
          <p:nvPr>
            <p:ph type="ctrTitle"/>
          </p:nvPr>
        </p:nvSpPr>
        <p:spPr>
          <a:xfrm>
            <a:off x="713225" y="119743"/>
            <a:ext cx="7035928" cy="28754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sz="4400" dirty="0"/>
              <a:t>P</a:t>
            </a:r>
            <a:r>
              <a:rPr lang="es-MX" sz="4400" dirty="0">
                <a:solidFill>
                  <a:schemeClr val="dk2"/>
                </a:solidFill>
              </a:rPr>
              <a:t>royecto de análisis de datos: reunión de seguimiento.</a:t>
            </a:r>
            <a:endParaRPr lang="es-CO" sz="4400" dirty="0">
              <a:solidFill>
                <a:schemeClr val="dk2"/>
              </a:solidFill>
            </a:endParaRPr>
          </a:p>
        </p:txBody>
      </p:sp>
      <p:sp>
        <p:nvSpPr>
          <p:cNvPr id="160" name="Google Shape;160;p31"/>
          <p:cNvSpPr txBox="1">
            <a:spLocks noGrp="1"/>
          </p:cNvSpPr>
          <p:nvPr>
            <p:ph type="subTitle" idx="1"/>
          </p:nvPr>
        </p:nvSpPr>
        <p:spPr>
          <a:xfrm>
            <a:off x="713225" y="3343398"/>
            <a:ext cx="6668436" cy="1800101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Swell Capital</a:t>
            </a:r>
          </a:p>
          <a:p>
            <a:pPr marL="0" indent="0"/>
            <a:r>
              <a:rPr lang="es-ES" sz="1400" dirty="0"/>
              <a:t>11 de Marzo de 2021</a:t>
            </a:r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 algn="r"/>
            <a:endParaRPr lang="en-US" sz="1800" dirty="0"/>
          </a:p>
          <a:p>
            <a:pPr marL="0" lvl="0" indent="0" algn="r"/>
            <a:r>
              <a:rPr lang="en-US" sz="1800" dirty="0"/>
              <a:t>Iván Serrano</a:t>
            </a:r>
          </a:p>
          <a:p>
            <a:pPr marL="0" lvl="0" indent="0" algn="r"/>
            <a:r>
              <a:rPr lang="en-US" sz="1800" dirty="0"/>
              <a:t>Olga Serna</a:t>
            </a:r>
          </a:p>
        </p:txBody>
      </p:sp>
      <p:sp>
        <p:nvSpPr>
          <p:cNvPr id="161" name="Google Shape;161;p31"/>
          <p:cNvSpPr/>
          <p:nvPr/>
        </p:nvSpPr>
        <p:spPr>
          <a:xfrm>
            <a:off x="-13500" y="1424250"/>
            <a:ext cx="546600" cy="14985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1;p2">
            <a:extLst>
              <a:ext uri="{FF2B5EF4-FFF2-40B4-BE49-F238E27FC236}">
                <a16:creationId xmlns:a16="http://schemas.microsoft.com/office/drawing/2014/main" id="{222195CB-994B-4674-9C92-DFC6EBC0F7FF}"/>
              </a:ext>
            </a:extLst>
          </p:cNvPr>
          <p:cNvSpPr/>
          <p:nvPr/>
        </p:nvSpPr>
        <p:spPr>
          <a:xfrm>
            <a:off x="5938246" y="4053622"/>
            <a:ext cx="721800" cy="771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2;p2">
            <a:extLst>
              <a:ext uri="{FF2B5EF4-FFF2-40B4-BE49-F238E27FC236}">
                <a16:creationId xmlns:a16="http://schemas.microsoft.com/office/drawing/2014/main" id="{F3EAF617-DC82-4208-8F6B-99C3257F6C8D}"/>
              </a:ext>
            </a:extLst>
          </p:cNvPr>
          <p:cNvSpPr/>
          <p:nvPr/>
        </p:nvSpPr>
        <p:spPr>
          <a:xfrm>
            <a:off x="6659861" y="4053622"/>
            <a:ext cx="7218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3;p2">
            <a:extLst>
              <a:ext uri="{FF2B5EF4-FFF2-40B4-BE49-F238E27FC236}">
                <a16:creationId xmlns:a16="http://schemas.microsoft.com/office/drawing/2014/main" id="{FE056DC3-261E-4C76-87EC-5141C6DD6401}"/>
              </a:ext>
            </a:extLst>
          </p:cNvPr>
          <p:cNvSpPr/>
          <p:nvPr/>
        </p:nvSpPr>
        <p:spPr>
          <a:xfrm>
            <a:off x="-1" y="4053622"/>
            <a:ext cx="7218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;p2">
            <a:extLst>
              <a:ext uri="{FF2B5EF4-FFF2-40B4-BE49-F238E27FC236}">
                <a16:creationId xmlns:a16="http://schemas.microsoft.com/office/drawing/2014/main" id="{56F16A07-CEA3-43F5-9F52-B85C84AB659C}"/>
              </a:ext>
            </a:extLst>
          </p:cNvPr>
          <p:cNvSpPr/>
          <p:nvPr/>
        </p:nvSpPr>
        <p:spPr>
          <a:xfrm>
            <a:off x="721425" y="4053621"/>
            <a:ext cx="5320146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4339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F31F2-31A8-44C5-879F-059B210F2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686" y="93462"/>
            <a:ext cx="7875190" cy="809826"/>
          </a:xfrm>
        </p:spPr>
        <p:txBody>
          <a:bodyPr/>
          <a:lstStyle/>
          <a:p>
            <a:r>
              <a:rPr lang="es-CO" dirty="0"/>
              <a:t>Estadísticas de riesgo / retorno solicitadas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19686" y="903288"/>
            <a:ext cx="8824314" cy="3886200"/>
          </a:xfrm>
        </p:spPr>
        <p:txBody>
          <a:bodyPr/>
          <a:lstStyle/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AROR (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Anualized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Rate of Return) =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Beneficio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anualizado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=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Utilidad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/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P.Inicial</a:t>
            </a:r>
            <a:endParaRPr lang="en-US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Cálculo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Anual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y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mensual</a:t>
            </a:r>
            <a:endParaRPr lang="en-US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14300" lvl="2" indent="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None/>
              <a:defRPr/>
            </a:pPr>
            <a:endParaRPr lang="en-US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R/R = AROR / Net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Stdv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=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Tomando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como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referencia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la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desviación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estándar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 los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retornos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mensuales</a:t>
            </a:r>
            <a:endParaRPr lang="en-US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Cálculo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Anual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y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mensual</a:t>
            </a:r>
            <a:endParaRPr lang="en-US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571500" lvl="3" indent="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None/>
              <a:defRPr/>
            </a:pPr>
            <a:endParaRPr lang="en-US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Cálculo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: AROR / Maximo Draw Down =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Fórmula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del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archivo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enviado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(ETF ECH)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Cálculo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Anual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y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mensual</a:t>
            </a:r>
            <a:endParaRPr lang="en-US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n-US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Maximo Drawdown =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Fórmula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del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archivo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enviado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ETF ECH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Cálculo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Anual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y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mensual</a:t>
            </a:r>
            <a:endParaRPr lang="en-US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576055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19686" y="903288"/>
            <a:ext cx="8824314" cy="3886200"/>
          </a:xfrm>
        </p:spPr>
        <p:txBody>
          <a:bodyPr/>
          <a:lstStyle/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n-US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Sharpe: (Rp – Rf) /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DSp</a:t>
            </a:r>
            <a:endParaRPr lang="en-US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n-US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n-US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Rf = </a:t>
            </a:r>
            <a:r>
              <a:rPr lang="en-US" b="1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Rentabilidad</a:t>
            </a:r>
            <a:r>
              <a:rPr lang="en-US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sin </a:t>
            </a:r>
            <a:r>
              <a:rPr lang="en-US" b="1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riesgo</a:t>
            </a:r>
            <a:r>
              <a:rPr lang="en-US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. </a:t>
            </a:r>
            <a:r>
              <a:rPr lang="en-US" b="1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Obligaciones</a:t>
            </a:r>
            <a:r>
              <a:rPr lang="en-US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a </a:t>
            </a:r>
            <a:r>
              <a:rPr lang="en-US" b="1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corto</a:t>
            </a:r>
            <a:r>
              <a:rPr lang="en-US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b="1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plazo</a:t>
            </a:r>
            <a:r>
              <a:rPr lang="en-US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 </a:t>
            </a:r>
            <a:r>
              <a:rPr lang="en-US" b="1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deuda</a:t>
            </a:r>
            <a:r>
              <a:rPr lang="en-US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b="1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pública</a:t>
            </a:r>
            <a:r>
              <a:rPr lang="en-US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(</a:t>
            </a:r>
            <a:r>
              <a:rPr lang="en-US" b="1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bonos</a:t>
            </a:r>
            <a:r>
              <a:rPr lang="en-US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b="1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letras</a:t>
            </a:r>
            <a:r>
              <a:rPr lang="en-US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del Tesoro) de una zona </a:t>
            </a:r>
            <a:r>
              <a:rPr lang="en-US" b="1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geográfica</a:t>
            </a:r>
            <a:r>
              <a:rPr lang="en-US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similar a la del active que </a:t>
            </a:r>
            <a:r>
              <a:rPr lang="en-US" b="1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deseamos</a:t>
            </a:r>
            <a:r>
              <a:rPr lang="en-US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b="1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evaluar</a:t>
            </a:r>
            <a:r>
              <a:rPr lang="en-US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.</a:t>
            </a: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n-US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Sortino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: 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(R – T) / TDD</a:t>
            </a: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 = rentabilidad media anual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 =  El rendimiento mínimo aceptable, target u objetivo de rendimiento. Puede ser cero, o cualquier otro </a:t>
            </a:r>
            <a:r>
              <a:rPr lang="es-MX" b="1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benchmark</a:t>
            </a:r>
            <a:r>
              <a:rPr lang="es-MX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como por ejemplo el rendimiento de un índice bursátil.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TDD = Target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downside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deviation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.  Representa la dispersión de los resultados que son inferiores al target.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b="1" u="sng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Se requieren bases de datos con la misma frecuencia que la de los activos evaluados para Rf y T.</a:t>
            </a: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14300" lvl="2" indent="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None/>
              <a:defRPr/>
            </a:pPr>
            <a:endParaRPr lang="en-US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571500" lvl="3" indent="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None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371600" lvl="4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371600" lvl="4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2F92596-855C-4DC7-8FAE-CFA48C0DCAFC}"/>
              </a:ext>
            </a:extLst>
          </p:cNvPr>
          <p:cNvSpPr txBox="1">
            <a:spLocks/>
          </p:cNvSpPr>
          <p:nvPr/>
        </p:nvSpPr>
        <p:spPr>
          <a:xfrm>
            <a:off x="319686" y="58738"/>
            <a:ext cx="7875190" cy="809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O"/>
              <a:t>Estadísticas de riesgo / retorno solicitadas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48473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9AF454D-EB09-456A-8C8A-9F9022704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846459"/>
            <a:ext cx="8248650" cy="3705225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308EA3A2-8D9E-4CDA-BD58-22C55FC26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87" y="111344"/>
            <a:ext cx="3858900" cy="521100"/>
          </a:xfrm>
        </p:spPr>
        <p:txBody>
          <a:bodyPr/>
          <a:lstStyle/>
          <a:p>
            <a:r>
              <a:rPr lang="es-CO" dirty="0"/>
              <a:t>Cronograma</a:t>
            </a:r>
          </a:p>
        </p:txBody>
      </p:sp>
      <p:grpSp>
        <p:nvGrpSpPr>
          <p:cNvPr id="4" name="Google Shape;5496;p73">
            <a:extLst>
              <a:ext uri="{FF2B5EF4-FFF2-40B4-BE49-F238E27FC236}">
                <a16:creationId xmlns:a16="http://schemas.microsoft.com/office/drawing/2014/main" id="{F76F9885-B262-418F-A2A0-44390A89C944}"/>
              </a:ext>
            </a:extLst>
          </p:cNvPr>
          <p:cNvGrpSpPr>
            <a:grpSpLocks noChangeAspect="1"/>
          </p:cNvGrpSpPr>
          <p:nvPr/>
        </p:nvGrpSpPr>
        <p:grpSpPr>
          <a:xfrm>
            <a:off x="4618299" y="1426322"/>
            <a:ext cx="198040" cy="195642"/>
            <a:chOff x="3858100" y="1435075"/>
            <a:chExt cx="487775" cy="481875"/>
          </a:xfrm>
          <a:solidFill>
            <a:srgbClr val="336699">
              <a:alpha val="60000"/>
            </a:srgbClr>
          </a:solidFill>
        </p:grpSpPr>
        <p:sp>
          <p:nvSpPr>
            <p:cNvPr id="7" name="Google Shape;5497;p73">
              <a:extLst>
                <a:ext uri="{FF2B5EF4-FFF2-40B4-BE49-F238E27FC236}">
                  <a16:creationId xmlns:a16="http://schemas.microsoft.com/office/drawing/2014/main" id="{FBB2E84B-FFDB-4AAA-9B8D-1126C89051D9}"/>
                </a:ext>
              </a:extLst>
            </p:cNvPr>
            <p:cNvSpPr/>
            <p:nvPr/>
          </p:nvSpPr>
          <p:spPr>
            <a:xfrm>
              <a:off x="3858100" y="1868750"/>
              <a:ext cx="55575" cy="48200"/>
            </a:xfrm>
            <a:custGeom>
              <a:avLst/>
              <a:gdLst/>
              <a:ahLst/>
              <a:cxnLst/>
              <a:rect l="l" t="t" r="r" b="b"/>
              <a:pathLst>
                <a:path w="2223" h="1928" extrusionOk="0">
                  <a:moveTo>
                    <a:pt x="1600" y="0"/>
                  </a:moveTo>
                  <a:cubicBezTo>
                    <a:pt x="1460" y="0"/>
                    <a:pt x="1319" y="53"/>
                    <a:pt x="1211" y="158"/>
                  </a:cubicBezTo>
                  <a:lnTo>
                    <a:pt x="413" y="959"/>
                  </a:lnTo>
                  <a:cubicBezTo>
                    <a:pt x="0" y="1369"/>
                    <a:pt x="388" y="1927"/>
                    <a:pt x="825" y="1927"/>
                  </a:cubicBezTo>
                  <a:cubicBezTo>
                    <a:pt x="956" y="1927"/>
                    <a:pt x="1091" y="1877"/>
                    <a:pt x="1211" y="1757"/>
                  </a:cubicBezTo>
                  <a:lnTo>
                    <a:pt x="2009" y="959"/>
                  </a:lnTo>
                  <a:cubicBezTo>
                    <a:pt x="2222" y="736"/>
                    <a:pt x="2219" y="384"/>
                    <a:pt x="2000" y="167"/>
                  </a:cubicBezTo>
                  <a:cubicBezTo>
                    <a:pt x="1890" y="56"/>
                    <a:pt x="1745" y="0"/>
                    <a:pt x="16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" name="Google Shape;5498;p73">
              <a:extLst>
                <a:ext uri="{FF2B5EF4-FFF2-40B4-BE49-F238E27FC236}">
                  <a16:creationId xmlns:a16="http://schemas.microsoft.com/office/drawing/2014/main" id="{1BA31B9A-3E09-4314-8739-811D86D586DD}"/>
                </a:ext>
              </a:extLst>
            </p:cNvPr>
            <p:cNvSpPr/>
            <p:nvPr/>
          </p:nvSpPr>
          <p:spPr>
            <a:xfrm>
              <a:off x="3917950" y="1808500"/>
              <a:ext cx="60350" cy="48525"/>
            </a:xfrm>
            <a:custGeom>
              <a:avLst/>
              <a:gdLst/>
              <a:ahLst/>
              <a:cxnLst/>
              <a:rect l="l" t="t" r="r" b="b"/>
              <a:pathLst>
                <a:path w="2414" h="1941" extrusionOk="0">
                  <a:moveTo>
                    <a:pt x="1601" y="1"/>
                  </a:moveTo>
                  <a:cubicBezTo>
                    <a:pt x="1470" y="1"/>
                    <a:pt x="1333" y="52"/>
                    <a:pt x="1211" y="174"/>
                  </a:cubicBezTo>
                  <a:lnTo>
                    <a:pt x="413" y="972"/>
                  </a:lnTo>
                  <a:cubicBezTo>
                    <a:pt x="1" y="1384"/>
                    <a:pt x="388" y="1941"/>
                    <a:pt x="824" y="1941"/>
                  </a:cubicBezTo>
                  <a:cubicBezTo>
                    <a:pt x="955" y="1941"/>
                    <a:pt x="1091" y="1890"/>
                    <a:pt x="1211" y="1770"/>
                  </a:cubicBezTo>
                  <a:lnTo>
                    <a:pt x="2009" y="972"/>
                  </a:lnTo>
                  <a:cubicBezTo>
                    <a:pt x="2414" y="569"/>
                    <a:pt x="2037" y="1"/>
                    <a:pt x="16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" name="Google Shape;5499;p73">
              <a:extLst>
                <a:ext uri="{FF2B5EF4-FFF2-40B4-BE49-F238E27FC236}">
                  <a16:creationId xmlns:a16="http://schemas.microsoft.com/office/drawing/2014/main" id="{9329B5BB-A091-414E-8BAB-4C22FF5ECA76}"/>
                </a:ext>
              </a:extLst>
            </p:cNvPr>
            <p:cNvSpPr/>
            <p:nvPr/>
          </p:nvSpPr>
          <p:spPr>
            <a:xfrm>
              <a:off x="3876450" y="1435075"/>
              <a:ext cx="450375" cy="251250"/>
            </a:xfrm>
            <a:custGeom>
              <a:avLst/>
              <a:gdLst/>
              <a:ahLst/>
              <a:cxnLst/>
              <a:rect l="l" t="t" r="r" b="b"/>
              <a:pathLst>
                <a:path w="18015" h="10050" extrusionOk="0">
                  <a:moveTo>
                    <a:pt x="18014" y="1"/>
                  </a:moveTo>
                  <a:lnTo>
                    <a:pt x="561" y="4762"/>
                  </a:lnTo>
                  <a:cubicBezTo>
                    <a:pt x="121" y="4882"/>
                    <a:pt x="1" y="5448"/>
                    <a:pt x="350" y="5740"/>
                  </a:cubicBezTo>
                  <a:lnTo>
                    <a:pt x="5584" y="10049"/>
                  </a:lnTo>
                  <a:lnTo>
                    <a:pt x="180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" name="Google Shape;5500;p73">
              <a:extLst>
                <a:ext uri="{FF2B5EF4-FFF2-40B4-BE49-F238E27FC236}">
                  <a16:creationId xmlns:a16="http://schemas.microsoft.com/office/drawing/2014/main" id="{F627E3A5-CF89-45E3-9897-1AA472792CB5}"/>
                </a:ext>
              </a:extLst>
            </p:cNvPr>
            <p:cNvSpPr/>
            <p:nvPr/>
          </p:nvSpPr>
          <p:spPr>
            <a:xfrm>
              <a:off x="4094925" y="1456025"/>
              <a:ext cx="250950" cy="445250"/>
            </a:xfrm>
            <a:custGeom>
              <a:avLst/>
              <a:gdLst/>
              <a:ahLst/>
              <a:cxnLst/>
              <a:rect l="l" t="t" r="r" b="b"/>
              <a:pathLst>
                <a:path w="10038" h="17810" extrusionOk="0">
                  <a:moveTo>
                    <a:pt x="10037" y="0"/>
                  </a:moveTo>
                  <a:cubicBezTo>
                    <a:pt x="9890" y="120"/>
                    <a:pt x="118" y="12226"/>
                    <a:pt x="1" y="12370"/>
                  </a:cubicBezTo>
                  <a:lnTo>
                    <a:pt x="4313" y="17604"/>
                  </a:lnTo>
                  <a:cubicBezTo>
                    <a:pt x="4428" y="17744"/>
                    <a:pt x="4587" y="17809"/>
                    <a:pt x="4745" y="17809"/>
                  </a:cubicBezTo>
                  <a:cubicBezTo>
                    <a:pt x="4985" y="17809"/>
                    <a:pt x="5222" y="17659"/>
                    <a:pt x="5294" y="17390"/>
                  </a:cubicBezTo>
                  <a:lnTo>
                    <a:pt x="100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" name="Google Shape;5501;p73">
              <a:extLst>
                <a:ext uri="{FF2B5EF4-FFF2-40B4-BE49-F238E27FC236}">
                  <a16:creationId xmlns:a16="http://schemas.microsoft.com/office/drawing/2014/main" id="{A558FA3E-F502-491B-89C5-B5328D9E1B26}"/>
                </a:ext>
              </a:extLst>
            </p:cNvPr>
            <p:cNvSpPr/>
            <p:nvPr/>
          </p:nvSpPr>
          <p:spPr>
            <a:xfrm>
              <a:off x="3993575" y="1542825"/>
              <a:ext cx="245025" cy="242525"/>
            </a:xfrm>
            <a:custGeom>
              <a:avLst/>
              <a:gdLst/>
              <a:ahLst/>
              <a:cxnLst/>
              <a:rect l="l" t="t" r="r" b="b"/>
              <a:pathLst>
                <a:path w="9801" h="9701" extrusionOk="0">
                  <a:moveTo>
                    <a:pt x="9800" y="0"/>
                  </a:moveTo>
                  <a:lnTo>
                    <a:pt x="646" y="7399"/>
                  </a:lnTo>
                  <a:lnTo>
                    <a:pt x="125" y="8955"/>
                  </a:lnTo>
                  <a:cubicBezTo>
                    <a:pt x="1" y="9338"/>
                    <a:pt x="298" y="9700"/>
                    <a:pt x="659" y="9700"/>
                  </a:cubicBezTo>
                  <a:cubicBezTo>
                    <a:pt x="719" y="9700"/>
                    <a:pt x="780" y="9690"/>
                    <a:pt x="842" y="9669"/>
                  </a:cubicBezTo>
                  <a:lnTo>
                    <a:pt x="2398" y="9151"/>
                  </a:lnTo>
                  <a:lnTo>
                    <a:pt x="98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5603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F31F2-31A8-44C5-879F-059B210F2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686" y="93462"/>
            <a:ext cx="8245580" cy="809826"/>
          </a:xfrm>
        </p:spPr>
        <p:txBody>
          <a:bodyPr/>
          <a:lstStyle/>
          <a:p>
            <a:r>
              <a:rPr lang="es-CO" dirty="0"/>
              <a:t>Actividades programadas siguiente semana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90538" y="903288"/>
            <a:ext cx="8479842" cy="3886200"/>
          </a:xfrm>
        </p:spPr>
        <p:txBody>
          <a:bodyPr/>
          <a:lstStyle/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Construcción de un portafolio que sigue el algoritmo de órdenes de acuerdo a la estrategia definida por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Swell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, para calcular estadísticas históricas de retorno/riesgo.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Cálculo de estadísticas de riesgo retorno calculado igual que en el archivo 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ETF  ECH SWELL PERFECTO.xlsx</a:t>
            </a: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Análisis y comparación de estadísticas para identificar la mejor estrategia igual que en el archivo 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ETF  ECH SWELL PERFECTO.xlsx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Cálculo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medidas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riesgo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retorno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propuestas</a:t>
            </a:r>
            <a:r>
              <a:rPr lang="en-US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: </a:t>
            </a:r>
            <a:r>
              <a:rPr lang="en-US" b="1" u="sng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bases de </a:t>
            </a:r>
            <a:r>
              <a:rPr lang="en-US" b="1" u="sng" dirty="0" err="1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datos</a:t>
            </a:r>
            <a:r>
              <a:rPr lang="en-US" b="1" u="sng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 Rf y T.</a:t>
            </a:r>
          </a:p>
          <a:p>
            <a:pPr marL="114300" lvl="2" indent="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None/>
              <a:defRPr/>
            </a:pPr>
            <a:endParaRPr lang="es-MX" b="1" u="sng" dirty="0">
              <a:solidFill>
                <a:srgbClr val="FF5D5D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endParaRPr lang="en-US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endParaRPr lang="en-US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571500" lvl="3" indent="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None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371600" lvl="4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371600" lvl="4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366013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6607;p75">
            <a:extLst>
              <a:ext uri="{FF2B5EF4-FFF2-40B4-BE49-F238E27FC236}">
                <a16:creationId xmlns:a16="http://schemas.microsoft.com/office/drawing/2014/main" id="{FFEC01EC-8CF7-4128-AA17-AD26B4A03091}"/>
              </a:ext>
            </a:extLst>
          </p:cNvPr>
          <p:cNvGrpSpPr>
            <a:grpSpLocks noChangeAspect="1"/>
          </p:cNvGrpSpPr>
          <p:nvPr/>
        </p:nvGrpSpPr>
        <p:grpSpPr>
          <a:xfrm>
            <a:off x="3085864" y="733839"/>
            <a:ext cx="992732" cy="992732"/>
            <a:chOff x="2037825" y="3254050"/>
            <a:chExt cx="296175" cy="296175"/>
          </a:xfrm>
          <a:solidFill>
            <a:srgbClr val="336699">
              <a:alpha val="60000"/>
            </a:srgbClr>
          </a:solidFill>
        </p:grpSpPr>
        <p:sp>
          <p:nvSpPr>
            <p:cNvPr id="4" name="Google Shape;6608;p75">
              <a:extLst>
                <a:ext uri="{FF2B5EF4-FFF2-40B4-BE49-F238E27FC236}">
                  <a16:creationId xmlns:a16="http://schemas.microsoft.com/office/drawing/2014/main" id="{575F9F67-9C79-4314-ABE9-9F9FE1A9AF2A}"/>
                </a:ext>
              </a:extLst>
            </p:cNvPr>
            <p:cNvSpPr/>
            <p:nvPr/>
          </p:nvSpPr>
          <p:spPr>
            <a:xfrm>
              <a:off x="2063825" y="3254050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609;p75">
              <a:extLst>
                <a:ext uri="{FF2B5EF4-FFF2-40B4-BE49-F238E27FC236}">
                  <a16:creationId xmlns:a16="http://schemas.microsoft.com/office/drawing/2014/main" id="{3E9FB79C-AF05-4129-8B53-CC6295F6EA2E}"/>
                </a:ext>
              </a:extLst>
            </p:cNvPr>
            <p:cNvSpPr/>
            <p:nvPr/>
          </p:nvSpPr>
          <p:spPr>
            <a:xfrm>
              <a:off x="2178025" y="3289500"/>
              <a:ext cx="104000" cy="67950"/>
            </a:xfrm>
            <a:custGeom>
              <a:avLst/>
              <a:gdLst/>
              <a:ahLst/>
              <a:cxnLst/>
              <a:rect l="l" t="t" r="r" b="b"/>
              <a:pathLst>
                <a:path w="4160" h="2718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95" y="662"/>
                    <a:pt x="316" y="662"/>
                  </a:cubicBezTo>
                  <a:lnTo>
                    <a:pt x="2395" y="662"/>
                  </a:lnTo>
                  <a:cubicBezTo>
                    <a:pt x="2584" y="662"/>
                    <a:pt x="2742" y="820"/>
                    <a:pt x="2742" y="1009"/>
                  </a:cubicBezTo>
                  <a:lnTo>
                    <a:pt x="2742" y="1576"/>
                  </a:lnTo>
                  <a:lnTo>
                    <a:pt x="2616" y="1450"/>
                  </a:lnTo>
                  <a:cubicBezTo>
                    <a:pt x="2568" y="1387"/>
                    <a:pt x="2482" y="1355"/>
                    <a:pt x="2391" y="1355"/>
                  </a:cubicBezTo>
                  <a:cubicBezTo>
                    <a:pt x="2301" y="1355"/>
                    <a:pt x="2206" y="1387"/>
                    <a:pt x="2143" y="1450"/>
                  </a:cubicBezTo>
                  <a:cubicBezTo>
                    <a:pt x="2049" y="1576"/>
                    <a:pt x="2049" y="1796"/>
                    <a:pt x="2143" y="1922"/>
                  </a:cubicBezTo>
                  <a:lnTo>
                    <a:pt x="2868" y="2647"/>
                  </a:lnTo>
                  <a:cubicBezTo>
                    <a:pt x="2931" y="2694"/>
                    <a:pt x="3017" y="2718"/>
                    <a:pt x="3104" y="2718"/>
                  </a:cubicBezTo>
                  <a:cubicBezTo>
                    <a:pt x="3191" y="2718"/>
                    <a:pt x="3277" y="2694"/>
                    <a:pt x="3340" y="2647"/>
                  </a:cubicBezTo>
                  <a:lnTo>
                    <a:pt x="4033" y="1922"/>
                  </a:lnTo>
                  <a:cubicBezTo>
                    <a:pt x="4159" y="1796"/>
                    <a:pt x="4159" y="1576"/>
                    <a:pt x="4033" y="1450"/>
                  </a:cubicBezTo>
                  <a:cubicBezTo>
                    <a:pt x="3986" y="1387"/>
                    <a:pt x="3899" y="1355"/>
                    <a:pt x="3809" y="1355"/>
                  </a:cubicBezTo>
                  <a:cubicBezTo>
                    <a:pt x="3718" y="1355"/>
                    <a:pt x="3624" y="1387"/>
                    <a:pt x="3561" y="1450"/>
                  </a:cubicBezTo>
                  <a:lnTo>
                    <a:pt x="3466" y="1576"/>
                  </a:lnTo>
                  <a:lnTo>
                    <a:pt x="3466" y="1009"/>
                  </a:lnTo>
                  <a:cubicBezTo>
                    <a:pt x="3466" y="441"/>
                    <a:pt x="2994" y="0"/>
                    <a:pt x="24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610;p75">
              <a:extLst>
                <a:ext uri="{FF2B5EF4-FFF2-40B4-BE49-F238E27FC236}">
                  <a16:creationId xmlns:a16="http://schemas.microsoft.com/office/drawing/2014/main" id="{830156C9-1C2B-4577-9129-1679B2204FB9}"/>
                </a:ext>
              </a:extLst>
            </p:cNvPr>
            <p:cNvSpPr/>
            <p:nvPr/>
          </p:nvSpPr>
          <p:spPr>
            <a:xfrm>
              <a:off x="2070125" y="3444225"/>
              <a:ext cx="106350" cy="69075"/>
            </a:xfrm>
            <a:custGeom>
              <a:avLst/>
              <a:gdLst/>
              <a:ahLst/>
              <a:cxnLst/>
              <a:rect l="l" t="t" r="r" b="b"/>
              <a:pathLst>
                <a:path w="4254" h="2763" extrusionOk="0">
                  <a:moveTo>
                    <a:pt x="1095" y="0"/>
                  </a:moveTo>
                  <a:cubicBezTo>
                    <a:pt x="1002" y="0"/>
                    <a:pt x="904" y="28"/>
                    <a:pt x="820" y="112"/>
                  </a:cubicBezTo>
                  <a:lnTo>
                    <a:pt x="127" y="805"/>
                  </a:lnTo>
                  <a:cubicBezTo>
                    <a:pt x="1" y="931"/>
                    <a:pt x="1" y="1184"/>
                    <a:pt x="127" y="1278"/>
                  </a:cubicBezTo>
                  <a:cubicBezTo>
                    <a:pt x="190" y="1341"/>
                    <a:pt x="276" y="1373"/>
                    <a:pt x="363" y="1373"/>
                  </a:cubicBezTo>
                  <a:cubicBezTo>
                    <a:pt x="449" y="1373"/>
                    <a:pt x="536" y="1341"/>
                    <a:pt x="599" y="1278"/>
                  </a:cubicBezTo>
                  <a:lnTo>
                    <a:pt x="725" y="1184"/>
                  </a:lnTo>
                  <a:lnTo>
                    <a:pt x="725" y="1719"/>
                  </a:lnTo>
                  <a:cubicBezTo>
                    <a:pt x="725" y="2318"/>
                    <a:pt x="1198" y="2759"/>
                    <a:pt x="1733" y="2759"/>
                  </a:cubicBezTo>
                  <a:lnTo>
                    <a:pt x="3813" y="2759"/>
                  </a:lnTo>
                  <a:cubicBezTo>
                    <a:pt x="3837" y="2761"/>
                    <a:pt x="3861" y="2763"/>
                    <a:pt x="3883" y="2763"/>
                  </a:cubicBezTo>
                  <a:cubicBezTo>
                    <a:pt x="4122" y="2763"/>
                    <a:pt x="4254" y="2616"/>
                    <a:pt x="4254" y="2444"/>
                  </a:cubicBezTo>
                  <a:cubicBezTo>
                    <a:pt x="4254" y="2223"/>
                    <a:pt x="4096" y="2066"/>
                    <a:pt x="3907" y="2066"/>
                  </a:cubicBezTo>
                  <a:lnTo>
                    <a:pt x="1828" y="2066"/>
                  </a:lnTo>
                  <a:cubicBezTo>
                    <a:pt x="1639" y="2066"/>
                    <a:pt x="1481" y="1908"/>
                    <a:pt x="1481" y="1719"/>
                  </a:cubicBezTo>
                  <a:lnTo>
                    <a:pt x="1481" y="1184"/>
                  </a:lnTo>
                  <a:lnTo>
                    <a:pt x="1576" y="1278"/>
                  </a:lnTo>
                  <a:cubicBezTo>
                    <a:pt x="1639" y="1341"/>
                    <a:pt x="1733" y="1373"/>
                    <a:pt x="1824" y="1373"/>
                  </a:cubicBezTo>
                  <a:cubicBezTo>
                    <a:pt x="1914" y="1373"/>
                    <a:pt x="2001" y="1341"/>
                    <a:pt x="2048" y="1278"/>
                  </a:cubicBezTo>
                  <a:cubicBezTo>
                    <a:pt x="2174" y="1184"/>
                    <a:pt x="2174" y="931"/>
                    <a:pt x="2048" y="805"/>
                  </a:cubicBezTo>
                  <a:lnTo>
                    <a:pt x="1355" y="112"/>
                  </a:lnTo>
                  <a:cubicBezTo>
                    <a:pt x="1292" y="81"/>
                    <a:pt x="1261" y="81"/>
                    <a:pt x="1229" y="18"/>
                  </a:cubicBezTo>
                  <a:cubicBezTo>
                    <a:pt x="1187" y="7"/>
                    <a:pt x="1142" y="0"/>
                    <a:pt x="10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611;p75">
              <a:extLst>
                <a:ext uri="{FF2B5EF4-FFF2-40B4-BE49-F238E27FC236}">
                  <a16:creationId xmlns:a16="http://schemas.microsoft.com/office/drawing/2014/main" id="{23CEFD9C-C28C-4576-98DC-AE18AA4BB959}"/>
                </a:ext>
              </a:extLst>
            </p:cNvPr>
            <p:cNvSpPr/>
            <p:nvPr/>
          </p:nvSpPr>
          <p:spPr>
            <a:xfrm>
              <a:off x="2219775" y="3375350"/>
              <a:ext cx="89025" cy="85875"/>
            </a:xfrm>
            <a:custGeom>
              <a:avLst/>
              <a:gdLst/>
              <a:ahLst/>
              <a:cxnLst/>
              <a:rect l="l" t="t" r="r" b="b"/>
              <a:pathLst>
                <a:path w="3561" h="3435" extrusionOk="0">
                  <a:moveTo>
                    <a:pt x="1796" y="0"/>
                  </a:moveTo>
                  <a:cubicBezTo>
                    <a:pt x="788" y="0"/>
                    <a:pt x="0" y="788"/>
                    <a:pt x="0" y="1733"/>
                  </a:cubicBezTo>
                  <a:cubicBezTo>
                    <a:pt x="0" y="2647"/>
                    <a:pt x="788" y="3434"/>
                    <a:pt x="1796" y="3434"/>
                  </a:cubicBezTo>
                  <a:cubicBezTo>
                    <a:pt x="2741" y="3434"/>
                    <a:pt x="3561" y="2647"/>
                    <a:pt x="3561" y="1733"/>
                  </a:cubicBezTo>
                  <a:cubicBezTo>
                    <a:pt x="3561" y="788"/>
                    <a:pt x="2773" y="0"/>
                    <a:pt x="17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612;p75">
              <a:extLst>
                <a:ext uri="{FF2B5EF4-FFF2-40B4-BE49-F238E27FC236}">
                  <a16:creationId xmlns:a16="http://schemas.microsoft.com/office/drawing/2014/main" id="{AC623D55-A2E8-4FCA-BA8C-EA8675C0B969}"/>
                </a:ext>
              </a:extLst>
            </p:cNvPr>
            <p:cNvSpPr/>
            <p:nvPr/>
          </p:nvSpPr>
          <p:spPr>
            <a:xfrm>
              <a:off x="2037825" y="3339125"/>
              <a:ext cx="138650" cy="88225"/>
            </a:xfrm>
            <a:custGeom>
              <a:avLst/>
              <a:gdLst/>
              <a:ahLst/>
              <a:cxnLst/>
              <a:rect l="l" t="t" r="r" b="b"/>
              <a:pathLst>
                <a:path w="5546" h="3529" extrusionOk="0">
                  <a:moveTo>
                    <a:pt x="1072" y="0"/>
                  </a:moveTo>
                  <a:cubicBezTo>
                    <a:pt x="442" y="536"/>
                    <a:pt x="32" y="1292"/>
                    <a:pt x="32" y="2143"/>
                  </a:cubicBezTo>
                  <a:lnTo>
                    <a:pt x="32" y="3182"/>
                  </a:lnTo>
                  <a:cubicBezTo>
                    <a:pt x="1" y="3371"/>
                    <a:pt x="158" y="3529"/>
                    <a:pt x="347" y="3529"/>
                  </a:cubicBezTo>
                  <a:lnTo>
                    <a:pt x="5199" y="3529"/>
                  </a:lnTo>
                  <a:cubicBezTo>
                    <a:pt x="5388" y="3529"/>
                    <a:pt x="5546" y="3371"/>
                    <a:pt x="5546" y="3182"/>
                  </a:cubicBezTo>
                  <a:lnTo>
                    <a:pt x="5546" y="2143"/>
                  </a:lnTo>
                  <a:cubicBezTo>
                    <a:pt x="5546" y="1292"/>
                    <a:pt x="5168" y="536"/>
                    <a:pt x="4538" y="0"/>
                  </a:cubicBezTo>
                  <a:cubicBezTo>
                    <a:pt x="4096" y="473"/>
                    <a:pt x="3466" y="756"/>
                    <a:pt x="2805" y="756"/>
                  </a:cubicBezTo>
                  <a:cubicBezTo>
                    <a:pt x="2143" y="756"/>
                    <a:pt x="1513" y="504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613;p75">
              <a:extLst>
                <a:ext uri="{FF2B5EF4-FFF2-40B4-BE49-F238E27FC236}">
                  <a16:creationId xmlns:a16="http://schemas.microsoft.com/office/drawing/2014/main" id="{6F5449CF-AFB6-40A3-96E5-4BDEFB91B034}"/>
                </a:ext>
              </a:extLst>
            </p:cNvPr>
            <p:cNvSpPr/>
            <p:nvPr/>
          </p:nvSpPr>
          <p:spPr>
            <a:xfrm>
              <a:off x="2193775" y="3460400"/>
              <a:ext cx="140225" cy="89825"/>
            </a:xfrm>
            <a:custGeom>
              <a:avLst/>
              <a:gdLst/>
              <a:ahLst/>
              <a:cxnLst/>
              <a:rect l="l" t="t" r="r" b="b"/>
              <a:pathLst>
                <a:path w="5609" h="3593" extrusionOk="0">
                  <a:moveTo>
                    <a:pt x="1009" y="1"/>
                  </a:moveTo>
                  <a:cubicBezTo>
                    <a:pt x="379" y="537"/>
                    <a:pt x="1" y="1261"/>
                    <a:pt x="1" y="2143"/>
                  </a:cubicBezTo>
                  <a:lnTo>
                    <a:pt x="1" y="3246"/>
                  </a:lnTo>
                  <a:cubicBezTo>
                    <a:pt x="1" y="3435"/>
                    <a:pt x="158" y="3592"/>
                    <a:pt x="347" y="3592"/>
                  </a:cubicBezTo>
                  <a:lnTo>
                    <a:pt x="5262" y="3592"/>
                  </a:lnTo>
                  <a:cubicBezTo>
                    <a:pt x="5451" y="3592"/>
                    <a:pt x="5609" y="3435"/>
                    <a:pt x="5609" y="3246"/>
                  </a:cubicBezTo>
                  <a:lnTo>
                    <a:pt x="5609" y="2143"/>
                  </a:lnTo>
                  <a:cubicBezTo>
                    <a:pt x="5577" y="1261"/>
                    <a:pt x="5199" y="537"/>
                    <a:pt x="4569" y="1"/>
                  </a:cubicBezTo>
                  <a:cubicBezTo>
                    <a:pt x="4128" y="474"/>
                    <a:pt x="3498" y="757"/>
                    <a:pt x="2773" y="757"/>
                  </a:cubicBezTo>
                  <a:cubicBezTo>
                    <a:pt x="2080" y="757"/>
                    <a:pt x="1450" y="474"/>
                    <a:pt x="10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" name="Google Shape;6728;p76">
            <a:extLst>
              <a:ext uri="{FF2B5EF4-FFF2-40B4-BE49-F238E27FC236}">
                <a16:creationId xmlns:a16="http://schemas.microsoft.com/office/drawing/2014/main" id="{50A19DA8-B070-42CC-A38F-988D2786954B}"/>
              </a:ext>
            </a:extLst>
          </p:cNvPr>
          <p:cNvGrpSpPr>
            <a:grpSpLocks noChangeAspect="1"/>
          </p:cNvGrpSpPr>
          <p:nvPr/>
        </p:nvGrpSpPr>
        <p:grpSpPr>
          <a:xfrm>
            <a:off x="7381137" y="748969"/>
            <a:ext cx="982906" cy="977602"/>
            <a:chOff x="-35482200" y="3561225"/>
            <a:chExt cx="292225" cy="290650"/>
          </a:xfrm>
          <a:solidFill>
            <a:srgbClr val="336699">
              <a:alpha val="60000"/>
            </a:srgbClr>
          </a:solidFill>
        </p:grpSpPr>
        <p:sp>
          <p:nvSpPr>
            <p:cNvPr id="11" name="Google Shape;6729;p76">
              <a:extLst>
                <a:ext uri="{FF2B5EF4-FFF2-40B4-BE49-F238E27FC236}">
                  <a16:creationId xmlns:a16="http://schemas.microsoft.com/office/drawing/2014/main" id="{BE3BB896-88FB-4E77-AF36-5D7FAFFFEFEC}"/>
                </a:ext>
              </a:extLst>
            </p:cNvPr>
            <p:cNvSpPr/>
            <p:nvPr/>
          </p:nvSpPr>
          <p:spPr>
            <a:xfrm>
              <a:off x="-35482200" y="3749475"/>
              <a:ext cx="292225" cy="102400"/>
            </a:xfrm>
            <a:custGeom>
              <a:avLst/>
              <a:gdLst/>
              <a:ahLst/>
              <a:cxnLst/>
              <a:rect l="l" t="t" r="r" b="b"/>
              <a:pathLst>
                <a:path w="11689" h="4096" extrusionOk="0">
                  <a:moveTo>
                    <a:pt x="1701" y="0"/>
                  </a:moveTo>
                  <a:cubicBezTo>
                    <a:pt x="1040" y="0"/>
                    <a:pt x="473" y="315"/>
                    <a:pt x="63" y="819"/>
                  </a:cubicBezTo>
                  <a:cubicBezTo>
                    <a:pt x="0" y="945"/>
                    <a:pt x="0" y="1040"/>
                    <a:pt x="32" y="1166"/>
                  </a:cubicBezTo>
                  <a:cubicBezTo>
                    <a:pt x="63" y="1292"/>
                    <a:pt x="189" y="1355"/>
                    <a:pt x="347" y="1355"/>
                  </a:cubicBezTo>
                  <a:lnTo>
                    <a:pt x="1008" y="1355"/>
                  </a:lnTo>
                  <a:cubicBezTo>
                    <a:pt x="1418" y="1355"/>
                    <a:pt x="1670" y="1670"/>
                    <a:pt x="1670" y="2048"/>
                  </a:cubicBezTo>
                  <a:cubicBezTo>
                    <a:pt x="1670" y="2426"/>
                    <a:pt x="1355" y="2710"/>
                    <a:pt x="1008" y="2710"/>
                  </a:cubicBezTo>
                  <a:lnTo>
                    <a:pt x="347" y="2710"/>
                  </a:lnTo>
                  <a:cubicBezTo>
                    <a:pt x="221" y="2710"/>
                    <a:pt x="95" y="2773"/>
                    <a:pt x="32" y="2899"/>
                  </a:cubicBezTo>
                  <a:cubicBezTo>
                    <a:pt x="0" y="3025"/>
                    <a:pt x="0" y="3151"/>
                    <a:pt x="63" y="3245"/>
                  </a:cubicBezTo>
                  <a:cubicBezTo>
                    <a:pt x="410" y="3781"/>
                    <a:pt x="1040" y="4096"/>
                    <a:pt x="1701" y="4096"/>
                  </a:cubicBezTo>
                  <a:cubicBezTo>
                    <a:pt x="2615" y="4096"/>
                    <a:pt x="3371" y="3497"/>
                    <a:pt x="3655" y="2710"/>
                  </a:cubicBezTo>
                  <a:lnTo>
                    <a:pt x="8065" y="2710"/>
                  </a:lnTo>
                  <a:cubicBezTo>
                    <a:pt x="8317" y="3497"/>
                    <a:pt x="9073" y="4096"/>
                    <a:pt x="9987" y="4096"/>
                  </a:cubicBezTo>
                  <a:cubicBezTo>
                    <a:pt x="10649" y="4096"/>
                    <a:pt x="11247" y="3781"/>
                    <a:pt x="11594" y="3245"/>
                  </a:cubicBezTo>
                  <a:cubicBezTo>
                    <a:pt x="11688" y="3119"/>
                    <a:pt x="11688" y="3025"/>
                    <a:pt x="11625" y="2899"/>
                  </a:cubicBezTo>
                  <a:cubicBezTo>
                    <a:pt x="11594" y="2773"/>
                    <a:pt x="11468" y="2710"/>
                    <a:pt x="11310" y="2710"/>
                  </a:cubicBezTo>
                  <a:lnTo>
                    <a:pt x="10649" y="2710"/>
                  </a:lnTo>
                  <a:cubicBezTo>
                    <a:pt x="10271" y="2710"/>
                    <a:pt x="9987" y="2395"/>
                    <a:pt x="9987" y="2048"/>
                  </a:cubicBezTo>
                  <a:cubicBezTo>
                    <a:pt x="9987" y="1670"/>
                    <a:pt x="10302" y="1355"/>
                    <a:pt x="10649" y="1355"/>
                  </a:cubicBezTo>
                  <a:lnTo>
                    <a:pt x="11310" y="1355"/>
                  </a:lnTo>
                  <a:cubicBezTo>
                    <a:pt x="11436" y="1355"/>
                    <a:pt x="11562" y="1292"/>
                    <a:pt x="11625" y="1166"/>
                  </a:cubicBezTo>
                  <a:cubicBezTo>
                    <a:pt x="11688" y="1040"/>
                    <a:pt x="11688" y="945"/>
                    <a:pt x="11594" y="819"/>
                  </a:cubicBezTo>
                  <a:cubicBezTo>
                    <a:pt x="11247" y="315"/>
                    <a:pt x="10649" y="0"/>
                    <a:pt x="9987" y="0"/>
                  </a:cubicBezTo>
                  <a:cubicBezTo>
                    <a:pt x="9073" y="0"/>
                    <a:pt x="8349" y="567"/>
                    <a:pt x="8065" y="1355"/>
                  </a:cubicBezTo>
                  <a:lnTo>
                    <a:pt x="3655" y="1355"/>
                  </a:lnTo>
                  <a:cubicBezTo>
                    <a:pt x="3371" y="567"/>
                    <a:pt x="2615" y="0"/>
                    <a:pt x="17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730;p76">
              <a:extLst>
                <a:ext uri="{FF2B5EF4-FFF2-40B4-BE49-F238E27FC236}">
                  <a16:creationId xmlns:a16="http://schemas.microsoft.com/office/drawing/2014/main" id="{8E437C74-DCBF-4480-854A-79A9ED377D22}"/>
                </a:ext>
              </a:extLst>
            </p:cNvPr>
            <p:cNvSpPr/>
            <p:nvPr/>
          </p:nvSpPr>
          <p:spPr>
            <a:xfrm>
              <a:off x="-35371150" y="3561225"/>
              <a:ext cx="68550" cy="68550"/>
            </a:xfrm>
            <a:custGeom>
              <a:avLst/>
              <a:gdLst/>
              <a:ahLst/>
              <a:cxnLst/>
              <a:rect l="l" t="t" r="r" b="b"/>
              <a:pathLst>
                <a:path w="2742" h="2742" extrusionOk="0">
                  <a:moveTo>
                    <a:pt x="1355" y="1"/>
                  </a:moveTo>
                  <a:cubicBezTo>
                    <a:pt x="630" y="1"/>
                    <a:pt x="0" y="631"/>
                    <a:pt x="0" y="1387"/>
                  </a:cubicBezTo>
                  <a:cubicBezTo>
                    <a:pt x="0" y="2111"/>
                    <a:pt x="630" y="2741"/>
                    <a:pt x="1355" y="2741"/>
                  </a:cubicBezTo>
                  <a:cubicBezTo>
                    <a:pt x="2111" y="2741"/>
                    <a:pt x="2741" y="2111"/>
                    <a:pt x="2741" y="1387"/>
                  </a:cubicBezTo>
                  <a:cubicBezTo>
                    <a:pt x="2741" y="631"/>
                    <a:pt x="2111" y="1"/>
                    <a:pt x="13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731;p76">
              <a:extLst>
                <a:ext uri="{FF2B5EF4-FFF2-40B4-BE49-F238E27FC236}">
                  <a16:creationId xmlns:a16="http://schemas.microsoft.com/office/drawing/2014/main" id="{72FBC069-7078-4E33-94B0-630377E4AA46}"/>
                </a:ext>
              </a:extLst>
            </p:cNvPr>
            <p:cNvSpPr/>
            <p:nvPr/>
          </p:nvSpPr>
          <p:spPr>
            <a:xfrm>
              <a:off x="-35405025" y="3647075"/>
              <a:ext cx="136275" cy="119750"/>
            </a:xfrm>
            <a:custGeom>
              <a:avLst/>
              <a:gdLst/>
              <a:ahLst/>
              <a:cxnLst/>
              <a:rect l="l" t="t" r="r" b="b"/>
              <a:pathLst>
                <a:path w="5451" h="4790" extrusionOk="0">
                  <a:moveTo>
                    <a:pt x="2710" y="1"/>
                  </a:moveTo>
                  <a:cubicBezTo>
                    <a:pt x="1387" y="1"/>
                    <a:pt x="253" y="1009"/>
                    <a:pt x="32" y="2300"/>
                  </a:cubicBezTo>
                  <a:cubicBezTo>
                    <a:pt x="1" y="2521"/>
                    <a:pt x="158" y="2710"/>
                    <a:pt x="410" y="2710"/>
                  </a:cubicBezTo>
                  <a:lnTo>
                    <a:pt x="2395" y="2710"/>
                  </a:lnTo>
                  <a:lnTo>
                    <a:pt x="2395" y="4789"/>
                  </a:lnTo>
                  <a:lnTo>
                    <a:pt x="3088" y="4789"/>
                  </a:lnTo>
                  <a:lnTo>
                    <a:pt x="3088" y="2710"/>
                  </a:lnTo>
                  <a:lnTo>
                    <a:pt x="5073" y="2710"/>
                  </a:lnTo>
                  <a:cubicBezTo>
                    <a:pt x="5293" y="2710"/>
                    <a:pt x="5451" y="2521"/>
                    <a:pt x="5451" y="2300"/>
                  </a:cubicBezTo>
                  <a:cubicBezTo>
                    <a:pt x="5230" y="977"/>
                    <a:pt x="4096" y="1"/>
                    <a:pt x="27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5496;p73">
            <a:extLst>
              <a:ext uri="{FF2B5EF4-FFF2-40B4-BE49-F238E27FC236}">
                <a16:creationId xmlns:a16="http://schemas.microsoft.com/office/drawing/2014/main" id="{598672DB-48C8-4C3C-9940-0BB9458E2B94}"/>
              </a:ext>
            </a:extLst>
          </p:cNvPr>
          <p:cNvGrpSpPr>
            <a:grpSpLocks noChangeAspect="1"/>
          </p:cNvGrpSpPr>
          <p:nvPr/>
        </p:nvGrpSpPr>
        <p:grpSpPr>
          <a:xfrm>
            <a:off x="5099053" y="3728176"/>
            <a:ext cx="982906" cy="971006"/>
            <a:chOff x="3858100" y="1435075"/>
            <a:chExt cx="487775" cy="481875"/>
          </a:xfrm>
          <a:solidFill>
            <a:srgbClr val="336699">
              <a:alpha val="60000"/>
            </a:srgbClr>
          </a:solidFill>
        </p:grpSpPr>
        <p:sp>
          <p:nvSpPr>
            <p:cNvPr id="15" name="Google Shape;5497;p73">
              <a:extLst>
                <a:ext uri="{FF2B5EF4-FFF2-40B4-BE49-F238E27FC236}">
                  <a16:creationId xmlns:a16="http://schemas.microsoft.com/office/drawing/2014/main" id="{6104C40D-B030-4886-824C-4FA4B5AF2FF3}"/>
                </a:ext>
              </a:extLst>
            </p:cNvPr>
            <p:cNvSpPr/>
            <p:nvPr/>
          </p:nvSpPr>
          <p:spPr>
            <a:xfrm>
              <a:off x="3858100" y="1868750"/>
              <a:ext cx="55575" cy="48200"/>
            </a:xfrm>
            <a:custGeom>
              <a:avLst/>
              <a:gdLst/>
              <a:ahLst/>
              <a:cxnLst/>
              <a:rect l="l" t="t" r="r" b="b"/>
              <a:pathLst>
                <a:path w="2223" h="1928" extrusionOk="0">
                  <a:moveTo>
                    <a:pt x="1600" y="0"/>
                  </a:moveTo>
                  <a:cubicBezTo>
                    <a:pt x="1460" y="0"/>
                    <a:pt x="1319" y="53"/>
                    <a:pt x="1211" y="158"/>
                  </a:cubicBezTo>
                  <a:lnTo>
                    <a:pt x="413" y="959"/>
                  </a:lnTo>
                  <a:cubicBezTo>
                    <a:pt x="0" y="1369"/>
                    <a:pt x="388" y="1927"/>
                    <a:pt x="825" y="1927"/>
                  </a:cubicBezTo>
                  <a:cubicBezTo>
                    <a:pt x="956" y="1927"/>
                    <a:pt x="1091" y="1877"/>
                    <a:pt x="1211" y="1757"/>
                  </a:cubicBezTo>
                  <a:lnTo>
                    <a:pt x="2009" y="959"/>
                  </a:lnTo>
                  <a:cubicBezTo>
                    <a:pt x="2222" y="736"/>
                    <a:pt x="2219" y="384"/>
                    <a:pt x="2000" y="167"/>
                  </a:cubicBezTo>
                  <a:cubicBezTo>
                    <a:pt x="1890" y="56"/>
                    <a:pt x="1745" y="0"/>
                    <a:pt x="16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" name="Google Shape;5498;p73">
              <a:extLst>
                <a:ext uri="{FF2B5EF4-FFF2-40B4-BE49-F238E27FC236}">
                  <a16:creationId xmlns:a16="http://schemas.microsoft.com/office/drawing/2014/main" id="{CB9EA23C-983C-4203-82DE-28F079B4D6C8}"/>
                </a:ext>
              </a:extLst>
            </p:cNvPr>
            <p:cNvSpPr/>
            <p:nvPr/>
          </p:nvSpPr>
          <p:spPr>
            <a:xfrm>
              <a:off x="3917950" y="1808500"/>
              <a:ext cx="60350" cy="48525"/>
            </a:xfrm>
            <a:custGeom>
              <a:avLst/>
              <a:gdLst/>
              <a:ahLst/>
              <a:cxnLst/>
              <a:rect l="l" t="t" r="r" b="b"/>
              <a:pathLst>
                <a:path w="2414" h="1941" extrusionOk="0">
                  <a:moveTo>
                    <a:pt x="1601" y="1"/>
                  </a:moveTo>
                  <a:cubicBezTo>
                    <a:pt x="1470" y="1"/>
                    <a:pt x="1333" y="52"/>
                    <a:pt x="1211" y="174"/>
                  </a:cubicBezTo>
                  <a:lnTo>
                    <a:pt x="413" y="972"/>
                  </a:lnTo>
                  <a:cubicBezTo>
                    <a:pt x="1" y="1384"/>
                    <a:pt x="388" y="1941"/>
                    <a:pt x="824" y="1941"/>
                  </a:cubicBezTo>
                  <a:cubicBezTo>
                    <a:pt x="955" y="1941"/>
                    <a:pt x="1091" y="1890"/>
                    <a:pt x="1211" y="1770"/>
                  </a:cubicBezTo>
                  <a:lnTo>
                    <a:pt x="2009" y="972"/>
                  </a:lnTo>
                  <a:cubicBezTo>
                    <a:pt x="2414" y="569"/>
                    <a:pt x="2037" y="1"/>
                    <a:pt x="16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" name="Google Shape;5499;p73">
              <a:extLst>
                <a:ext uri="{FF2B5EF4-FFF2-40B4-BE49-F238E27FC236}">
                  <a16:creationId xmlns:a16="http://schemas.microsoft.com/office/drawing/2014/main" id="{7A3CCC44-276F-4FC6-8BB9-E3D06C098D84}"/>
                </a:ext>
              </a:extLst>
            </p:cNvPr>
            <p:cNvSpPr/>
            <p:nvPr/>
          </p:nvSpPr>
          <p:spPr>
            <a:xfrm>
              <a:off x="3876450" y="1435075"/>
              <a:ext cx="450375" cy="251250"/>
            </a:xfrm>
            <a:custGeom>
              <a:avLst/>
              <a:gdLst/>
              <a:ahLst/>
              <a:cxnLst/>
              <a:rect l="l" t="t" r="r" b="b"/>
              <a:pathLst>
                <a:path w="18015" h="10050" extrusionOk="0">
                  <a:moveTo>
                    <a:pt x="18014" y="1"/>
                  </a:moveTo>
                  <a:lnTo>
                    <a:pt x="561" y="4762"/>
                  </a:lnTo>
                  <a:cubicBezTo>
                    <a:pt x="121" y="4882"/>
                    <a:pt x="1" y="5448"/>
                    <a:pt x="350" y="5740"/>
                  </a:cubicBezTo>
                  <a:lnTo>
                    <a:pt x="5584" y="10049"/>
                  </a:lnTo>
                  <a:lnTo>
                    <a:pt x="180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" name="Google Shape;5500;p73">
              <a:extLst>
                <a:ext uri="{FF2B5EF4-FFF2-40B4-BE49-F238E27FC236}">
                  <a16:creationId xmlns:a16="http://schemas.microsoft.com/office/drawing/2014/main" id="{808B92FB-C1F7-4364-9149-B2FE39D3BD11}"/>
                </a:ext>
              </a:extLst>
            </p:cNvPr>
            <p:cNvSpPr/>
            <p:nvPr/>
          </p:nvSpPr>
          <p:spPr>
            <a:xfrm>
              <a:off x="4094925" y="1456025"/>
              <a:ext cx="250950" cy="445250"/>
            </a:xfrm>
            <a:custGeom>
              <a:avLst/>
              <a:gdLst/>
              <a:ahLst/>
              <a:cxnLst/>
              <a:rect l="l" t="t" r="r" b="b"/>
              <a:pathLst>
                <a:path w="10038" h="17810" extrusionOk="0">
                  <a:moveTo>
                    <a:pt x="10037" y="0"/>
                  </a:moveTo>
                  <a:cubicBezTo>
                    <a:pt x="9890" y="120"/>
                    <a:pt x="118" y="12226"/>
                    <a:pt x="1" y="12370"/>
                  </a:cubicBezTo>
                  <a:lnTo>
                    <a:pt x="4313" y="17604"/>
                  </a:lnTo>
                  <a:cubicBezTo>
                    <a:pt x="4428" y="17744"/>
                    <a:pt x="4587" y="17809"/>
                    <a:pt x="4745" y="17809"/>
                  </a:cubicBezTo>
                  <a:cubicBezTo>
                    <a:pt x="4985" y="17809"/>
                    <a:pt x="5222" y="17659"/>
                    <a:pt x="5294" y="17390"/>
                  </a:cubicBezTo>
                  <a:lnTo>
                    <a:pt x="100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" name="Google Shape;5501;p73">
              <a:extLst>
                <a:ext uri="{FF2B5EF4-FFF2-40B4-BE49-F238E27FC236}">
                  <a16:creationId xmlns:a16="http://schemas.microsoft.com/office/drawing/2014/main" id="{350A17B0-D301-4DF0-87DF-61B5B48ED5B1}"/>
                </a:ext>
              </a:extLst>
            </p:cNvPr>
            <p:cNvSpPr/>
            <p:nvPr/>
          </p:nvSpPr>
          <p:spPr>
            <a:xfrm>
              <a:off x="3993575" y="1542825"/>
              <a:ext cx="245025" cy="242525"/>
            </a:xfrm>
            <a:custGeom>
              <a:avLst/>
              <a:gdLst/>
              <a:ahLst/>
              <a:cxnLst/>
              <a:rect l="l" t="t" r="r" b="b"/>
              <a:pathLst>
                <a:path w="9801" h="9701" extrusionOk="0">
                  <a:moveTo>
                    <a:pt x="9800" y="0"/>
                  </a:moveTo>
                  <a:lnTo>
                    <a:pt x="646" y="7399"/>
                  </a:lnTo>
                  <a:lnTo>
                    <a:pt x="125" y="8955"/>
                  </a:lnTo>
                  <a:cubicBezTo>
                    <a:pt x="1" y="9338"/>
                    <a:pt x="298" y="9700"/>
                    <a:pt x="659" y="9700"/>
                  </a:cubicBezTo>
                  <a:cubicBezTo>
                    <a:pt x="719" y="9700"/>
                    <a:pt x="780" y="9690"/>
                    <a:pt x="842" y="9669"/>
                  </a:cubicBezTo>
                  <a:lnTo>
                    <a:pt x="2398" y="9151"/>
                  </a:lnTo>
                  <a:lnTo>
                    <a:pt x="98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4" name="Google Shape;172;p33">
            <a:extLst>
              <a:ext uri="{FF2B5EF4-FFF2-40B4-BE49-F238E27FC236}">
                <a16:creationId xmlns:a16="http://schemas.microsoft.com/office/drawing/2014/main" id="{0D11A571-75FA-4520-9489-3316BCD7B175}"/>
              </a:ext>
            </a:extLst>
          </p:cNvPr>
          <p:cNvSpPr/>
          <p:nvPr/>
        </p:nvSpPr>
        <p:spPr>
          <a:xfrm>
            <a:off x="466550" y="-22578"/>
            <a:ext cx="1984200" cy="46086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Título 26">
            <a:extLst>
              <a:ext uri="{FF2B5EF4-FFF2-40B4-BE49-F238E27FC236}">
                <a16:creationId xmlns:a16="http://schemas.microsoft.com/office/drawing/2014/main" id="{68C47D13-8B05-4870-B5E8-3FFFD51D9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51" y="539500"/>
            <a:ext cx="1984200" cy="521100"/>
          </a:xfrm>
        </p:spPr>
        <p:txBody>
          <a:bodyPr/>
          <a:lstStyle/>
          <a:p>
            <a:pPr algn="ctr"/>
            <a:r>
              <a:rPr lang="es-CO" dirty="0"/>
              <a:t>¡Gracias!</a:t>
            </a:r>
          </a:p>
        </p:txBody>
      </p:sp>
      <p:sp>
        <p:nvSpPr>
          <p:cNvPr id="25" name="Google Shape;138;p24">
            <a:extLst>
              <a:ext uri="{FF2B5EF4-FFF2-40B4-BE49-F238E27FC236}">
                <a16:creationId xmlns:a16="http://schemas.microsoft.com/office/drawing/2014/main" id="{32F82714-966C-4D12-8AC4-17151FD8449A}"/>
              </a:ext>
            </a:extLst>
          </p:cNvPr>
          <p:cNvSpPr txBox="1"/>
          <p:nvPr/>
        </p:nvSpPr>
        <p:spPr>
          <a:xfrm>
            <a:off x="466550" y="4756212"/>
            <a:ext cx="8669716" cy="375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300"/>
              </a:spcBef>
            </a:pPr>
            <a:r>
              <a:rPr lang="en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CREDITS: presentation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based on 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template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including icons by 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and infographics &amp; images by 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000" dirty="0">
              <a:solidFill>
                <a:schemeClr val="bg1">
                  <a:lumMod val="75000"/>
                </a:schemeClr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33" name="Google Shape;6929;p76">
            <a:extLst>
              <a:ext uri="{FF2B5EF4-FFF2-40B4-BE49-F238E27FC236}">
                <a16:creationId xmlns:a16="http://schemas.microsoft.com/office/drawing/2014/main" id="{F24FD540-D937-4D35-9806-BBE28FF7C4FA}"/>
              </a:ext>
            </a:extLst>
          </p:cNvPr>
          <p:cNvGrpSpPr/>
          <p:nvPr/>
        </p:nvGrpSpPr>
        <p:grpSpPr>
          <a:xfrm>
            <a:off x="4986826" y="1300071"/>
            <a:ext cx="1519390" cy="1512628"/>
            <a:chOff x="-30735200" y="3552550"/>
            <a:chExt cx="292225" cy="290925"/>
          </a:xfrm>
          <a:solidFill>
            <a:srgbClr val="336699">
              <a:alpha val="60000"/>
            </a:srgbClr>
          </a:solidFill>
        </p:grpSpPr>
        <p:sp>
          <p:nvSpPr>
            <p:cNvPr id="34" name="Google Shape;6930;p76">
              <a:extLst>
                <a:ext uri="{FF2B5EF4-FFF2-40B4-BE49-F238E27FC236}">
                  <a16:creationId xmlns:a16="http://schemas.microsoft.com/office/drawing/2014/main" id="{BBB23BA1-78B0-4D71-8FC4-C00EF11FBF1E}"/>
                </a:ext>
              </a:extLst>
            </p:cNvPr>
            <p:cNvSpPr/>
            <p:nvPr/>
          </p:nvSpPr>
          <p:spPr>
            <a:xfrm>
              <a:off x="-30613900" y="3655750"/>
              <a:ext cx="170925" cy="187725"/>
            </a:xfrm>
            <a:custGeom>
              <a:avLst/>
              <a:gdLst/>
              <a:ahLst/>
              <a:cxnLst/>
              <a:rect l="l" t="t" r="r" b="b"/>
              <a:pathLst>
                <a:path w="6837" h="7509" extrusionOk="0">
                  <a:moveTo>
                    <a:pt x="5120" y="2079"/>
                  </a:moveTo>
                  <a:cubicBezTo>
                    <a:pt x="5206" y="2079"/>
                    <a:pt x="5293" y="2111"/>
                    <a:pt x="5356" y="2174"/>
                  </a:cubicBezTo>
                  <a:cubicBezTo>
                    <a:pt x="5451" y="2268"/>
                    <a:pt x="5451" y="2458"/>
                    <a:pt x="5356" y="2647"/>
                  </a:cubicBezTo>
                  <a:lnTo>
                    <a:pt x="3308" y="4694"/>
                  </a:lnTo>
                  <a:cubicBezTo>
                    <a:pt x="3214" y="4757"/>
                    <a:pt x="3151" y="4789"/>
                    <a:pt x="3056" y="4789"/>
                  </a:cubicBezTo>
                  <a:cubicBezTo>
                    <a:pt x="2993" y="4789"/>
                    <a:pt x="2899" y="4757"/>
                    <a:pt x="2836" y="4694"/>
                  </a:cubicBezTo>
                  <a:lnTo>
                    <a:pt x="2174" y="4001"/>
                  </a:lnTo>
                  <a:cubicBezTo>
                    <a:pt x="2048" y="3907"/>
                    <a:pt x="2048" y="3655"/>
                    <a:pt x="2174" y="3529"/>
                  </a:cubicBezTo>
                  <a:cubicBezTo>
                    <a:pt x="2221" y="3481"/>
                    <a:pt x="2308" y="3458"/>
                    <a:pt x="2399" y="3458"/>
                  </a:cubicBezTo>
                  <a:cubicBezTo>
                    <a:pt x="2489" y="3458"/>
                    <a:pt x="2584" y="3481"/>
                    <a:pt x="2647" y="3529"/>
                  </a:cubicBezTo>
                  <a:lnTo>
                    <a:pt x="3056" y="3970"/>
                  </a:lnTo>
                  <a:lnTo>
                    <a:pt x="4883" y="2174"/>
                  </a:lnTo>
                  <a:cubicBezTo>
                    <a:pt x="4946" y="2111"/>
                    <a:pt x="5033" y="2079"/>
                    <a:pt x="5120" y="2079"/>
                  </a:cubicBezTo>
                  <a:close/>
                  <a:moveTo>
                    <a:pt x="1701" y="0"/>
                  </a:moveTo>
                  <a:cubicBezTo>
                    <a:pt x="725" y="0"/>
                    <a:pt x="0" y="756"/>
                    <a:pt x="0" y="1701"/>
                  </a:cubicBezTo>
                  <a:lnTo>
                    <a:pt x="0" y="4411"/>
                  </a:lnTo>
                  <a:cubicBezTo>
                    <a:pt x="0" y="5356"/>
                    <a:pt x="725" y="6112"/>
                    <a:pt x="1701" y="6112"/>
                  </a:cubicBezTo>
                  <a:lnTo>
                    <a:pt x="2048" y="6112"/>
                  </a:lnTo>
                  <a:lnTo>
                    <a:pt x="2048" y="7152"/>
                  </a:lnTo>
                  <a:cubicBezTo>
                    <a:pt x="2048" y="7309"/>
                    <a:pt x="2111" y="7435"/>
                    <a:pt x="2237" y="7467"/>
                  </a:cubicBezTo>
                  <a:cubicBezTo>
                    <a:pt x="2289" y="7493"/>
                    <a:pt x="2347" y="7508"/>
                    <a:pt x="2401" y="7508"/>
                  </a:cubicBezTo>
                  <a:cubicBezTo>
                    <a:pt x="2477" y="7508"/>
                    <a:pt x="2547" y="7478"/>
                    <a:pt x="2584" y="7404"/>
                  </a:cubicBezTo>
                  <a:lnTo>
                    <a:pt x="3844" y="6112"/>
                  </a:lnTo>
                  <a:lnTo>
                    <a:pt x="5073" y="6112"/>
                  </a:lnTo>
                  <a:cubicBezTo>
                    <a:pt x="6018" y="6112"/>
                    <a:pt x="6805" y="5356"/>
                    <a:pt x="6805" y="4411"/>
                  </a:cubicBezTo>
                  <a:lnTo>
                    <a:pt x="6805" y="1701"/>
                  </a:lnTo>
                  <a:cubicBezTo>
                    <a:pt x="6837" y="756"/>
                    <a:pt x="6049" y="0"/>
                    <a:pt x="51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931;p76">
              <a:extLst>
                <a:ext uri="{FF2B5EF4-FFF2-40B4-BE49-F238E27FC236}">
                  <a16:creationId xmlns:a16="http://schemas.microsoft.com/office/drawing/2014/main" id="{E6977EEA-DA18-43A3-883F-0BB2D2A931EF}"/>
                </a:ext>
              </a:extLst>
            </p:cNvPr>
            <p:cNvSpPr/>
            <p:nvPr/>
          </p:nvSpPr>
          <p:spPr>
            <a:xfrm>
              <a:off x="-30735200" y="3552550"/>
              <a:ext cx="188275" cy="205075"/>
            </a:xfrm>
            <a:custGeom>
              <a:avLst/>
              <a:gdLst/>
              <a:ahLst/>
              <a:cxnLst/>
              <a:rect l="l" t="t" r="r" b="b"/>
              <a:pathLst>
                <a:path w="7531" h="8203" extrusionOk="0">
                  <a:moveTo>
                    <a:pt x="3781" y="1356"/>
                  </a:moveTo>
                  <a:cubicBezTo>
                    <a:pt x="4317" y="1356"/>
                    <a:pt x="4789" y="1828"/>
                    <a:pt x="4789" y="2395"/>
                  </a:cubicBezTo>
                  <a:cubicBezTo>
                    <a:pt x="4789" y="2710"/>
                    <a:pt x="4632" y="3025"/>
                    <a:pt x="4411" y="3214"/>
                  </a:cubicBezTo>
                  <a:cubicBezTo>
                    <a:pt x="4254" y="3341"/>
                    <a:pt x="4128" y="3530"/>
                    <a:pt x="4128" y="3782"/>
                  </a:cubicBezTo>
                  <a:cubicBezTo>
                    <a:pt x="4128" y="3971"/>
                    <a:pt x="3970" y="4128"/>
                    <a:pt x="3781" y="4128"/>
                  </a:cubicBezTo>
                  <a:cubicBezTo>
                    <a:pt x="3592" y="4128"/>
                    <a:pt x="3434" y="3971"/>
                    <a:pt x="3434" y="3782"/>
                  </a:cubicBezTo>
                  <a:cubicBezTo>
                    <a:pt x="3434" y="3341"/>
                    <a:pt x="3624" y="2931"/>
                    <a:pt x="3970" y="2679"/>
                  </a:cubicBezTo>
                  <a:cubicBezTo>
                    <a:pt x="4065" y="2584"/>
                    <a:pt x="4096" y="2521"/>
                    <a:pt x="4096" y="2395"/>
                  </a:cubicBezTo>
                  <a:cubicBezTo>
                    <a:pt x="4096" y="2206"/>
                    <a:pt x="3939" y="2049"/>
                    <a:pt x="3750" y="2049"/>
                  </a:cubicBezTo>
                  <a:cubicBezTo>
                    <a:pt x="3529" y="2049"/>
                    <a:pt x="3371" y="2206"/>
                    <a:pt x="3371" y="2395"/>
                  </a:cubicBezTo>
                  <a:cubicBezTo>
                    <a:pt x="3371" y="2584"/>
                    <a:pt x="3214" y="2742"/>
                    <a:pt x="3025" y="2742"/>
                  </a:cubicBezTo>
                  <a:cubicBezTo>
                    <a:pt x="2836" y="2742"/>
                    <a:pt x="2678" y="2584"/>
                    <a:pt x="2678" y="2395"/>
                  </a:cubicBezTo>
                  <a:cubicBezTo>
                    <a:pt x="2741" y="1828"/>
                    <a:pt x="3214" y="1356"/>
                    <a:pt x="3781" y="1356"/>
                  </a:cubicBezTo>
                  <a:close/>
                  <a:moveTo>
                    <a:pt x="3781" y="4758"/>
                  </a:moveTo>
                  <a:cubicBezTo>
                    <a:pt x="3970" y="4758"/>
                    <a:pt x="4128" y="4916"/>
                    <a:pt x="4128" y="5105"/>
                  </a:cubicBezTo>
                  <a:cubicBezTo>
                    <a:pt x="4128" y="5294"/>
                    <a:pt x="3970" y="5451"/>
                    <a:pt x="3781" y="5451"/>
                  </a:cubicBezTo>
                  <a:cubicBezTo>
                    <a:pt x="3592" y="5451"/>
                    <a:pt x="3434" y="5294"/>
                    <a:pt x="3434" y="5105"/>
                  </a:cubicBezTo>
                  <a:cubicBezTo>
                    <a:pt x="3434" y="4916"/>
                    <a:pt x="3592" y="4758"/>
                    <a:pt x="3781" y="4758"/>
                  </a:cubicBezTo>
                  <a:close/>
                  <a:moveTo>
                    <a:pt x="1733" y="1"/>
                  </a:moveTo>
                  <a:cubicBezTo>
                    <a:pt x="788" y="1"/>
                    <a:pt x="0" y="789"/>
                    <a:pt x="0" y="1734"/>
                  </a:cubicBezTo>
                  <a:lnTo>
                    <a:pt x="0" y="5136"/>
                  </a:lnTo>
                  <a:cubicBezTo>
                    <a:pt x="0" y="5987"/>
                    <a:pt x="631" y="6649"/>
                    <a:pt x="1418" y="6806"/>
                  </a:cubicBezTo>
                  <a:lnTo>
                    <a:pt x="1418" y="7846"/>
                  </a:lnTo>
                  <a:cubicBezTo>
                    <a:pt x="1418" y="8003"/>
                    <a:pt x="1481" y="8129"/>
                    <a:pt x="1607" y="8161"/>
                  </a:cubicBezTo>
                  <a:cubicBezTo>
                    <a:pt x="1659" y="8187"/>
                    <a:pt x="1717" y="8202"/>
                    <a:pt x="1771" y="8202"/>
                  </a:cubicBezTo>
                  <a:cubicBezTo>
                    <a:pt x="1848" y="8202"/>
                    <a:pt x="1917" y="8172"/>
                    <a:pt x="1954" y="8098"/>
                  </a:cubicBezTo>
                  <a:lnTo>
                    <a:pt x="3214" y="6838"/>
                  </a:lnTo>
                  <a:lnTo>
                    <a:pt x="4096" y="6838"/>
                  </a:lnTo>
                  <a:lnTo>
                    <a:pt x="4096" y="5798"/>
                  </a:lnTo>
                  <a:cubicBezTo>
                    <a:pt x="4096" y="4475"/>
                    <a:pt x="5167" y="3404"/>
                    <a:pt x="6490" y="3404"/>
                  </a:cubicBezTo>
                  <a:lnTo>
                    <a:pt x="7530" y="3404"/>
                  </a:lnTo>
                  <a:lnTo>
                    <a:pt x="7530" y="1734"/>
                  </a:lnTo>
                  <a:cubicBezTo>
                    <a:pt x="7530" y="789"/>
                    <a:pt x="6774" y="1"/>
                    <a:pt x="58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Elipse 25">
            <a:extLst>
              <a:ext uri="{FF2B5EF4-FFF2-40B4-BE49-F238E27FC236}">
                <a16:creationId xmlns:a16="http://schemas.microsoft.com/office/drawing/2014/main" id="{3FB0CDF4-F151-4C0F-A4A0-B06326ECE7D1}"/>
              </a:ext>
            </a:extLst>
          </p:cNvPr>
          <p:cNvSpPr/>
          <p:nvPr/>
        </p:nvSpPr>
        <p:spPr>
          <a:xfrm>
            <a:off x="4141826" y="429226"/>
            <a:ext cx="3198107" cy="3198107"/>
          </a:xfrm>
          <a:prstGeom prst="ellipse">
            <a:avLst/>
          </a:prstGeom>
          <a:noFill/>
          <a:ln w="76200">
            <a:solidFill>
              <a:srgbClr val="336699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6606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/>
          <p:nvPr/>
        </p:nvSpPr>
        <p:spPr>
          <a:xfrm>
            <a:off x="466550" y="-22578"/>
            <a:ext cx="1984200" cy="46086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3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81192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174" name="Google Shape;174;p33"/>
          <p:cNvSpPr txBox="1">
            <a:spLocks noGrp="1"/>
          </p:cNvSpPr>
          <p:nvPr>
            <p:ph type="subTitle" idx="1"/>
          </p:nvPr>
        </p:nvSpPr>
        <p:spPr>
          <a:xfrm>
            <a:off x="3121475" y="1036899"/>
            <a:ext cx="24981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CO" dirty="0"/>
              <a:t>Inicio del proyecto</a:t>
            </a:r>
          </a:p>
        </p:txBody>
      </p:sp>
      <p:sp>
        <p:nvSpPr>
          <p:cNvPr id="175" name="Google Shape;175;p33"/>
          <p:cNvSpPr txBox="1">
            <a:spLocks noGrp="1"/>
          </p:cNvSpPr>
          <p:nvPr>
            <p:ph type="subTitle" idx="2"/>
          </p:nvPr>
        </p:nvSpPr>
        <p:spPr>
          <a:xfrm>
            <a:off x="3121474" y="1282162"/>
            <a:ext cx="3487669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lang="es-CO"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subTitle" idx="5"/>
          </p:nvPr>
        </p:nvSpPr>
        <p:spPr>
          <a:xfrm>
            <a:off x="3121475" y="3313520"/>
            <a:ext cx="24981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CO" dirty="0"/>
              <a:t>Seguimiento a cronograma</a:t>
            </a:r>
          </a:p>
        </p:txBody>
      </p:sp>
      <p:sp>
        <p:nvSpPr>
          <p:cNvPr id="179" name="Google Shape;179;p33"/>
          <p:cNvSpPr txBox="1">
            <a:spLocks noGrp="1"/>
          </p:cNvSpPr>
          <p:nvPr>
            <p:ph type="subTitle" idx="6"/>
          </p:nvPr>
        </p:nvSpPr>
        <p:spPr>
          <a:xfrm>
            <a:off x="3121474" y="3632601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lang="es-CO" dirty="0"/>
          </a:p>
        </p:txBody>
      </p:sp>
      <p:sp>
        <p:nvSpPr>
          <p:cNvPr id="182" name="Google Shape;182;p33"/>
          <p:cNvSpPr txBox="1">
            <a:spLocks noGrp="1"/>
          </p:cNvSpPr>
          <p:nvPr>
            <p:ph type="title" idx="9"/>
          </p:nvPr>
        </p:nvSpPr>
        <p:spPr>
          <a:xfrm>
            <a:off x="3121475" y="133737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83" name="Google Shape;183;p33"/>
          <p:cNvSpPr txBox="1">
            <a:spLocks noGrp="1"/>
          </p:cNvSpPr>
          <p:nvPr>
            <p:ph type="title" idx="13"/>
          </p:nvPr>
        </p:nvSpPr>
        <p:spPr>
          <a:xfrm>
            <a:off x="3121475" y="232003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F31F2-31A8-44C5-879F-059B210F2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686" y="93462"/>
            <a:ext cx="3858900" cy="521100"/>
          </a:xfrm>
        </p:spPr>
        <p:txBody>
          <a:bodyPr/>
          <a:lstStyle/>
          <a:p>
            <a:r>
              <a:rPr lang="es-CO" dirty="0"/>
              <a:t>Inicio del proyecto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90538" y="903288"/>
            <a:ext cx="8653462" cy="3886200"/>
          </a:xfrm>
        </p:spPr>
        <p:txBody>
          <a:bodyPr/>
          <a:lstStyle/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El inicio del proyecto está determinado por:</a:t>
            </a: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Entrega de algoritmo de órdenes de acuerdo con la estrategia definida por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Swell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, para calcular estadísticas históricas de retorno/riesgo. 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371600" lvl="4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Entendimiento mutuo sobre definición de estrategia (19-02-2021 – reunión y correo electrónico)</a:t>
            </a:r>
          </a:p>
          <a:p>
            <a:pPr marL="1371600" lvl="4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Definición de caja (24-02-2021 – correo electrónico).</a:t>
            </a:r>
          </a:p>
          <a:p>
            <a:pPr marL="1371600" lvl="4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Definición de medidas de riesgo – retorno (24-02-2021 – correo electrónico).</a:t>
            </a:r>
          </a:p>
          <a:p>
            <a:pPr marL="1371600" lvl="4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La entrega a conformidad de las bases de datos necesarias para el análisis de las estrategias. La conformidad con las bases de datos la darán los consultores una vez revisadas: ETF TQQQ, ETF TNA, ETF FAZ, ETF SPXL, BTC, ETH.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371600" lvl="4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Entrega de bases de datos: cuatro de seis bases de datos recibidas a conformidad (19-02-2021 – reunión y correo electrónico) </a:t>
            </a:r>
          </a:p>
          <a:p>
            <a:pPr marL="1371600" lvl="4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Entrega de bases de datos: seis de seis bases de datos recibidas a conformidad (05-03-2021)</a:t>
            </a:r>
          </a:p>
          <a:p>
            <a:pPr marL="1371600" lvl="4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  <p:grpSp>
        <p:nvGrpSpPr>
          <p:cNvPr id="5" name="Google Shape;5496;p73">
            <a:extLst>
              <a:ext uri="{FF2B5EF4-FFF2-40B4-BE49-F238E27FC236}">
                <a16:creationId xmlns:a16="http://schemas.microsoft.com/office/drawing/2014/main" id="{5213AA92-4CBA-4DC3-A603-750A4AC99E20}"/>
              </a:ext>
            </a:extLst>
          </p:cNvPr>
          <p:cNvGrpSpPr>
            <a:grpSpLocks noChangeAspect="1"/>
          </p:cNvGrpSpPr>
          <p:nvPr/>
        </p:nvGrpSpPr>
        <p:grpSpPr>
          <a:xfrm>
            <a:off x="787081" y="2115486"/>
            <a:ext cx="648180" cy="640331"/>
            <a:chOff x="3858100" y="1435075"/>
            <a:chExt cx="487775" cy="481875"/>
          </a:xfrm>
          <a:solidFill>
            <a:srgbClr val="336699">
              <a:alpha val="60000"/>
            </a:srgbClr>
          </a:solidFill>
        </p:grpSpPr>
        <p:sp>
          <p:nvSpPr>
            <p:cNvPr id="6" name="Google Shape;5497;p73">
              <a:extLst>
                <a:ext uri="{FF2B5EF4-FFF2-40B4-BE49-F238E27FC236}">
                  <a16:creationId xmlns:a16="http://schemas.microsoft.com/office/drawing/2014/main" id="{B1DB86DC-C99D-415A-8228-F1CC4304BA56}"/>
                </a:ext>
              </a:extLst>
            </p:cNvPr>
            <p:cNvSpPr/>
            <p:nvPr/>
          </p:nvSpPr>
          <p:spPr>
            <a:xfrm>
              <a:off x="3858100" y="1868750"/>
              <a:ext cx="55575" cy="48200"/>
            </a:xfrm>
            <a:custGeom>
              <a:avLst/>
              <a:gdLst/>
              <a:ahLst/>
              <a:cxnLst/>
              <a:rect l="l" t="t" r="r" b="b"/>
              <a:pathLst>
                <a:path w="2223" h="1928" extrusionOk="0">
                  <a:moveTo>
                    <a:pt x="1600" y="0"/>
                  </a:moveTo>
                  <a:cubicBezTo>
                    <a:pt x="1460" y="0"/>
                    <a:pt x="1319" y="53"/>
                    <a:pt x="1211" y="158"/>
                  </a:cubicBezTo>
                  <a:lnTo>
                    <a:pt x="413" y="959"/>
                  </a:lnTo>
                  <a:cubicBezTo>
                    <a:pt x="0" y="1369"/>
                    <a:pt x="388" y="1927"/>
                    <a:pt x="825" y="1927"/>
                  </a:cubicBezTo>
                  <a:cubicBezTo>
                    <a:pt x="956" y="1927"/>
                    <a:pt x="1091" y="1877"/>
                    <a:pt x="1211" y="1757"/>
                  </a:cubicBezTo>
                  <a:lnTo>
                    <a:pt x="2009" y="959"/>
                  </a:lnTo>
                  <a:cubicBezTo>
                    <a:pt x="2222" y="736"/>
                    <a:pt x="2219" y="384"/>
                    <a:pt x="2000" y="167"/>
                  </a:cubicBezTo>
                  <a:cubicBezTo>
                    <a:pt x="1890" y="56"/>
                    <a:pt x="1745" y="0"/>
                    <a:pt x="16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" name="Google Shape;5498;p73">
              <a:extLst>
                <a:ext uri="{FF2B5EF4-FFF2-40B4-BE49-F238E27FC236}">
                  <a16:creationId xmlns:a16="http://schemas.microsoft.com/office/drawing/2014/main" id="{15B72BE7-6896-4FF2-BD2A-6E7754CF1B45}"/>
                </a:ext>
              </a:extLst>
            </p:cNvPr>
            <p:cNvSpPr/>
            <p:nvPr/>
          </p:nvSpPr>
          <p:spPr>
            <a:xfrm>
              <a:off x="3917950" y="1808500"/>
              <a:ext cx="60350" cy="48525"/>
            </a:xfrm>
            <a:custGeom>
              <a:avLst/>
              <a:gdLst/>
              <a:ahLst/>
              <a:cxnLst/>
              <a:rect l="l" t="t" r="r" b="b"/>
              <a:pathLst>
                <a:path w="2414" h="1941" extrusionOk="0">
                  <a:moveTo>
                    <a:pt x="1601" y="1"/>
                  </a:moveTo>
                  <a:cubicBezTo>
                    <a:pt x="1470" y="1"/>
                    <a:pt x="1333" y="52"/>
                    <a:pt x="1211" y="174"/>
                  </a:cubicBezTo>
                  <a:lnTo>
                    <a:pt x="413" y="972"/>
                  </a:lnTo>
                  <a:cubicBezTo>
                    <a:pt x="1" y="1384"/>
                    <a:pt x="388" y="1941"/>
                    <a:pt x="824" y="1941"/>
                  </a:cubicBezTo>
                  <a:cubicBezTo>
                    <a:pt x="955" y="1941"/>
                    <a:pt x="1091" y="1890"/>
                    <a:pt x="1211" y="1770"/>
                  </a:cubicBezTo>
                  <a:lnTo>
                    <a:pt x="2009" y="972"/>
                  </a:lnTo>
                  <a:cubicBezTo>
                    <a:pt x="2414" y="569"/>
                    <a:pt x="2037" y="1"/>
                    <a:pt x="16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" name="Google Shape;5499;p73">
              <a:extLst>
                <a:ext uri="{FF2B5EF4-FFF2-40B4-BE49-F238E27FC236}">
                  <a16:creationId xmlns:a16="http://schemas.microsoft.com/office/drawing/2014/main" id="{7C74A054-5269-4491-A657-3755C4096E64}"/>
                </a:ext>
              </a:extLst>
            </p:cNvPr>
            <p:cNvSpPr/>
            <p:nvPr/>
          </p:nvSpPr>
          <p:spPr>
            <a:xfrm>
              <a:off x="3876450" y="1435075"/>
              <a:ext cx="450375" cy="251250"/>
            </a:xfrm>
            <a:custGeom>
              <a:avLst/>
              <a:gdLst/>
              <a:ahLst/>
              <a:cxnLst/>
              <a:rect l="l" t="t" r="r" b="b"/>
              <a:pathLst>
                <a:path w="18015" h="10050" extrusionOk="0">
                  <a:moveTo>
                    <a:pt x="18014" y="1"/>
                  </a:moveTo>
                  <a:lnTo>
                    <a:pt x="561" y="4762"/>
                  </a:lnTo>
                  <a:cubicBezTo>
                    <a:pt x="121" y="4882"/>
                    <a:pt x="1" y="5448"/>
                    <a:pt x="350" y="5740"/>
                  </a:cubicBezTo>
                  <a:lnTo>
                    <a:pt x="5584" y="10049"/>
                  </a:lnTo>
                  <a:lnTo>
                    <a:pt x="180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" name="Google Shape;5500;p73">
              <a:extLst>
                <a:ext uri="{FF2B5EF4-FFF2-40B4-BE49-F238E27FC236}">
                  <a16:creationId xmlns:a16="http://schemas.microsoft.com/office/drawing/2014/main" id="{8B400D69-BDEC-40DE-AC3C-22CA5765F73C}"/>
                </a:ext>
              </a:extLst>
            </p:cNvPr>
            <p:cNvSpPr/>
            <p:nvPr/>
          </p:nvSpPr>
          <p:spPr>
            <a:xfrm>
              <a:off x="4094925" y="1456025"/>
              <a:ext cx="250950" cy="445250"/>
            </a:xfrm>
            <a:custGeom>
              <a:avLst/>
              <a:gdLst/>
              <a:ahLst/>
              <a:cxnLst/>
              <a:rect l="l" t="t" r="r" b="b"/>
              <a:pathLst>
                <a:path w="10038" h="17810" extrusionOk="0">
                  <a:moveTo>
                    <a:pt x="10037" y="0"/>
                  </a:moveTo>
                  <a:cubicBezTo>
                    <a:pt x="9890" y="120"/>
                    <a:pt x="118" y="12226"/>
                    <a:pt x="1" y="12370"/>
                  </a:cubicBezTo>
                  <a:lnTo>
                    <a:pt x="4313" y="17604"/>
                  </a:lnTo>
                  <a:cubicBezTo>
                    <a:pt x="4428" y="17744"/>
                    <a:pt x="4587" y="17809"/>
                    <a:pt x="4745" y="17809"/>
                  </a:cubicBezTo>
                  <a:cubicBezTo>
                    <a:pt x="4985" y="17809"/>
                    <a:pt x="5222" y="17659"/>
                    <a:pt x="5294" y="17390"/>
                  </a:cubicBezTo>
                  <a:lnTo>
                    <a:pt x="100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" name="Google Shape;5501;p73">
              <a:extLst>
                <a:ext uri="{FF2B5EF4-FFF2-40B4-BE49-F238E27FC236}">
                  <a16:creationId xmlns:a16="http://schemas.microsoft.com/office/drawing/2014/main" id="{E1C0C868-B8F9-4D48-9615-8D92832C9F9A}"/>
                </a:ext>
              </a:extLst>
            </p:cNvPr>
            <p:cNvSpPr/>
            <p:nvPr/>
          </p:nvSpPr>
          <p:spPr>
            <a:xfrm>
              <a:off x="3993575" y="1542825"/>
              <a:ext cx="245025" cy="242525"/>
            </a:xfrm>
            <a:custGeom>
              <a:avLst/>
              <a:gdLst/>
              <a:ahLst/>
              <a:cxnLst/>
              <a:rect l="l" t="t" r="r" b="b"/>
              <a:pathLst>
                <a:path w="9801" h="9701" extrusionOk="0">
                  <a:moveTo>
                    <a:pt x="9800" y="0"/>
                  </a:moveTo>
                  <a:lnTo>
                    <a:pt x="646" y="7399"/>
                  </a:lnTo>
                  <a:lnTo>
                    <a:pt x="125" y="8955"/>
                  </a:lnTo>
                  <a:cubicBezTo>
                    <a:pt x="1" y="9338"/>
                    <a:pt x="298" y="9700"/>
                    <a:pt x="659" y="9700"/>
                  </a:cubicBezTo>
                  <a:cubicBezTo>
                    <a:pt x="719" y="9700"/>
                    <a:pt x="780" y="9690"/>
                    <a:pt x="842" y="9669"/>
                  </a:cubicBezTo>
                  <a:lnTo>
                    <a:pt x="2398" y="9151"/>
                  </a:lnTo>
                  <a:lnTo>
                    <a:pt x="98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2684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F31F2-31A8-44C5-879F-059B210F2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686" y="93462"/>
            <a:ext cx="3858900" cy="521100"/>
          </a:xfrm>
        </p:spPr>
        <p:txBody>
          <a:bodyPr/>
          <a:lstStyle/>
          <a:p>
            <a:r>
              <a:rPr lang="es-CO" dirty="0"/>
              <a:t>Inicio del proyecto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90538" y="903288"/>
            <a:ext cx="8653462" cy="3886200"/>
          </a:xfrm>
        </p:spPr>
        <p:txBody>
          <a:bodyPr/>
          <a:lstStyle/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El inicio del proyecto está determinado por:</a:t>
            </a: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lphaU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Entrega de algoritmo de órdenes de acuerdo con la estrategia definida por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Swell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, para calcular estadísticas históricas de retorno/riesgo. 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371600" lvl="4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Entendimiento mutuo sobre definición de estrategia (19-02-2021 – reunión y correo electrónico)</a:t>
            </a:r>
          </a:p>
          <a:p>
            <a:pPr marL="1371600" lvl="4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Definición de caja (24-02-2021 – correo electrónico).</a:t>
            </a:r>
          </a:p>
          <a:p>
            <a:pPr marL="1371600" lvl="4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Definición de medidas de riesgo – retorno (24-02-2021 – correo electrónico).</a:t>
            </a:r>
          </a:p>
          <a:p>
            <a:pPr marL="1371600" lvl="4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lphaUcPeriod" startAt="2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La entrega a conformidad de las bases de datos necesarias para el análisis de las estrategias. La conformidad con las bases de datos la darán los consultores una vez revisadas: ETF TQQQ, ETF TNA, ETF FAZ, ETF SPXL, BTC, ETH.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371600" lvl="4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Entrega de bases de datos: cuatro de seis bases de datos recibidas a conformidad (19-02-2021 – reunión y correo electrónico) </a:t>
            </a:r>
          </a:p>
          <a:p>
            <a:pPr marL="1371600" lvl="4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Entrega de bases de datos: seis de seis bases de datos recibidas a conformidad (05-03-2021)</a:t>
            </a:r>
          </a:p>
          <a:p>
            <a:pPr marL="1371600" lvl="4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  <p:grpSp>
        <p:nvGrpSpPr>
          <p:cNvPr id="5" name="Google Shape;5496;p73">
            <a:extLst>
              <a:ext uri="{FF2B5EF4-FFF2-40B4-BE49-F238E27FC236}">
                <a16:creationId xmlns:a16="http://schemas.microsoft.com/office/drawing/2014/main" id="{5213AA92-4CBA-4DC3-A603-750A4AC99E20}"/>
              </a:ext>
            </a:extLst>
          </p:cNvPr>
          <p:cNvGrpSpPr>
            <a:grpSpLocks noChangeAspect="1"/>
          </p:cNvGrpSpPr>
          <p:nvPr/>
        </p:nvGrpSpPr>
        <p:grpSpPr>
          <a:xfrm>
            <a:off x="787081" y="2115486"/>
            <a:ext cx="648180" cy="640331"/>
            <a:chOff x="3858100" y="1435075"/>
            <a:chExt cx="487775" cy="481875"/>
          </a:xfrm>
          <a:solidFill>
            <a:srgbClr val="336699">
              <a:alpha val="60000"/>
            </a:srgbClr>
          </a:solidFill>
        </p:grpSpPr>
        <p:sp>
          <p:nvSpPr>
            <p:cNvPr id="6" name="Google Shape;5497;p73">
              <a:extLst>
                <a:ext uri="{FF2B5EF4-FFF2-40B4-BE49-F238E27FC236}">
                  <a16:creationId xmlns:a16="http://schemas.microsoft.com/office/drawing/2014/main" id="{B1DB86DC-C99D-415A-8228-F1CC4304BA56}"/>
                </a:ext>
              </a:extLst>
            </p:cNvPr>
            <p:cNvSpPr/>
            <p:nvPr/>
          </p:nvSpPr>
          <p:spPr>
            <a:xfrm>
              <a:off x="3858100" y="1868750"/>
              <a:ext cx="55575" cy="48200"/>
            </a:xfrm>
            <a:custGeom>
              <a:avLst/>
              <a:gdLst/>
              <a:ahLst/>
              <a:cxnLst/>
              <a:rect l="l" t="t" r="r" b="b"/>
              <a:pathLst>
                <a:path w="2223" h="1928" extrusionOk="0">
                  <a:moveTo>
                    <a:pt x="1600" y="0"/>
                  </a:moveTo>
                  <a:cubicBezTo>
                    <a:pt x="1460" y="0"/>
                    <a:pt x="1319" y="53"/>
                    <a:pt x="1211" y="158"/>
                  </a:cubicBezTo>
                  <a:lnTo>
                    <a:pt x="413" y="959"/>
                  </a:lnTo>
                  <a:cubicBezTo>
                    <a:pt x="0" y="1369"/>
                    <a:pt x="388" y="1927"/>
                    <a:pt x="825" y="1927"/>
                  </a:cubicBezTo>
                  <a:cubicBezTo>
                    <a:pt x="956" y="1927"/>
                    <a:pt x="1091" y="1877"/>
                    <a:pt x="1211" y="1757"/>
                  </a:cubicBezTo>
                  <a:lnTo>
                    <a:pt x="2009" y="959"/>
                  </a:lnTo>
                  <a:cubicBezTo>
                    <a:pt x="2222" y="736"/>
                    <a:pt x="2219" y="384"/>
                    <a:pt x="2000" y="167"/>
                  </a:cubicBezTo>
                  <a:cubicBezTo>
                    <a:pt x="1890" y="56"/>
                    <a:pt x="1745" y="0"/>
                    <a:pt x="16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" name="Google Shape;5498;p73">
              <a:extLst>
                <a:ext uri="{FF2B5EF4-FFF2-40B4-BE49-F238E27FC236}">
                  <a16:creationId xmlns:a16="http://schemas.microsoft.com/office/drawing/2014/main" id="{15B72BE7-6896-4FF2-BD2A-6E7754CF1B45}"/>
                </a:ext>
              </a:extLst>
            </p:cNvPr>
            <p:cNvSpPr/>
            <p:nvPr/>
          </p:nvSpPr>
          <p:spPr>
            <a:xfrm>
              <a:off x="3917950" y="1808500"/>
              <a:ext cx="60350" cy="48525"/>
            </a:xfrm>
            <a:custGeom>
              <a:avLst/>
              <a:gdLst/>
              <a:ahLst/>
              <a:cxnLst/>
              <a:rect l="l" t="t" r="r" b="b"/>
              <a:pathLst>
                <a:path w="2414" h="1941" extrusionOk="0">
                  <a:moveTo>
                    <a:pt x="1601" y="1"/>
                  </a:moveTo>
                  <a:cubicBezTo>
                    <a:pt x="1470" y="1"/>
                    <a:pt x="1333" y="52"/>
                    <a:pt x="1211" y="174"/>
                  </a:cubicBezTo>
                  <a:lnTo>
                    <a:pt x="413" y="972"/>
                  </a:lnTo>
                  <a:cubicBezTo>
                    <a:pt x="1" y="1384"/>
                    <a:pt x="388" y="1941"/>
                    <a:pt x="824" y="1941"/>
                  </a:cubicBezTo>
                  <a:cubicBezTo>
                    <a:pt x="955" y="1941"/>
                    <a:pt x="1091" y="1890"/>
                    <a:pt x="1211" y="1770"/>
                  </a:cubicBezTo>
                  <a:lnTo>
                    <a:pt x="2009" y="972"/>
                  </a:lnTo>
                  <a:cubicBezTo>
                    <a:pt x="2414" y="569"/>
                    <a:pt x="2037" y="1"/>
                    <a:pt x="16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" name="Google Shape;5499;p73">
              <a:extLst>
                <a:ext uri="{FF2B5EF4-FFF2-40B4-BE49-F238E27FC236}">
                  <a16:creationId xmlns:a16="http://schemas.microsoft.com/office/drawing/2014/main" id="{7C74A054-5269-4491-A657-3755C4096E64}"/>
                </a:ext>
              </a:extLst>
            </p:cNvPr>
            <p:cNvSpPr/>
            <p:nvPr/>
          </p:nvSpPr>
          <p:spPr>
            <a:xfrm>
              <a:off x="3876450" y="1435075"/>
              <a:ext cx="450375" cy="251250"/>
            </a:xfrm>
            <a:custGeom>
              <a:avLst/>
              <a:gdLst/>
              <a:ahLst/>
              <a:cxnLst/>
              <a:rect l="l" t="t" r="r" b="b"/>
              <a:pathLst>
                <a:path w="18015" h="10050" extrusionOk="0">
                  <a:moveTo>
                    <a:pt x="18014" y="1"/>
                  </a:moveTo>
                  <a:lnTo>
                    <a:pt x="561" y="4762"/>
                  </a:lnTo>
                  <a:cubicBezTo>
                    <a:pt x="121" y="4882"/>
                    <a:pt x="1" y="5448"/>
                    <a:pt x="350" y="5740"/>
                  </a:cubicBezTo>
                  <a:lnTo>
                    <a:pt x="5584" y="10049"/>
                  </a:lnTo>
                  <a:lnTo>
                    <a:pt x="180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" name="Google Shape;5500;p73">
              <a:extLst>
                <a:ext uri="{FF2B5EF4-FFF2-40B4-BE49-F238E27FC236}">
                  <a16:creationId xmlns:a16="http://schemas.microsoft.com/office/drawing/2014/main" id="{8B400D69-BDEC-40DE-AC3C-22CA5765F73C}"/>
                </a:ext>
              </a:extLst>
            </p:cNvPr>
            <p:cNvSpPr/>
            <p:nvPr/>
          </p:nvSpPr>
          <p:spPr>
            <a:xfrm>
              <a:off x="4094925" y="1456025"/>
              <a:ext cx="250950" cy="445250"/>
            </a:xfrm>
            <a:custGeom>
              <a:avLst/>
              <a:gdLst/>
              <a:ahLst/>
              <a:cxnLst/>
              <a:rect l="l" t="t" r="r" b="b"/>
              <a:pathLst>
                <a:path w="10038" h="17810" extrusionOk="0">
                  <a:moveTo>
                    <a:pt x="10037" y="0"/>
                  </a:moveTo>
                  <a:cubicBezTo>
                    <a:pt x="9890" y="120"/>
                    <a:pt x="118" y="12226"/>
                    <a:pt x="1" y="12370"/>
                  </a:cubicBezTo>
                  <a:lnTo>
                    <a:pt x="4313" y="17604"/>
                  </a:lnTo>
                  <a:cubicBezTo>
                    <a:pt x="4428" y="17744"/>
                    <a:pt x="4587" y="17809"/>
                    <a:pt x="4745" y="17809"/>
                  </a:cubicBezTo>
                  <a:cubicBezTo>
                    <a:pt x="4985" y="17809"/>
                    <a:pt x="5222" y="17659"/>
                    <a:pt x="5294" y="17390"/>
                  </a:cubicBezTo>
                  <a:lnTo>
                    <a:pt x="100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" name="Google Shape;5501;p73">
              <a:extLst>
                <a:ext uri="{FF2B5EF4-FFF2-40B4-BE49-F238E27FC236}">
                  <a16:creationId xmlns:a16="http://schemas.microsoft.com/office/drawing/2014/main" id="{E1C0C868-B8F9-4D48-9615-8D92832C9F9A}"/>
                </a:ext>
              </a:extLst>
            </p:cNvPr>
            <p:cNvSpPr/>
            <p:nvPr/>
          </p:nvSpPr>
          <p:spPr>
            <a:xfrm>
              <a:off x="3993575" y="1542825"/>
              <a:ext cx="245025" cy="242525"/>
            </a:xfrm>
            <a:custGeom>
              <a:avLst/>
              <a:gdLst/>
              <a:ahLst/>
              <a:cxnLst/>
              <a:rect l="l" t="t" r="r" b="b"/>
              <a:pathLst>
                <a:path w="9801" h="9701" extrusionOk="0">
                  <a:moveTo>
                    <a:pt x="9800" y="0"/>
                  </a:moveTo>
                  <a:lnTo>
                    <a:pt x="646" y="7399"/>
                  </a:lnTo>
                  <a:lnTo>
                    <a:pt x="125" y="8955"/>
                  </a:lnTo>
                  <a:cubicBezTo>
                    <a:pt x="1" y="9338"/>
                    <a:pt x="298" y="9700"/>
                    <a:pt x="659" y="9700"/>
                  </a:cubicBezTo>
                  <a:cubicBezTo>
                    <a:pt x="719" y="9700"/>
                    <a:pt x="780" y="9690"/>
                    <a:pt x="842" y="9669"/>
                  </a:cubicBezTo>
                  <a:lnTo>
                    <a:pt x="2398" y="9151"/>
                  </a:lnTo>
                  <a:lnTo>
                    <a:pt x="98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" name="Google Shape;5496;p73">
            <a:extLst>
              <a:ext uri="{FF2B5EF4-FFF2-40B4-BE49-F238E27FC236}">
                <a16:creationId xmlns:a16="http://schemas.microsoft.com/office/drawing/2014/main" id="{9AA3F3A1-6915-43BA-A382-202172FC22B8}"/>
              </a:ext>
            </a:extLst>
          </p:cNvPr>
          <p:cNvGrpSpPr>
            <a:grpSpLocks noChangeAspect="1"/>
          </p:cNvGrpSpPr>
          <p:nvPr/>
        </p:nvGrpSpPr>
        <p:grpSpPr>
          <a:xfrm>
            <a:off x="789013" y="4073531"/>
            <a:ext cx="648180" cy="640331"/>
            <a:chOff x="3858100" y="1435075"/>
            <a:chExt cx="487775" cy="481875"/>
          </a:xfrm>
          <a:solidFill>
            <a:srgbClr val="336699">
              <a:alpha val="60000"/>
            </a:srgbClr>
          </a:solidFill>
        </p:grpSpPr>
        <p:sp>
          <p:nvSpPr>
            <p:cNvPr id="12" name="Google Shape;5497;p73">
              <a:extLst>
                <a:ext uri="{FF2B5EF4-FFF2-40B4-BE49-F238E27FC236}">
                  <a16:creationId xmlns:a16="http://schemas.microsoft.com/office/drawing/2014/main" id="{7935E8E6-42F1-4288-8B17-03BB26B356FD}"/>
                </a:ext>
              </a:extLst>
            </p:cNvPr>
            <p:cNvSpPr/>
            <p:nvPr/>
          </p:nvSpPr>
          <p:spPr>
            <a:xfrm>
              <a:off x="3858100" y="1868750"/>
              <a:ext cx="55575" cy="48200"/>
            </a:xfrm>
            <a:custGeom>
              <a:avLst/>
              <a:gdLst/>
              <a:ahLst/>
              <a:cxnLst/>
              <a:rect l="l" t="t" r="r" b="b"/>
              <a:pathLst>
                <a:path w="2223" h="1928" extrusionOk="0">
                  <a:moveTo>
                    <a:pt x="1600" y="0"/>
                  </a:moveTo>
                  <a:cubicBezTo>
                    <a:pt x="1460" y="0"/>
                    <a:pt x="1319" y="53"/>
                    <a:pt x="1211" y="158"/>
                  </a:cubicBezTo>
                  <a:lnTo>
                    <a:pt x="413" y="959"/>
                  </a:lnTo>
                  <a:cubicBezTo>
                    <a:pt x="0" y="1369"/>
                    <a:pt x="388" y="1927"/>
                    <a:pt x="825" y="1927"/>
                  </a:cubicBezTo>
                  <a:cubicBezTo>
                    <a:pt x="956" y="1927"/>
                    <a:pt x="1091" y="1877"/>
                    <a:pt x="1211" y="1757"/>
                  </a:cubicBezTo>
                  <a:lnTo>
                    <a:pt x="2009" y="959"/>
                  </a:lnTo>
                  <a:cubicBezTo>
                    <a:pt x="2222" y="736"/>
                    <a:pt x="2219" y="384"/>
                    <a:pt x="2000" y="167"/>
                  </a:cubicBezTo>
                  <a:cubicBezTo>
                    <a:pt x="1890" y="56"/>
                    <a:pt x="1745" y="0"/>
                    <a:pt x="16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" name="Google Shape;5498;p73">
              <a:extLst>
                <a:ext uri="{FF2B5EF4-FFF2-40B4-BE49-F238E27FC236}">
                  <a16:creationId xmlns:a16="http://schemas.microsoft.com/office/drawing/2014/main" id="{9A2F37E8-F9EB-46C5-B954-AF9D45B2BF01}"/>
                </a:ext>
              </a:extLst>
            </p:cNvPr>
            <p:cNvSpPr/>
            <p:nvPr/>
          </p:nvSpPr>
          <p:spPr>
            <a:xfrm>
              <a:off x="3917950" y="1808500"/>
              <a:ext cx="60350" cy="48525"/>
            </a:xfrm>
            <a:custGeom>
              <a:avLst/>
              <a:gdLst/>
              <a:ahLst/>
              <a:cxnLst/>
              <a:rect l="l" t="t" r="r" b="b"/>
              <a:pathLst>
                <a:path w="2414" h="1941" extrusionOk="0">
                  <a:moveTo>
                    <a:pt x="1601" y="1"/>
                  </a:moveTo>
                  <a:cubicBezTo>
                    <a:pt x="1470" y="1"/>
                    <a:pt x="1333" y="52"/>
                    <a:pt x="1211" y="174"/>
                  </a:cubicBezTo>
                  <a:lnTo>
                    <a:pt x="413" y="972"/>
                  </a:lnTo>
                  <a:cubicBezTo>
                    <a:pt x="1" y="1384"/>
                    <a:pt x="388" y="1941"/>
                    <a:pt x="824" y="1941"/>
                  </a:cubicBezTo>
                  <a:cubicBezTo>
                    <a:pt x="955" y="1941"/>
                    <a:pt x="1091" y="1890"/>
                    <a:pt x="1211" y="1770"/>
                  </a:cubicBezTo>
                  <a:lnTo>
                    <a:pt x="2009" y="972"/>
                  </a:lnTo>
                  <a:cubicBezTo>
                    <a:pt x="2414" y="569"/>
                    <a:pt x="2037" y="1"/>
                    <a:pt x="16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" name="Google Shape;5499;p73">
              <a:extLst>
                <a:ext uri="{FF2B5EF4-FFF2-40B4-BE49-F238E27FC236}">
                  <a16:creationId xmlns:a16="http://schemas.microsoft.com/office/drawing/2014/main" id="{B6DD7398-72C6-490C-9B2F-34A36B8701E4}"/>
                </a:ext>
              </a:extLst>
            </p:cNvPr>
            <p:cNvSpPr/>
            <p:nvPr/>
          </p:nvSpPr>
          <p:spPr>
            <a:xfrm>
              <a:off x="3876450" y="1435075"/>
              <a:ext cx="450375" cy="251250"/>
            </a:xfrm>
            <a:custGeom>
              <a:avLst/>
              <a:gdLst/>
              <a:ahLst/>
              <a:cxnLst/>
              <a:rect l="l" t="t" r="r" b="b"/>
              <a:pathLst>
                <a:path w="18015" h="10050" extrusionOk="0">
                  <a:moveTo>
                    <a:pt x="18014" y="1"/>
                  </a:moveTo>
                  <a:lnTo>
                    <a:pt x="561" y="4762"/>
                  </a:lnTo>
                  <a:cubicBezTo>
                    <a:pt x="121" y="4882"/>
                    <a:pt x="1" y="5448"/>
                    <a:pt x="350" y="5740"/>
                  </a:cubicBezTo>
                  <a:lnTo>
                    <a:pt x="5584" y="10049"/>
                  </a:lnTo>
                  <a:lnTo>
                    <a:pt x="180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" name="Google Shape;5500;p73">
              <a:extLst>
                <a:ext uri="{FF2B5EF4-FFF2-40B4-BE49-F238E27FC236}">
                  <a16:creationId xmlns:a16="http://schemas.microsoft.com/office/drawing/2014/main" id="{28B8F595-6301-4775-9B8E-7A045F7CC24A}"/>
                </a:ext>
              </a:extLst>
            </p:cNvPr>
            <p:cNvSpPr/>
            <p:nvPr/>
          </p:nvSpPr>
          <p:spPr>
            <a:xfrm>
              <a:off x="4094925" y="1456025"/>
              <a:ext cx="250950" cy="445250"/>
            </a:xfrm>
            <a:custGeom>
              <a:avLst/>
              <a:gdLst/>
              <a:ahLst/>
              <a:cxnLst/>
              <a:rect l="l" t="t" r="r" b="b"/>
              <a:pathLst>
                <a:path w="10038" h="17810" extrusionOk="0">
                  <a:moveTo>
                    <a:pt x="10037" y="0"/>
                  </a:moveTo>
                  <a:cubicBezTo>
                    <a:pt x="9890" y="120"/>
                    <a:pt x="118" y="12226"/>
                    <a:pt x="1" y="12370"/>
                  </a:cubicBezTo>
                  <a:lnTo>
                    <a:pt x="4313" y="17604"/>
                  </a:lnTo>
                  <a:cubicBezTo>
                    <a:pt x="4428" y="17744"/>
                    <a:pt x="4587" y="17809"/>
                    <a:pt x="4745" y="17809"/>
                  </a:cubicBezTo>
                  <a:cubicBezTo>
                    <a:pt x="4985" y="17809"/>
                    <a:pt x="5222" y="17659"/>
                    <a:pt x="5294" y="17390"/>
                  </a:cubicBezTo>
                  <a:lnTo>
                    <a:pt x="100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" name="Google Shape;5501;p73">
              <a:extLst>
                <a:ext uri="{FF2B5EF4-FFF2-40B4-BE49-F238E27FC236}">
                  <a16:creationId xmlns:a16="http://schemas.microsoft.com/office/drawing/2014/main" id="{55D56B62-9869-4725-83C2-1769B46E3FC6}"/>
                </a:ext>
              </a:extLst>
            </p:cNvPr>
            <p:cNvSpPr/>
            <p:nvPr/>
          </p:nvSpPr>
          <p:spPr>
            <a:xfrm>
              <a:off x="3993575" y="1542825"/>
              <a:ext cx="245025" cy="242525"/>
            </a:xfrm>
            <a:custGeom>
              <a:avLst/>
              <a:gdLst/>
              <a:ahLst/>
              <a:cxnLst/>
              <a:rect l="l" t="t" r="r" b="b"/>
              <a:pathLst>
                <a:path w="9801" h="9701" extrusionOk="0">
                  <a:moveTo>
                    <a:pt x="9800" y="0"/>
                  </a:moveTo>
                  <a:lnTo>
                    <a:pt x="646" y="7399"/>
                  </a:lnTo>
                  <a:lnTo>
                    <a:pt x="125" y="8955"/>
                  </a:lnTo>
                  <a:cubicBezTo>
                    <a:pt x="1" y="9338"/>
                    <a:pt x="298" y="9700"/>
                    <a:pt x="659" y="9700"/>
                  </a:cubicBezTo>
                  <a:cubicBezTo>
                    <a:pt x="719" y="9700"/>
                    <a:pt x="780" y="9690"/>
                    <a:pt x="842" y="9669"/>
                  </a:cubicBezTo>
                  <a:lnTo>
                    <a:pt x="2398" y="9151"/>
                  </a:lnTo>
                  <a:lnTo>
                    <a:pt x="98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7120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38897" y="119606"/>
            <a:ext cx="8841816" cy="4925360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b="1" dirty="0">
                <a:solidFill>
                  <a:schemeClr val="tx1">
                    <a:lumMod val="75000"/>
                  </a:schemeClr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Entrega de algoritmo de órdenes: Procedimiento para cálculo de fractales y señal </a:t>
            </a:r>
            <a:r>
              <a:rPr lang="es-MX" b="1" dirty="0" err="1">
                <a:solidFill>
                  <a:schemeClr val="tx1">
                    <a:lumMod val="75000"/>
                  </a:schemeClr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intradiaria</a:t>
            </a:r>
            <a:r>
              <a:rPr lang="es-MX" b="1" dirty="0">
                <a:solidFill>
                  <a:schemeClr val="tx1">
                    <a:lumMod val="75000"/>
                  </a:schemeClr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final</a:t>
            </a:r>
          </a:p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endParaRPr lang="es-MX" sz="10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50000"/>
              </a:lnSpc>
              <a:buClr>
                <a:srgbClr val="677480"/>
              </a:buClr>
              <a:buSzPts val="1100"/>
              <a:defRPr/>
            </a:pP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Resumen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 fractal </a:t>
            </a: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intradiario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(FI), </a:t>
            </a: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diario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(FD) e </a:t>
            </a: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intradiario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 </a:t>
            </a: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referencia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(FIR)</a:t>
            </a:r>
          </a:p>
          <a:p>
            <a:pPr>
              <a:lnSpc>
                <a:spcPct val="15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285750" indent="-285750"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n-US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 no hay FI o FD (FI o FD no es </a:t>
            </a:r>
            <a:r>
              <a:rPr lang="en-US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ni</a:t>
            </a:r>
            <a:r>
              <a:rPr lang="en-US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BUY </a:t>
            </a:r>
            <a:r>
              <a:rPr lang="en-US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ni</a:t>
            </a:r>
            <a:r>
              <a:rPr lang="en-US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SELL), </a:t>
            </a:r>
            <a:r>
              <a:rPr lang="en-US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entonces</a:t>
            </a:r>
            <a:r>
              <a:rPr lang="en-US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 se </a:t>
            </a:r>
            <a:r>
              <a:rPr lang="en-US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asigna</a:t>
            </a:r>
            <a:r>
              <a:rPr lang="en-US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el valor anterior de FI o FD. </a:t>
            </a:r>
          </a:p>
          <a:p>
            <a:pPr marL="285750" indent="-285750"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n-US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FIRX </a:t>
            </a:r>
            <a:r>
              <a:rPr lang="en-US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corresponde</a:t>
            </a:r>
            <a:r>
              <a:rPr lang="en-US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a un fractal </a:t>
            </a:r>
            <a:r>
              <a:rPr lang="en-US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calculado</a:t>
            </a:r>
            <a:r>
              <a:rPr lang="en-US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con </a:t>
            </a:r>
            <a:r>
              <a:rPr lang="en-US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frecuencia</a:t>
            </a:r>
            <a:r>
              <a:rPr lang="en-US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intradiaria</a:t>
            </a:r>
            <a:r>
              <a:rPr lang="en-US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pero</a:t>
            </a:r>
            <a:r>
              <a:rPr lang="en-US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con base </a:t>
            </a:r>
            <a:r>
              <a:rPr lang="en-US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</a:t>
            </a:r>
            <a:r>
              <a:rPr lang="en-US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una </a:t>
            </a:r>
            <a:r>
              <a:rPr lang="en-US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ventana</a:t>
            </a:r>
            <a:r>
              <a:rPr lang="en-US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móvil</a:t>
            </a:r>
            <a:r>
              <a:rPr lang="en-US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diaria</a:t>
            </a:r>
            <a:r>
              <a:rPr lang="en-US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.</a:t>
            </a:r>
          </a:p>
          <a:p>
            <a:pPr marL="285750" indent="-285750"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n-US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 no hay FIR, (FIR no es </a:t>
            </a:r>
            <a:r>
              <a:rPr lang="en-US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ni</a:t>
            </a:r>
            <a:r>
              <a:rPr lang="en-US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BUY </a:t>
            </a:r>
            <a:r>
              <a:rPr lang="en-US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ni</a:t>
            </a:r>
            <a:r>
              <a:rPr lang="en-US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SELL), </a:t>
            </a:r>
            <a:r>
              <a:rPr lang="en-US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entonces</a:t>
            </a:r>
            <a:r>
              <a:rPr lang="en-US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 se </a:t>
            </a:r>
            <a:r>
              <a:rPr lang="en-US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asigna</a:t>
            </a:r>
            <a:r>
              <a:rPr lang="en-US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el valor anterior de FD.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5D5BA6A-0DB7-45C8-91D0-86E4FC767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538457"/>
              </p:ext>
            </p:extLst>
          </p:nvPr>
        </p:nvGraphicFramePr>
        <p:xfrm>
          <a:off x="41805" y="1344922"/>
          <a:ext cx="9036000" cy="2651760"/>
        </p:xfrm>
        <a:graphic>
          <a:graphicData uri="http://schemas.openxmlformats.org/drawingml/2006/table">
            <a:tbl>
              <a:tblPr firstRow="1" bandRow="1">
                <a:tableStyleId>{26726A9D-E0CB-4EF1-A61A-D68CCAF3E86F}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3707398666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4293839784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614306687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425488239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79245665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23960507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3789483854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94677431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165103518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704840816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345930781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84665366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5560812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Estrategia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Variable compra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Criterio compra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Función</a:t>
                      </a:r>
                    </a:p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compra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Ref. compra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Señal compra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Variable venta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Criterio venta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Función venta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Ref. venta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Señal venta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Periodo inicio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Periodo fin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85737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 sz="900" noProof="0" dirty="0">
                          <a:latin typeface="Montserrat Medium" panose="020B0604020202020204" charset="0"/>
                        </a:rPr>
                        <a:t>FIRX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 err="1">
                          <a:latin typeface="Montserrat Medium" panose="020B0604020202020204" charset="0"/>
                        </a:rPr>
                        <a:t>max</a:t>
                      </a:r>
                      <a:endParaRPr lang="es-CO" sz="90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FDX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FDX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260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 sz="900" noProof="0" dirty="0">
                          <a:latin typeface="Montserrat Medium" panose="020B0604020202020204" charset="0"/>
                        </a:rPr>
                        <a:t>FI1 – FD1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 err="1">
                          <a:latin typeface="Montserrat Medium" panose="020B0604020202020204" charset="0"/>
                        </a:rPr>
                        <a:t>max</a:t>
                      </a:r>
                      <a:endParaRPr lang="es-CO" sz="90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399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FI2 – FD2</a:t>
                      </a:r>
                      <a:endParaRPr lang="es-CO" sz="90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 err="1">
                          <a:latin typeface="Montserrat Medium" panose="020B0604020202020204" charset="0"/>
                        </a:rPr>
                        <a:t>max</a:t>
                      </a:r>
                      <a:endParaRPr lang="es-CO" sz="90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900" noProof="0" dirty="0">
                          <a:latin typeface="Montserrat Medium" panose="020B0604020202020204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900" noProof="0" dirty="0">
                          <a:latin typeface="Montserrat Medium" panose="020B0604020202020204" charset="0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516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FI3 – FD3</a:t>
                      </a:r>
                      <a:endParaRPr lang="es-CO" sz="900" b="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 err="1">
                          <a:latin typeface="Montserrat Medium" panose="020B0604020202020204" charset="0"/>
                        </a:rPr>
                        <a:t>max</a:t>
                      </a:r>
                      <a:endParaRPr lang="es-CO" sz="900" b="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529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FI4 – FD4</a:t>
                      </a:r>
                      <a:endParaRPr lang="es-CO" sz="900" b="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 err="1">
                          <a:latin typeface="Montserrat Medium" panose="020B0604020202020204" charset="0"/>
                        </a:rPr>
                        <a:t>max</a:t>
                      </a:r>
                      <a:endParaRPr lang="es-CO" sz="900" b="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CO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HIGH</a:t>
                      </a:r>
                      <a:endParaRPr kumimoji="0" lang="es-CO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ontserrat Medium" panose="020B060402020202020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>
                          <a:latin typeface="Montserrat Medium" panose="020B0604020202020204" charset="0"/>
                        </a:rPr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443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FI5 – FD5</a:t>
                      </a:r>
                      <a:endParaRPr lang="es-CO" sz="900" b="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 err="1">
                          <a:latin typeface="Montserrat Medium" panose="020B0604020202020204" charset="0"/>
                        </a:rPr>
                        <a:t>max</a:t>
                      </a:r>
                      <a:endParaRPr lang="es-CO" sz="900" b="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2392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FI5 – FD6</a:t>
                      </a:r>
                      <a:endParaRPr lang="es-CO" sz="900" b="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 err="1">
                          <a:latin typeface="Montserrat Medium" panose="020B0604020202020204" charset="0"/>
                        </a:rPr>
                        <a:t>max</a:t>
                      </a:r>
                      <a:endParaRPr lang="es-CO" sz="900" b="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0076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FI7 – FD7</a:t>
                      </a:r>
                      <a:endParaRPr lang="es-CO" sz="900" b="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 err="1">
                          <a:latin typeface="Montserrat Medium" panose="020B0604020202020204" charset="0"/>
                        </a:rPr>
                        <a:t>max</a:t>
                      </a:r>
                      <a:endParaRPr lang="es-CO" sz="900" b="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690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FI8 – FD8</a:t>
                      </a:r>
                      <a:endParaRPr lang="es-CO" sz="90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 err="1">
                          <a:latin typeface="Montserrat Medium" panose="020B0604020202020204" charset="0"/>
                        </a:rPr>
                        <a:t>max</a:t>
                      </a:r>
                      <a:endParaRPr lang="es-CO" sz="90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004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FI9 – FD9</a:t>
                      </a:r>
                      <a:endParaRPr lang="es-CO" sz="90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 err="1">
                          <a:latin typeface="Montserrat Medium" panose="020B0604020202020204" charset="0"/>
                        </a:rPr>
                        <a:t>max</a:t>
                      </a:r>
                      <a:endParaRPr lang="es-CO" sz="90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450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109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F31F2-31A8-44C5-879F-059B210F2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684" y="93462"/>
            <a:ext cx="7979364" cy="521100"/>
          </a:xfrm>
        </p:spPr>
        <p:txBody>
          <a:bodyPr/>
          <a:lstStyle/>
          <a:p>
            <a:r>
              <a:rPr lang="es-MX" dirty="0"/>
              <a:t>Entrega de las bases de datos</a:t>
            </a:r>
            <a:endParaRPr lang="es-CO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2D0E78F0-1912-4152-8C0A-110035FD2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936150"/>
              </p:ext>
            </p:extLst>
          </p:nvPr>
        </p:nvGraphicFramePr>
        <p:xfrm>
          <a:off x="135622" y="1192273"/>
          <a:ext cx="8905288" cy="2020240"/>
        </p:xfrm>
        <a:graphic>
          <a:graphicData uri="http://schemas.openxmlformats.org/drawingml/2006/table">
            <a:tbl>
              <a:tblPr>
                <a:tableStyleId>{26726A9D-E0CB-4EF1-A61A-D68CCAF3E86F}</a:tableStyleId>
              </a:tblPr>
              <a:tblGrid>
                <a:gridCol w="658572">
                  <a:extLst>
                    <a:ext uri="{9D8B030D-6E8A-4147-A177-3AD203B41FA5}">
                      <a16:colId xmlns:a16="http://schemas.microsoft.com/office/drawing/2014/main" val="389594336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40848638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778043184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4118594412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91795664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900609914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375260679"/>
                    </a:ext>
                  </a:extLst>
                </a:gridCol>
                <a:gridCol w="757358">
                  <a:extLst>
                    <a:ext uri="{9D8B030D-6E8A-4147-A177-3AD203B41FA5}">
                      <a16:colId xmlns:a16="http://schemas.microsoft.com/office/drawing/2014/main" val="11270884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04387531"/>
                    </a:ext>
                  </a:extLst>
                </a:gridCol>
                <a:gridCol w="757358">
                  <a:extLst>
                    <a:ext uri="{9D8B030D-6E8A-4147-A177-3AD203B41FA5}">
                      <a16:colId xmlns:a16="http://schemas.microsoft.com/office/drawing/2014/main" val="124640297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04494131"/>
                    </a:ext>
                  </a:extLst>
                </a:gridCol>
              </a:tblGrid>
              <a:tr h="6597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b="1" u="none" strike="noStrike" dirty="0">
                          <a:effectLst/>
                          <a:latin typeface="Montserrat Medium" panose="020B0604020202020204" charset="0"/>
                        </a:rPr>
                        <a:t>ETF</a:t>
                      </a:r>
                      <a:endParaRPr lang="es-CO" sz="1000" b="1" i="0" u="none" strike="noStrike" dirty="0">
                        <a:solidFill>
                          <a:srgbClr val="67748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b="1" u="none" strike="noStrike" dirty="0">
                          <a:effectLst/>
                          <a:latin typeface="Montserrat Medium" panose="020B0604020202020204" charset="0"/>
                        </a:rPr>
                        <a:t>Proveedor</a:t>
                      </a:r>
                      <a:endParaRPr lang="es-CO" sz="1000" b="1" i="0" u="none" strike="noStrike" dirty="0">
                        <a:solidFill>
                          <a:srgbClr val="67748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b="1" u="none" strike="noStrike" dirty="0">
                          <a:effectLst/>
                          <a:latin typeface="Montserrat Medium" panose="020B0604020202020204" charset="0"/>
                        </a:rPr>
                        <a:t>Apalancamiento</a:t>
                      </a:r>
                      <a:endParaRPr lang="es-CO" sz="1000" b="1" i="0" u="none" strike="noStrike" dirty="0">
                        <a:solidFill>
                          <a:srgbClr val="67748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b="1" u="none" strike="noStrike" dirty="0">
                          <a:effectLst/>
                          <a:latin typeface="Montserrat Medium" panose="020B0604020202020204" charset="0"/>
                        </a:rPr>
                        <a:t>Temporalidad </a:t>
                      </a:r>
                      <a:br>
                        <a:rPr lang="es-CO" sz="1000" b="1" u="none" strike="noStrike" dirty="0">
                          <a:effectLst/>
                          <a:latin typeface="Montserrat Medium" panose="020B0604020202020204" charset="0"/>
                        </a:rPr>
                      </a:br>
                      <a:r>
                        <a:rPr lang="es-CO" sz="1000" b="1" u="none" strike="noStrike" dirty="0">
                          <a:effectLst/>
                          <a:latin typeface="Montserrat Medium" panose="020B0604020202020204" charset="0"/>
                        </a:rPr>
                        <a:t>de retorno objetivo</a:t>
                      </a:r>
                      <a:endParaRPr lang="es-CO" sz="1000" b="1" i="0" u="none" strike="noStrike" dirty="0">
                        <a:solidFill>
                          <a:srgbClr val="67748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b="1" u="none" strike="noStrike" dirty="0">
                          <a:effectLst/>
                          <a:latin typeface="Montserrat Medium" panose="020B0604020202020204" charset="0"/>
                        </a:rPr>
                        <a:t>Dirección retorno objetivo</a:t>
                      </a:r>
                      <a:endParaRPr lang="es-CO" sz="1000" b="1" i="0" u="none" strike="noStrike" dirty="0">
                        <a:solidFill>
                          <a:srgbClr val="67748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b="1" u="none" strike="noStrike" dirty="0">
                          <a:effectLst/>
                          <a:latin typeface="Montserrat Medium" panose="020B0604020202020204" charset="0"/>
                        </a:rPr>
                        <a:t>Índice de referencia</a:t>
                      </a:r>
                      <a:endParaRPr lang="es-CO" sz="1000" b="1" i="0" u="none" strike="noStrike" dirty="0">
                        <a:solidFill>
                          <a:srgbClr val="67748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s-CO" sz="1000" b="1" u="none" strike="noStrike" dirty="0">
                          <a:effectLst/>
                          <a:latin typeface="Montserrat Medium" panose="020B0604020202020204" charset="0"/>
                        </a:rPr>
                        <a:t>Fecha inicial</a:t>
                      </a:r>
                      <a:endParaRPr lang="es-CO" sz="1000" b="1" i="0" u="none" strike="noStrike" dirty="0">
                        <a:solidFill>
                          <a:srgbClr val="67748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s-CO" sz="1000" b="1" u="none" strike="noStrike" dirty="0">
                          <a:effectLst/>
                          <a:latin typeface="Montserrat Medium" panose="020B0604020202020204" charset="0"/>
                        </a:rPr>
                        <a:t>Fecha final</a:t>
                      </a:r>
                      <a:endParaRPr lang="es-CO" sz="1000" b="1" i="0" u="none" strike="noStrike" dirty="0">
                        <a:solidFill>
                          <a:srgbClr val="67748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b="1" u="none" strike="noStrike" dirty="0">
                          <a:effectLst/>
                          <a:latin typeface="Montserrat Medium" panose="020B0604020202020204" charset="0"/>
                        </a:rPr>
                        <a:t>Franja horaria permitida para negociar</a:t>
                      </a:r>
                      <a:endParaRPr lang="es-CO" sz="1000" b="1" i="0" u="none" strike="noStrike" dirty="0">
                        <a:solidFill>
                          <a:srgbClr val="67748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extLst>
                  <a:ext uri="{0D108BD9-81ED-4DB2-BD59-A6C34878D82A}">
                    <a16:rowId xmlns:a16="http://schemas.microsoft.com/office/drawing/2014/main" val="1819951238"/>
                  </a:ext>
                </a:extLst>
              </a:tr>
              <a:tr h="2199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TQQQ</a:t>
                      </a:r>
                      <a:endParaRPr lang="es-CO" sz="10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ProShares</a:t>
                      </a:r>
                      <a:endParaRPr lang="es-CO" sz="10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3X</a:t>
                      </a:r>
                      <a:endParaRPr lang="es-CO" sz="1000" b="0" i="0" u="none" strike="noStrike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Diario</a:t>
                      </a:r>
                      <a:endParaRPr lang="es-CO" sz="1000" b="0" i="0" u="none" strike="noStrike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Bull</a:t>
                      </a:r>
                      <a:endParaRPr lang="es-CO" sz="1000" b="0" i="0" u="none" strike="noStrike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Nasdaq 100</a:t>
                      </a:r>
                      <a:endParaRPr lang="es-CO" sz="1000" b="0" i="0" u="none" strike="noStrike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04/01/2016</a:t>
                      </a:r>
                      <a:endParaRPr lang="es-CO" sz="1000" b="0" i="0" u="none" strike="noStrike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4:00:00 a. m.</a:t>
                      </a:r>
                      <a:endParaRPr lang="es-CO" sz="1000" b="0" i="0" u="none" strike="noStrike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26/02/2021</a:t>
                      </a:r>
                      <a:endParaRPr lang="es-CO" sz="10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7:30:00 p. m.</a:t>
                      </a:r>
                      <a:endParaRPr lang="es-CO" sz="10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Open </a:t>
                      </a:r>
                      <a:r>
                        <a:rPr lang="es-CO" sz="1000" u="none" strike="noStrike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Market</a:t>
                      </a:r>
                      <a:r>
                        <a:rPr lang="es-CO" sz="10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 -3 FH</a:t>
                      </a:r>
                      <a:endParaRPr lang="es-CO" sz="10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extLst>
                  <a:ext uri="{0D108BD9-81ED-4DB2-BD59-A6C34878D82A}">
                    <a16:rowId xmlns:a16="http://schemas.microsoft.com/office/drawing/2014/main" val="5682736"/>
                  </a:ext>
                </a:extLst>
              </a:tr>
              <a:tr h="2199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TNA</a:t>
                      </a:r>
                      <a:endParaRPr lang="es-CO" sz="10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Direxion</a:t>
                      </a:r>
                      <a:endParaRPr lang="es-CO" sz="10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3X</a:t>
                      </a:r>
                      <a:endParaRPr lang="es-CO" sz="1000" b="0" i="0" u="none" strike="noStrike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Diario</a:t>
                      </a:r>
                      <a:endParaRPr lang="es-CO" sz="1000" b="0" i="0" u="none" strike="noStrike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Bull</a:t>
                      </a:r>
                      <a:endParaRPr lang="es-CO" sz="1000" b="0" i="0" u="none" strike="noStrike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Russell 2000</a:t>
                      </a:r>
                      <a:endParaRPr lang="es-CO" sz="1000" b="0" i="0" u="none" strike="noStrike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02/01/2014</a:t>
                      </a:r>
                      <a:endParaRPr lang="es-CO" sz="1000" b="0" i="0" u="none" strike="noStrike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6:00:00 a. m.</a:t>
                      </a:r>
                      <a:endParaRPr lang="es-CO" sz="1000" b="0" i="0" u="none" strike="noStrike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26/02/2021</a:t>
                      </a:r>
                      <a:endParaRPr lang="es-CO" sz="1000" b="0" i="0" u="none" strike="noStrike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7:30:00 p. m.</a:t>
                      </a:r>
                      <a:endParaRPr lang="es-CO" sz="10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Open </a:t>
                      </a:r>
                      <a:r>
                        <a:rPr lang="es-CO" sz="1000" u="none" strike="noStrike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Market</a:t>
                      </a:r>
                      <a:r>
                        <a:rPr lang="es-CO" sz="10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 -3 FH</a:t>
                      </a:r>
                      <a:endParaRPr lang="es-CO" sz="10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extLst>
                  <a:ext uri="{0D108BD9-81ED-4DB2-BD59-A6C34878D82A}">
                    <a16:rowId xmlns:a16="http://schemas.microsoft.com/office/drawing/2014/main" val="1093270522"/>
                  </a:ext>
                </a:extLst>
              </a:tr>
              <a:tr h="2199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FAZ</a:t>
                      </a:r>
                      <a:endParaRPr lang="es-CO" sz="10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Direxion</a:t>
                      </a:r>
                      <a:endParaRPr lang="es-CO" sz="1000" b="0" i="0" u="none" strike="noStrike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3X</a:t>
                      </a:r>
                      <a:endParaRPr lang="es-CO" sz="1000" b="0" i="0" u="none" strike="noStrike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Diario</a:t>
                      </a:r>
                      <a:endParaRPr lang="es-CO" sz="1000" b="0" i="0" u="none" strike="noStrike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Bear</a:t>
                      </a:r>
                      <a:endParaRPr lang="es-CO" sz="1000" b="0" i="0" u="none" strike="noStrike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Russell 1000</a:t>
                      </a:r>
                      <a:endParaRPr lang="es-CO" sz="1000" b="0" i="0" u="none" strike="noStrike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15/01/2015</a:t>
                      </a:r>
                      <a:endParaRPr lang="es-CO" sz="1000" b="0" i="0" u="none" strike="noStrike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7:00:00 a. m.</a:t>
                      </a:r>
                      <a:endParaRPr lang="es-CO" sz="1000" b="0" i="0" u="none" strike="noStrike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12/02/2021</a:t>
                      </a:r>
                      <a:endParaRPr lang="es-CO" sz="1000" b="0" i="0" u="none" strike="noStrike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7:30:00 p. m.</a:t>
                      </a:r>
                      <a:endParaRPr lang="es-CO" sz="1000" b="0" i="0" u="none" strike="noStrike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Open </a:t>
                      </a:r>
                      <a:r>
                        <a:rPr lang="es-CO" sz="1000" u="none" strike="noStrike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Market</a:t>
                      </a:r>
                      <a:r>
                        <a:rPr lang="es-CO" sz="10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 -3 FH</a:t>
                      </a:r>
                      <a:endParaRPr lang="es-CO" sz="10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extLst>
                  <a:ext uri="{0D108BD9-81ED-4DB2-BD59-A6C34878D82A}">
                    <a16:rowId xmlns:a16="http://schemas.microsoft.com/office/drawing/2014/main" val="1452748577"/>
                  </a:ext>
                </a:extLst>
              </a:tr>
              <a:tr h="2199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SPXL</a:t>
                      </a:r>
                      <a:endParaRPr lang="es-CO" sz="10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Direxion</a:t>
                      </a:r>
                      <a:endParaRPr lang="es-CO" sz="10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3X</a:t>
                      </a:r>
                      <a:endParaRPr lang="es-CO" sz="10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Diario</a:t>
                      </a:r>
                      <a:endParaRPr lang="es-CO" sz="10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Bull</a:t>
                      </a:r>
                      <a:endParaRPr lang="es-CO" sz="10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S&amp;P 500</a:t>
                      </a:r>
                      <a:endParaRPr lang="es-CO" sz="10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05/01/2015</a:t>
                      </a:r>
                      <a:endParaRPr lang="es-CO" sz="10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6:00:00 a. m.</a:t>
                      </a:r>
                      <a:endParaRPr lang="es-CO" sz="10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05/02/2021</a:t>
                      </a:r>
                      <a:endParaRPr lang="es-CO" sz="10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7:30:00 p. m.</a:t>
                      </a:r>
                      <a:endParaRPr lang="es-CO" sz="10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Open </a:t>
                      </a:r>
                      <a:r>
                        <a:rPr lang="es-CO" sz="1000" u="none" strike="noStrike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Market</a:t>
                      </a:r>
                      <a:r>
                        <a:rPr lang="es-CO" sz="100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</a:rPr>
                        <a:t> -3 FH</a:t>
                      </a:r>
                      <a:endParaRPr lang="es-CO" sz="1000" b="0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7808" marR="7808" marT="7808" marB="0" anchor="ctr"/>
                </a:tc>
                <a:extLst>
                  <a:ext uri="{0D108BD9-81ED-4DB2-BD59-A6C34878D82A}">
                    <a16:rowId xmlns:a16="http://schemas.microsoft.com/office/drawing/2014/main" val="3915168345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67CE4F2E-75D3-4C97-A989-E0D4628C9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498582"/>
              </p:ext>
            </p:extLst>
          </p:nvPr>
        </p:nvGraphicFramePr>
        <p:xfrm>
          <a:off x="135622" y="3680138"/>
          <a:ext cx="5524500" cy="1075500"/>
        </p:xfrm>
        <a:graphic>
          <a:graphicData uri="http://schemas.openxmlformats.org/drawingml/2006/table">
            <a:tbl>
              <a:tblPr>
                <a:tableStyleId>{26726A9D-E0CB-4EF1-A61A-D68CCAF3E86F}</a:tableStyleId>
              </a:tblPr>
              <a:tblGrid>
                <a:gridCol w="1116317">
                  <a:extLst>
                    <a:ext uri="{9D8B030D-6E8A-4147-A177-3AD203B41FA5}">
                      <a16:colId xmlns:a16="http://schemas.microsoft.com/office/drawing/2014/main" val="672008146"/>
                    </a:ext>
                  </a:extLst>
                </a:gridCol>
                <a:gridCol w="751611">
                  <a:extLst>
                    <a:ext uri="{9D8B030D-6E8A-4147-A177-3AD203B41FA5}">
                      <a16:colId xmlns:a16="http://schemas.microsoft.com/office/drawing/2014/main" val="2496544048"/>
                    </a:ext>
                  </a:extLst>
                </a:gridCol>
                <a:gridCol w="951406">
                  <a:extLst>
                    <a:ext uri="{9D8B030D-6E8A-4147-A177-3AD203B41FA5}">
                      <a16:colId xmlns:a16="http://schemas.microsoft.com/office/drawing/2014/main" val="2629658399"/>
                    </a:ext>
                  </a:extLst>
                </a:gridCol>
                <a:gridCol w="751611">
                  <a:extLst>
                    <a:ext uri="{9D8B030D-6E8A-4147-A177-3AD203B41FA5}">
                      <a16:colId xmlns:a16="http://schemas.microsoft.com/office/drawing/2014/main" val="2215754613"/>
                    </a:ext>
                  </a:extLst>
                </a:gridCol>
                <a:gridCol w="875294">
                  <a:extLst>
                    <a:ext uri="{9D8B030D-6E8A-4147-A177-3AD203B41FA5}">
                      <a16:colId xmlns:a16="http://schemas.microsoft.com/office/drawing/2014/main" val="168973729"/>
                    </a:ext>
                  </a:extLst>
                </a:gridCol>
                <a:gridCol w="1078261">
                  <a:extLst>
                    <a:ext uri="{9D8B030D-6E8A-4147-A177-3AD203B41FA5}">
                      <a16:colId xmlns:a16="http://schemas.microsoft.com/office/drawing/2014/main" val="2787275272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CO" sz="10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Montserrat Medium" panose="020B0604020202020204" charset="0"/>
                          <a:cs typeface="Arial"/>
                          <a:sym typeface="Arial"/>
                        </a:rPr>
                        <a:t>Monedas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CO" sz="10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Montserrat Medium" panose="020B0604020202020204" charset="0"/>
                          <a:cs typeface="Arial"/>
                          <a:sym typeface="Arial"/>
                        </a:rPr>
                        <a:t>Fecha inicial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CO" sz="10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Montserrat Medium" panose="020B0604020202020204" charset="0"/>
                          <a:cs typeface="Arial"/>
                          <a:sym typeface="Arial"/>
                        </a:rPr>
                        <a:t>Fecha final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CO" sz="10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Montserrat Medium" panose="020B0604020202020204" charset="0"/>
                          <a:cs typeface="Arial"/>
                          <a:sym typeface="Arial"/>
                        </a:rPr>
                        <a:t>Franja horaria permitida para negociar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720992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CO" sz="1000" b="0" i="0" u="none" strike="noStrike" cap="non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  <a:cs typeface="Arial"/>
                          <a:sym typeface="Arial"/>
                        </a:rPr>
                        <a:t>Bitcoin (USD)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CO" sz="1000" b="0" i="0" u="none" strike="noStrike" cap="non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  <a:cs typeface="Arial"/>
                          <a:sym typeface="Arial"/>
                        </a:rPr>
                        <a:t>01/01/2017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CO" sz="1000" b="0" i="0" u="none" strike="noStrike" cap="non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  <a:cs typeface="Arial"/>
                          <a:sym typeface="Arial"/>
                        </a:rPr>
                        <a:t>12:00:00 a. m.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CO" sz="1000" b="0" i="0" u="none" strike="noStrike" cap="non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  <a:cs typeface="Arial"/>
                          <a:sym typeface="Arial"/>
                        </a:rPr>
                        <a:t>13/02/2021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CO" sz="1000" b="0" i="0" u="none" strike="noStrike" cap="none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  <a:cs typeface="Arial"/>
                          <a:sym typeface="Arial"/>
                        </a:rPr>
                        <a:t>6:30:00 p. m.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CO" sz="1000" b="0" i="0" u="none" strike="noStrike" cap="non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  <a:cs typeface="Arial"/>
                          <a:sym typeface="Arial"/>
                        </a:rPr>
                        <a:t>Todas FH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2123788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CO" sz="1000" b="0" i="0" u="none" strike="noStrike" cap="none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  <a:cs typeface="Arial"/>
                          <a:sym typeface="Arial"/>
                        </a:rPr>
                        <a:t>Ethereum (USD)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CO" sz="1000" b="0" i="0" u="none" strike="noStrike" cap="non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  <a:cs typeface="Arial"/>
                          <a:sym typeface="Arial"/>
                        </a:rPr>
                        <a:t>01/01/2019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CO" sz="1000" b="0" i="0" u="none" strike="noStrike" cap="non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  <a:cs typeface="Arial"/>
                          <a:sym typeface="Arial"/>
                        </a:rPr>
                        <a:t>12:00:00 a. m.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CO" sz="1000" b="0" i="0" u="none" strike="noStrike" cap="non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  <a:cs typeface="Arial"/>
                          <a:sym typeface="Arial"/>
                        </a:rPr>
                        <a:t>13/02/2021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CO" sz="1000" b="0" i="0" u="none" strike="noStrike" cap="non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  <a:cs typeface="Arial"/>
                          <a:sym typeface="Arial"/>
                        </a:rPr>
                        <a:t>6:30:00 p. m.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CO" sz="1000" b="0" i="0" u="none" strike="noStrike" cap="non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Montserrat Medium" panose="020B0604020202020204" charset="0"/>
                          <a:cs typeface="Arial"/>
                          <a:sym typeface="Arial"/>
                        </a:rPr>
                        <a:t>Todas FH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237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9140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>
            <a:spLocks noGrp="1"/>
          </p:cNvSpPr>
          <p:nvPr>
            <p:ph type="title"/>
          </p:nvPr>
        </p:nvSpPr>
        <p:spPr>
          <a:xfrm>
            <a:off x="713224" y="539500"/>
            <a:ext cx="8224793" cy="5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/>
              <a:t>Estructura de Fase 1: </a:t>
            </a:r>
            <a:r>
              <a:rPr lang="es-CO" sz="2000" dirty="0" err="1"/>
              <a:t>Backtest</a:t>
            </a:r>
            <a:r>
              <a:rPr lang="es-CO" sz="2000" dirty="0"/>
              <a:t> de estrategias actuales </a:t>
            </a:r>
          </a:p>
        </p:txBody>
      </p:sp>
      <p:grpSp>
        <p:nvGrpSpPr>
          <p:cNvPr id="9" name="Google Shape;243;p28">
            <a:extLst>
              <a:ext uri="{FF2B5EF4-FFF2-40B4-BE49-F238E27FC236}">
                <a16:creationId xmlns:a16="http://schemas.microsoft.com/office/drawing/2014/main" id="{7591CD66-1198-4CB3-9926-1C23A3C38EFF}"/>
              </a:ext>
            </a:extLst>
          </p:cNvPr>
          <p:cNvGrpSpPr/>
          <p:nvPr/>
        </p:nvGrpSpPr>
        <p:grpSpPr>
          <a:xfrm>
            <a:off x="5632317" y="1204552"/>
            <a:ext cx="3441940" cy="3871945"/>
            <a:chOff x="5632317" y="1189775"/>
            <a:chExt cx="3441940" cy="5162593"/>
          </a:xfrm>
        </p:grpSpPr>
        <p:sp>
          <p:nvSpPr>
            <p:cNvPr id="10" name="Google Shape;244;p28">
              <a:extLst>
                <a:ext uri="{FF2B5EF4-FFF2-40B4-BE49-F238E27FC236}">
                  <a16:creationId xmlns:a16="http://schemas.microsoft.com/office/drawing/2014/main" id="{3CD6D843-9784-4B2F-B2B7-0391635741D2}"/>
                </a:ext>
              </a:extLst>
            </p:cNvPr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FF5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s-CO" sz="2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Raleway"/>
                </a:rPr>
                <a:t>Producto</a:t>
              </a:r>
              <a:endParaRPr kumimoji="0" lang="es-C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endParaRPr>
            </a:p>
          </p:txBody>
        </p:sp>
        <p:sp>
          <p:nvSpPr>
            <p:cNvPr id="11" name="Google Shape;245;p28">
              <a:extLst>
                <a:ext uri="{FF2B5EF4-FFF2-40B4-BE49-F238E27FC236}">
                  <a16:creationId xmlns:a16="http://schemas.microsoft.com/office/drawing/2014/main" id="{173AE459-3DED-4BF5-94AC-4D0049BD6D31}"/>
                </a:ext>
              </a:extLst>
            </p:cNvPr>
            <p:cNvSpPr txBox="1"/>
            <p:nvPr/>
          </p:nvSpPr>
          <p:spPr>
            <a:xfrm>
              <a:off x="6167062" y="2057126"/>
              <a:ext cx="2907195" cy="42952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lnSpc>
                  <a:spcPct val="115000"/>
                </a:lnSpc>
                <a:buClr>
                  <a:srgbClr val="677480"/>
                </a:buClr>
                <a:buSzPts val="1100"/>
                <a:defRPr/>
              </a:pPr>
              <a:r>
                <a:rPr kumimoji="0" lang="es-CO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677480"/>
                  </a:solidFill>
                  <a:effectLst/>
                  <a:uLnTx/>
                  <a:uFillTx/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Base de datos de las 81 estrategias con</a:t>
              </a: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:</a:t>
              </a:r>
            </a:p>
            <a:p>
              <a:pPr marL="169863" lvl="0" indent="-169863">
                <a:lnSpc>
                  <a:spcPct val="115000"/>
                </a:lnSpc>
                <a:buClr>
                  <a:srgbClr val="677480"/>
                </a:buClr>
                <a:buSzPts val="1100"/>
                <a:buFont typeface="Arial" panose="020B0604020202020204" pitchFamily="34" charset="0"/>
                <a:buChar char="•"/>
                <a:defRPr/>
              </a:pP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Cálculo de medidas de riesgo/retorno.</a:t>
              </a:r>
            </a:p>
            <a:p>
              <a:pPr marL="169863" indent="-169863">
                <a:lnSpc>
                  <a:spcPct val="115000"/>
                </a:lnSpc>
                <a:buClr>
                  <a:srgbClr val="677480"/>
                </a:buClr>
                <a:buSzPts val="1100"/>
                <a:buFont typeface="Arial" panose="020B0604020202020204" pitchFamily="34" charset="0"/>
                <a:buChar char="•"/>
                <a:defRPr/>
              </a:pP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Registro diario de los criterios aplicados a las decisiones de inversión.</a:t>
              </a:r>
              <a:endParaRPr lang="es-CO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endParaRPr>
            </a:p>
            <a:p>
              <a:pPr marL="169863" lvl="0" indent="-169863">
                <a:lnSpc>
                  <a:spcPct val="115000"/>
                </a:lnSpc>
                <a:buClr>
                  <a:srgbClr val="677480"/>
                </a:buClr>
                <a:buSzPts val="1100"/>
                <a:buFont typeface="Arial" panose="020B0604020202020204" pitchFamily="34" charset="0"/>
                <a:buChar char="•"/>
                <a:defRPr/>
              </a:pP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Identificación de mejor estrategia.</a:t>
              </a:r>
            </a:p>
          </p:txBody>
        </p:sp>
      </p:grpSp>
      <p:grpSp>
        <p:nvGrpSpPr>
          <p:cNvPr id="12" name="Google Shape;246;p28">
            <a:extLst>
              <a:ext uri="{FF2B5EF4-FFF2-40B4-BE49-F238E27FC236}">
                <a16:creationId xmlns:a16="http://schemas.microsoft.com/office/drawing/2014/main" id="{AFC11CB5-769E-4490-99F0-005555118558}"/>
              </a:ext>
            </a:extLst>
          </p:cNvPr>
          <p:cNvGrpSpPr/>
          <p:nvPr/>
        </p:nvGrpSpPr>
        <p:grpSpPr>
          <a:xfrm>
            <a:off x="0" y="1204713"/>
            <a:ext cx="3546900" cy="3871784"/>
            <a:chOff x="0" y="1189989"/>
            <a:chExt cx="3546900" cy="5162379"/>
          </a:xfrm>
        </p:grpSpPr>
        <p:sp>
          <p:nvSpPr>
            <p:cNvPr id="13" name="Google Shape;247;p28">
              <a:extLst>
                <a:ext uri="{FF2B5EF4-FFF2-40B4-BE49-F238E27FC236}">
                  <a16:creationId xmlns:a16="http://schemas.microsoft.com/office/drawing/2014/main" id="{46EC70F6-6F8B-43A3-9C36-88401B4F9805}"/>
                </a:ext>
              </a:extLst>
            </p:cNvPr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s-CO" sz="2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Raleway"/>
                </a:rPr>
                <a:t>Insumos</a:t>
              </a:r>
              <a:endParaRPr kumimoji="0" lang="es-CO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Raleway"/>
              </a:endParaRPr>
            </a:p>
          </p:txBody>
        </p:sp>
        <p:sp>
          <p:nvSpPr>
            <p:cNvPr id="14" name="Google Shape;248;p28">
              <a:extLst>
                <a:ext uri="{FF2B5EF4-FFF2-40B4-BE49-F238E27FC236}">
                  <a16:creationId xmlns:a16="http://schemas.microsoft.com/office/drawing/2014/main" id="{55F7C32F-0E65-4EB3-9631-BFBB3BD36630}"/>
                </a:ext>
              </a:extLst>
            </p:cNvPr>
            <p:cNvSpPr txBox="1"/>
            <p:nvPr/>
          </p:nvSpPr>
          <p:spPr>
            <a:xfrm>
              <a:off x="126125" y="2057125"/>
              <a:ext cx="2765436" cy="42952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lnSpc>
                  <a:spcPct val="115000"/>
                </a:lnSpc>
                <a:defRPr/>
              </a:pP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Algoritmo para cálculo de señal y serie histórica </a:t>
              </a:r>
              <a:r>
                <a:rPr lang="es-CO" sz="1600" dirty="0" err="1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intradiaria</a:t>
              </a: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 de activos seleccionados </a:t>
              </a:r>
              <a:r>
                <a:rPr kumimoji="0" lang="es-CO" sz="1600" i="0" u="none" strike="noStrike" kern="0" cap="none" spc="0" normalizeH="0" baseline="0" noProof="0" dirty="0">
                  <a:ln>
                    <a:noFill/>
                  </a:ln>
                  <a:solidFill>
                    <a:srgbClr val="677480"/>
                  </a:solidFill>
                  <a:effectLst/>
                  <a:uLnTx/>
                  <a:uFillTx/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con p</a:t>
              </a:r>
              <a:r>
                <a:rPr lang="es-CO" sz="1600" dirty="0" err="1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rincipales</a:t>
              </a: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 estadísticas del precio y volumen de negociación.</a:t>
              </a:r>
            </a:p>
          </p:txBody>
        </p:sp>
      </p:grpSp>
      <p:grpSp>
        <p:nvGrpSpPr>
          <p:cNvPr id="15" name="Google Shape;249;p28">
            <a:extLst>
              <a:ext uri="{FF2B5EF4-FFF2-40B4-BE49-F238E27FC236}">
                <a16:creationId xmlns:a16="http://schemas.microsoft.com/office/drawing/2014/main" id="{55B23A87-263C-4B3C-B52E-E26E7BC6A018}"/>
              </a:ext>
            </a:extLst>
          </p:cNvPr>
          <p:cNvGrpSpPr/>
          <p:nvPr/>
        </p:nvGrpSpPr>
        <p:grpSpPr>
          <a:xfrm>
            <a:off x="2944204" y="1204552"/>
            <a:ext cx="3305700" cy="3871945"/>
            <a:chOff x="2944204" y="1189775"/>
            <a:chExt cx="3305700" cy="5162593"/>
          </a:xfrm>
        </p:grpSpPr>
        <p:sp>
          <p:nvSpPr>
            <p:cNvPr id="16" name="Google Shape;250;p28">
              <a:extLst>
                <a:ext uri="{FF2B5EF4-FFF2-40B4-BE49-F238E27FC236}">
                  <a16:creationId xmlns:a16="http://schemas.microsoft.com/office/drawing/2014/main" id="{60FDDF48-0D8B-4D2F-868A-44B690142E35}"/>
                </a:ext>
              </a:extLst>
            </p:cNvPr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s-CO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Raleway"/>
                </a:rPr>
                <a:t>Proceso</a:t>
              </a:r>
              <a:endParaRPr kumimoji="0" lang="es-C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endParaRPr>
            </a:p>
          </p:txBody>
        </p:sp>
        <p:sp>
          <p:nvSpPr>
            <p:cNvPr id="17" name="Google Shape;251;p28">
              <a:extLst>
                <a:ext uri="{FF2B5EF4-FFF2-40B4-BE49-F238E27FC236}">
                  <a16:creationId xmlns:a16="http://schemas.microsoft.com/office/drawing/2014/main" id="{428657A2-1274-4722-8130-17D8F87D478E}"/>
                </a:ext>
              </a:extLst>
            </p:cNvPr>
            <p:cNvSpPr txBox="1"/>
            <p:nvPr/>
          </p:nvSpPr>
          <p:spPr>
            <a:xfrm>
              <a:off x="3478949" y="2057126"/>
              <a:ext cx="2236200" cy="42952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lnSpc>
                  <a:spcPct val="115000"/>
                </a:lnSpc>
                <a:buClr>
                  <a:srgbClr val="677480"/>
                </a:buClr>
                <a:buSzPts val="1100"/>
                <a:defRPr/>
              </a:pP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Construcción de los 81 portafolios que siguen el algoritmo de órdenes de acuerdo a la estrategia definida por </a:t>
              </a:r>
              <a:r>
                <a:rPr lang="es-CO" sz="1600" dirty="0" err="1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Swell</a:t>
              </a: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.</a:t>
              </a:r>
              <a:endParaRPr kumimoji="0" lang="es-CO" sz="1200" b="0" i="0" u="none" strike="noStrike" kern="0" cap="none" spc="0" normalizeH="0" baseline="0" noProof="0" dirty="0">
                <a:ln>
                  <a:noFill/>
                </a:ln>
                <a:solidFill>
                  <a:srgbClr val="677480"/>
                </a:solidFill>
                <a:effectLst/>
                <a:uLnTx/>
                <a:uFillTx/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endParaRPr>
            </a:p>
          </p:txBody>
        </p:sp>
      </p:grpSp>
      <p:sp>
        <p:nvSpPr>
          <p:cNvPr id="18" name="Google Shape;226;p37">
            <a:extLst>
              <a:ext uri="{FF2B5EF4-FFF2-40B4-BE49-F238E27FC236}">
                <a16:creationId xmlns:a16="http://schemas.microsoft.com/office/drawing/2014/main" id="{1FB0A60B-A39D-4ACB-8477-4A380815F0DB}"/>
              </a:ext>
            </a:extLst>
          </p:cNvPr>
          <p:cNvSpPr/>
          <p:nvPr/>
        </p:nvSpPr>
        <p:spPr>
          <a:xfrm>
            <a:off x="787625" y="0"/>
            <a:ext cx="2971500" cy="4395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7268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F31F2-31A8-44C5-879F-059B210F2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686" y="93462"/>
            <a:ext cx="8152982" cy="521100"/>
          </a:xfrm>
        </p:spPr>
        <p:txBody>
          <a:bodyPr/>
          <a:lstStyle/>
          <a:p>
            <a:r>
              <a:rPr lang="es-CO" dirty="0"/>
              <a:t>Fase 1- </a:t>
            </a:r>
            <a:r>
              <a:rPr lang="es-CO" dirty="0" err="1"/>
              <a:t>Backtest</a:t>
            </a:r>
            <a:r>
              <a:rPr lang="es-CO" dirty="0"/>
              <a:t> de estrategias actuales Avances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90538" y="1446834"/>
            <a:ext cx="8653462" cy="3342653"/>
          </a:xfrm>
        </p:spPr>
        <p:txBody>
          <a:bodyPr/>
          <a:lstStyle/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Construcción de un portafolio que sigue el algoritmo de órdenes de acuerdo a la estrategia definida por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Swell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, para calcular estadísticas históricas de retorno/riesgo.</a:t>
            </a: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Lectura y adecuación de base de datos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intradiaria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Cálculo de vela diaria.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Cálculo de fractales diarios e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intradiarios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Cálculo de fractal de referencia corresponde a un fractal calculado con frecuencia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intradiaria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pero con base en una ventana móvil diaria.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Cálculo de señal definitiva de compra/venta para todos los fractales.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endParaRPr lang="en-US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571500" lvl="3" indent="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None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371600" lvl="4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371600" lvl="4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857049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845C6-940C-4B4A-BDFC-506FBB787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AD9C5F5-73DD-4765-AF4C-32319065F4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64"/>
          <a:stretch/>
        </p:blipFill>
        <p:spPr>
          <a:xfrm>
            <a:off x="0" y="1254"/>
            <a:ext cx="9144000" cy="502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816053"/>
      </p:ext>
    </p:extLst>
  </p:cSld>
  <p:clrMapOvr>
    <a:masterClrMapping/>
  </p:clrMapOvr>
</p:sld>
</file>

<file path=ppt/theme/theme1.xml><?xml version="1.0" encoding="utf-8"?>
<a:theme xmlns:a="http://schemas.openxmlformats.org/drawingml/2006/main" name="Sales Meeting by Slidesgo">
  <a:themeElements>
    <a:clrScheme name="Simple Light">
      <a:dk1>
        <a:srgbClr val="434343"/>
      </a:dk1>
      <a:lt1>
        <a:srgbClr val="FFFFFF"/>
      </a:lt1>
      <a:dk2>
        <a:srgbClr val="4EB8E1"/>
      </a:dk2>
      <a:lt2>
        <a:srgbClr val="434343"/>
      </a:lt2>
      <a:accent1>
        <a:srgbClr val="4EB8E1"/>
      </a:accent1>
      <a:accent2>
        <a:srgbClr val="212121"/>
      </a:accent2>
      <a:accent3>
        <a:srgbClr val="4EB8E1"/>
      </a:accent3>
      <a:accent4>
        <a:srgbClr val="212121"/>
      </a:accent4>
      <a:accent5>
        <a:srgbClr val="4EB8E1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3523</TotalTime>
  <Words>1318</Words>
  <Application>Microsoft Office PowerPoint</Application>
  <PresentationFormat>Presentación en pantalla (16:9)</PresentationFormat>
  <Paragraphs>345</Paragraphs>
  <Slides>14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Montserrat Medium</vt:lpstr>
      <vt:lpstr>Montserrat</vt:lpstr>
      <vt:lpstr>Arial</vt:lpstr>
      <vt:lpstr>Open Sans</vt:lpstr>
      <vt:lpstr>Courier New</vt:lpstr>
      <vt:lpstr>Sales Meeting by Slidesgo</vt:lpstr>
      <vt:lpstr>Proyecto de análisis de datos: reunión de seguimiento.</vt:lpstr>
      <vt:lpstr>Agenda</vt:lpstr>
      <vt:lpstr>Inicio del proyecto</vt:lpstr>
      <vt:lpstr>Inicio del proyecto</vt:lpstr>
      <vt:lpstr>Presentación de PowerPoint</vt:lpstr>
      <vt:lpstr>Entrega de las bases de datos</vt:lpstr>
      <vt:lpstr>Estructura de Fase 1: Backtest de estrategias actuales </vt:lpstr>
      <vt:lpstr>Fase 1- Backtest de estrategias actuales Avances</vt:lpstr>
      <vt:lpstr>Presentación de PowerPoint</vt:lpstr>
      <vt:lpstr>Estadísticas de riesgo / retorno solicitadas</vt:lpstr>
      <vt:lpstr>Presentación de PowerPoint</vt:lpstr>
      <vt:lpstr>Cronograma</vt:lpstr>
      <vt:lpstr>Actividades programadas siguiente semana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Meeting</dc:title>
  <dc:creator>Olga Esperanza Serna Ramirez</dc:creator>
  <cp:lastModifiedBy>Olga Esperanza Serna Ramirez</cp:lastModifiedBy>
  <cp:revision>140</cp:revision>
  <dcterms:modified xsi:type="dcterms:W3CDTF">2021-03-11T19:38:54Z</dcterms:modified>
</cp:coreProperties>
</file>