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handoutMasterIdLst>
    <p:handoutMasterId r:id="rId17"/>
  </p:handoutMasterIdLst>
  <p:sldIdLst>
    <p:sldId id="401" r:id="rId2"/>
    <p:sldId id="402" r:id="rId3"/>
    <p:sldId id="407" r:id="rId4"/>
    <p:sldId id="414" r:id="rId5"/>
    <p:sldId id="408" r:id="rId6"/>
    <p:sldId id="413" r:id="rId7"/>
    <p:sldId id="360" r:id="rId8"/>
    <p:sldId id="405" r:id="rId9"/>
    <p:sldId id="409" r:id="rId10"/>
    <p:sldId id="406" r:id="rId11"/>
    <p:sldId id="410" r:id="rId12"/>
    <p:sldId id="400" r:id="rId13"/>
    <p:sldId id="404" r:id="rId14"/>
    <p:sldId id="371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Medium" panose="020B0604020202020204" charset="0"/>
      <p:regular r:id="rId22"/>
      <p:bold r:id="rId23"/>
      <p:italic r:id="rId24"/>
      <p:boldItalic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336699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8" autoAdjust="0"/>
  </p:normalViewPr>
  <p:slideViewPr>
    <p:cSldViewPr snapToGrid="0"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3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73" r:id="rId4"/>
    <p:sldLayoutId id="2147483674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TtBDf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11 de Marzo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1"/>
            <a:ext cx="5320146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7875190" cy="809826"/>
          </a:xfrm>
        </p:spPr>
        <p:txBody>
          <a:bodyPr/>
          <a:lstStyle/>
          <a:p>
            <a:r>
              <a:rPr lang="es-CO" dirty="0"/>
              <a:t>Estadísticas de riesgo / retorno solicitadas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9686" y="903288"/>
            <a:ext cx="8824314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AROR (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Anualized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Rate of Return)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Beneficio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anualizado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/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P.Inicial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R/R = AROR / Net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Stdv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Tomando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referencia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la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desviación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estándar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los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mensuales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AROR / Maximo Draw Down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Fórmula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del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enviado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(ETF ECH)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Maximo Drawdown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Fórmula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del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enviado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ETF ECH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7605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9686" y="903288"/>
            <a:ext cx="8824314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Sharpe: (Rp – Rf) /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DSp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Rf =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Rentabilidad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sin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riesgo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Obligaciones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corto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plazo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deuda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pública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bonos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letras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del Tesoro) de una zona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geográfica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similar a la del active que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deseamos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evaluar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Sortino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(R – T) / TDD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 = rentabilidad media anual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 =  El rendimiento mínimo aceptable, target u objetivo de rendimiento. Puede ser cero, o cualquier otro </a:t>
            </a:r>
            <a:r>
              <a:rPr lang="es-MX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benchmark</a:t>
            </a: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como por ejemplo el rendimiento de un índice bursátil.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TDD = Target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downside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deviation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 Representa la dispersión de los resultados que son inferiores al target.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requieren bases de datos con la misma frecuencia que la de los activos evaluados para Rf y T.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2F92596-855C-4DC7-8FAE-CFA48C0DCAFC}"/>
              </a:ext>
            </a:extLst>
          </p:cNvPr>
          <p:cNvSpPr txBox="1">
            <a:spLocks/>
          </p:cNvSpPr>
          <p:nvPr/>
        </p:nvSpPr>
        <p:spPr>
          <a:xfrm>
            <a:off x="319686" y="58738"/>
            <a:ext cx="7875190" cy="8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/>
              <a:t>Estadísticas de riesgo / retorno solicitadas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847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AF454D-EB09-456A-8C8A-9F902270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46459"/>
            <a:ext cx="8248650" cy="370522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4618299" y="1426322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60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Actividades programadas siguiente semana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47984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estadísticas de riesgo retorno calculado igual que en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y comparación de estadísticas para identificar la mejor estrategia igual que en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medidas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riesgo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propuestas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</a:t>
            </a:r>
            <a:r>
              <a:rPr lang="en-US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bases de </a:t>
            </a:r>
            <a:r>
              <a:rPr lang="en-US" b="1" u="sng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</a:t>
            </a:r>
            <a:r>
              <a:rPr lang="en-US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Rf y T.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6601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:a16="http://schemas.microsoft.com/office/drawing/2014/main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:a16="http://schemas.microsoft.com/office/drawing/2014/main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:a16="http://schemas.microsoft.com/office/drawing/2014/main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:a16="http://schemas.microsoft.com/office/drawing/2014/main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:a16="http://schemas.microsoft.com/office/drawing/2014/main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:a16="http://schemas.microsoft.com/office/drawing/2014/main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:a16="http://schemas.microsoft.com/office/drawing/2014/main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:a16="http://schemas.microsoft.com/office/drawing/2014/main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:a16="http://schemas.microsoft.com/office/drawing/2014/main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:a16="http://schemas.microsoft.com/office/drawing/2014/main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:a16="http://schemas.microsoft.com/office/drawing/2014/main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:a16="http://schemas.microsoft.com/office/drawing/2014/main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:a16="http://schemas.microsoft.com/office/drawing/2014/main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:a16="http://schemas.microsoft.com/office/drawing/2014/main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:a16="http://schemas.microsoft.com/office/drawing/2014/main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:a16="http://schemas.microsoft.com/office/drawing/2014/main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:a16="http://schemas.microsoft.com/office/drawing/2014/main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:a16="http://schemas.microsoft.com/office/drawing/2014/main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:a16="http://schemas.microsoft.com/office/drawing/2014/main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:a16="http://schemas.microsoft.com/office/drawing/2014/main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Inicio del proyecto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Seguimiento a cronograma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3858900" cy="521100"/>
          </a:xfrm>
        </p:spPr>
        <p:txBody>
          <a:bodyPr/>
          <a:lstStyle/>
          <a:p>
            <a:r>
              <a:rPr lang="es-CO" dirty="0"/>
              <a:t>Inicio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65346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El inicio del proyecto está determinado por: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algoritmo de órdenes de acuerdo con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 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Entendimiento mutuo sobre definición de estrategia (19-02-2021 – reunión y correo electrónico)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caja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medidas de riesgo – retorno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entrega a conformidad de las bases de datos necesarias para el análisis de las estrategias. La conformidad con las bases de datos la darán los consultores una vez revisadas: ETF TQQQ, ETF TNA, ETF FAZ, ETF SPXL, BTC, ETH.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bases de datos: cuatro de seis bases de datos recibidas a conformidad (19-02-2021 – reunión y correo electrónico) 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bases de datos: seis de seis bases de datos recibidas a conformidad (05-03-2021)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pSp>
        <p:nvGrpSpPr>
          <p:cNvPr id="5" name="Google Shape;5496;p73">
            <a:extLst>
              <a:ext uri="{FF2B5EF4-FFF2-40B4-BE49-F238E27FC236}">
                <a16:creationId xmlns:a16="http://schemas.microsoft.com/office/drawing/2014/main" id="{5213AA92-4CBA-4DC3-A603-750A4AC99E20}"/>
              </a:ext>
            </a:extLst>
          </p:cNvPr>
          <p:cNvGrpSpPr>
            <a:grpSpLocks noChangeAspect="1"/>
          </p:cNvGrpSpPr>
          <p:nvPr/>
        </p:nvGrpSpPr>
        <p:grpSpPr>
          <a:xfrm>
            <a:off x="787081" y="2115486"/>
            <a:ext cx="648180" cy="640331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6" name="Google Shape;5497;p73">
              <a:extLst>
                <a:ext uri="{FF2B5EF4-FFF2-40B4-BE49-F238E27FC236}">
                  <a16:creationId xmlns:a16="http://schemas.microsoft.com/office/drawing/2014/main" id="{B1DB86DC-C99D-415A-8228-F1CC4304BA56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498;p73">
              <a:extLst>
                <a:ext uri="{FF2B5EF4-FFF2-40B4-BE49-F238E27FC236}">
                  <a16:creationId xmlns:a16="http://schemas.microsoft.com/office/drawing/2014/main" id="{15B72BE7-6896-4FF2-BD2A-6E7754CF1B45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9;p73">
              <a:extLst>
                <a:ext uri="{FF2B5EF4-FFF2-40B4-BE49-F238E27FC236}">
                  <a16:creationId xmlns:a16="http://schemas.microsoft.com/office/drawing/2014/main" id="{7C74A054-5269-4491-A657-3755C4096E6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500;p73">
              <a:extLst>
                <a:ext uri="{FF2B5EF4-FFF2-40B4-BE49-F238E27FC236}">
                  <a16:creationId xmlns:a16="http://schemas.microsoft.com/office/drawing/2014/main" id="{8B400D69-BDEC-40DE-AC3C-22CA5765F73C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1;p73">
              <a:extLst>
                <a:ext uri="{FF2B5EF4-FFF2-40B4-BE49-F238E27FC236}">
                  <a16:creationId xmlns:a16="http://schemas.microsoft.com/office/drawing/2014/main" id="{E1C0C868-B8F9-4D48-9615-8D92832C9F9A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68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3858900" cy="521100"/>
          </a:xfrm>
        </p:spPr>
        <p:txBody>
          <a:bodyPr/>
          <a:lstStyle/>
          <a:p>
            <a:r>
              <a:rPr lang="es-CO" dirty="0"/>
              <a:t>Inicio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65346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El inicio del proyecto está determinado por: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lphaU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algoritmo de órdenes de acuerdo con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 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Entendimiento mutuo sobre definición de estrategia (19-02-2021 – reunión y correo electrónico)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caja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medidas de riesgo – retorno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lphaUcPeriod" startAt="2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entrega a conformidad de las bases de datos necesarias para el análisis de las estrategias. La conformidad con las bases de datos la darán los consultores una vez revisadas: ETF TQQQ, ETF TNA, ETF FAZ, ETF SPXL, BTC, ETH.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bases de datos: cuatro de seis bases de datos recibidas a conformidad (19-02-2021 – reunión y correo electrónico) 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bases de datos: seis de seis bases de datos recibidas a conformidad (05-03-2021)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pSp>
        <p:nvGrpSpPr>
          <p:cNvPr id="5" name="Google Shape;5496;p73">
            <a:extLst>
              <a:ext uri="{FF2B5EF4-FFF2-40B4-BE49-F238E27FC236}">
                <a16:creationId xmlns:a16="http://schemas.microsoft.com/office/drawing/2014/main" id="{5213AA92-4CBA-4DC3-A603-750A4AC99E20}"/>
              </a:ext>
            </a:extLst>
          </p:cNvPr>
          <p:cNvGrpSpPr>
            <a:grpSpLocks noChangeAspect="1"/>
          </p:cNvGrpSpPr>
          <p:nvPr/>
        </p:nvGrpSpPr>
        <p:grpSpPr>
          <a:xfrm>
            <a:off x="787081" y="2115486"/>
            <a:ext cx="648180" cy="640331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6" name="Google Shape;5497;p73">
              <a:extLst>
                <a:ext uri="{FF2B5EF4-FFF2-40B4-BE49-F238E27FC236}">
                  <a16:creationId xmlns:a16="http://schemas.microsoft.com/office/drawing/2014/main" id="{B1DB86DC-C99D-415A-8228-F1CC4304BA56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498;p73">
              <a:extLst>
                <a:ext uri="{FF2B5EF4-FFF2-40B4-BE49-F238E27FC236}">
                  <a16:creationId xmlns:a16="http://schemas.microsoft.com/office/drawing/2014/main" id="{15B72BE7-6896-4FF2-BD2A-6E7754CF1B45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9;p73">
              <a:extLst>
                <a:ext uri="{FF2B5EF4-FFF2-40B4-BE49-F238E27FC236}">
                  <a16:creationId xmlns:a16="http://schemas.microsoft.com/office/drawing/2014/main" id="{7C74A054-5269-4491-A657-3755C4096E6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500;p73">
              <a:extLst>
                <a:ext uri="{FF2B5EF4-FFF2-40B4-BE49-F238E27FC236}">
                  <a16:creationId xmlns:a16="http://schemas.microsoft.com/office/drawing/2014/main" id="{8B400D69-BDEC-40DE-AC3C-22CA5765F73C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1;p73">
              <a:extLst>
                <a:ext uri="{FF2B5EF4-FFF2-40B4-BE49-F238E27FC236}">
                  <a16:creationId xmlns:a16="http://schemas.microsoft.com/office/drawing/2014/main" id="{E1C0C868-B8F9-4D48-9615-8D92832C9F9A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5496;p73">
            <a:extLst>
              <a:ext uri="{FF2B5EF4-FFF2-40B4-BE49-F238E27FC236}">
                <a16:creationId xmlns:a16="http://schemas.microsoft.com/office/drawing/2014/main" id="{9AA3F3A1-6915-43BA-A382-202172FC22B8}"/>
              </a:ext>
            </a:extLst>
          </p:cNvPr>
          <p:cNvGrpSpPr>
            <a:grpSpLocks noChangeAspect="1"/>
          </p:cNvGrpSpPr>
          <p:nvPr/>
        </p:nvGrpSpPr>
        <p:grpSpPr>
          <a:xfrm>
            <a:off x="789013" y="4073531"/>
            <a:ext cx="648180" cy="640331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2" name="Google Shape;5497;p73">
              <a:extLst>
                <a:ext uri="{FF2B5EF4-FFF2-40B4-BE49-F238E27FC236}">
                  <a16:creationId xmlns:a16="http://schemas.microsoft.com/office/drawing/2014/main" id="{7935E8E6-42F1-4288-8B17-03BB26B356FD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5498;p73">
              <a:extLst>
                <a:ext uri="{FF2B5EF4-FFF2-40B4-BE49-F238E27FC236}">
                  <a16:creationId xmlns:a16="http://schemas.microsoft.com/office/drawing/2014/main" id="{9A2F37E8-F9EB-46C5-B954-AF9D45B2BF01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499;p73">
              <a:extLst>
                <a:ext uri="{FF2B5EF4-FFF2-40B4-BE49-F238E27FC236}">
                  <a16:creationId xmlns:a16="http://schemas.microsoft.com/office/drawing/2014/main" id="{B6DD7398-72C6-490C-9B2F-34A36B8701E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500;p73">
              <a:extLst>
                <a:ext uri="{FF2B5EF4-FFF2-40B4-BE49-F238E27FC236}">
                  <a16:creationId xmlns:a16="http://schemas.microsoft.com/office/drawing/2014/main" id="{28B8F595-6301-4775-9B8E-7A045F7CC24A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501;p73">
              <a:extLst>
                <a:ext uri="{FF2B5EF4-FFF2-40B4-BE49-F238E27FC236}">
                  <a16:creationId xmlns:a16="http://schemas.microsoft.com/office/drawing/2014/main" id="{55D56B62-9869-4725-83C2-1769B46E3FC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12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2536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b="1" dirty="0">
                <a:solidFill>
                  <a:schemeClr val="tx1">
                    <a:lumMod val="75000"/>
                  </a:schemeClr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algoritmo de órdenes: Procedimiento para cálculo de fractales y señal </a:t>
            </a:r>
            <a:r>
              <a:rPr lang="es-MX" b="1" dirty="0" err="1">
                <a:solidFill>
                  <a:schemeClr val="tx1">
                    <a:lumMod val="75000"/>
                  </a:schemeClr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b="1" dirty="0">
                <a:solidFill>
                  <a:schemeClr val="tx1">
                    <a:lumMod val="75000"/>
                  </a:schemeClr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Resumen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fractal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(FI),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(FD) 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referencia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(FIR)</a:t>
            </a: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no hay FI o FD (FI o FD no es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FI o FD. </a:t>
            </a: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FIRX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corresponde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 un fractal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calculado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frecuencia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pero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base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una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ventana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móvil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no hay FIR, (FIR no es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FD.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D5BA6A-0DB7-45C8-91D0-86E4FC76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538457"/>
              </p:ext>
            </p:extLst>
          </p:nvPr>
        </p:nvGraphicFramePr>
        <p:xfrm>
          <a:off x="41805" y="1344922"/>
          <a:ext cx="9036000" cy="2651760"/>
        </p:xfrm>
        <a:graphic>
          <a:graphicData uri="http://schemas.openxmlformats.org/drawingml/2006/table">
            <a:tbl>
              <a:tblPr firstRow="1" bandRow="1">
                <a:tableStyleId>{26726A9D-E0CB-4EF1-A61A-D68CCAF3E86F}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7073986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938397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1430668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5488239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245665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396050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894838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467743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16510351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70484081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593078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466536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5608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Estrategia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</a:t>
                      </a:r>
                    </a:p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inicio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fin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FI1 – FD1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9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FI2 – FD2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1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FI3 – FD3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FI4 – FD4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  <a:endParaRPr kumimoji="0" lang="es-CO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Medium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FD5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3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FD6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0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FI7 – FD7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9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FI8 – FD8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0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FI9 – FD9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5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0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4" y="93462"/>
            <a:ext cx="7979364" cy="521100"/>
          </a:xfrm>
        </p:spPr>
        <p:txBody>
          <a:bodyPr/>
          <a:lstStyle/>
          <a:p>
            <a:r>
              <a:rPr lang="es-MX" dirty="0"/>
              <a:t>Entrega de las bases de datos</a:t>
            </a:r>
            <a:endParaRPr lang="es-CO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D0E78F0-1912-4152-8C0A-110035FD2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36150"/>
              </p:ext>
            </p:extLst>
          </p:nvPr>
        </p:nvGraphicFramePr>
        <p:xfrm>
          <a:off x="135622" y="1192273"/>
          <a:ext cx="8905288" cy="2020240"/>
        </p:xfrm>
        <a:graphic>
          <a:graphicData uri="http://schemas.openxmlformats.org/drawingml/2006/table">
            <a:tbl>
              <a:tblPr>
                <a:tableStyleId>{26726A9D-E0CB-4EF1-A61A-D68CCAF3E86F}</a:tableStyleId>
              </a:tblPr>
              <a:tblGrid>
                <a:gridCol w="658572">
                  <a:extLst>
                    <a:ext uri="{9D8B030D-6E8A-4147-A177-3AD203B41FA5}">
                      <a16:colId xmlns:a16="http://schemas.microsoft.com/office/drawing/2014/main" val="38959433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4084863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77804318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41185944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1795664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0060991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75260679"/>
                    </a:ext>
                  </a:extLst>
                </a:gridCol>
                <a:gridCol w="757358">
                  <a:extLst>
                    <a:ext uri="{9D8B030D-6E8A-4147-A177-3AD203B41FA5}">
                      <a16:colId xmlns:a16="http://schemas.microsoft.com/office/drawing/2014/main" val="1127088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04387531"/>
                    </a:ext>
                  </a:extLst>
                </a:gridCol>
                <a:gridCol w="757358">
                  <a:extLst>
                    <a:ext uri="{9D8B030D-6E8A-4147-A177-3AD203B41FA5}">
                      <a16:colId xmlns:a16="http://schemas.microsoft.com/office/drawing/2014/main" val="12464029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4494131"/>
                    </a:ext>
                  </a:extLst>
                </a:gridCol>
              </a:tblGrid>
              <a:tr h="659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ETF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Proveedor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Apalancamiento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Temporalidad </a:t>
                      </a:r>
                      <a:b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</a:br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de retorno objetivo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Dirección retorno objetivo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Índice de referencia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Fecha inicial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Fecha final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Franja horaria permitida para negociar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1819951238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TQQQ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ProShares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Bull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Nasdaq 100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04/01/2016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4:00:00 a.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26/02/2021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5682736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TNA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Direxion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Bull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Russell 2000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02/01/2014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6:00:00 a.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26/02/2021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1093270522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FAZ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Direxion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Bear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Russell 1000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15/01/2015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7:00:00 a.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12/02/2021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1452748577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SPXL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Direxion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Bull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S&amp;P 500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05/01/2015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6:00:00 a.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05/02/2021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3915168345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7CE4F2E-75D3-4C97-A989-E0D4628C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98582"/>
              </p:ext>
            </p:extLst>
          </p:nvPr>
        </p:nvGraphicFramePr>
        <p:xfrm>
          <a:off x="135622" y="3680138"/>
          <a:ext cx="5524500" cy="1075500"/>
        </p:xfrm>
        <a:graphic>
          <a:graphicData uri="http://schemas.openxmlformats.org/drawingml/2006/table">
            <a:tbl>
              <a:tblPr>
                <a:tableStyleId>{26726A9D-E0CB-4EF1-A61A-D68CCAF3E86F}</a:tableStyleId>
              </a:tblPr>
              <a:tblGrid>
                <a:gridCol w="1116317">
                  <a:extLst>
                    <a:ext uri="{9D8B030D-6E8A-4147-A177-3AD203B41FA5}">
                      <a16:colId xmlns:a16="http://schemas.microsoft.com/office/drawing/2014/main" val="672008146"/>
                    </a:ext>
                  </a:extLst>
                </a:gridCol>
                <a:gridCol w="751611">
                  <a:extLst>
                    <a:ext uri="{9D8B030D-6E8A-4147-A177-3AD203B41FA5}">
                      <a16:colId xmlns:a16="http://schemas.microsoft.com/office/drawing/2014/main" val="2496544048"/>
                    </a:ext>
                  </a:extLst>
                </a:gridCol>
                <a:gridCol w="951406">
                  <a:extLst>
                    <a:ext uri="{9D8B030D-6E8A-4147-A177-3AD203B41FA5}">
                      <a16:colId xmlns:a16="http://schemas.microsoft.com/office/drawing/2014/main" val="2629658399"/>
                    </a:ext>
                  </a:extLst>
                </a:gridCol>
                <a:gridCol w="751611">
                  <a:extLst>
                    <a:ext uri="{9D8B030D-6E8A-4147-A177-3AD203B41FA5}">
                      <a16:colId xmlns:a16="http://schemas.microsoft.com/office/drawing/2014/main" val="2215754613"/>
                    </a:ext>
                  </a:extLst>
                </a:gridCol>
                <a:gridCol w="875294">
                  <a:extLst>
                    <a:ext uri="{9D8B030D-6E8A-4147-A177-3AD203B41FA5}">
                      <a16:colId xmlns:a16="http://schemas.microsoft.com/office/drawing/2014/main" val="168973729"/>
                    </a:ext>
                  </a:extLst>
                </a:gridCol>
                <a:gridCol w="1078261">
                  <a:extLst>
                    <a:ext uri="{9D8B030D-6E8A-4147-A177-3AD203B41FA5}">
                      <a16:colId xmlns:a16="http://schemas.microsoft.com/office/drawing/2014/main" val="278727527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Monedas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Fecha inicial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Fecha final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Franja horaria permitida para negociar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72099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Bitcoin (USD)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01/01/2017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12:00:00 a.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13/02/2021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6:30:00 p.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Todas FH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12378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Ethereum (USD)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01/01/2019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12:00:00 a.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13/02/2021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6:30:00 p.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Todas FH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3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14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8224793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Estructura de Fase 1: </a:t>
            </a:r>
            <a:r>
              <a:rPr lang="es-CO" sz="2000" dirty="0" err="1"/>
              <a:t>Backtest</a:t>
            </a:r>
            <a:r>
              <a:rPr lang="es-CO" sz="2000" dirty="0"/>
              <a:t> de estrategias actuales </a:t>
            </a:r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de las 81 estrategias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medidas de riesgo/retorno.</a:t>
              </a:r>
            </a:p>
            <a:p>
              <a:pPr marL="169863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  <a:endParaRPr lang="es-CO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Identificación de mejor estrategia.</a:t>
              </a: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Algoritmo para cálculo de señal y serie histórica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intradiaria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de activos seleccionados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y volumen de negociación.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478949" y="2057126"/>
              <a:ext cx="2236200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los 81 portafolios que siguen el algoritmo de órdenes de acuerdo a la estrategia definida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6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152982" cy="521100"/>
          </a:xfrm>
        </p:spPr>
        <p:txBody>
          <a:bodyPr/>
          <a:lstStyle/>
          <a:p>
            <a:r>
              <a:rPr lang="es-CO" dirty="0"/>
              <a:t>Fase 1- </a:t>
            </a:r>
            <a:r>
              <a:rPr lang="es-CO" dirty="0" err="1"/>
              <a:t>Backtest</a:t>
            </a:r>
            <a:r>
              <a:rPr lang="es-CO" dirty="0"/>
              <a:t> de estrategias actuales Avances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1446834"/>
            <a:ext cx="8653462" cy="3342653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Lectura y adecuación de base de datos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vela diaria.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fractales diarios e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fractal de referencia corresponde a un fractal calculado con frecuencia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pero con base en una ventana móvil diaria.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señal definitiva de compra/venta para todos los fractales.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5704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845C6-940C-4B4A-BDFC-506FBB78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D9C5F5-73DD-4765-AF4C-32319065F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4"/>
          <a:stretch/>
        </p:blipFill>
        <p:spPr>
          <a:xfrm>
            <a:off x="0" y="1254"/>
            <a:ext cx="9144000" cy="50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1605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3397</TotalTime>
  <Words>1318</Words>
  <Application>Microsoft Office PowerPoint</Application>
  <PresentationFormat>Presentación en pantalla (16:9)</PresentationFormat>
  <Paragraphs>345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Montserrat Medium</vt:lpstr>
      <vt:lpstr>Courier New</vt:lpstr>
      <vt:lpstr>Montserrat</vt:lpstr>
      <vt:lpstr>Open Sans</vt:lpstr>
      <vt:lpstr>Arial</vt:lpstr>
      <vt:lpstr>Sales Meeting by Slidesgo</vt:lpstr>
      <vt:lpstr>Proyecto de análisis de datos: reunión de seguimiento.</vt:lpstr>
      <vt:lpstr>Agenda</vt:lpstr>
      <vt:lpstr>Inicio del proyecto</vt:lpstr>
      <vt:lpstr>Inicio del proyecto</vt:lpstr>
      <vt:lpstr>Presentación de PowerPoint</vt:lpstr>
      <vt:lpstr>Entrega de las bases de datos</vt:lpstr>
      <vt:lpstr>Estructura de Fase 1: Backtest de estrategias actuales </vt:lpstr>
      <vt:lpstr>Fase 1- Backtest de estrategias actuales Avances</vt:lpstr>
      <vt:lpstr>Presentación de PowerPoint</vt:lpstr>
      <vt:lpstr>Estadísticas de riesgo / retorno solicitadas</vt:lpstr>
      <vt:lpstr>Presentación de PowerPoint</vt:lpstr>
      <vt:lpstr>Cronograma</vt:lpstr>
      <vt:lpstr>Actividades programadas siguiente semana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140</cp:revision>
  <dcterms:modified xsi:type="dcterms:W3CDTF">2021-03-11T14:55:07Z</dcterms:modified>
</cp:coreProperties>
</file>