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handoutMasterIdLst>
    <p:handoutMasterId r:id="rId23"/>
  </p:handoutMasterIdLst>
  <p:sldIdLst>
    <p:sldId id="306" r:id="rId2"/>
    <p:sldId id="382" r:id="rId3"/>
    <p:sldId id="383" r:id="rId4"/>
    <p:sldId id="384" r:id="rId5"/>
    <p:sldId id="392" r:id="rId6"/>
    <p:sldId id="389" r:id="rId7"/>
    <p:sldId id="387" r:id="rId8"/>
    <p:sldId id="391" r:id="rId9"/>
    <p:sldId id="393" r:id="rId10"/>
    <p:sldId id="394" r:id="rId11"/>
    <p:sldId id="395" r:id="rId12"/>
    <p:sldId id="399" r:id="rId13"/>
    <p:sldId id="397" r:id="rId14"/>
    <p:sldId id="400" r:id="rId15"/>
    <p:sldId id="360" r:id="rId16"/>
    <p:sldId id="385" r:id="rId17"/>
    <p:sldId id="386" r:id="rId18"/>
    <p:sldId id="396" r:id="rId19"/>
    <p:sldId id="398" r:id="rId20"/>
    <p:sldId id="390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 Medium" panose="020B0604020202020204" charset="0"/>
      <p:regular r:id="rId28"/>
      <p:bold r:id="rId29"/>
      <p:italic r:id="rId30"/>
      <p:boldItalic r:id="rId31"/>
    </p:embeddedFont>
    <p:embeddedFont>
      <p:font typeface="Open San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  <p:cmAuthor id="2" name="Olga Esperanza Serna Ramirez" initials="OESR" lastIdx="1" clrIdx="1">
    <p:extLst>
      <p:ext uri="{19B8F6BF-5375-455C-9EA6-DF929625EA0E}">
        <p15:presenceInfo xmlns:p15="http://schemas.microsoft.com/office/powerpoint/2012/main" userId="S::Oserna@fogafin.gov.co::483270b2-49e1-4992-a8a2-7e0ddb3ef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9933"/>
    <a:srgbClr val="33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8" autoAdjust="0"/>
  </p:normalViewPr>
  <p:slideViewPr>
    <p:cSldViewPr snapToGrid="0"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7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>
                <a:solidFill>
                  <a:schemeClr val="dk2"/>
                </a:solidFill>
              </a:rPr>
              <a:t>Definición inicial de términos para proyecto de análisis de datos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09 de Febrero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320146" cy="72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P.Mín de periodos anteriores y que dan señal «SELL» si el P.Cierre es menor que P.Máx de periodos anteriores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F3: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F4: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=SI(G18&gt;MAX(F19:F23);"BUY";SI(G18&lt;MIN(E19:E23);"SELL";L19))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F5: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=SI(G18&gt;MAX(F19:F24);"BUY";SI(G18&lt;MIN(E19:E24);"SELL";M19))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F6: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t-3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F7: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=SI($AS$2=7;SI(AR18&gt;MAX(AQ20:AQ24);"BUY";SI(AR18&lt;MIN(AP20:AP24);"SELL";AS19));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=SI(G18&gt;MAX(F20:F24);"BUY";SI(G18&lt;MIN(E20:E24);"SELL";O19))</a:t>
            </a:r>
          </a:p>
          <a:p>
            <a:pPr marL="10541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383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P.Open de periodos anteriores y que dan señal «SELL» si el P.Cierre es menor que P.Mín/P.Máx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F8: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=SI($AS$2=8;SI(AR18&gt;MAX(AO19:AO22);"BUY";SI(AR18&lt;MIN(AQ19:AQ22);"SELL";AS19));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=SI(G18&gt;MAX(D19:D22);"BUY";SI(G18&lt;MIN(F19:F22);"SELL";P19))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F9: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=SI($AS$2=9;SI(AR18&gt;MAX(AO19:AO22);"BUY";SI(AR18&lt;MIN(AP19:AP22);"SELL";AS19)))))))))))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=SI(G18&gt;MAX(D19:D22);"BUY";SI(G18&lt;MIN(E19:E22);"SELL";Q19))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2233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calcular las medidas se identifica precio de entrada y salida de cada </a:t>
            </a:r>
            <a:r>
              <a:rPr lang="es-MX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ejecutado.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): 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 – SELL :(Precio de cierre + Spread SC) – (Precio de apertura – Spread SC)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 – BUY :(Precio de apertura - Spread SC) – (Precio de cierre + Spread SC)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Total: </a:t>
            </a: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 + Utilidad acumulada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2979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85682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49F78FE-1C12-4180-85DE-5831FFEB7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37580"/>
              </p:ext>
            </p:extLst>
          </p:nvPr>
        </p:nvGraphicFramePr>
        <p:xfrm>
          <a:off x="978681" y="785126"/>
          <a:ext cx="6794340" cy="47070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9310">
                  <a:extLst>
                    <a:ext uri="{9D8B030D-6E8A-4147-A177-3AD203B41FA5}">
                      <a16:colId xmlns:a16="http://schemas.microsoft.com/office/drawing/2014/main" val="4276122561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560517228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3745624959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656817465"/>
                    </a:ext>
                  </a:extLst>
                </a:gridCol>
                <a:gridCol w="466868">
                  <a:extLst>
                    <a:ext uri="{9D8B030D-6E8A-4147-A177-3AD203B41FA5}">
                      <a16:colId xmlns:a16="http://schemas.microsoft.com/office/drawing/2014/main" val="332815972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4123816865"/>
                    </a:ext>
                  </a:extLst>
                </a:gridCol>
                <a:gridCol w="183917">
                  <a:extLst>
                    <a:ext uri="{9D8B030D-6E8A-4147-A177-3AD203B41FA5}">
                      <a16:colId xmlns:a16="http://schemas.microsoft.com/office/drawing/2014/main" val="410056665"/>
                    </a:ext>
                  </a:extLst>
                </a:gridCol>
                <a:gridCol w="541143">
                  <a:extLst>
                    <a:ext uri="{9D8B030D-6E8A-4147-A177-3AD203B41FA5}">
                      <a16:colId xmlns:a16="http://schemas.microsoft.com/office/drawing/2014/main" val="329111015"/>
                    </a:ext>
                  </a:extLst>
                </a:gridCol>
                <a:gridCol w="339541">
                  <a:extLst>
                    <a:ext uri="{9D8B030D-6E8A-4147-A177-3AD203B41FA5}">
                      <a16:colId xmlns:a16="http://schemas.microsoft.com/office/drawing/2014/main" val="406635433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1354623381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997543240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2335141409"/>
                    </a:ext>
                  </a:extLst>
                </a:gridCol>
                <a:gridCol w="212212">
                  <a:extLst>
                    <a:ext uri="{9D8B030D-6E8A-4147-A177-3AD203B41FA5}">
                      <a16:colId xmlns:a16="http://schemas.microsoft.com/office/drawing/2014/main" val="921032663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875215476"/>
                    </a:ext>
                  </a:extLst>
                </a:gridCol>
                <a:gridCol w="481015">
                  <a:extLst>
                    <a:ext uri="{9D8B030D-6E8A-4147-A177-3AD203B41FA5}">
                      <a16:colId xmlns:a16="http://schemas.microsoft.com/office/drawing/2014/main" val="1780199865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3963403914"/>
                    </a:ext>
                  </a:extLst>
                </a:gridCol>
              </a:tblGrid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54.68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730374"/>
                  </a:ext>
                </a:extLst>
              </a:tr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199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20/04/2018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55.04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23/04/2018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54.66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103127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CA4C13F-30E4-483F-AFEB-EF8F24275D30}"/>
              </a:ext>
            </a:extLst>
          </p:cNvPr>
          <p:cNvSpPr txBox="1"/>
          <p:nvPr/>
        </p:nvSpPr>
        <p:spPr>
          <a:xfrm>
            <a:off x="630820" y="1922969"/>
            <a:ext cx="8067555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54.66 y requiere una inversión adicional de 0.25 para poder ejecutar la compra a 54.91.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Montserrat Medium" panose="020B0604020202020204" charset="0"/>
              </a:rPr>
              <a:t>¿En este caso la pérdida acumulada sería: (-0.61)+(-0.25)?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Para tener una medida de retorno se hace supuesto de una inversión inicial y se lleva el control de flujos que se generan por utilidad/pérdida en las  compras/ventas.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Esto es importante para entender el manejo del efectivo disponible para invertir, y por lo tanto, el tamaño de las posiciones, lo cual afecta la determinación de </a:t>
            </a:r>
            <a:r>
              <a:rPr lang="es-CO">
                <a:solidFill>
                  <a:schemeClr val="tx1"/>
                </a:solidFill>
                <a:latin typeface="Montserrat Medium" panose="020B0604020202020204" charset="0"/>
              </a:rPr>
              <a:t>los parámetros (SL y TP).</a:t>
            </a:r>
            <a:endParaRPr lang="es-CO" dirty="0">
              <a:solidFill>
                <a:schemeClr val="tx1"/>
              </a:solidFill>
              <a:latin typeface="Montserrat Medium" panose="020B0604020202020204" charset="0"/>
            </a:endParaRP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BAEFF7B-F86F-4CDF-BF2F-BBC617B70AC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F7530A-DF90-40F9-A9C6-8A01827B3E4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4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4646AE-B044-4207-8386-B3459FF9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0" y="943278"/>
            <a:ext cx="8522705" cy="3828328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259007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Siguiente paso:</a:t>
            </a:r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indicadores de riesgo/retorno.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Ordenamiento de los fractales con los mejores indicadores. 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Serie histórica intradía (cada 30 minutos)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del activo 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de negociación y volumen.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Procedimiento para el cálculo de los 9 fractales. 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356658" y="2057126"/>
              <a:ext cx="2358491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un portafolio que sigue las señales de los 9 fractales (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intradiario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y diario) de acuerdo al procedimiento definido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6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Preguntas: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Tolerancia al riesgo frente  SL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la señal diaria es más importante que la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hay divergencia. Esto implica que la posición abierta durante el día se mantiene al menos hasta el otro día, y hasta que la señal diaria cambie? Cuál es la razón?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no incluyen la variable de volumen en las señales?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Archivo: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por qué separa F1 y F2 de las demás,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LADO A: Datos numéricos pegados en columnas BM y BN (cuadro resumen anual – mensual).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Qué aportan los datos que se están adquiriendo frente a lo que se puede sacar de Bloomberg actualmente.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Set FX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6872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efectividad “futura” de las estrategias es estimada bajo el supuesto de que las series históricas se mantienen.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Restar Rf de retorno.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Definir comisión y B-A spread.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258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medidas: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 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toda la serie sin tenert en cuenta el fractal: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: P.Close(t) - P.Close (t – 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las mismas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toda la serie, teniendo en cuenta el fractal definido en celda U3: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- El objetivo es calcular el retorno diario de la posición: P.Close(t) - P.Close (t – 1). El signo de los elementos de la resta depende de la señal en t y en t-1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=SI(Y($U$3=1;H18="BUY";H18=H19);R18;SI(Y($U$3=1;H18="SELL";H18=H19);-R18;SI(Y($U$3=1;H19="SELL";H18="BUY");-R18;SI(Y($U$3=1;H19="BUY";H18="SELL");R18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Genera un ID de identificación para cada trade posible en la serie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302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y se asigna un identificador cuando hay un cambio en la señal (columnas AY – BE): cuando vengo de no tener señal y aparece señal en t (cuando en t-1 no hay señal pero en t sí hay señal) o cuando hay un cambio de señal (en t-1 y en t sí hay señal y las dos señales son diferentes) =SI(Y(AC67="";AC68&lt;&gt;"");X67;SI(Y(AC67&lt;&gt;"";AC68&lt;&gt;"";AC68&lt;&gt;AC67);X67;""))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cuando hay un cambio en la señal (columnas BG – BL): Cuando se acaba la señal que traía cierro la posición (es decir en t-1 hay señal y en t no hay) o cuando hay un cambio de señal (en t y en t-1 sí hay señal y las dos señales son diferentes) =SI(Y(AC37="";AC38&lt;&gt;"");A37;SI(Y(AC37&lt;&gt;"";AC38&lt;&gt;"";AC37&lt;&gt;AC38);A37;""))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4613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119743"/>
            <a:ext cx="8817429" cy="4909456"/>
          </a:xfrm>
        </p:spPr>
        <p:txBody>
          <a:bodyPr/>
          <a:lstStyle/>
          <a:p>
            <a:pPr marL="114300" indent="0"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“Se propone proyecto para optimizar estrategias actuales”.</a:t>
            </a:r>
            <a:endParaRPr lang="es-MX" sz="16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9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Objetivos específicos: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</a:t>
            </a:r>
            <a:r>
              <a:rPr lang="es-MX" sz="1600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estrategias actuales”!.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“Optimización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TP) utilizado en las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estrategia.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“Desarrollo de variantes a estrategias actuales mediante el análisis de performance en varios activos, utilizando herramientas sofisticadas de análisis estadístico”.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del modelo utilizado para crear la señal de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modelos que buscan optimizar la efectividad de la  señal.</a:t>
            </a:r>
            <a:endParaRPr lang="es-MX" sz="1200" i="1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Duración: 12 semanas (144 horas).</a:t>
            </a: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Output: optimización de estrategias actuales con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backtests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probados en varios activos.</a:t>
            </a:r>
            <a:endParaRPr lang="es-CO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algn="l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5437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7457" y="97971"/>
            <a:ext cx="8654143" cy="4778829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 (open) E (</a:t>
            </a:r>
            <a:r>
              <a:rPr lang="es-MX" sz="1200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</a:t>
            </a: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F(min)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1 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SI($AS$2=2;SI(AR18&gt;MAX(AP20:AP23);"BUY";SI(AR18&lt;MIN(AQ20:AQ23);"SELL";AS19));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2=SI(G18&gt;MAX(E20:E23);"BUY";SI(G18&lt;MIN(F20:F23);"SELL";I19))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3 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4 =SI(G18&gt;MAX(F19:F23);"BUY";SI(G18&lt;MIN(E19:E23);"SELL";L19))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5 =SI(G18&gt;MAX(F19:F24);"BUY";SI(G18&lt;MIN(E19:E24);"SELL";M19))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6 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SI($AS$2=7;SI(AR18&gt;MAX(AQ20:AQ24);"BUY";SI(AR18&lt;MIN(AP20:AP24);"SELL";AS19));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7 =SI(G18&gt;MAX(F20:F24);"BUY";SI(G18&lt;MIN(E20:E24);"SELL";O19))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SI($AS$2=8;SI(AR18&gt;MAX(AO19:AO22);"BUY";SI(AR18&lt;MIN(AQ19:AQ22);"SELL";AS19));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8 =SI(G18&gt;MAX(D19:D22);"BUY";SI(G18&lt;MIN(F19:F22);"SELL";P19))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SI($AS$2=9;SI(AR18&gt;MAX(AO19:AO22);"BUY";SI(AR18&lt;MIN(AP19:AP22);"SELL";AS19)))))))))))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9 =SI(G18&gt;MAX(D19:D22);"BUY";SI(G18&lt;MIN(E19:E22);"SELL";Q19))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9592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Aclaraciones: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Alcance: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Estrategias bajo análisis: ETF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spxl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fas,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ech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y  monedas (MXN, ZAR, TRY).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Tipo de análisis: el conocimiento aportado por los consultores se enfoca en modelos cuantitativos que serán desarrollados con base en el conocimiento de mercado suministrado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cada uno de los activos.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Entregables: asociados a los objetivos específicos: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para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las estrategias definidas por el alcance.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parámetros óptimos.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señales óptimas.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Cronograma: fecha y condiciones de inicio, periodicidad de reuniones de seguimiento y retroalimentación.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Modificación a términos acordados: procedimiento para tratar contingencias.</a:t>
            </a:r>
          </a:p>
        </p:txBody>
      </p:sp>
    </p:spTree>
    <p:extLst>
      <p:ext uri="{BB962C8B-B14F-4D97-AF65-F5344CB8AC3E}">
        <p14:creationId xmlns:p14="http://schemas.microsoft.com/office/powerpoint/2010/main" val="153084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20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Proceso: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datos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archivo: DATOS ECH, LADO A, 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fractales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medidas Utilidad, YTD,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Presentación de resultados en matrices de sensibilidad.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259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69" y="119606"/>
            <a:ext cx="8654143" cy="4926956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1. Descripción de datos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Serie histórica del 23-03-2018 al 04-02-2021, con una frecuencia de 30 minutos, que contiene los datos básicos de negociación del activo ECH. Los datos disponibles para cada frecuencia son los siguientes: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 temporada del año, cada día puede tener las siguientes horas de negociación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horario chileno</a:t>
            </a:r>
            <a:r>
              <a:rPr lang="es-MX" sz="1300" dirty="0">
                <a:solidFill>
                  <a:srgbClr val="336699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Algunos datos presentan horas de apertura y cierre diferentes: </a:t>
            </a:r>
            <a:r>
              <a:rPr lang="es-MX" sz="1300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11:30 Vs 11:35 – 17:30 Vs 17:35.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Las últimas tres franjas horarias de cada día se consideran de baja liquidez,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 se ejecutan operaciones, pero sí se tienen en cuenta para el cálculo de los fractales. Estoy tomando franjas horarias de t-1 para calcular señales en t.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primera franja horaria del día se considera de baja liquidez, sí se ejecutan operaciones y se tiene en cuenta para el cálculo de los fractales.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3846AAD-391A-4581-A01C-E3C7A6330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17059"/>
              </p:ext>
            </p:extLst>
          </p:nvPr>
        </p:nvGraphicFramePr>
        <p:xfrm>
          <a:off x="1834586" y="1296366"/>
          <a:ext cx="5058137" cy="68290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22591">
                  <a:extLst>
                    <a:ext uri="{9D8B030D-6E8A-4147-A177-3AD203B41FA5}">
                      <a16:colId xmlns:a16="http://schemas.microsoft.com/office/drawing/2014/main" val="842000124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170210129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410175440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63836046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1792508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551228652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3275680066"/>
                    </a:ext>
                  </a:extLst>
                </a:gridCol>
              </a:tblGrid>
              <a:tr h="34145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FRECUENCIA 30 MINUTOS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62186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DATE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FRAME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VOL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OPEN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MAX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MIN 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CLOSE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75967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4B1A727-FA00-438E-806A-A639CC4B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02246"/>
              </p:ext>
            </p:extLst>
          </p:nvPr>
        </p:nvGraphicFramePr>
        <p:xfrm>
          <a:off x="1360506" y="2628080"/>
          <a:ext cx="6586271" cy="9633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86271">
                  <a:extLst>
                    <a:ext uri="{9D8B030D-6E8A-4147-A177-3AD203B41FA5}">
                      <a16:colId xmlns:a16="http://schemas.microsoft.com/office/drawing/2014/main" val="13150189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9654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32512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0672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09057906"/>
                    </a:ext>
                  </a:extLst>
                </a:gridCol>
              </a:tblGrid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H(1) 2S Abr – 1S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  <a:latin typeface="Montserrat Medium" panose="020B0604020202020204" charset="0"/>
                        </a:rPr>
                        <a:t>9:30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15:30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295758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H(2) 2S mar – 1S Abr y 2S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 – 1S Nov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16:30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491019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H(3) 2S Nov – 1S Mar (t+1)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11:30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17:30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280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2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1. Descripción de archivo: 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ECH: Hoja con datos de precios - volumen intradía (velas) periodicidad cada 30 minutos, con base en esta información calculan los 9 fractales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s-MX" sz="14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(Señal 1)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elimina franjas horarios de baja liquidez para que no se tengan en cuenta en los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A: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Copia y pega información de DATOS ECH.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calcula la diferencia de precio entre t y t – 1 (VAR – utilidad/pérdida ), se calcula el acumulado del VAR y el MDD del VAR acumulado.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del fractal que se esté evaluando, se calcula la utilidad / pérdida como si se hubieran ejecutado todos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 evaluado, el acumulado del VAR y el MDD del VAR acumulado.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3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intradía (Señal 1):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fractal, se identifican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habrían ejecutado comparando la señal en t y en t -1, si son diferentes se marca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como ejecutado, solamente ejecuto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cambia la señal. Se lleva un índice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y de señales totales.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Comparación de precios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para calcular Utilidad y MDD.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Calcular Utilidad y MDD después de spread y comisiones y TP.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anual. </a:t>
            </a:r>
            <a:endParaRPr lang="es-MX" sz="13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340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0"/>
            <a:ext cx="8991600" cy="4959477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TODO IGUAL QUE HOJA “</a:t>
            </a:r>
            <a:r>
              <a:rPr lang="es-MX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A” </a:t>
            </a: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HASTA COLUMNA X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información intradía se calcula la vela del día (VOL, OPEN. MAX, MIN, CLOSE) en las columnas AN – AR.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diaria (Señal 2):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vela del día se calcula la señal/Fractal de periodicidad diaria, siguiendo las mismas reglas de los fractales intradía pero con datos diarios, en la columna AS.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3, </a:t>
            </a:r>
            <a:r>
              <a:rPr lang="es-MX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AB incluye una regla adicional que define la estrategia: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el precio de cierre de la franja horaria evaluada es mayor/menor que el precio máximo/mínimo de la franja de días en las que se está evaluando el fractal; entonces la señal es "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"; de lo contrario, sigue la Señal 2.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definitiva: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AC se define la señal después de “emparejar” la Señal 1 y la Señal 3, cuando coinciden da como producto la señal a tener en cuenta para operar, si no son iguales se deja vacío.</a:t>
            </a:r>
          </a:p>
        </p:txBody>
      </p:sp>
    </p:spTree>
    <p:extLst>
      <p:ext uri="{BB962C8B-B14F-4D97-AF65-F5344CB8AC3E}">
        <p14:creationId xmlns:p14="http://schemas.microsoft.com/office/powerpoint/2010/main" val="133837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cuando hay un cambio en la señal y asigna un identificador (columnas AY – BE): cuando vengo de no tener señal y aparece señal en t (cuando en t-1 no hay señal pero en t sí hay señal) o cuando hay un cambio de señal (en t-1 y en t sí hay señal y las dos señales son diferentes) 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cuando hay un cambio en la señal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(columnas BG – BL): Cuando se acaba la señal que traía cierro la posición (es decir en t-1 hay señal y en t no hay) o cuando hay un cambio de señal (en t y en t-1 sí hay señal y las dos señales son diferentes)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209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P.Máx de periodos anteriores y que dan señal «SELL» si el P.Cierre es menor que P.Mín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F1: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F2: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=SI($AS$2=2;SI(AR18&gt;MAX(AP20:AP23);"BUY";SI(AR18&lt;MIN(AQ20:AQ23);"SELL";AS19));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=SI(G18&gt;MAX(E20:E23);"BUY";SI(G18&lt;MIN(F20:F23);"SELL";I19))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43897136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9745</TotalTime>
  <Words>3952</Words>
  <Application>Microsoft Office PowerPoint</Application>
  <PresentationFormat>Presentación en pantalla (16:9)</PresentationFormat>
  <Paragraphs>319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Open Sans</vt:lpstr>
      <vt:lpstr>Calibri</vt:lpstr>
      <vt:lpstr>Montserrat Medium</vt:lpstr>
      <vt:lpstr>Arial</vt:lpstr>
      <vt:lpstr>Sales Meeting by Slidesgo</vt:lpstr>
      <vt:lpstr>Definición inicial de términos para proyecto de análisis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Cronograma</vt:lpstr>
      <vt:lpstr>Siguiente paso: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225</cp:revision>
  <dcterms:modified xsi:type="dcterms:W3CDTF">2021-02-19T02:06:51Z</dcterms:modified>
</cp:coreProperties>
</file>