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73" r:id="rId4"/>
    <p:sldId id="293" r:id="rId5"/>
    <p:sldId id="262" r:id="rId6"/>
    <p:sldId id="275" r:id="rId7"/>
    <p:sldId id="276" r:id="rId8"/>
    <p:sldId id="278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6ABF-7F33-4369-B367-791597954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6F5B1-45A6-4B11-B983-97AB15CB9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1936-AD25-4903-A31D-9BE4DDC0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A6E3-F29F-42A9-BE5F-815E4D39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2AFF-2A21-4C03-949E-451B1F32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1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BBE-D245-415A-8EC3-17352666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9CE1-1EAF-40C9-B99A-C9F594A8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95CE-B6E8-490D-9842-E7D287DD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24CA-2839-45AF-B9C2-2E761D69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5FA6-944F-4E43-A337-DE2A5A9F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36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DE47-BAFD-4A53-BA7F-E399D97F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1490-9317-4CFC-A928-2ABA174F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6B33-081B-49A0-B305-ECF86561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103D-EDE8-48E4-B527-2447DE40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3160-B717-4F02-AE2B-6824329C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2236-62D4-4B3D-8EF6-4FDAC457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F023-B72D-4799-8E10-6E65088B8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6B880-CEBB-4640-8A6C-0F9BCA40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F6F40-6F36-4A58-B723-567D8FA1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C2976-3AAA-4773-BE15-948EB9A5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516B-5684-43B7-B5E7-3A55F968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5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347-05D6-4C51-A902-B1D6AF6B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1F167-73B8-47B7-B7F8-C4AFB578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2F331-BB18-45EB-8027-8C08F093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7F232-BB3E-423F-9435-BA635C23E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CD7FA-81F5-4A74-BAAA-B76926118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BC9CC-28F8-485A-8947-1C0FDC69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892E6-DEB3-49DD-A653-0CEB792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43918-F03B-454E-A607-6B8EA12F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6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C3ED-40B9-414A-B7FE-D4EDB82E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41D98-E28C-4E84-B080-83FFCE86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E9CBD-6130-46DD-A829-E2D07AC1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9AA9E-3B2F-4047-AACD-ABA26DCD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283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E13C4-4F42-4C8A-8FAC-0168308E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7A7AB-F87E-4DFB-809A-EA62E54A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13C7A-DBB9-4A50-AB7F-83D11063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97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3E49-7134-4CFA-8ACB-E1C06613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D767-0AC1-49AB-A2FB-A27DBE7B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C75B0-3152-453C-BAAB-F32DA906C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5AAFC-7C13-41BC-8C65-B9AB5B4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3949-3767-4AA0-BB2E-C354E18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D9C9-5332-4FC9-9736-FE83AFCD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77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81E5-E7FD-49F2-A061-848265BD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38E5C-D558-49DD-BBFD-B2B3C0C15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8C606-EE61-4DBD-AA31-5946BD1B8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CD64-22E3-465E-BBE3-CEC80F26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6A73D-290F-48BF-A137-517D19C4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4500-98AF-4CA6-B8E8-258C8E46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3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D9CF-6FDD-4527-A7E9-2FF31C7A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6E132-1B38-47A1-B422-2C6E0FBF4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9851-A6D2-45A8-BF5C-BA48E114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77F1-DE8C-46F6-9CF7-305DA351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5542-0F85-4608-BA92-8689608D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57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3D340-C806-4311-B2E2-6AAB1D0A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E3E8-E795-406D-983D-F20ACCD6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1F5F-4E24-46F0-B019-53869DFD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3848-9416-40A6-BA62-F8F82027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10E4-FE64-4692-9A32-B1B227D6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5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21-Sep-17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21-Sep-17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B4B09-0E4D-48A9-B547-C5450F3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4FDD8-5040-411C-977F-10E3221A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A3F5-FE88-43DC-AA43-123F819D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7A5B-B945-40C2-8906-69AF7323F387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B230-1D6C-4EF3-88DA-C80C3213D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AFBA-1720-4995-806A-2385D361F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C653-6C00-4847-AC77-BCC1777F5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8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ysadmin/powershell/powershell-data-basics-xml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onathanmedd/Presentations/tree/master/PSDayUK/201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ppysysadm.com/2014/10/reading-large-text-files-with-powershell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655788/powershell-set-content-and-out-file-what-is-the-differenc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owerShell/PowerShell-RF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367" y="2152076"/>
            <a:ext cx="9740551" cy="1739347"/>
          </a:xfrm>
        </p:spPr>
        <p:txBody>
          <a:bodyPr/>
          <a:lstStyle/>
          <a:p>
            <a:pPr algn="r"/>
            <a:r>
              <a:rPr lang="en-GB" dirty="0"/>
              <a:t>PowerShell and Different types of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PSDAYUK</a:t>
            </a:r>
            <a:br>
              <a:rPr lang="en-GB" sz="2800" b="1" i="1" dirty="0"/>
            </a:br>
            <a:r>
              <a:rPr lang="en-GB" sz="2800" b="1" i="1" dirty="0"/>
              <a:t>22/09/2017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8665534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UKSthCoastPSUG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5214D-0E55-46F4-94D3-36F3F214C956}"/>
              </a:ext>
            </a:extLst>
          </p:cNvPr>
          <p:cNvSpPr txBox="1"/>
          <p:nvPr/>
        </p:nvSpPr>
        <p:spPr>
          <a:xfrm>
            <a:off x="1704753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@JONATHANMEDD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"/>
    </mc:Choice>
    <mc:Fallback xmlns="">
      <p:transition spd="slow" advTm="38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Export-CSV</a:t>
            </a:r>
          </a:p>
          <a:p>
            <a:pPr lvl="1"/>
            <a:r>
              <a:rPr lang="en-GB" sz="3200" b="1" dirty="0"/>
              <a:t>Watch out for the –</a:t>
            </a:r>
            <a:r>
              <a:rPr lang="en-GB" sz="3200" b="1" dirty="0" err="1"/>
              <a:t>NoTypeInformation</a:t>
            </a:r>
            <a:r>
              <a:rPr lang="en-GB" sz="3200" b="1" dirty="0"/>
              <a:t> parameter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0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94"/>
    </mc:Choice>
    <mc:Fallback xmlns="">
      <p:transition spd="slow" advTm="25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EXCEL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No native support - use as external module, such as the (slightly confusingly named) </a:t>
            </a:r>
            <a:r>
              <a:rPr lang="en-GB" sz="3400" b="1" dirty="0" err="1"/>
              <a:t>ImportExcel</a:t>
            </a:r>
            <a:endParaRPr lang="en-GB" sz="3400" b="1" dirty="0"/>
          </a:p>
          <a:p>
            <a:pPr lvl="1"/>
            <a:r>
              <a:rPr lang="en-GB" sz="3200" b="1" dirty="0"/>
              <a:t>Install-Module </a:t>
            </a:r>
            <a:r>
              <a:rPr lang="en-GB" sz="3200" b="1" dirty="0" err="1"/>
              <a:t>ImportExcel</a:t>
            </a:r>
            <a:endParaRPr lang="en-GB" sz="3200" b="1" dirty="0"/>
          </a:p>
          <a:p>
            <a:pPr lvl="1"/>
            <a:r>
              <a:rPr lang="en-GB" sz="3200" b="1" dirty="0"/>
              <a:t>Import-Excel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4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17"/>
    </mc:Choice>
    <mc:Fallback xmlns="">
      <p:transition spd="slow" advTm="54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</a:t>
            </a:r>
            <a:r>
              <a:rPr lang="en-GB" dirty="0" err="1"/>
              <a:t>EXCel</a:t>
            </a:r>
            <a:r>
              <a:rPr lang="en-GB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Use the external module </a:t>
            </a:r>
            <a:r>
              <a:rPr lang="en-GB" sz="3400" b="1" dirty="0" err="1"/>
              <a:t>ImportExcel</a:t>
            </a:r>
            <a:endParaRPr lang="en-GB" sz="3400" b="1" dirty="0"/>
          </a:p>
          <a:p>
            <a:r>
              <a:rPr lang="en-GB" sz="3400" b="1" dirty="0"/>
              <a:t>Export-Excel</a:t>
            </a:r>
          </a:p>
          <a:p>
            <a:r>
              <a:rPr lang="en-GB" sz="3400" b="1"/>
              <a:t>Demo</a:t>
            </a: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45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94"/>
    </mc:Choice>
    <mc:Fallback xmlns="">
      <p:transition spd="slow" advTm="22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XML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70000" lnSpcReduction="20000"/>
          </a:bodyPr>
          <a:lstStyle/>
          <a:p>
            <a:r>
              <a:rPr lang="en-GB" sz="3400" b="1" dirty="0"/>
              <a:t>What is Import-</a:t>
            </a:r>
            <a:r>
              <a:rPr lang="en-GB" sz="3400" b="1" dirty="0" err="1"/>
              <a:t>CliXML</a:t>
            </a:r>
            <a:r>
              <a:rPr lang="en-GB" sz="3400" b="1" dirty="0"/>
              <a:t>?</a:t>
            </a:r>
          </a:p>
          <a:p>
            <a:pPr lvl="1"/>
            <a:r>
              <a:rPr lang="en-GB" sz="3000" b="1" dirty="0"/>
              <a:t>Only to be used to import an XML file generated by Export-</a:t>
            </a:r>
            <a:r>
              <a:rPr lang="en-GB" sz="3000" b="1" dirty="0" err="1"/>
              <a:t>CliXML</a:t>
            </a:r>
            <a:endParaRPr lang="en-GB" sz="3000" b="1" dirty="0"/>
          </a:p>
          <a:p>
            <a:pPr lvl="1"/>
            <a:r>
              <a:rPr lang="en-GB" sz="3000" b="1" dirty="0"/>
              <a:t>Unlikely to be useful with most XML files or data you will need to work with</a:t>
            </a:r>
          </a:p>
          <a:p>
            <a:pPr lvl="1"/>
            <a:r>
              <a:rPr lang="en-GB" sz="3000" b="1" dirty="0"/>
              <a:t>Typically these cmdlets are used to serialise and </a:t>
            </a:r>
            <a:r>
              <a:rPr lang="en-GB" sz="3000" b="1" dirty="0" err="1"/>
              <a:t>deserialse</a:t>
            </a:r>
            <a:r>
              <a:rPr lang="en-GB" sz="3000" b="1" dirty="0"/>
              <a:t> objects</a:t>
            </a:r>
          </a:p>
          <a:p>
            <a:r>
              <a:rPr lang="en-GB" sz="3200" b="1" dirty="0"/>
              <a:t>Instead use:</a:t>
            </a:r>
          </a:p>
          <a:p>
            <a:pPr lvl="1"/>
            <a:r>
              <a:rPr lang="en-GB" sz="3000" b="1" dirty="0"/>
              <a:t>New-Object </a:t>
            </a:r>
            <a:r>
              <a:rPr lang="en-GB" sz="3000" b="1" dirty="0" err="1"/>
              <a:t>System.Xml.XmlDocument</a:t>
            </a:r>
            <a:r>
              <a:rPr lang="en-GB" sz="3000" b="1" dirty="0"/>
              <a:t> or</a:t>
            </a:r>
          </a:p>
          <a:p>
            <a:pPr lvl="1"/>
            <a:r>
              <a:rPr lang="en-GB" sz="3200" b="1" dirty="0"/>
              <a:t>Get-Content and the [xml] Type Accelerator</a:t>
            </a:r>
          </a:p>
          <a:p>
            <a:r>
              <a:rPr lang="en-GB" sz="3400" b="1" dirty="0"/>
              <a:t>Then either of these approaches to navigate the data:</a:t>
            </a:r>
          </a:p>
          <a:p>
            <a:pPr lvl="1"/>
            <a:r>
              <a:rPr lang="en-GB" sz="3200" b="1" dirty="0"/>
              <a:t>XPath</a:t>
            </a:r>
          </a:p>
          <a:p>
            <a:pPr lvl="1"/>
            <a:r>
              <a:rPr lang="en-GB" sz="3200" b="1" dirty="0"/>
              <a:t>Object dot notation</a:t>
            </a:r>
          </a:p>
          <a:p>
            <a:r>
              <a:rPr lang="en-GB" sz="3400" b="1" dirty="0"/>
              <a:t>Good comparison here: </a:t>
            </a:r>
            <a:r>
              <a:rPr lang="en-GB" sz="3400" b="1" dirty="0">
                <a:hlinkClick r:id="rId3"/>
              </a:rPr>
              <a:t>https://www.red-gate.com/simple-talk/sysadmin/powershell/powershell-data-basics-xml/</a:t>
            </a:r>
            <a:r>
              <a:rPr lang="en-GB" sz="3400" b="1" dirty="0"/>
              <a:t> 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931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2"/>
    </mc:Choice>
    <mc:Fallback xmlns="">
      <p:transition spd="slow" advTm="174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</a:t>
            </a:r>
            <a:r>
              <a:rPr lang="en-GB" dirty="0" err="1"/>
              <a:t>XMl</a:t>
            </a:r>
            <a:r>
              <a:rPr lang="en-GB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Use the Save method of </a:t>
            </a:r>
            <a:r>
              <a:rPr lang="en-GB" sz="3600" b="1" dirty="0" err="1"/>
              <a:t>System.Xml.XmlDocument</a:t>
            </a:r>
            <a:r>
              <a:rPr lang="en-GB" sz="3600" b="1" dirty="0"/>
              <a:t> </a:t>
            </a:r>
            <a:endParaRPr lang="en-GB" sz="3400" b="1" dirty="0"/>
          </a:p>
          <a:p>
            <a:r>
              <a:rPr lang="en-GB" sz="3400" b="1" dirty="0"/>
              <a:t>Various methods to manipulate the data before saving</a:t>
            </a:r>
          </a:p>
          <a:p>
            <a:pPr lvl="1"/>
            <a:r>
              <a:rPr lang="en-GB" sz="3200" b="1" dirty="0"/>
              <a:t>XPath</a:t>
            </a:r>
          </a:p>
          <a:p>
            <a:pPr lvl="1"/>
            <a:r>
              <a:rPr lang="en-GB" sz="3200" b="1" dirty="0"/>
              <a:t>Object Dot Notation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61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"/>
    </mc:Choice>
    <mc:Fallback xmlns="">
      <p:transition spd="slow" advTm="1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JSON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200" b="1" dirty="0"/>
              <a:t>Use:</a:t>
            </a:r>
          </a:p>
          <a:p>
            <a:pPr lvl="1"/>
            <a:r>
              <a:rPr lang="en-GB" sz="3200" b="1" dirty="0" err="1"/>
              <a:t>ConvertFrom</a:t>
            </a:r>
            <a:r>
              <a:rPr lang="en-GB" sz="3200" b="1" dirty="0"/>
              <a:t>-JSON</a:t>
            </a:r>
          </a:p>
          <a:p>
            <a:pPr lvl="2"/>
            <a:r>
              <a:rPr lang="en-GB" sz="3000" b="1" dirty="0"/>
              <a:t>Get-Content to read the data in first from a file or</a:t>
            </a:r>
          </a:p>
          <a:p>
            <a:pPr lvl="2"/>
            <a:r>
              <a:rPr lang="en-GB" sz="3000" b="1" dirty="0"/>
              <a:t>Receive a JSON response from a web service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85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"/>
    </mc:Choice>
    <mc:Fallback xmlns="">
      <p:transition spd="slow" advTm="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JSON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Pipe an object into </a:t>
            </a:r>
            <a:r>
              <a:rPr lang="en-GB" sz="3400" b="1" dirty="0" err="1"/>
              <a:t>ConvertTo</a:t>
            </a:r>
            <a:r>
              <a:rPr lang="en-GB" sz="3400" b="1" dirty="0"/>
              <a:t>-JSON</a:t>
            </a:r>
          </a:p>
          <a:p>
            <a:pPr lvl="1"/>
            <a:r>
              <a:rPr lang="en-GB" sz="3000" b="1" dirty="0"/>
              <a:t>Use Out-File to get it into a file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45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"/>
    </mc:Choice>
    <mc:Fallback xmlns="">
      <p:transition spd="slow" advTm="1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YAML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No native support - use an external module such as </a:t>
            </a:r>
            <a:r>
              <a:rPr lang="en-GB" sz="3400" b="1" dirty="0" err="1"/>
              <a:t>powershell-yaml</a:t>
            </a:r>
            <a:endParaRPr lang="en-GB" sz="3400" b="1" dirty="0"/>
          </a:p>
          <a:p>
            <a:pPr lvl="1"/>
            <a:r>
              <a:rPr lang="en-GB" sz="3200" b="1" dirty="0"/>
              <a:t>Install-Module </a:t>
            </a:r>
            <a:r>
              <a:rPr lang="en-GB" sz="3200" b="1" dirty="0" err="1"/>
              <a:t>powershell-yaml</a:t>
            </a:r>
            <a:endParaRPr lang="en-GB" sz="3200" b="1" dirty="0"/>
          </a:p>
          <a:p>
            <a:pPr lvl="1"/>
            <a:r>
              <a:rPr lang="en-GB" sz="3200" b="1" dirty="0" err="1"/>
              <a:t>ConvertFrom-Yaml</a:t>
            </a:r>
            <a:endParaRPr lang="en-GB" sz="3200" b="1" dirty="0"/>
          </a:p>
          <a:p>
            <a:r>
              <a:rPr lang="en-GB" sz="3400" b="1" dirty="0"/>
              <a:t>Demo</a:t>
            </a:r>
          </a:p>
          <a:p>
            <a:endParaRPr lang="en-GB" sz="3400" b="1" dirty="0"/>
          </a:p>
          <a:p>
            <a:r>
              <a:rPr lang="en-GB" sz="3400" b="1" dirty="0"/>
              <a:t>https://github.com/PowerShell/PowerShell/issues/3607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405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"/>
    </mc:Choice>
    <mc:Fallback xmlns="">
      <p:transition spd="slow" advTm="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</a:t>
            </a:r>
            <a:r>
              <a:rPr lang="en-GB" dirty="0" err="1"/>
              <a:t>Yaml</a:t>
            </a:r>
            <a:r>
              <a:rPr lang="en-GB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Use </a:t>
            </a:r>
            <a:r>
              <a:rPr lang="en-GB" sz="3400" b="1" dirty="0" err="1"/>
              <a:t>ConvertTo-Yaml</a:t>
            </a:r>
            <a:endParaRPr lang="en-GB" sz="3400" b="1" dirty="0"/>
          </a:p>
          <a:p>
            <a:pPr lvl="1"/>
            <a:r>
              <a:rPr lang="en-GB" sz="3000" b="1" dirty="0"/>
              <a:t>There is </a:t>
            </a:r>
            <a:r>
              <a:rPr lang="en-GB" sz="3000" b="1"/>
              <a:t>a handy </a:t>
            </a:r>
            <a:r>
              <a:rPr lang="en-GB" sz="3000" b="1" dirty="0" err="1"/>
              <a:t>OutFile</a:t>
            </a:r>
            <a:r>
              <a:rPr lang="en-GB" sz="3000" b="1" dirty="0"/>
              <a:t> parameter to get it into a file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838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"/>
    </mc:Choice>
    <mc:Fallback xmlns="">
      <p:transition spd="slow" advTm="8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Practical 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Performance with large JSON datasets</a:t>
            </a:r>
            <a:endParaRPr lang="en-GB" sz="3000" b="1" dirty="0"/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359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"/>
    </mc:Choice>
    <mc:Fallback xmlns="">
      <p:transition spd="slow" advTm="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DEMO Heavy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All the examples are in my GitHub repo, so no need to try and copy them down</a:t>
            </a:r>
          </a:p>
          <a:p>
            <a:pPr lvl="1"/>
            <a:r>
              <a:rPr lang="en-GB" sz="3200" b="1" dirty="0"/>
              <a:t>https://github.com/jonathanmedd/Presentations/tree/master/PSDayUK/2017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Practical 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8680201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What to do if the data you are given is not in one of the previous standard structured formats?</a:t>
            </a:r>
          </a:p>
          <a:p>
            <a:r>
              <a:rPr lang="en-GB" sz="3400" b="1" dirty="0"/>
              <a:t>Who likes regex?</a:t>
            </a:r>
          </a:p>
          <a:p>
            <a:r>
              <a:rPr lang="en-GB" sz="3400" b="1" dirty="0"/>
              <a:t>Check out </a:t>
            </a:r>
            <a:r>
              <a:rPr lang="en-GB" sz="3400" b="1" dirty="0" err="1"/>
              <a:t>ConvertFrom</a:t>
            </a:r>
            <a:r>
              <a:rPr lang="en-GB" sz="3400" b="1" dirty="0"/>
              <a:t>-String</a:t>
            </a:r>
          </a:p>
          <a:p>
            <a:pPr lvl="1"/>
            <a:r>
              <a:rPr lang="en-GB" sz="2800" dirty="0"/>
              <a:t>Based on </a:t>
            </a:r>
            <a:r>
              <a:rPr lang="en-GB" sz="2800" dirty="0" err="1"/>
              <a:t>FlashExtract</a:t>
            </a:r>
            <a:r>
              <a:rPr lang="en-GB" sz="2800" dirty="0"/>
              <a:t>, research work by Microsoft Research.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moji yuck transparent">
            <a:extLst>
              <a:ext uri="{FF2B5EF4-FFF2-40B4-BE49-F238E27FC236}">
                <a16:creationId xmlns:a16="http://schemas.microsoft.com/office/drawing/2014/main" id="{D140503C-179F-4CC5-9EA8-22528875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1" y="3209360"/>
            <a:ext cx="2818485" cy="295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48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4"/>
    </mc:Choice>
    <mc:Fallback xmlns="">
      <p:transition spd="slow" advTm="2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Practical 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Advanced </a:t>
            </a:r>
            <a:r>
              <a:rPr lang="en-GB" sz="3400" b="1"/>
              <a:t>Excel Requests</a:t>
            </a:r>
            <a:endParaRPr lang="en-GB" sz="3000" b="1" dirty="0"/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5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"/>
    </mc:Choice>
    <mc:Fallback xmlns="">
      <p:transition spd="slow" advTm="1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4654934"/>
          </a:xfrm>
        </p:spPr>
        <p:txBody>
          <a:bodyPr>
            <a:normAutofit/>
          </a:bodyPr>
          <a:lstStyle/>
          <a:p>
            <a:r>
              <a:rPr lang="en-GB" sz="3400" b="1" dirty="0"/>
              <a:t>Where possible use the built-in cmdlets</a:t>
            </a:r>
          </a:p>
          <a:p>
            <a:r>
              <a:rPr lang="en-GB" sz="3400" b="1" dirty="0"/>
              <a:t>Next best solution will typically be 3</a:t>
            </a:r>
            <a:r>
              <a:rPr lang="en-GB" sz="3400" b="1" baseline="30000" dirty="0"/>
              <a:t>rd</a:t>
            </a:r>
            <a:r>
              <a:rPr lang="en-GB" sz="3400" b="1" dirty="0"/>
              <a:t> party module via the PowerShell Gallery or GitHub</a:t>
            </a:r>
          </a:p>
          <a:p>
            <a:r>
              <a:rPr lang="en-GB" sz="3400" b="1" dirty="0"/>
              <a:t>Otherwise use some basic .NET to fill a gap or for more advanced scenarios such as performance</a:t>
            </a:r>
          </a:p>
          <a:p>
            <a:endParaRPr lang="en-GB" sz="3400" b="1" dirty="0"/>
          </a:p>
          <a:p>
            <a:pPr marL="0" indent="0">
              <a:buNone/>
            </a:pPr>
            <a:r>
              <a:rPr lang="en-GB" sz="3400" b="1" dirty="0">
                <a:hlinkClick r:id="rId2"/>
              </a:rPr>
              <a:t>https://github.com/jonathanmedd/Presentations/tree/master/PSDayUK/2017</a:t>
            </a:r>
            <a:endParaRPr lang="en-GB" sz="3400" b="1" dirty="0"/>
          </a:p>
          <a:p>
            <a:pPr marL="0" indent="0">
              <a:buNone/>
            </a:pP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A2D8C2-22C2-4275-92B4-3B8681A0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95" y="632653"/>
            <a:ext cx="3425609" cy="3425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49B826-ABE5-4C0A-890B-7F68B7A24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3" y="1810159"/>
            <a:ext cx="3433324" cy="103740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EC2AA5E-5F8E-4EBE-99B1-FD4D0F120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ECDF74-6667-45E6-9308-56D79689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Thank You To Our Sponsors</a:t>
            </a:r>
          </a:p>
        </p:txBody>
      </p:sp>
    </p:spTree>
    <p:extLst>
      <p:ext uri="{BB962C8B-B14F-4D97-AF65-F5344CB8AC3E}">
        <p14:creationId xmlns:p14="http://schemas.microsoft.com/office/powerpoint/2010/main" val="287225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BuiltIn</a:t>
            </a:r>
            <a:r>
              <a:rPr lang="en-GB" dirty="0"/>
              <a:t> cmdlets or something else?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EE0F0B-269C-4937-ACF7-79E6FCB4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01" y="2497873"/>
            <a:ext cx="4832195" cy="3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Different 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2428257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Text</a:t>
            </a:r>
          </a:p>
          <a:p>
            <a:r>
              <a:rPr lang="en-GB" sz="3400" b="1" dirty="0"/>
              <a:t>CSV</a:t>
            </a:r>
          </a:p>
          <a:p>
            <a:r>
              <a:rPr lang="en-GB" sz="3400" b="1" dirty="0"/>
              <a:t>Excel</a:t>
            </a:r>
          </a:p>
          <a:p>
            <a:r>
              <a:rPr lang="en-GB" sz="3400" b="1" dirty="0"/>
              <a:t>XML</a:t>
            </a:r>
          </a:p>
          <a:p>
            <a:r>
              <a:rPr lang="en-GB" sz="3400" b="1" dirty="0"/>
              <a:t>JSON</a:t>
            </a:r>
          </a:p>
          <a:p>
            <a:r>
              <a:rPr lang="en-GB" sz="3400" b="1" dirty="0"/>
              <a:t>YAML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CBC39-C7EC-43A1-899C-F12C1E11EF7A}"/>
              </a:ext>
            </a:extLst>
          </p:cNvPr>
          <p:cNvSpPr txBox="1"/>
          <p:nvPr/>
        </p:nvSpPr>
        <p:spPr>
          <a:xfrm>
            <a:off x="2381693" y="2011679"/>
            <a:ext cx="9622465" cy="4880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May be built in cmdlets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May appear to have built in cmdlets, but may not be the best idea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May require some .NET use for advanced use cases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May require using external PowerShell modules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GB" sz="3400" b="1" dirty="0"/>
              <a:t>Most of them have some real world </a:t>
            </a:r>
            <a:r>
              <a:rPr lang="en-GB" sz="3400" b="1" dirty="0" err="1"/>
              <a:t>gotchas</a:t>
            </a:r>
            <a:r>
              <a:rPr lang="en-GB" sz="3400" b="1" dirty="0"/>
              <a:t> which I’m going to help prepare you for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8"/>
    </mc:Choice>
    <mc:Fallback xmlns="">
      <p:transition spd="slow" advTm="2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Get-Content</a:t>
            </a:r>
          </a:p>
          <a:p>
            <a:pPr lvl="1"/>
            <a:r>
              <a:rPr lang="en-GB" sz="3200" b="1" dirty="0"/>
              <a:t>Also, Select-String and New-Object </a:t>
            </a:r>
            <a:r>
              <a:rPr lang="en-GB" sz="3200" b="1" dirty="0" err="1"/>
              <a:t>System.IO.StreamReader</a:t>
            </a:r>
            <a:endParaRPr lang="en-GB" sz="3200" b="1" dirty="0"/>
          </a:p>
          <a:p>
            <a:r>
              <a:rPr lang="en-GB" sz="3400" b="1" dirty="0"/>
              <a:t>Demo</a:t>
            </a:r>
          </a:p>
          <a:p>
            <a:r>
              <a:rPr lang="en-GB" sz="3400" b="1" dirty="0"/>
              <a:t>Examples and speed comparisons of working with different size text files: </a:t>
            </a:r>
            <a:r>
              <a:rPr lang="en-GB" sz="3400" b="1" dirty="0">
                <a:hlinkClick r:id="rId3"/>
              </a:rPr>
              <a:t>http://www.happysysadm.com/2014/10/reading-large-text-files-with-powershell.html</a:t>
            </a:r>
            <a:r>
              <a:rPr lang="en-GB" sz="3400" b="1" dirty="0"/>
              <a:t> 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68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47"/>
    </mc:Choice>
    <mc:Fallback xmlns="">
      <p:transition spd="slow" advTm="30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Out-File</a:t>
            </a:r>
          </a:p>
          <a:p>
            <a:r>
              <a:rPr lang="en-GB" sz="3400" b="1" dirty="0"/>
              <a:t>Set-Content, Add-Content</a:t>
            </a:r>
          </a:p>
          <a:p>
            <a:r>
              <a:rPr lang="en-GB" sz="3400" b="1" dirty="0"/>
              <a:t>Demo</a:t>
            </a:r>
          </a:p>
          <a:p>
            <a:r>
              <a:rPr lang="en-GB" sz="3400" b="1" dirty="0"/>
              <a:t>Out-File vs Set-Content – what’s the difference?</a:t>
            </a:r>
          </a:p>
          <a:p>
            <a:r>
              <a:rPr lang="en-GB" sz="3400" b="1" dirty="0">
                <a:hlinkClick r:id="rId3"/>
              </a:rPr>
              <a:t>https://stackoverflow.com/questions/10655788/powershell-set-content-and-out-file-what-is-the-difference</a:t>
            </a:r>
            <a:endParaRPr lang="en-GB" sz="3400" b="1" dirty="0"/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124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18"/>
    </mc:Choice>
    <mc:Fallback xmlns="">
      <p:transition spd="slow" advTm="32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1881963"/>
            <a:ext cx="11582400" cy="4848446"/>
          </a:xfrm>
        </p:spPr>
        <p:txBody>
          <a:bodyPr>
            <a:normAutofit fontScale="85000" lnSpcReduction="20000"/>
          </a:bodyPr>
          <a:lstStyle/>
          <a:p>
            <a:r>
              <a:rPr lang="en-GB" sz="3400" b="1" dirty="0"/>
              <a:t>Pre-PowerShell v6</a:t>
            </a:r>
          </a:p>
          <a:p>
            <a:pPr lvl="1"/>
            <a:r>
              <a:rPr lang="en-GB" sz="3200" b="1" dirty="0" err="1"/>
              <a:t>CmdletName</a:t>
            </a:r>
            <a:r>
              <a:rPr lang="en-GB" sz="3200" b="1" dirty="0"/>
              <a:t>          		Encoding</a:t>
            </a:r>
          </a:p>
          <a:p>
            <a:pPr lvl="1"/>
            <a:r>
              <a:rPr lang="en-GB" sz="3200" b="1" dirty="0"/>
              <a:t>----------          			--------</a:t>
            </a:r>
          </a:p>
          <a:p>
            <a:pPr lvl="1"/>
            <a:r>
              <a:rPr lang="en-GB" sz="3200" b="1" dirty="0"/>
              <a:t>Out-File            			UTF16</a:t>
            </a:r>
          </a:p>
          <a:p>
            <a:pPr lvl="1"/>
            <a:r>
              <a:rPr lang="en-GB" sz="3200" b="1" dirty="0"/>
              <a:t>Set-Content         		ASCII</a:t>
            </a:r>
          </a:p>
          <a:p>
            <a:pPr lvl="1"/>
            <a:r>
              <a:rPr lang="en-GB" sz="3200" b="1" dirty="0"/>
              <a:t>Add-Content         		ASCII</a:t>
            </a:r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Export-</a:t>
            </a:r>
            <a:r>
              <a:rPr lang="en-GB" sz="3200" b="1" dirty="0" err="1"/>
              <a:t>Clixml</a:t>
            </a:r>
            <a:r>
              <a:rPr lang="en-GB" sz="3200" b="1" dirty="0"/>
              <a:t>       		UTF16</a:t>
            </a:r>
          </a:p>
          <a:p>
            <a:pPr lvl="1"/>
            <a:r>
              <a:rPr lang="en-GB" sz="3200" b="1" dirty="0"/>
              <a:t>Export-CSV          		ASCII</a:t>
            </a:r>
          </a:p>
          <a:p>
            <a:pPr lvl="1"/>
            <a:r>
              <a:rPr lang="en-GB" sz="3200" b="1" dirty="0"/>
              <a:t>New-</a:t>
            </a:r>
            <a:r>
              <a:rPr lang="en-GB" sz="3200" b="1" dirty="0" err="1"/>
              <a:t>ModuleManifest</a:t>
            </a:r>
            <a:r>
              <a:rPr lang="en-GB" sz="3200" b="1" dirty="0"/>
              <a:t>  	UTF16</a:t>
            </a:r>
          </a:p>
          <a:p>
            <a:pPr lvl="1"/>
            <a:r>
              <a:rPr lang="en-GB" sz="3200" b="1" dirty="0"/>
              <a:t>Export-</a:t>
            </a:r>
            <a:r>
              <a:rPr lang="en-GB" sz="3200" b="1" dirty="0" err="1"/>
              <a:t>PSSession</a:t>
            </a:r>
            <a:r>
              <a:rPr lang="en-GB" sz="3200" b="1" dirty="0"/>
              <a:t>    		UTF8 (with BOM)</a:t>
            </a:r>
          </a:p>
          <a:p>
            <a:pPr lvl="1"/>
            <a:r>
              <a:rPr lang="en-GB" sz="3200" b="1" dirty="0"/>
              <a:t>Redirection         		UTF16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8"/>
    </mc:Choice>
    <mc:Fallback xmlns="">
      <p:transition spd="slow" advTm="483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writing data to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RFC for PowerShell v6</a:t>
            </a:r>
          </a:p>
          <a:p>
            <a:pPr lvl="1"/>
            <a:r>
              <a:rPr lang="en-GB" sz="3000" b="1" dirty="0"/>
              <a:t>$</a:t>
            </a:r>
            <a:r>
              <a:rPr lang="en-GB" sz="3000" b="1" dirty="0" err="1"/>
              <a:t>PSDefaultEncoding</a:t>
            </a:r>
            <a:r>
              <a:rPr lang="en-GB" sz="3000" b="1" dirty="0"/>
              <a:t> is set by default to UTF8NoBOM</a:t>
            </a:r>
          </a:p>
          <a:p>
            <a:pPr lvl="1"/>
            <a:r>
              <a:rPr lang="en-GB" sz="3000" b="1" dirty="0"/>
              <a:t>Optional to change $</a:t>
            </a:r>
            <a:r>
              <a:rPr lang="en-GB" sz="3000" b="1" dirty="0" err="1"/>
              <a:t>PSDefaultEncoding</a:t>
            </a:r>
            <a:r>
              <a:rPr lang="en-GB" sz="3000" b="1" dirty="0"/>
              <a:t> to </a:t>
            </a:r>
            <a:r>
              <a:rPr lang="en-GB" sz="3000" b="1" dirty="0" err="1"/>
              <a:t>WindowsLegacy</a:t>
            </a:r>
            <a:endParaRPr lang="en-GB" sz="3000" b="1" dirty="0"/>
          </a:p>
          <a:p>
            <a:pPr lvl="1"/>
            <a:r>
              <a:rPr lang="en-GB" sz="3000" b="1" dirty="0"/>
              <a:t>Gives a consistent experience on Linux where default encoding is UTF8NoBOM</a:t>
            </a:r>
          </a:p>
          <a:p>
            <a:r>
              <a:rPr lang="en-GB" sz="3200" b="1" dirty="0"/>
              <a:t>Look on </a:t>
            </a:r>
            <a:r>
              <a:rPr lang="en-GB" sz="3200" b="1" dirty="0">
                <a:hlinkClick r:id="rId2"/>
              </a:rPr>
              <a:t>https://github.com/PowerShell/PowerShell-RFC</a:t>
            </a:r>
            <a:r>
              <a:rPr lang="en-GB" sz="3200" b="1" dirty="0"/>
              <a:t> for RFC0020-DefaultFileEncoding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94"/>
    </mc:Choice>
    <mc:Fallback xmlns="">
      <p:transition spd="slow" advTm="594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reading data from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Import-CSV</a:t>
            </a:r>
          </a:p>
          <a:p>
            <a:pPr lvl="1"/>
            <a:r>
              <a:rPr lang="en-GB" sz="3200" b="1" dirty="0"/>
              <a:t>Watch out for CSV files with no header</a:t>
            </a:r>
          </a:p>
          <a:p>
            <a:r>
              <a:rPr lang="en-GB" sz="3400" b="1" dirty="0"/>
              <a:t>Demo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288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43"/>
    </mc:Choice>
    <mc:Fallback xmlns="">
      <p:transition spd="slow" advTm="23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1|0.1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5|0.3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1785</TotalTime>
  <Words>658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Wingdings</vt:lpstr>
      <vt:lpstr>Banded</vt:lpstr>
      <vt:lpstr>Office Theme</vt:lpstr>
      <vt:lpstr>PowerShell and Different types of Data</vt:lpstr>
      <vt:lpstr>DEMO Heavy</vt:lpstr>
      <vt:lpstr>BuiltIn cmdlets or something else?</vt:lpstr>
      <vt:lpstr>Different Types of data</vt:lpstr>
      <vt:lpstr>reading data from text files</vt:lpstr>
      <vt:lpstr>writing data to text files</vt:lpstr>
      <vt:lpstr>writing data to text files</vt:lpstr>
      <vt:lpstr>writing data to text files</vt:lpstr>
      <vt:lpstr>reading data from CSV files</vt:lpstr>
      <vt:lpstr>writing data to CSV files</vt:lpstr>
      <vt:lpstr>reading data from EXCEL files</vt:lpstr>
      <vt:lpstr>writing data to EXCel files</vt:lpstr>
      <vt:lpstr>reading data from XML files</vt:lpstr>
      <vt:lpstr>writing data to XMl files</vt:lpstr>
      <vt:lpstr>reading data from JSON files</vt:lpstr>
      <vt:lpstr>writing data to JSON files</vt:lpstr>
      <vt:lpstr>reading data from YAML files</vt:lpstr>
      <vt:lpstr>writing data to Yaml files</vt:lpstr>
      <vt:lpstr>Practical Problem 1</vt:lpstr>
      <vt:lpstr>Practical Problem 2</vt:lpstr>
      <vt:lpstr>Practical Problem 3</vt:lpstr>
      <vt:lpstr>SUMMARY</vt:lpstr>
      <vt:lpstr>Thank You To Our Sponsors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105</cp:revision>
  <dcterms:created xsi:type="dcterms:W3CDTF">2016-10-27T15:24:17Z</dcterms:created>
  <dcterms:modified xsi:type="dcterms:W3CDTF">2017-09-21T22:20:32Z</dcterms:modified>
</cp:coreProperties>
</file>