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93" r:id="rId4"/>
    <p:sldId id="262" r:id="rId5"/>
    <p:sldId id="275" r:id="rId6"/>
    <p:sldId id="276" r:id="rId7"/>
    <p:sldId id="278" r:id="rId8"/>
    <p:sldId id="277" r:id="rId9"/>
    <p:sldId id="295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62" d="100"/>
          <a:sy n="62" d="100"/>
        </p:scale>
        <p:origin x="96" y="3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-gate.com/simple-talk/sysadmin/powershell/powershell-data-basics-xml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werShell/PowerShell/issues/3607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7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jonathanmedd/Presentations/tree/master/PSDayUK/201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ppysysadm.com/2014/10/reading-large-text-files-with-powershell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0655788/powershell-set-content-and-out-file-what-is-the-difference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werShell/PowerShell/issues/10658#issuecomment-538135316" TargetMode="External"/><Relationship Id="rId2" Type="http://schemas.openxmlformats.org/officeDocument/2006/relationships/hyperlink" Target="https://github.com/PowerShell/PowerShell-RF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5367" y="2152076"/>
            <a:ext cx="9740551" cy="1739347"/>
          </a:xfrm>
        </p:spPr>
        <p:txBody>
          <a:bodyPr/>
          <a:lstStyle/>
          <a:p>
            <a:pPr algn="r"/>
            <a:r>
              <a:rPr lang="en-GB" dirty="0"/>
              <a:t>PowerShell and Different types of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GB" sz="2800" b="1" i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11" y="1976146"/>
            <a:ext cx="1915276" cy="191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CCD450-DD9B-4828-93DF-5818358510D7}"/>
              </a:ext>
            </a:extLst>
          </p:cNvPr>
          <p:cNvSpPr txBox="1"/>
          <p:nvPr/>
        </p:nvSpPr>
        <p:spPr>
          <a:xfrm>
            <a:off x="8665534" y="5571462"/>
            <a:ext cx="308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@</a:t>
            </a:r>
            <a:r>
              <a:rPr lang="en-GB" b="1" dirty="0" err="1"/>
              <a:t>PSSouthampton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D5214D-0E55-46F4-94D3-36F3F214C956}"/>
              </a:ext>
            </a:extLst>
          </p:cNvPr>
          <p:cNvSpPr txBox="1"/>
          <p:nvPr/>
        </p:nvSpPr>
        <p:spPr>
          <a:xfrm>
            <a:off x="1704753" y="5571462"/>
            <a:ext cx="308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@JONATHANMEDD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223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1"/>
    </mc:Choice>
    <mc:Fallback xmlns="">
      <p:transition spd="slow" advTm="389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reading data from CSV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400" b="1" dirty="0"/>
              <a:t>Import-CSV</a:t>
            </a:r>
          </a:p>
          <a:p>
            <a:pPr lvl="1"/>
            <a:r>
              <a:rPr lang="en-GB" sz="3200" b="1" dirty="0"/>
              <a:t>Watch out for CSV files with no header</a:t>
            </a:r>
          </a:p>
          <a:p>
            <a:r>
              <a:rPr lang="en-GB" sz="3400" b="1" dirty="0"/>
              <a:t>Demo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9288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143"/>
    </mc:Choice>
    <mc:Fallback xmlns="">
      <p:transition spd="slow" advTm="231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writing data to CSV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400" b="1" dirty="0"/>
              <a:t>Export-CSV</a:t>
            </a:r>
          </a:p>
          <a:p>
            <a:pPr lvl="1"/>
            <a:r>
              <a:rPr lang="en-GB" sz="3200" b="1" dirty="0"/>
              <a:t>Watch out for the –</a:t>
            </a:r>
            <a:r>
              <a:rPr lang="en-GB" sz="3200" b="1" dirty="0" err="1"/>
              <a:t>NoTypeInformation</a:t>
            </a:r>
            <a:r>
              <a:rPr lang="en-GB" sz="3200" b="1" dirty="0"/>
              <a:t> parameter (prior to v6)</a:t>
            </a:r>
          </a:p>
          <a:p>
            <a:pPr lvl="1"/>
            <a:endParaRPr lang="en-GB" sz="3200" b="1" dirty="0"/>
          </a:p>
          <a:p>
            <a:endParaRPr lang="en-GB" sz="3400" b="1" dirty="0"/>
          </a:p>
          <a:p>
            <a:endParaRPr lang="en-GB" sz="3400" b="1" dirty="0"/>
          </a:p>
          <a:p>
            <a:endParaRPr lang="en-GB" sz="3400" b="1" dirty="0"/>
          </a:p>
          <a:p>
            <a:r>
              <a:rPr lang="en-GB" sz="3400" b="1" dirty="0"/>
              <a:t>Demo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E8738B-AF36-40EA-B4FD-143994BEF4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6968" y="3234307"/>
            <a:ext cx="9324975" cy="1295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404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994"/>
    </mc:Choice>
    <mc:Fallback xmlns="">
      <p:transition spd="slow" advTm="259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reading data from EXCEL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400" b="1" dirty="0"/>
              <a:t>No native support - use as external module, such as the (slightly confusingly named) </a:t>
            </a:r>
            <a:r>
              <a:rPr lang="en-GB" sz="3400" b="1" dirty="0" err="1"/>
              <a:t>ImportExcel</a:t>
            </a:r>
            <a:endParaRPr lang="en-GB" sz="3400" b="1" dirty="0"/>
          </a:p>
          <a:p>
            <a:pPr lvl="1"/>
            <a:r>
              <a:rPr lang="en-GB" sz="3200" b="1" dirty="0"/>
              <a:t>Install-Module </a:t>
            </a:r>
            <a:r>
              <a:rPr lang="en-GB" sz="3200" b="1" dirty="0" err="1"/>
              <a:t>ImportExcel</a:t>
            </a:r>
            <a:endParaRPr lang="en-GB" sz="3200" b="1" dirty="0"/>
          </a:p>
          <a:p>
            <a:pPr lvl="1"/>
            <a:r>
              <a:rPr lang="en-GB" sz="3200" b="1" dirty="0"/>
              <a:t>Import-Module </a:t>
            </a:r>
            <a:r>
              <a:rPr lang="en-GB" sz="3200" b="1" dirty="0" err="1"/>
              <a:t>ImportExcel</a:t>
            </a:r>
            <a:endParaRPr lang="en-GB" sz="3200" b="1" dirty="0"/>
          </a:p>
          <a:p>
            <a:r>
              <a:rPr lang="en-GB" sz="3400" b="1" dirty="0"/>
              <a:t>Demo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747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717"/>
    </mc:Choice>
    <mc:Fallback xmlns="">
      <p:transition spd="slow" advTm="547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writing data to </a:t>
            </a:r>
            <a:r>
              <a:rPr lang="en-GB" dirty="0" err="1"/>
              <a:t>EXCel</a:t>
            </a:r>
            <a:r>
              <a:rPr lang="en-GB" dirty="0"/>
              <a:t>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400" b="1" dirty="0"/>
              <a:t>Use the external module </a:t>
            </a:r>
            <a:r>
              <a:rPr lang="en-GB" sz="3400" b="1" dirty="0" err="1"/>
              <a:t>ImportExcel</a:t>
            </a:r>
            <a:endParaRPr lang="en-GB" sz="3400" b="1" dirty="0"/>
          </a:p>
          <a:p>
            <a:r>
              <a:rPr lang="en-GB" sz="3400" b="1" dirty="0"/>
              <a:t>Export-Excel</a:t>
            </a:r>
          </a:p>
          <a:p>
            <a:r>
              <a:rPr lang="en-GB" sz="3400" b="1"/>
              <a:t>Demo</a:t>
            </a:r>
            <a:endParaRPr lang="en-GB" sz="34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3458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194"/>
    </mc:Choice>
    <mc:Fallback xmlns="">
      <p:transition spd="slow" advTm="221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reading data from XML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 fontScale="70000" lnSpcReduction="20000"/>
          </a:bodyPr>
          <a:lstStyle/>
          <a:p>
            <a:r>
              <a:rPr lang="en-GB" sz="3400" b="1" dirty="0"/>
              <a:t>What is Import-</a:t>
            </a:r>
            <a:r>
              <a:rPr lang="en-GB" sz="3400" b="1" dirty="0" err="1"/>
              <a:t>CliXML</a:t>
            </a:r>
            <a:r>
              <a:rPr lang="en-GB" sz="3400" b="1" dirty="0"/>
              <a:t>?</a:t>
            </a:r>
          </a:p>
          <a:p>
            <a:pPr lvl="1"/>
            <a:r>
              <a:rPr lang="en-GB" sz="3000" b="1" dirty="0"/>
              <a:t>Only to be used to import an XML file generated by Export-</a:t>
            </a:r>
            <a:r>
              <a:rPr lang="en-GB" sz="3000" b="1" dirty="0" err="1"/>
              <a:t>CliXML</a:t>
            </a:r>
            <a:endParaRPr lang="en-GB" sz="3000" b="1" dirty="0"/>
          </a:p>
          <a:p>
            <a:pPr lvl="1"/>
            <a:r>
              <a:rPr lang="en-GB" sz="3000" b="1" dirty="0"/>
              <a:t>Unlikely to be useful with most XML files or data you will need to work with</a:t>
            </a:r>
          </a:p>
          <a:p>
            <a:pPr lvl="1"/>
            <a:r>
              <a:rPr lang="en-GB" sz="3000" b="1" dirty="0"/>
              <a:t>Typically these cmdlets are used to serialise and </a:t>
            </a:r>
            <a:r>
              <a:rPr lang="en-GB" sz="3000" b="1" dirty="0" err="1"/>
              <a:t>deserialse</a:t>
            </a:r>
            <a:r>
              <a:rPr lang="en-GB" sz="3000" b="1" dirty="0"/>
              <a:t> objects</a:t>
            </a:r>
          </a:p>
          <a:p>
            <a:r>
              <a:rPr lang="en-GB" sz="3200" b="1" dirty="0"/>
              <a:t>Instead use:</a:t>
            </a:r>
          </a:p>
          <a:p>
            <a:pPr lvl="1"/>
            <a:r>
              <a:rPr lang="en-GB" sz="3000" b="1" dirty="0"/>
              <a:t>New-Object </a:t>
            </a:r>
            <a:r>
              <a:rPr lang="en-GB" sz="3000" b="1" dirty="0" err="1"/>
              <a:t>System.Xml.XmlDocument</a:t>
            </a:r>
            <a:r>
              <a:rPr lang="en-GB" sz="3000" b="1" dirty="0"/>
              <a:t> or</a:t>
            </a:r>
          </a:p>
          <a:p>
            <a:pPr lvl="1"/>
            <a:r>
              <a:rPr lang="en-GB" sz="3200" b="1" dirty="0"/>
              <a:t>Get-Content and the [xml] Type Accelerator</a:t>
            </a:r>
          </a:p>
          <a:p>
            <a:r>
              <a:rPr lang="en-GB" sz="3400" b="1" dirty="0"/>
              <a:t>Then either of these approaches to navigate the data:</a:t>
            </a:r>
          </a:p>
          <a:p>
            <a:pPr lvl="1"/>
            <a:r>
              <a:rPr lang="en-GB" sz="3200" b="1" dirty="0"/>
              <a:t>XPath</a:t>
            </a:r>
          </a:p>
          <a:p>
            <a:pPr lvl="1"/>
            <a:r>
              <a:rPr lang="en-GB" sz="3200" b="1" dirty="0"/>
              <a:t>Object dot notation</a:t>
            </a:r>
          </a:p>
          <a:p>
            <a:r>
              <a:rPr lang="en-GB" sz="3400" b="1" dirty="0"/>
              <a:t>Good comparison here: </a:t>
            </a:r>
            <a:r>
              <a:rPr lang="en-GB" sz="3400" b="1" dirty="0">
                <a:hlinkClick r:id="rId3"/>
              </a:rPr>
              <a:t>https://www.red-gate.com/simple-talk/sysadmin/powershell/powershell-data-basics-xml/</a:t>
            </a:r>
            <a:r>
              <a:rPr lang="en-GB" sz="3400" b="1" dirty="0"/>
              <a:t> </a:t>
            </a:r>
          </a:p>
          <a:p>
            <a:r>
              <a:rPr lang="en-GB" sz="3400" b="1" dirty="0"/>
              <a:t>Demo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7931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22"/>
    </mc:Choice>
    <mc:Fallback xmlns="">
      <p:transition spd="slow" advTm="174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writing data to </a:t>
            </a:r>
            <a:r>
              <a:rPr lang="en-GB" dirty="0" err="1"/>
              <a:t>XMl</a:t>
            </a:r>
            <a:r>
              <a:rPr lang="en-GB" dirty="0"/>
              <a:t>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400" b="1" dirty="0"/>
              <a:t>Use the Save method of </a:t>
            </a:r>
            <a:r>
              <a:rPr lang="en-GB" sz="3600" b="1" dirty="0" err="1"/>
              <a:t>System.Xml.XmlDocument</a:t>
            </a:r>
            <a:r>
              <a:rPr lang="en-GB" sz="3600" b="1" dirty="0"/>
              <a:t> </a:t>
            </a:r>
            <a:endParaRPr lang="en-GB" sz="3400" b="1" dirty="0"/>
          </a:p>
          <a:p>
            <a:r>
              <a:rPr lang="en-GB" sz="3400" b="1" dirty="0"/>
              <a:t>Various methods to manipulate the data before saving</a:t>
            </a:r>
          </a:p>
          <a:p>
            <a:pPr lvl="1"/>
            <a:r>
              <a:rPr lang="en-GB" sz="3200" b="1" dirty="0"/>
              <a:t>XPath</a:t>
            </a:r>
          </a:p>
          <a:p>
            <a:pPr lvl="1"/>
            <a:r>
              <a:rPr lang="en-GB" sz="3200" b="1" dirty="0"/>
              <a:t>Object Dot Notation</a:t>
            </a:r>
          </a:p>
          <a:p>
            <a:r>
              <a:rPr lang="en-GB" sz="3400" b="1" dirty="0"/>
              <a:t>Demo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2616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18"/>
    </mc:Choice>
    <mc:Fallback xmlns="">
      <p:transition spd="slow" advTm="15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reading data from JSON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200" b="1" dirty="0"/>
              <a:t>Use:</a:t>
            </a:r>
          </a:p>
          <a:p>
            <a:pPr lvl="1"/>
            <a:r>
              <a:rPr lang="en-GB" sz="3200" b="1" dirty="0" err="1"/>
              <a:t>ConvertFrom</a:t>
            </a:r>
            <a:r>
              <a:rPr lang="en-GB" sz="3200" b="1" dirty="0"/>
              <a:t>-JSON</a:t>
            </a:r>
          </a:p>
          <a:p>
            <a:pPr lvl="2"/>
            <a:r>
              <a:rPr lang="en-GB" sz="3000" b="1" dirty="0"/>
              <a:t>Get-Content to read the data in first from a file or</a:t>
            </a:r>
          </a:p>
          <a:p>
            <a:pPr lvl="2"/>
            <a:r>
              <a:rPr lang="en-GB" sz="3000" b="1" dirty="0"/>
              <a:t>Receive a JSON response from a web service</a:t>
            </a:r>
          </a:p>
          <a:p>
            <a:r>
              <a:rPr lang="en-GB" sz="3400" b="1" dirty="0"/>
              <a:t>Demo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5854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3"/>
    </mc:Choice>
    <mc:Fallback xmlns="">
      <p:transition spd="slow" advTm="8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writing data to JSON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400" b="1" dirty="0"/>
              <a:t>Pipe an object into </a:t>
            </a:r>
            <a:r>
              <a:rPr lang="en-GB" sz="3400" b="1" dirty="0" err="1"/>
              <a:t>ConvertTo</a:t>
            </a:r>
            <a:r>
              <a:rPr lang="en-GB" sz="3400" b="1" dirty="0"/>
              <a:t>-JSON</a:t>
            </a:r>
          </a:p>
          <a:p>
            <a:pPr lvl="1"/>
            <a:r>
              <a:rPr lang="en-GB" sz="3000" b="1" dirty="0"/>
              <a:t>Use Out-File to get it into a file</a:t>
            </a:r>
          </a:p>
          <a:p>
            <a:r>
              <a:rPr lang="en-GB" sz="3400" b="1" dirty="0"/>
              <a:t>Demo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5458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4"/>
    </mc:Choice>
    <mc:Fallback xmlns="">
      <p:transition spd="slow" advTm="15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reading data from YAML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 fontScale="92500" lnSpcReduction="20000"/>
          </a:bodyPr>
          <a:lstStyle/>
          <a:p>
            <a:r>
              <a:rPr lang="en-GB" sz="3400" b="1" dirty="0"/>
              <a:t>No native support - use an external module such as </a:t>
            </a:r>
            <a:r>
              <a:rPr lang="en-GB" sz="3400" b="1" dirty="0" err="1"/>
              <a:t>powershell-yaml</a:t>
            </a:r>
            <a:endParaRPr lang="en-GB" sz="3400" b="1" dirty="0"/>
          </a:p>
          <a:p>
            <a:pPr lvl="1"/>
            <a:r>
              <a:rPr lang="en-GB" sz="3200" b="1" dirty="0"/>
              <a:t>Install-Module </a:t>
            </a:r>
            <a:r>
              <a:rPr lang="en-GB" sz="3200" b="1" dirty="0" err="1"/>
              <a:t>powershell-yaml</a:t>
            </a:r>
            <a:endParaRPr lang="en-GB" sz="3200" b="1" dirty="0"/>
          </a:p>
          <a:p>
            <a:pPr lvl="1"/>
            <a:r>
              <a:rPr lang="en-GB" sz="3200" b="1" dirty="0" err="1"/>
              <a:t>ConvertFrom-Yaml</a:t>
            </a:r>
            <a:endParaRPr lang="en-GB" sz="3200" b="1" dirty="0"/>
          </a:p>
          <a:p>
            <a:pPr lvl="1"/>
            <a:endParaRPr lang="en-GB" sz="3200" b="1" dirty="0"/>
          </a:p>
          <a:p>
            <a:pPr marL="0" indent="0">
              <a:buNone/>
            </a:pPr>
            <a:r>
              <a:rPr lang="en-GB" sz="3400" b="1" dirty="0">
                <a:hlinkClick r:id="rId3"/>
              </a:rPr>
              <a:t>https://github.com/PowerShell/PowerShell/issues/3607</a:t>
            </a:r>
            <a:endParaRPr lang="en-GB" sz="3400" b="1" dirty="0"/>
          </a:p>
          <a:p>
            <a:pPr marL="0" indent="0">
              <a:buNone/>
            </a:pPr>
            <a:r>
              <a:rPr lang="en-GB" sz="3400" b="1" dirty="0"/>
              <a:t>(Still no resolution after 2+ more years……)</a:t>
            </a:r>
          </a:p>
          <a:p>
            <a:pPr lvl="1"/>
            <a:endParaRPr lang="en-GB" sz="3200" b="1" dirty="0"/>
          </a:p>
          <a:p>
            <a:pPr lvl="1"/>
            <a:endParaRPr lang="en-GB" sz="3200" b="1" dirty="0"/>
          </a:p>
          <a:p>
            <a:r>
              <a:rPr lang="en-GB" sz="3400" b="1" dirty="0"/>
              <a:t>Demo</a:t>
            </a:r>
          </a:p>
          <a:p>
            <a:endParaRPr lang="en-GB" sz="34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3405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5"/>
    </mc:Choice>
    <mc:Fallback xmlns="">
      <p:transition spd="slow" advTm="8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writing data to </a:t>
            </a:r>
            <a:r>
              <a:rPr lang="en-GB" dirty="0" err="1"/>
              <a:t>Yaml</a:t>
            </a:r>
            <a:r>
              <a:rPr lang="en-GB" dirty="0"/>
              <a:t>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400" b="1" dirty="0"/>
              <a:t>Use </a:t>
            </a:r>
            <a:r>
              <a:rPr lang="en-GB" sz="3400" b="1" dirty="0" err="1"/>
              <a:t>ConvertTo-Yaml</a:t>
            </a:r>
            <a:endParaRPr lang="en-GB" sz="3400" b="1" dirty="0"/>
          </a:p>
          <a:p>
            <a:pPr lvl="1"/>
            <a:r>
              <a:rPr lang="en-GB" sz="3000" b="1" dirty="0"/>
              <a:t>There is </a:t>
            </a:r>
            <a:r>
              <a:rPr lang="en-GB" sz="3000" b="1"/>
              <a:t>a handy </a:t>
            </a:r>
            <a:r>
              <a:rPr lang="en-GB" sz="3000" b="1" dirty="0" err="1"/>
              <a:t>OutFile</a:t>
            </a:r>
            <a:r>
              <a:rPr lang="en-GB" sz="3000" b="1" dirty="0"/>
              <a:t> parameter to get it into a file</a:t>
            </a:r>
          </a:p>
          <a:p>
            <a:r>
              <a:rPr lang="en-GB" sz="3400" b="1" dirty="0"/>
              <a:t>Demo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1838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5"/>
    </mc:Choice>
    <mc:Fallback xmlns="">
      <p:transition spd="slow" advTm="8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DEMO Heavy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400" b="1" dirty="0"/>
              <a:t>All the examples are in my GitHub repo, so no need to try and copy them down</a:t>
            </a:r>
          </a:p>
          <a:p>
            <a:pPr lvl="1"/>
            <a:r>
              <a:rPr lang="en-GB" sz="3200" b="1" dirty="0"/>
              <a:t>https://github.com/jonathanmedd/Presentations/tree/master/PSDayUK/2017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18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4"/>
    </mc:Choice>
    <mc:Fallback xmlns="">
      <p:transition spd="slow" advTm="874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Practical Problem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400" b="1" dirty="0"/>
              <a:t>Performance with large JSON datasets</a:t>
            </a:r>
            <a:endParaRPr lang="en-GB" sz="3000" b="1" dirty="0"/>
          </a:p>
          <a:p>
            <a:r>
              <a:rPr lang="en-GB" sz="3400" b="1" dirty="0"/>
              <a:t>Demo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5359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3"/>
    </mc:Choice>
    <mc:Fallback xmlns="">
      <p:transition spd="slow" advTm="8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Practical Problem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8680201" cy="4483713"/>
          </a:xfrm>
        </p:spPr>
        <p:txBody>
          <a:bodyPr>
            <a:normAutofit/>
          </a:bodyPr>
          <a:lstStyle/>
          <a:p>
            <a:r>
              <a:rPr lang="en-GB" sz="3400" b="1" dirty="0"/>
              <a:t>What to do if the data you are given is not in one of the previous standard structured formats?</a:t>
            </a:r>
          </a:p>
          <a:p>
            <a:r>
              <a:rPr lang="en-GB" sz="3400" b="1" dirty="0"/>
              <a:t>Who likes regex?</a:t>
            </a:r>
          </a:p>
          <a:p>
            <a:r>
              <a:rPr lang="en-GB" sz="3400" b="1" dirty="0"/>
              <a:t>Checkout </a:t>
            </a:r>
            <a:r>
              <a:rPr lang="en-GB" sz="3400" b="1" dirty="0" err="1"/>
              <a:t>ConvertFrom</a:t>
            </a:r>
            <a:r>
              <a:rPr lang="en-GB" sz="3400" b="1" dirty="0"/>
              <a:t>-String</a:t>
            </a:r>
          </a:p>
          <a:p>
            <a:pPr lvl="1"/>
            <a:r>
              <a:rPr lang="en-GB" sz="2800" dirty="0"/>
              <a:t>Based on </a:t>
            </a:r>
            <a:r>
              <a:rPr lang="en-GB" sz="2800" dirty="0" err="1"/>
              <a:t>FlashExtract</a:t>
            </a:r>
            <a:r>
              <a:rPr lang="en-GB" sz="2800" dirty="0"/>
              <a:t>, research work by Microsoft Research.</a:t>
            </a:r>
          </a:p>
          <a:p>
            <a:r>
              <a:rPr lang="en-GB" sz="3400" b="1" dirty="0"/>
              <a:t>Demo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emoji yuck transparent">
            <a:extLst>
              <a:ext uri="{FF2B5EF4-FFF2-40B4-BE49-F238E27FC236}">
                <a16:creationId xmlns:a16="http://schemas.microsoft.com/office/drawing/2014/main" id="{D140503C-179F-4CC5-9EA8-22528875D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71" y="3209360"/>
            <a:ext cx="2818485" cy="2955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4484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74"/>
    </mc:Choice>
    <mc:Fallback xmlns="">
      <p:transition spd="slow" advTm="25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Practical Problem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400" b="1" dirty="0"/>
              <a:t>Advanced </a:t>
            </a:r>
            <a:r>
              <a:rPr lang="en-GB" sz="3400" b="1"/>
              <a:t>Excel Requests</a:t>
            </a:r>
            <a:endParaRPr lang="en-GB" sz="3000" b="1" dirty="0"/>
          </a:p>
          <a:p>
            <a:r>
              <a:rPr lang="en-GB" sz="3400" b="1" dirty="0"/>
              <a:t>Demo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6853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7"/>
    </mc:Choice>
    <mc:Fallback xmlns="">
      <p:transition spd="slow" advTm="10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80"/>
            <a:ext cx="11582400" cy="4654934"/>
          </a:xfrm>
        </p:spPr>
        <p:txBody>
          <a:bodyPr>
            <a:normAutofit/>
          </a:bodyPr>
          <a:lstStyle/>
          <a:p>
            <a:r>
              <a:rPr lang="en-GB" sz="3400" b="1" dirty="0"/>
              <a:t>Where possible use the built-in cmdlets</a:t>
            </a:r>
          </a:p>
          <a:p>
            <a:r>
              <a:rPr lang="en-GB" sz="3400" b="1" dirty="0"/>
              <a:t>Next best solution will typically be 3</a:t>
            </a:r>
            <a:r>
              <a:rPr lang="en-GB" sz="3400" b="1" baseline="30000" dirty="0"/>
              <a:t>rd</a:t>
            </a:r>
            <a:r>
              <a:rPr lang="en-GB" sz="3400" b="1" dirty="0"/>
              <a:t> party module via the PowerShell Gallery or GitHub</a:t>
            </a:r>
          </a:p>
          <a:p>
            <a:r>
              <a:rPr lang="en-GB" sz="3400" b="1" dirty="0"/>
              <a:t>Otherwise use some basic .NET to fill a gap or for more advanced scenarios such as performance</a:t>
            </a:r>
          </a:p>
          <a:p>
            <a:endParaRPr lang="en-GB" sz="3400" b="1" dirty="0"/>
          </a:p>
          <a:p>
            <a:pPr marL="0" indent="0">
              <a:buNone/>
            </a:pPr>
            <a:r>
              <a:rPr lang="en-GB" sz="3400" b="1" dirty="0">
                <a:hlinkClick r:id="rId2"/>
              </a:rPr>
              <a:t>https://github.com/jonathanmedd/Presentations/tree/master/PSDayUK/2017</a:t>
            </a:r>
            <a:endParaRPr lang="en-GB" sz="3400" b="1" dirty="0"/>
          </a:p>
          <a:p>
            <a:pPr marL="0" indent="0">
              <a:buNone/>
            </a:pPr>
            <a:endParaRPr lang="en-GB" sz="34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36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2"/>
    </mc:Choice>
    <mc:Fallback xmlns="">
      <p:transition spd="slow" advTm="132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 err="1"/>
              <a:t>BuiltIn</a:t>
            </a:r>
            <a:r>
              <a:rPr lang="en-GB" dirty="0"/>
              <a:t> cmdlets or something else?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EE0F0B-269C-4937-ACF7-79E6FCB48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701" y="2497873"/>
            <a:ext cx="4832195" cy="362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79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4"/>
    </mc:Choice>
    <mc:Fallback xmlns="">
      <p:transition spd="slow" advTm="87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Different Types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2428257" cy="4483713"/>
          </a:xfrm>
        </p:spPr>
        <p:txBody>
          <a:bodyPr>
            <a:normAutofit/>
          </a:bodyPr>
          <a:lstStyle/>
          <a:p>
            <a:r>
              <a:rPr lang="en-GB" sz="3400" b="1" dirty="0"/>
              <a:t>Text</a:t>
            </a:r>
          </a:p>
          <a:p>
            <a:r>
              <a:rPr lang="en-GB" sz="3400" b="1" dirty="0"/>
              <a:t>CSV</a:t>
            </a:r>
          </a:p>
          <a:p>
            <a:r>
              <a:rPr lang="en-GB" sz="3400" b="1" dirty="0"/>
              <a:t>Excel</a:t>
            </a:r>
          </a:p>
          <a:p>
            <a:r>
              <a:rPr lang="en-GB" sz="3400" b="1" dirty="0"/>
              <a:t>XML</a:t>
            </a:r>
          </a:p>
          <a:p>
            <a:r>
              <a:rPr lang="en-GB" sz="3400" b="1" dirty="0"/>
              <a:t>JSON</a:t>
            </a:r>
          </a:p>
          <a:p>
            <a:r>
              <a:rPr lang="en-GB" sz="3400" b="1" dirty="0"/>
              <a:t>YAML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6CBC39-C7EC-43A1-899C-F12C1E11EF7A}"/>
              </a:ext>
            </a:extLst>
          </p:cNvPr>
          <p:cNvSpPr txBox="1"/>
          <p:nvPr/>
        </p:nvSpPr>
        <p:spPr>
          <a:xfrm>
            <a:off x="2381693" y="2011679"/>
            <a:ext cx="9622465" cy="4880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</a:pPr>
            <a:r>
              <a:rPr lang="en-GB" sz="3400" b="1" dirty="0"/>
              <a:t>May be built in cmdlets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</a:pPr>
            <a:r>
              <a:rPr lang="en-GB" sz="3400" b="1" dirty="0"/>
              <a:t>May appear to have built in cmdlets, but may not be the best idea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</a:pPr>
            <a:r>
              <a:rPr lang="en-GB" sz="3400" b="1" dirty="0"/>
              <a:t>May require some .NET use for advanced use cases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</a:pPr>
            <a:r>
              <a:rPr lang="en-GB" sz="3400" b="1" dirty="0"/>
              <a:t>May require using external PowerShell modules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</a:pPr>
            <a:r>
              <a:rPr lang="en-GB" sz="3400" b="1" dirty="0"/>
              <a:t>Most of them have some real world </a:t>
            </a:r>
            <a:r>
              <a:rPr lang="en-GB" sz="3400" b="1" dirty="0" err="1"/>
              <a:t>gotchas</a:t>
            </a:r>
            <a:r>
              <a:rPr lang="en-GB" sz="3400" b="1" dirty="0"/>
              <a:t> which I’m going to help prepare you for</a:t>
            </a:r>
          </a:p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084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68"/>
    </mc:Choice>
    <mc:Fallback xmlns="">
      <p:transition spd="slow" advTm="21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reading data from text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400" b="1" dirty="0"/>
              <a:t>Get-Content</a:t>
            </a:r>
          </a:p>
          <a:p>
            <a:pPr lvl="1"/>
            <a:r>
              <a:rPr lang="en-GB" sz="3200" b="1" dirty="0"/>
              <a:t>Also, Select-String and New-Object </a:t>
            </a:r>
            <a:r>
              <a:rPr lang="en-GB" sz="3200" b="1" dirty="0" err="1"/>
              <a:t>System.IO.StreamReader</a:t>
            </a:r>
            <a:endParaRPr lang="en-GB" sz="3200" b="1" dirty="0"/>
          </a:p>
          <a:p>
            <a:r>
              <a:rPr lang="en-GB" sz="3400" b="1" dirty="0"/>
              <a:t>Demo</a:t>
            </a:r>
          </a:p>
          <a:p>
            <a:r>
              <a:rPr lang="en-GB" sz="3400" b="1" dirty="0"/>
              <a:t>Examples and speed comparisons of working with different size text files: </a:t>
            </a:r>
            <a:r>
              <a:rPr lang="en-GB" sz="3400" b="1" dirty="0">
                <a:hlinkClick r:id="rId3"/>
              </a:rPr>
              <a:t>http://www.happysysadm.com/2014/10/reading-large-text-files-with-powershell.html</a:t>
            </a:r>
            <a:r>
              <a:rPr lang="en-GB" sz="3400" b="1" dirty="0"/>
              <a:t> 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4684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947"/>
    </mc:Choice>
    <mc:Fallback xmlns="">
      <p:transition spd="slow" advTm="309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writing data to text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400" b="1" dirty="0"/>
              <a:t>Out-File</a:t>
            </a:r>
          </a:p>
          <a:p>
            <a:r>
              <a:rPr lang="en-GB" sz="3400" b="1" dirty="0"/>
              <a:t>Set-Content, Add-Content</a:t>
            </a:r>
          </a:p>
          <a:p>
            <a:r>
              <a:rPr lang="en-GB" sz="3400" b="1" dirty="0"/>
              <a:t>Demo</a:t>
            </a:r>
          </a:p>
          <a:p>
            <a:r>
              <a:rPr lang="en-GB" sz="3400" b="1" dirty="0"/>
              <a:t>Out-File vs Set-Content – what’s the difference?</a:t>
            </a:r>
          </a:p>
          <a:p>
            <a:r>
              <a:rPr lang="en-GB" sz="3400" b="1" dirty="0">
                <a:hlinkClick r:id="rId3"/>
              </a:rPr>
              <a:t>https://stackoverflow.com/questions/10655788/powershell-set-content-and-out-file-what-is-the-difference</a:t>
            </a:r>
            <a:endParaRPr lang="en-GB" sz="3400" b="1" dirty="0"/>
          </a:p>
          <a:p>
            <a:endParaRPr lang="en-GB" sz="34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5124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018"/>
    </mc:Choice>
    <mc:Fallback xmlns="">
      <p:transition spd="slow" advTm="320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writing data to text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1881963"/>
            <a:ext cx="11582400" cy="4848446"/>
          </a:xfrm>
        </p:spPr>
        <p:txBody>
          <a:bodyPr>
            <a:normAutofit fontScale="85000" lnSpcReduction="20000"/>
          </a:bodyPr>
          <a:lstStyle/>
          <a:p>
            <a:r>
              <a:rPr lang="en-GB" sz="3400" b="1" dirty="0"/>
              <a:t>Pre-PowerShell v6</a:t>
            </a:r>
          </a:p>
          <a:p>
            <a:pPr lvl="1"/>
            <a:r>
              <a:rPr lang="en-GB" sz="3200" b="1" dirty="0" err="1"/>
              <a:t>CmdletName</a:t>
            </a:r>
            <a:r>
              <a:rPr lang="en-GB" sz="3200" b="1" dirty="0"/>
              <a:t>          		Encoding</a:t>
            </a:r>
          </a:p>
          <a:p>
            <a:pPr lvl="1"/>
            <a:r>
              <a:rPr lang="en-GB" sz="3200" b="1" dirty="0"/>
              <a:t>----------          			--------</a:t>
            </a:r>
          </a:p>
          <a:p>
            <a:pPr lvl="1"/>
            <a:r>
              <a:rPr lang="en-GB" sz="3200" b="1" dirty="0"/>
              <a:t>Out-File            			UTF16</a:t>
            </a:r>
          </a:p>
          <a:p>
            <a:pPr lvl="1"/>
            <a:r>
              <a:rPr lang="en-GB" sz="3200" b="1" dirty="0"/>
              <a:t>Set-Content         		ASCII</a:t>
            </a:r>
          </a:p>
          <a:p>
            <a:pPr lvl="1"/>
            <a:r>
              <a:rPr lang="en-GB" sz="3200" b="1" dirty="0"/>
              <a:t>Add-Content         		ASCII</a:t>
            </a:r>
          </a:p>
          <a:p>
            <a:pPr lvl="1"/>
            <a:endParaRPr lang="en-GB" sz="3200" b="1" dirty="0"/>
          </a:p>
          <a:p>
            <a:pPr lvl="1"/>
            <a:r>
              <a:rPr lang="en-GB" sz="3200" b="1" dirty="0"/>
              <a:t>Export-</a:t>
            </a:r>
            <a:r>
              <a:rPr lang="en-GB" sz="3200" b="1" dirty="0" err="1"/>
              <a:t>Clixml</a:t>
            </a:r>
            <a:r>
              <a:rPr lang="en-GB" sz="3200" b="1" dirty="0"/>
              <a:t>       		UTF16</a:t>
            </a:r>
          </a:p>
          <a:p>
            <a:pPr lvl="1"/>
            <a:r>
              <a:rPr lang="en-GB" sz="3200" b="1" dirty="0"/>
              <a:t>Export-CSV          		ASCII</a:t>
            </a:r>
          </a:p>
          <a:p>
            <a:pPr lvl="1"/>
            <a:r>
              <a:rPr lang="en-GB" sz="3200" b="1" dirty="0"/>
              <a:t>New-</a:t>
            </a:r>
            <a:r>
              <a:rPr lang="en-GB" sz="3200" b="1" dirty="0" err="1"/>
              <a:t>ModuleManifest</a:t>
            </a:r>
            <a:r>
              <a:rPr lang="en-GB" sz="3200" b="1" dirty="0"/>
              <a:t>  	UTF16</a:t>
            </a:r>
          </a:p>
          <a:p>
            <a:pPr lvl="1"/>
            <a:r>
              <a:rPr lang="en-GB" sz="3200" b="1" dirty="0"/>
              <a:t>Export-</a:t>
            </a:r>
            <a:r>
              <a:rPr lang="en-GB" sz="3200" b="1" dirty="0" err="1"/>
              <a:t>PSSession</a:t>
            </a:r>
            <a:r>
              <a:rPr lang="en-GB" sz="3200" b="1" dirty="0"/>
              <a:t>    		UTF8 (with BOM)</a:t>
            </a:r>
          </a:p>
          <a:p>
            <a:pPr lvl="1"/>
            <a:r>
              <a:rPr lang="en-GB" sz="3200" b="1" dirty="0"/>
              <a:t>Redirection         		UTF16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56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328"/>
    </mc:Choice>
    <mc:Fallback xmlns="">
      <p:transition spd="slow" advTm="4832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writing data to text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 fontScale="92500" lnSpcReduction="20000"/>
          </a:bodyPr>
          <a:lstStyle/>
          <a:p>
            <a:r>
              <a:rPr lang="en-GB" sz="3400" b="1" dirty="0"/>
              <a:t>RFC for PowerShell v6</a:t>
            </a:r>
          </a:p>
          <a:p>
            <a:pPr lvl="1"/>
            <a:r>
              <a:rPr lang="en-GB" sz="3000" b="1" i="1" dirty="0"/>
              <a:t>$</a:t>
            </a:r>
            <a:r>
              <a:rPr lang="en-GB" sz="3000" b="1" i="1" dirty="0" err="1"/>
              <a:t>PSDefaultEncoding</a:t>
            </a:r>
            <a:r>
              <a:rPr lang="en-GB" sz="3000" b="1" i="1" dirty="0"/>
              <a:t> is set by default to UTF8NoBOM</a:t>
            </a:r>
          </a:p>
          <a:p>
            <a:pPr lvl="1"/>
            <a:r>
              <a:rPr lang="en-GB" sz="3000" b="1" i="1" dirty="0"/>
              <a:t>Optional to change $</a:t>
            </a:r>
            <a:r>
              <a:rPr lang="en-GB" sz="3000" b="1" i="1" dirty="0" err="1"/>
              <a:t>PSDefaultEncoding</a:t>
            </a:r>
            <a:r>
              <a:rPr lang="en-GB" sz="3000" b="1" i="1" dirty="0"/>
              <a:t> to </a:t>
            </a:r>
            <a:r>
              <a:rPr lang="en-GB" sz="3000" b="1" i="1" dirty="0" err="1"/>
              <a:t>WindowsLegacy</a:t>
            </a:r>
            <a:endParaRPr lang="en-GB" sz="3000" b="1" i="1" dirty="0"/>
          </a:p>
          <a:p>
            <a:pPr lvl="1"/>
            <a:r>
              <a:rPr lang="en-GB" sz="3000" b="1" dirty="0"/>
              <a:t>Gives a consistent experience on Linux where default encoding is UTF8NoBOM</a:t>
            </a:r>
          </a:p>
          <a:p>
            <a:r>
              <a:rPr lang="en-GB" sz="3200" b="1" dirty="0"/>
              <a:t>Look on </a:t>
            </a:r>
            <a:r>
              <a:rPr lang="en-GB" sz="3200" b="1" dirty="0">
                <a:hlinkClick r:id="rId2"/>
              </a:rPr>
              <a:t>https://github.com/PowerShell/PowerShell-RFC</a:t>
            </a:r>
            <a:r>
              <a:rPr lang="en-GB" sz="3200" b="1" dirty="0"/>
              <a:t> for RFC0020-DefaultFileEncoding</a:t>
            </a:r>
          </a:p>
          <a:p>
            <a:r>
              <a:rPr lang="en-GB" sz="3200" b="1" dirty="0"/>
              <a:t>It seems like $</a:t>
            </a:r>
            <a:r>
              <a:rPr lang="en-GB" sz="3200" b="1" dirty="0" err="1"/>
              <a:t>PSDefaultEncoding</a:t>
            </a:r>
            <a:r>
              <a:rPr lang="en-GB" sz="3200" b="1" dirty="0"/>
              <a:t> was agreed, but not implemented </a:t>
            </a:r>
            <a:r>
              <a:rPr lang="en-GB" sz="3200" dirty="0">
                <a:hlinkClick r:id="rId3"/>
              </a:rPr>
              <a:t>https://github.com/PowerShell/PowerShell/issues/10658#issuecomment-538135316</a:t>
            </a:r>
            <a:endParaRPr lang="en-GB" sz="3200" dirty="0"/>
          </a:p>
          <a:p>
            <a:r>
              <a:rPr lang="en-GB" sz="3200" b="1" dirty="0"/>
              <a:t>However, the default encoding for cmdlets is UTF8NoBOM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16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494"/>
    </mc:Choice>
    <mc:Fallback xmlns="">
      <p:transition spd="slow" advTm="594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writing data to text files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98757B-7958-4AC9-97E3-B965B6E24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98388"/>
            <a:ext cx="5353175" cy="30612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3B42B2-D7D7-4E33-B131-B61CCC8376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4921" y="3785622"/>
            <a:ext cx="7302095" cy="29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37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494"/>
    </mc:Choice>
    <mc:Fallback xmlns="">
      <p:transition spd="slow" advTm="59494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1|0.1|0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3|0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2|0.5|0.3|0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3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19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5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1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FFFFFF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3367</TotalTime>
  <Words>751</Words>
  <Application>Microsoft Office PowerPoint</Application>
  <PresentationFormat>Widescreen</PresentationFormat>
  <Paragraphs>134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Corbel</vt:lpstr>
      <vt:lpstr>Wingdings</vt:lpstr>
      <vt:lpstr>Banded</vt:lpstr>
      <vt:lpstr>PowerShell and Different types of Data</vt:lpstr>
      <vt:lpstr>DEMO Heavy</vt:lpstr>
      <vt:lpstr>BuiltIn cmdlets or something else?</vt:lpstr>
      <vt:lpstr>Different Types of data</vt:lpstr>
      <vt:lpstr>reading data from text files</vt:lpstr>
      <vt:lpstr>writing data to text files</vt:lpstr>
      <vt:lpstr>writing data to text files</vt:lpstr>
      <vt:lpstr>writing data to text files</vt:lpstr>
      <vt:lpstr>writing data to text files</vt:lpstr>
      <vt:lpstr>reading data from CSV files</vt:lpstr>
      <vt:lpstr>writing data to CSV files</vt:lpstr>
      <vt:lpstr>reading data from EXCEL files</vt:lpstr>
      <vt:lpstr>writing data to EXCel files</vt:lpstr>
      <vt:lpstr>reading data from XML files</vt:lpstr>
      <vt:lpstr>writing data to XMl files</vt:lpstr>
      <vt:lpstr>reading data from JSON files</vt:lpstr>
      <vt:lpstr>writing data to JSON files</vt:lpstr>
      <vt:lpstr>reading data from YAML files</vt:lpstr>
      <vt:lpstr>writing data to Yaml files</vt:lpstr>
      <vt:lpstr>Practical Problem 1</vt:lpstr>
      <vt:lpstr>Practical Problem 2</vt:lpstr>
      <vt:lpstr>Practical Problem 3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User Group</dc:title>
  <dc:creator>Jonathan Medd</dc:creator>
  <cp:lastModifiedBy>Jonathan Medd</cp:lastModifiedBy>
  <cp:revision>124</cp:revision>
  <dcterms:created xsi:type="dcterms:W3CDTF">2016-10-27T15:24:17Z</dcterms:created>
  <dcterms:modified xsi:type="dcterms:W3CDTF">2020-01-28T21:25:01Z</dcterms:modified>
</cp:coreProperties>
</file>