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313" r:id="rId4"/>
    <p:sldId id="315" r:id="rId5"/>
    <p:sldId id="294" r:id="rId6"/>
    <p:sldId id="314" r:id="rId7"/>
    <p:sldId id="325" r:id="rId8"/>
    <p:sldId id="317" r:id="rId9"/>
    <p:sldId id="318" r:id="rId10"/>
    <p:sldId id="319" r:id="rId11"/>
    <p:sldId id="321" r:id="rId12"/>
    <p:sldId id="322" r:id="rId13"/>
    <p:sldId id="320" r:id="rId14"/>
    <p:sldId id="326" r:id="rId15"/>
    <p:sldId id="328" r:id="rId16"/>
    <p:sldId id="327" r:id="rId17"/>
    <p:sldId id="329" r:id="rId18"/>
    <p:sldId id="323" r:id="rId19"/>
    <p:sldId id="324" r:id="rId20"/>
    <p:sldId id="293" r:id="rId21"/>
    <p:sldId id="29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Medd" initials="JM" lastIdx="1" clrIdx="0">
    <p:extLst>
      <p:ext uri="{19B8F6BF-5375-455C-9EA6-DF929625EA0E}">
        <p15:presenceInfo xmlns:p15="http://schemas.microsoft.com/office/powerpoint/2012/main" userId="Jonathan Med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9BBCF-D721-4772-ABFD-1F93E8F36A4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E0B4A-744F-456F-AFA0-A3532D148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0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onathanmedd/Presentations/tree/master/PowerShell/Introduction%20to%20PowerShell%20Module%20Developmen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heyscriptingguy/2010/01/18/hey-scripting-guy-tell-me-about-modules-in-windows-powershell-2-0/" TargetMode="External"/><Relationship Id="rId2" Type="http://schemas.openxmlformats.org/officeDocument/2006/relationships/hyperlink" Target="http://www.simple-talk.com/sysadmin/powershell/an-introduction-to-powershell-modu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5367" y="2152076"/>
            <a:ext cx="9740551" cy="1739347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/>
              <a:t>Introduction to PowerShell Module Development 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8665534" y="5571462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</a:t>
            </a:r>
            <a:r>
              <a:rPr lang="en-GB" b="1" dirty="0" err="1"/>
              <a:t>PSSouthampton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5214D-0E55-46F4-94D3-36F3F214C956}"/>
              </a:ext>
            </a:extLst>
          </p:cNvPr>
          <p:cNvSpPr txBox="1"/>
          <p:nvPr/>
        </p:nvSpPr>
        <p:spPr>
          <a:xfrm>
            <a:off x="1704753" y="5571462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@JONATHANMEDD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1"/>
    </mc:Choice>
    <mc:Fallback xmlns="">
      <p:transition spd="slow" advTm="38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Making Your Module More Professional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lnSpcReduction="10000"/>
          </a:bodyPr>
          <a:lstStyle/>
          <a:p>
            <a:r>
              <a:rPr lang="en-GB" sz="3100" b="1" dirty="0"/>
              <a:t>Create a Module Manifest using New-</a:t>
            </a:r>
            <a:r>
              <a:rPr lang="en-GB" sz="3100" b="1" dirty="0" err="1"/>
              <a:t>ModuleManifest</a:t>
            </a:r>
            <a:endParaRPr lang="en-GB" sz="3100" b="1" dirty="0"/>
          </a:p>
          <a:p>
            <a:pPr lvl="1"/>
            <a:r>
              <a:rPr lang="en-GB" sz="3100" b="1" dirty="0"/>
              <a:t>Include Authoring or Version info</a:t>
            </a:r>
          </a:p>
          <a:p>
            <a:pPr lvl="1"/>
            <a:r>
              <a:rPr lang="en-GB" sz="3100" b="1" dirty="0"/>
              <a:t>Specify minimum versions of PowerShell or .NET required for the module</a:t>
            </a:r>
          </a:p>
          <a:p>
            <a:pPr lvl="1"/>
            <a:r>
              <a:rPr lang="en-GB" sz="3100" b="1" dirty="0"/>
              <a:t>Nest other modules</a:t>
            </a:r>
          </a:p>
          <a:p>
            <a:pPr lvl="1"/>
            <a:r>
              <a:rPr lang="en-GB" sz="3100" b="1" dirty="0"/>
              <a:t>Run scripts prior to loading the module, e.g. check for third-party </a:t>
            </a:r>
            <a:r>
              <a:rPr lang="en-GB" sz="3100" b="1" dirty="0" err="1"/>
              <a:t>snapin</a:t>
            </a:r>
            <a:r>
              <a:rPr lang="en-GB" sz="3100" b="1" dirty="0"/>
              <a:t> dependencies</a:t>
            </a:r>
          </a:p>
          <a:p>
            <a:r>
              <a:rPr lang="en-GB" sz="3100" b="1" dirty="0"/>
              <a:t>Can be created manually </a:t>
            </a:r>
          </a:p>
          <a:p>
            <a:r>
              <a:rPr lang="en-GB" sz="3100" b="1" dirty="0"/>
              <a:t>Use Test-</a:t>
            </a:r>
            <a:r>
              <a:rPr lang="en-GB" sz="3100" b="1" dirty="0" err="1"/>
              <a:t>ModuleManifest</a:t>
            </a:r>
            <a:r>
              <a:rPr lang="en-GB" sz="3100" b="1" dirty="0"/>
              <a:t> to check for issues</a:t>
            </a:r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37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Demo – Create The Manifest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6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Modules Make Distributing Your Code Easier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7325B53-3CEB-48E5-A669-9B65505DB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5001" y="1877190"/>
            <a:ext cx="3494975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BAD5F6A-4514-44A7-92E0-8609A6E74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7387" y="2968292"/>
            <a:ext cx="4719612" cy="220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46223-573E-4054-9990-235E7D9C7450}"/>
              </a:ext>
            </a:extLst>
          </p:cNvPr>
          <p:cNvSpPr txBox="1"/>
          <p:nvPr/>
        </p:nvSpPr>
        <p:spPr>
          <a:xfrm>
            <a:off x="5281541" y="2052459"/>
            <a:ext cx="29523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80966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Collaborative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8414387" cy="4483713"/>
          </a:xfrm>
        </p:spPr>
        <p:txBody>
          <a:bodyPr>
            <a:normAutofit/>
          </a:bodyPr>
          <a:lstStyle/>
          <a:p>
            <a:r>
              <a:rPr lang="en-GB" sz="3100" b="1" dirty="0"/>
              <a:t>Public and Private functions folders in GitHub repo</a:t>
            </a:r>
          </a:p>
          <a:p>
            <a:pPr lvl="1"/>
            <a:r>
              <a:rPr lang="en-GB" sz="2900" b="1" dirty="0"/>
              <a:t>Each function in a separate file</a:t>
            </a:r>
          </a:p>
          <a:p>
            <a:r>
              <a:rPr lang="en-GB" sz="3100" b="1" dirty="0"/>
              <a:t>Makes it easier to work on individual functions</a:t>
            </a:r>
          </a:p>
          <a:p>
            <a:pPr lvl="1"/>
            <a:r>
              <a:rPr lang="en-GB" sz="2900" b="1" dirty="0"/>
              <a:t>Less likely to get Merge Conflicts</a:t>
            </a:r>
          </a:p>
          <a:p>
            <a:r>
              <a:rPr lang="en-GB" sz="3100" b="1" dirty="0"/>
              <a:t>Have a build process to condense them down to a module </a:t>
            </a:r>
            <a:r>
              <a:rPr lang="en-GB" sz="3100" b="1" dirty="0" err="1"/>
              <a:t>artifact</a:t>
            </a:r>
            <a:r>
              <a:rPr lang="en-GB" sz="3100" b="1" dirty="0"/>
              <a:t> </a:t>
            </a:r>
          </a:p>
          <a:p>
            <a:pPr lvl="1"/>
            <a:r>
              <a:rPr lang="en-GB" sz="3100" b="1" dirty="0"/>
              <a:t>Avoid performance issues with cert checks when importing the Module</a:t>
            </a:r>
          </a:p>
          <a:p>
            <a:pPr lvl="1"/>
            <a:endParaRPr lang="en-GB" sz="31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6E0A1B-6889-4C4C-823B-DFB7D867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711" y="1915986"/>
            <a:ext cx="3304289" cy="484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4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Publish to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1220619"/>
          </a:xfrm>
        </p:spPr>
        <p:txBody>
          <a:bodyPr>
            <a:normAutofit/>
          </a:bodyPr>
          <a:lstStyle/>
          <a:p>
            <a:r>
              <a:rPr lang="en-GB" sz="3100" b="1" dirty="0"/>
              <a:t>Publish the Module as a Release in GitHub</a:t>
            </a:r>
          </a:p>
          <a:p>
            <a:pPr lvl="1"/>
            <a:r>
              <a:rPr lang="en-GB" sz="2900" b="1" dirty="0"/>
              <a:t>Use the </a:t>
            </a:r>
            <a:r>
              <a:rPr lang="en-GB" sz="2900" b="1" dirty="0" err="1"/>
              <a:t>GitHubReleaseManager</a:t>
            </a:r>
            <a:r>
              <a:rPr lang="en-GB" sz="2900" b="1" dirty="0"/>
              <a:t> module</a:t>
            </a:r>
          </a:p>
          <a:p>
            <a:pPr lvl="1"/>
            <a:endParaRPr lang="en-GB" sz="2900" b="1" dirty="0"/>
          </a:p>
          <a:p>
            <a:pPr lvl="1"/>
            <a:endParaRPr lang="en-GB" sz="31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20123-3AD7-4C67-8174-809958660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51" y="3232298"/>
            <a:ext cx="10853697" cy="312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Publish to </a:t>
            </a:r>
            <a:r>
              <a:rPr lang="en-GB" dirty="0" err="1"/>
              <a:t>Github</a:t>
            </a:r>
            <a:endParaRPr lang="en-GB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44B0B8-BA44-4AC8-B6F5-09B5FB49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628" y="1890968"/>
            <a:ext cx="7513588" cy="488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8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Publish to the PowerShell Gallery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350E8F-DD7A-4F6C-B674-DB84283DB188}"/>
              </a:ext>
            </a:extLst>
          </p:cNvPr>
          <p:cNvSpPr txBox="1"/>
          <p:nvPr/>
        </p:nvSpPr>
        <p:spPr>
          <a:xfrm>
            <a:off x="124379" y="2081212"/>
            <a:ext cx="120676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100" b="1" dirty="0"/>
              <a:t>Publish the module to the PowerShell Gallery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900" b="1" dirty="0"/>
              <a:t>Publish-Module -Name </a:t>
            </a:r>
            <a:r>
              <a:rPr lang="en-GB" sz="2900" b="1" dirty="0" err="1"/>
              <a:t>ModuleName</a:t>
            </a:r>
            <a:r>
              <a:rPr lang="en-GB" sz="2900" b="1" dirty="0"/>
              <a:t> -</a:t>
            </a:r>
            <a:r>
              <a:rPr lang="en-GB" sz="2900" b="1" dirty="0" err="1"/>
              <a:t>NuGetApiKey</a:t>
            </a:r>
            <a:r>
              <a:rPr lang="en-GB" sz="2900" b="1" dirty="0"/>
              <a:t> </a:t>
            </a:r>
            <a:r>
              <a:rPr lang="en-GB" sz="2900" b="1" dirty="0" err="1"/>
              <a:t>xxxxxxxx</a:t>
            </a:r>
            <a:endParaRPr lang="en-GB" sz="2900" b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700" b="1" dirty="0"/>
              <a:t>Uses items from the Manifest to populate the gallery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100" b="1" dirty="0"/>
              <a:t>Then can be consumed via Install-Module </a:t>
            </a:r>
            <a:r>
              <a:rPr lang="en-GB" sz="3100" b="1" dirty="0" err="1"/>
              <a:t>ModuleName</a:t>
            </a:r>
            <a:endParaRPr lang="en-GB" sz="31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10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Publish to the PowerShell Gallery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C86B77-5384-4C30-9AA2-369EA061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829" y="1910118"/>
            <a:ext cx="8647836" cy="47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8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Demo – </a:t>
            </a:r>
            <a:r>
              <a:rPr lang="en-GB" dirty="0" err="1"/>
              <a:t>PowerVRA</a:t>
            </a:r>
            <a:r>
              <a:rPr lang="en-GB" dirty="0"/>
              <a:t> Module 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2947F0-34F0-4064-B804-D65E3D95F16A}"/>
              </a:ext>
            </a:extLst>
          </p:cNvPr>
          <p:cNvSpPr txBox="1"/>
          <p:nvPr/>
        </p:nvSpPr>
        <p:spPr>
          <a:xfrm>
            <a:off x="124379" y="2081212"/>
            <a:ext cx="1206762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100" b="1" dirty="0"/>
              <a:t>Show the tools folder……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85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Plaster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100" b="1" dirty="0"/>
              <a:t>Plaster is a template-based file and project generator written in PowerShell. </a:t>
            </a:r>
          </a:p>
          <a:p>
            <a:r>
              <a:rPr lang="en-GB" sz="3100" b="1" dirty="0"/>
              <a:t>Its purpose is to streamline the creation of PowerShell module projects, Pester tests, DSC configurations, and more. </a:t>
            </a:r>
          </a:p>
          <a:p>
            <a:r>
              <a:rPr lang="en-GB" sz="3100" b="1" dirty="0"/>
              <a:t>File generation is performed using crafted templates which allow the user to fill in details and choose from options to get their desired output.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4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DEMO Heavy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All the examples are in my GitHub repo, so no need to try and copy them down</a:t>
            </a:r>
          </a:p>
          <a:p>
            <a:pPr lvl="1"/>
            <a:r>
              <a:rPr lang="en-GB" sz="3200" b="1" dirty="0">
                <a:hlinkClick r:id="rId2"/>
              </a:rPr>
              <a:t>https://github.com/jonathanmedd/Presentations/tree/master/PowerShell/Introduction%20to%20PowerShell%20Module%20Development</a:t>
            </a:r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18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Get-Help </a:t>
            </a:r>
            <a:r>
              <a:rPr lang="en-GB" sz="3600" dirty="0" err="1"/>
              <a:t>about_Modules</a:t>
            </a:r>
            <a:endParaRPr lang="en-GB" sz="3600" dirty="0"/>
          </a:p>
          <a:p>
            <a:r>
              <a:rPr lang="en-GB" sz="3600" dirty="0">
                <a:hlinkClick r:id="rId2"/>
              </a:rPr>
              <a:t>http://www.simple-talk.com/sysadmin/powershell/an-introduction-to-powershell-modules/</a:t>
            </a:r>
            <a:endParaRPr lang="en-GB" sz="3600" dirty="0"/>
          </a:p>
          <a:p>
            <a:r>
              <a:rPr lang="en-GB" sz="3600" dirty="0">
                <a:hlinkClick r:id="rId3"/>
              </a:rPr>
              <a:t>https://blogs.technet.microsoft.com/heyscriptingguy/2010/01/18/hey-scripting-guy-tell-me-about-modules-in-windows-powershell-2-0/</a:t>
            </a:r>
            <a:endParaRPr lang="en-GB" sz="3600" dirty="0"/>
          </a:p>
          <a:p>
            <a:endParaRPr lang="en-GB" sz="3000" b="1" dirty="0"/>
          </a:p>
          <a:p>
            <a:pPr lvl="2"/>
            <a:endParaRPr lang="en-GB" sz="30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1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11582400" cy="4654934"/>
          </a:xfrm>
        </p:spPr>
        <p:txBody>
          <a:bodyPr>
            <a:normAutofit/>
          </a:bodyPr>
          <a:lstStyle/>
          <a:p>
            <a:r>
              <a:rPr lang="en-GB" sz="3400" b="1" dirty="0"/>
              <a:t>Create re-usable code in functions and store them in modules for easy distribution and sharing</a:t>
            </a:r>
            <a:endParaRPr lang="en-GB" sz="3200" b="1" dirty="0"/>
          </a:p>
          <a:p>
            <a:r>
              <a:rPr lang="en-GB" sz="3400" b="1" dirty="0"/>
              <a:t>Create a separate process and structure for module development, then a build process to create the module </a:t>
            </a:r>
            <a:r>
              <a:rPr lang="en-GB" sz="3400" b="1" dirty="0" err="1"/>
              <a:t>artifact</a:t>
            </a:r>
            <a:r>
              <a:rPr lang="en-GB" sz="3400" b="1" dirty="0"/>
              <a:t> and publish to GitHub / </a:t>
            </a:r>
            <a:r>
              <a:rPr lang="en-GB" sz="3400" b="1"/>
              <a:t>PowerShell Gallery</a:t>
            </a:r>
            <a:endParaRPr lang="en-GB" sz="3400" b="1" dirty="0"/>
          </a:p>
          <a:p>
            <a:pPr marL="0" indent="0">
              <a:buNone/>
            </a:pPr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6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2"/>
    </mc:Choice>
    <mc:Fallback xmlns="">
      <p:transition spd="slow" advTm="13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Mandatory context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What is the point of this? Why would I want to make a module, I just write a few scripts?</a:t>
            </a:r>
          </a:p>
          <a:p>
            <a:r>
              <a:rPr lang="en-GB" sz="3400" b="1" dirty="0"/>
              <a:t>Maybe you need to:</a:t>
            </a:r>
          </a:p>
          <a:p>
            <a:pPr lvl="1"/>
            <a:r>
              <a:rPr lang="en-GB" sz="3400" b="1" dirty="0"/>
              <a:t>Keep re-usable functions in an easy to access place</a:t>
            </a:r>
          </a:p>
          <a:p>
            <a:pPr lvl="1"/>
            <a:r>
              <a:rPr lang="en-GB" sz="3400" b="1" dirty="0"/>
              <a:t>Collaborate and share code among your team</a:t>
            </a:r>
          </a:p>
          <a:p>
            <a:pPr lvl="1"/>
            <a:r>
              <a:rPr lang="en-GB" sz="3400" b="1" dirty="0"/>
              <a:t>Make a PowerShell toolkit for a system which doesn’t have one – like </a:t>
            </a:r>
            <a:r>
              <a:rPr lang="en-GB" sz="3400" b="1" dirty="0" err="1"/>
              <a:t>PowervRA</a:t>
            </a:r>
            <a:endParaRPr lang="en-GB" sz="34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10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Mandatory context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Makes sharing of groups of functions and scripts easy</a:t>
            </a:r>
          </a:p>
          <a:p>
            <a:r>
              <a:rPr lang="en-GB" sz="3400" b="1" dirty="0"/>
              <a:t>Simple XCOPY style deployment of the module folder either internally or publishing to an external website</a:t>
            </a:r>
          </a:p>
          <a:p>
            <a:r>
              <a:rPr lang="en-GB" sz="3400" b="1" dirty="0"/>
              <a:t>Make your commonly used functions available to yourself without ‘Profile Bloat’ – they are available as and when you need them from a module</a:t>
            </a:r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95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 fontScale="90000"/>
          </a:bodyPr>
          <a:lstStyle/>
          <a:p>
            <a:r>
              <a:rPr lang="en-GB" dirty="0"/>
              <a:t>How can you distribute additional PowerShell functionality?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Snapin – PowerShell v1</a:t>
            </a:r>
          </a:p>
          <a:p>
            <a:pPr lvl="1"/>
            <a:r>
              <a:rPr lang="en-GB" sz="3400" b="1" dirty="0"/>
              <a:t>Provider or Cmdlets</a:t>
            </a:r>
          </a:p>
          <a:p>
            <a:pPr lvl="1"/>
            <a:r>
              <a:rPr lang="en-GB" sz="3400" b="1" dirty="0"/>
              <a:t>Not for your average IT Pro to create</a:t>
            </a:r>
          </a:p>
          <a:p>
            <a:pPr lvl="1"/>
            <a:r>
              <a:rPr lang="en-GB" sz="3400" b="1" dirty="0"/>
              <a:t>Typically involved developing in C#</a:t>
            </a:r>
          </a:p>
          <a:p>
            <a:r>
              <a:rPr lang="en-GB" sz="3400" b="1" dirty="0"/>
              <a:t>Module – PowerShell v2 (</a:t>
            </a:r>
            <a:r>
              <a:rPr lang="en-GB" sz="3400" b="1" dirty="0" err="1"/>
              <a:t>Snapins</a:t>
            </a:r>
            <a:r>
              <a:rPr lang="en-GB" sz="3400" b="1" dirty="0"/>
              <a:t> still available up to 5.1)</a:t>
            </a:r>
          </a:p>
          <a:p>
            <a:pPr lvl="1"/>
            <a:r>
              <a:rPr lang="en-GB" sz="3400" b="1" dirty="0"/>
              <a:t>Provider, Cmdlets, Functions, Variables and Aliases</a:t>
            </a:r>
          </a:p>
          <a:p>
            <a:pPr lvl="1"/>
            <a:r>
              <a:rPr lang="en-GB" sz="3400" b="1" dirty="0"/>
              <a:t>Any IT Pro can make a module, it’s all done in PowerShell</a:t>
            </a:r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What is a module?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Simple as a collection of files containing functions, scripts etc and possibly other files such as the manifest to make it more professional</a:t>
            </a:r>
          </a:p>
          <a:p>
            <a:r>
              <a:rPr lang="en-GB" sz="3400" b="1" dirty="0"/>
              <a:t>Stored within a folder as a subfolder of the Modules location. Can be found via $</a:t>
            </a:r>
            <a:r>
              <a:rPr lang="en-GB" sz="3400" b="1" dirty="0" err="1"/>
              <a:t>env:PSModulePath</a:t>
            </a:r>
            <a:endParaRPr lang="en-GB" sz="3400" b="1" dirty="0"/>
          </a:p>
          <a:p>
            <a:r>
              <a:rPr lang="en-GB" sz="3400" b="1" dirty="0"/>
              <a:t>Contents made accessible to the user via the Import-Module cmdlet</a:t>
            </a:r>
          </a:p>
          <a:p>
            <a:pPr lvl="1"/>
            <a:r>
              <a:rPr lang="en-GB" sz="3400" b="1" dirty="0"/>
              <a:t>(or since v3.0, via auto-loading)</a:t>
            </a:r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24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Module Autoloading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sz="4400" b="1" dirty="0"/>
              <a:t>Using a cmdlet in a command</a:t>
            </a:r>
          </a:p>
          <a:p>
            <a:pPr lvl="1">
              <a:lnSpc>
                <a:spcPct val="110000"/>
              </a:lnSpc>
            </a:pPr>
            <a:r>
              <a:rPr lang="en-GB" sz="4400" b="1" dirty="0"/>
              <a:t>Typing Get-</a:t>
            </a:r>
            <a:r>
              <a:rPr lang="en-GB" sz="4400" b="1" dirty="0" err="1"/>
              <a:t>ExecutionPolicy</a:t>
            </a:r>
            <a:r>
              <a:rPr lang="en-GB" sz="4400" b="1" dirty="0"/>
              <a:t> imports the </a:t>
            </a:r>
            <a:r>
              <a:rPr lang="en-GB" sz="4400" b="1" dirty="0" err="1"/>
              <a:t>Microsoft.PowerShell.Security</a:t>
            </a:r>
            <a:r>
              <a:rPr lang="en-GB" sz="4400" b="1" dirty="0"/>
              <a:t> module</a:t>
            </a:r>
          </a:p>
          <a:p>
            <a:pPr>
              <a:lnSpc>
                <a:spcPct val="110000"/>
              </a:lnSpc>
            </a:pPr>
            <a:r>
              <a:rPr lang="en-GB" sz="4400" b="1" dirty="0"/>
              <a:t>Using the Get-Command cmdlet to get the command </a:t>
            </a:r>
          </a:p>
          <a:p>
            <a:pPr lvl="1">
              <a:lnSpc>
                <a:spcPct val="110000"/>
              </a:lnSpc>
            </a:pPr>
            <a:r>
              <a:rPr lang="en-GB" sz="4400" b="1" dirty="0"/>
              <a:t>Typing Get-Command Get-</a:t>
            </a:r>
            <a:r>
              <a:rPr lang="en-GB" sz="4400" b="1" dirty="0" err="1"/>
              <a:t>JobTrigger</a:t>
            </a:r>
            <a:r>
              <a:rPr lang="en-GB" sz="4400" b="1" dirty="0"/>
              <a:t> imports the </a:t>
            </a:r>
            <a:r>
              <a:rPr lang="en-GB" sz="4400" b="1" dirty="0" err="1"/>
              <a:t>PSScheduledJob</a:t>
            </a:r>
            <a:r>
              <a:rPr lang="en-GB" sz="4400" b="1" dirty="0"/>
              <a:t> module</a:t>
            </a:r>
          </a:p>
          <a:p>
            <a:r>
              <a:rPr lang="en-GB" sz="4400" b="1" dirty="0"/>
              <a:t>Using the Get-Help cmdlet to get help for a cmdlet</a:t>
            </a:r>
          </a:p>
          <a:p>
            <a:pPr lvl="1"/>
            <a:r>
              <a:rPr lang="en-GB" sz="4400" b="1" dirty="0"/>
              <a:t>Typing Get-Help Get-</a:t>
            </a:r>
            <a:r>
              <a:rPr lang="en-GB" sz="4400" b="1" dirty="0" err="1"/>
              <a:t>WinEvent</a:t>
            </a:r>
            <a:r>
              <a:rPr lang="en-GB" sz="4400" b="1" dirty="0"/>
              <a:t> imports the </a:t>
            </a:r>
            <a:r>
              <a:rPr lang="en-GB" sz="4400" b="1" dirty="0" err="1"/>
              <a:t>Microsoft.PowerShell.Diagnostics</a:t>
            </a:r>
            <a:r>
              <a:rPr lang="en-GB" sz="4400" b="1" dirty="0"/>
              <a:t> module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89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Making Your First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Create two functions</a:t>
            </a:r>
          </a:p>
          <a:p>
            <a:r>
              <a:rPr lang="en-GB" sz="3400" b="1" dirty="0"/>
              <a:t>Save them into a *.psm1 file to the module folder</a:t>
            </a:r>
          </a:p>
          <a:p>
            <a:r>
              <a:rPr lang="en-GB" sz="3400" b="1" dirty="0"/>
              <a:t>Import them for use into your session</a:t>
            </a:r>
          </a:p>
          <a:p>
            <a:r>
              <a:rPr lang="en-GB" sz="3400" b="1" dirty="0"/>
              <a:t>Go!</a:t>
            </a:r>
          </a:p>
          <a:p>
            <a:endParaRPr lang="en-GB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59D26-3CD5-450D-AB26-AB8EC4044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395" y="4195056"/>
            <a:ext cx="45720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08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Demo – Create a Module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FFFFFF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10902</TotalTime>
  <Words>711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Corbel</vt:lpstr>
      <vt:lpstr>Wingdings</vt:lpstr>
      <vt:lpstr>Banded</vt:lpstr>
      <vt:lpstr>Introduction to PowerShell Module Development </vt:lpstr>
      <vt:lpstr>DEMO Heavy</vt:lpstr>
      <vt:lpstr>Mandatory context slide</vt:lpstr>
      <vt:lpstr>Mandatory context slide 2</vt:lpstr>
      <vt:lpstr>How can you distribute additional PowerShell functionality?</vt:lpstr>
      <vt:lpstr>What is a module?</vt:lpstr>
      <vt:lpstr>Module Autoloading</vt:lpstr>
      <vt:lpstr>Making Your First Module</vt:lpstr>
      <vt:lpstr>Demo – Create a Module</vt:lpstr>
      <vt:lpstr>Making Your Module More Professional</vt:lpstr>
      <vt:lpstr>Demo – Create The Manifest</vt:lpstr>
      <vt:lpstr>Modules Make Distributing Your Code Easier</vt:lpstr>
      <vt:lpstr>Collaborative development</vt:lpstr>
      <vt:lpstr>Publish to Github</vt:lpstr>
      <vt:lpstr>Publish to Github</vt:lpstr>
      <vt:lpstr>Publish to the PowerShell Gallery</vt:lpstr>
      <vt:lpstr>Publish to the PowerShell Gallery</vt:lpstr>
      <vt:lpstr>Demo – PowerVRA Module </vt:lpstr>
      <vt:lpstr>Plaster</vt:lpstr>
      <vt:lpstr>resources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Jonathan Medd</dc:creator>
  <cp:lastModifiedBy>Jonathan Medd</cp:lastModifiedBy>
  <cp:revision>240</cp:revision>
  <dcterms:created xsi:type="dcterms:W3CDTF">2016-10-27T15:24:17Z</dcterms:created>
  <dcterms:modified xsi:type="dcterms:W3CDTF">2018-06-20T13:08:55Z</dcterms:modified>
</cp:coreProperties>
</file>